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5" r:id="rId7"/>
    <p:sldId id="266" r:id="rId8"/>
    <p:sldId id="267" r:id="rId9"/>
    <p:sldId id="268" r:id="rId10"/>
    <p:sldId id="262" r:id="rId11"/>
    <p:sldId id="263" r:id="rId12"/>
    <p:sldId id="269" r:id="rId13"/>
    <p:sldId id="270" r:id="rId14"/>
    <p:sldId id="271" r:id="rId15"/>
    <p:sldId id="272" r:id="rId16"/>
    <p:sldId id="264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86BFC8-7C85-4900-A17C-4BCE581C51D9}">
          <p14:sldIdLst>
            <p14:sldId id="256"/>
            <p14:sldId id="261"/>
            <p14:sldId id="265"/>
            <p14:sldId id="266"/>
            <p14:sldId id="267"/>
            <p14:sldId id="268"/>
            <p14:sldId id="262"/>
            <p14:sldId id="263"/>
            <p14:sldId id="269"/>
            <p14:sldId id="270"/>
            <p14:sldId id="271"/>
            <p14:sldId id="272"/>
            <p14:sldId id="264"/>
            <p14:sldId id="27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 err="1"/>
            <a:t>Kmeans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BP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2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382947" y="133425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55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 err="1"/>
            <a:t>Kmeans</a:t>
          </a:r>
          <a:endParaRPr lang="en-US" sz="4800" kern="1200" dirty="0"/>
        </a:p>
      </dsp:txBody>
      <dsp:txXfrm>
        <a:off x="755062" y="3107779"/>
        <a:ext cx="4320000" cy="720000"/>
      </dsp:txXfrm>
    </dsp:sp>
    <dsp:sp modelId="{CE9DF0E8-B0DE-4E1E-9FF4-6006AD8428DB}">
      <dsp:nvSpPr>
        <dsp:cNvPr id="0" name=""/>
        <dsp:cNvSpPr/>
      </dsp:nvSpPr>
      <dsp:spPr>
        <a:xfrm>
          <a:off x="6458947" y="133425"/>
          <a:ext cx="3064229" cy="3064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831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BP</a:t>
          </a:r>
        </a:p>
      </dsp:txBody>
      <dsp:txXfrm>
        <a:off x="5831062" y="310777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-35263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实验报告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">
            <a:extLst>
              <a:ext uri="{FF2B5EF4-FFF2-40B4-BE49-F238E27FC236}">
                <a16:creationId xmlns:a16="http://schemas.microsoft.com/office/drawing/2014/main" id="{19FD10F3-9D89-499F-8B27-1592BCA9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92" y="2495811"/>
            <a:ext cx="9156647" cy="431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A64A8-1BD5-417D-87B6-5A5024B5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算法原理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4492-503D-4717-A94C-0BCEA6F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3" y="6979179"/>
            <a:ext cx="10965274" cy="116895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CD3A714-4D75-4468-A7B2-554D288C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9799" y="2034146"/>
            <a:ext cx="121046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利用数学上的梯度性质，梯度表示某一函数在该点处的方向导数沿着该方向取得最大值，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即函数在该点处沿着该方向（此梯度的方向）变化最快，变化率最大（为该梯度的模）。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也就是说设有代价函数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39E78C1-7058-43C6-BCF2-AD00FC0637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7352" y="2746531"/>
            <a:ext cx="122733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8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ED2A-832C-45A4-A9E6-A9D882B9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FBBE-7637-4D8C-BAC1-C4A812FD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76" y="7347300"/>
            <a:ext cx="11029615" cy="367830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E3392C-73EC-4A50-87EB-DE266845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26" y="22105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9">
            <a:extLst>
              <a:ext uri="{FF2B5EF4-FFF2-40B4-BE49-F238E27FC236}">
                <a16:creationId xmlns:a16="http://schemas.microsoft.com/office/drawing/2014/main" id="{E0D7494A-693B-4B62-9CAB-6CF0CFDC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0" y="3103821"/>
            <a:ext cx="8309858" cy="36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ABBEFCB-D3E8-48DB-AED4-9DBC59A0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26" y="2129132"/>
            <a:ext cx="755046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其中对函数求偏导数就需要用到数学中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的链式法则（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Chain Rule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）从最高层一直算起直到最低层，故被称为反向传播。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因此可以得到具体公式（证明略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4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4641-7F74-4EDD-ACC7-0EAB6594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1ECC-0572-432D-852A-66C6591C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</a:t>
            </a:r>
            <a:r>
              <a:rPr lang="en-US" altLang="zh-CN" dirty="0" err="1"/>
              <a:t>mnist</a:t>
            </a:r>
            <a:r>
              <a:rPr lang="zh-CN" altLang="zh-CN" dirty="0"/>
              <a:t>集进行分类</a:t>
            </a:r>
          </a:p>
          <a:p>
            <a:r>
              <a:rPr lang="zh-CN" altLang="zh-CN" dirty="0"/>
              <a:t>实验材料：</a:t>
            </a:r>
            <a:r>
              <a:rPr lang="en-US" altLang="zh-CN" dirty="0" err="1"/>
              <a:t>MNIST</a:t>
            </a:r>
            <a:r>
              <a:rPr lang="zh-CN" altLang="zh-CN" dirty="0"/>
              <a:t>数据集</a:t>
            </a:r>
          </a:p>
          <a:p>
            <a:r>
              <a:rPr lang="zh-CN" altLang="zh-CN" dirty="0"/>
              <a:t>实验对象：</a:t>
            </a:r>
          </a:p>
          <a:p>
            <a:r>
              <a:rPr lang="zh-CN" altLang="zh-CN" dirty="0"/>
              <a:t>采用</a:t>
            </a:r>
            <a:r>
              <a:rPr lang="en-US" altLang="zh-CN" dirty="0" err="1"/>
              <a:t>MSE</a:t>
            </a:r>
            <a:r>
              <a:rPr lang="zh-CN" altLang="zh-CN" dirty="0"/>
              <a:t>的本算法（</a:t>
            </a:r>
            <a:r>
              <a:rPr lang="en-US" altLang="zh-CN" dirty="0"/>
              <a:t>eta = 1.0, </a:t>
            </a:r>
            <a:r>
              <a:rPr lang="en-US" altLang="zh-CN" dirty="0" err="1"/>
              <a:t>lamdn</a:t>
            </a:r>
            <a:r>
              <a:rPr lang="en-US" altLang="zh-CN" dirty="0"/>
              <a:t> = 0.0, minibatch = 1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采用</a:t>
            </a:r>
            <a:r>
              <a:rPr lang="en-US" altLang="zh-CN" dirty="0"/>
              <a:t>CEE</a:t>
            </a:r>
            <a:r>
              <a:rPr lang="zh-CN" altLang="zh-CN" dirty="0"/>
              <a:t>的本算法（</a:t>
            </a:r>
            <a:r>
              <a:rPr lang="en-US" altLang="zh-CN" dirty="0"/>
              <a:t>eta = 0.1, </a:t>
            </a:r>
            <a:r>
              <a:rPr lang="en-US" altLang="zh-CN" dirty="0" err="1"/>
              <a:t>lamdan</a:t>
            </a:r>
            <a:r>
              <a:rPr lang="en-US" altLang="zh-CN" dirty="0"/>
              <a:t> = 0.0</a:t>
            </a:r>
            <a:r>
              <a:rPr lang="zh-CN" altLang="zh-CN" dirty="0"/>
              <a:t>，</a:t>
            </a:r>
            <a:r>
              <a:rPr lang="en-US" altLang="zh-CN" dirty="0"/>
              <a:t>minibatch = 1</a:t>
            </a:r>
            <a:r>
              <a:rPr lang="zh-CN" altLang="zh-CN" dirty="0"/>
              <a:t>）</a:t>
            </a:r>
          </a:p>
          <a:p>
            <a:r>
              <a:rPr lang="en-US" altLang="zh-CN" dirty="0" err="1"/>
              <a:t>SKLearn</a:t>
            </a:r>
            <a:r>
              <a:rPr lang="zh-CN" altLang="zh-CN" dirty="0"/>
              <a:t>的相同参数模型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48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E6D7-E3B4-4938-BAF5-21FD3B12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41C21-9090-4A5B-A6F5-7ED8E20F7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022" y="1899534"/>
            <a:ext cx="6847835" cy="4856373"/>
          </a:xfrm>
        </p:spPr>
      </p:pic>
    </p:spTree>
    <p:extLst>
      <p:ext uri="{BB962C8B-B14F-4D97-AF65-F5344CB8AC3E}">
        <p14:creationId xmlns:p14="http://schemas.microsoft.com/office/powerpoint/2010/main" val="419333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BF4A-BD13-4094-8805-FBF5485D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B15ACB-78CF-4CC9-8485-8786259E8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613" y="1988777"/>
            <a:ext cx="3187083" cy="31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7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EFF"/>
                </a:solidFill>
              </a:rPr>
              <a:t>实验报告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87330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44ED-88F5-4055-A451-49D4C49B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算法简介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D995-50BE-4F68-997C-CFA7FEDD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571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1400" dirty="0" err="1"/>
              <a:t>Kmeans</a:t>
            </a:r>
            <a:r>
              <a:rPr lang="zh-CN" altLang="zh-CN" dirty="0"/>
              <a:t>简介：</a:t>
            </a:r>
            <a:r>
              <a:rPr lang="en-US" altLang="zh-CN" dirty="0" err="1"/>
              <a:t>Kmeans</a:t>
            </a:r>
            <a:r>
              <a:rPr lang="zh-CN" altLang="zh-CN" dirty="0"/>
              <a:t>算法为一般用于在无监督学习（</a:t>
            </a:r>
            <a:r>
              <a:rPr lang="en-US" altLang="zh-CN" dirty="0"/>
              <a:t>Unsupervised Learning</a:t>
            </a:r>
            <a:r>
              <a:rPr lang="zh-CN" altLang="zh-CN" dirty="0"/>
              <a:t>）下的聚类算法，其主要原理是计算每一个点划分至其中心点距离（可以是欧几里得距离、也可以是切比雪夫距离或者是曼哈顿距离）最短的簇，直到满足一定的终止条件为止（如中心点不再发生改变，</a:t>
            </a:r>
            <a:r>
              <a:rPr lang="en-US" altLang="zh-CN" dirty="0"/>
              <a:t>SSE</a:t>
            </a:r>
            <a:r>
              <a:rPr lang="zh-CN" altLang="zh-CN" dirty="0"/>
              <a:t>或者</a:t>
            </a:r>
            <a:r>
              <a:rPr lang="en-US" altLang="zh-CN" dirty="0"/>
              <a:t>SC</a:t>
            </a:r>
            <a:r>
              <a:rPr lang="zh-CN" altLang="zh-CN" dirty="0"/>
              <a:t>系数达到极小值）</a:t>
            </a:r>
            <a:endParaRPr lang="zh-CN" altLang="zh-CN" sz="1400" dirty="0"/>
          </a:p>
          <a:p>
            <a:r>
              <a:rPr lang="en-US" altLang="zh-CN" dirty="0"/>
              <a:t>	</a:t>
            </a:r>
            <a:r>
              <a:rPr lang="zh-CN" altLang="zh-CN" dirty="0"/>
              <a:t>二分</a:t>
            </a:r>
            <a:r>
              <a:rPr lang="en-US" altLang="zh-CN" dirty="0" err="1"/>
              <a:t>Kmeans</a:t>
            </a:r>
            <a:r>
              <a:rPr lang="zh-CN" altLang="zh-CN" dirty="0"/>
              <a:t>简介：改进型的</a:t>
            </a:r>
            <a:r>
              <a:rPr lang="en-US" altLang="zh-CN" dirty="0" err="1"/>
              <a:t>Kmeans</a:t>
            </a:r>
            <a:r>
              <a:rPr lang="zh-CN" altLang="zh-CN" dirty="0"/>
              <a:t>算法，同样在开始指定</a:t>
            </a:r>
            <a:r>
              <a:rPr lang="en-US" altLang="zh-CN" dirty="0"/>
              <a:t>K</a:t>
            </a:r>
            <a:r>
              <a:rPr lang="zh-CN" altLang="zh-CN" dirty="0"/>
              <a:t>值，不同的是，先从</a:t>
            </a:r>
            <a:r>
              <a:rPr lang="en-US" altLang="zh-CN" dirty="0"/>
              <a:t>K = 1</a:t>
            </a:r>
            <a:r>
              <a:rPr lang="zh-CN" altLang="zh-CN" dirty="0"/>
              <a:t>开始进行聚类处理，每次挑选</a:t>
            </a:r>
            <a:r>
              <a:rPr lang="en-US" altLang="zh-CN" dirty="0"/>
              <a:t>SSE</a:t>
            </a:r>
            <a:r>
              <a:rPr lang="zh-CN" altLang="zh-CN" dirty="0"/>
              <a:t>值最大的一个聚类（</a:t>
            </a:r>
            <a:r>
              <a:rPr lang="en-US" altLang="zh-CN" dirty="0"/>
              <a:t>SSE</a:t>
            </a:r>
            <a:r>
              <a:rPr lang="zh-CN" altLang="zh-CN" dirty="0"/>
              <a:t>值最大则说明聚类内部还有聚类的可能性更大）进行二分操作，直到</a:t>
            </a:r>
            <a:r>
              <a:rPr lang="en-US" altLang="zh-CN" dirty="0"/>
              <a:t>K</a:t>
            </a:r>
            <a:r>
              <a:rPr lang="zh-CN" altLang="zh-CN" dirty="0"/>
              <a:t>值达到所指定的值</a:t>
            </a:r>
            <a:endParaRPr lang="zh-CN" altLang="zh-CN" sz="1400" dirty="0"/>
          </a:p>
          <a:p>
            <a:r>
              <a:rPr lang="en-US" altLang="zh-CN" dirty="0"/>
              <a:t>	</a:t>
            </a:r>
            <a:r>
              <a:rPr lang="zh-CN" altLang="zh-CN" dirty="0"/>
              <a:t>优点在于：</a:t>
            </a:r>
            <a:endParaRPr lang="zh-CN" altLang="zh-CN" sz="1400" dirty="0"/>
          </a:p>
          <a:p>
            <a:pPr lvl="2"/>
            <a:r>
              <a:rPr lang="zh-CN" altLang="zh-CN" dirty="0"/>
              <a:t>算法简洁明了，简单易写；</a:t>
            </a:r>
            <a:endParaRPr lang="zh-CN" altLang="zh-CN" sz="1100" dirty="0"/>
          </a:p>
          <a:p>
            <a:pPr lvl="2"/>
            <a:r>
              <a:rPr lang="zh-CN" altLang="zh-CN" dirty="0"/>
              <a:t>适用于无监督学习，在分类未明的时候可以很好进行划分；</a:t>
            </a:r>
            <a:endParaRPr lang="zh-CN" altLang="zh-CN" sz="1100" dirty="0"/>
          </a:p>
          <a:p>
            <a:pPr lvl="2"/>
            <a:r>
              <a:rPr lang="zh-CN" altLang="zh-CN" dirty="0"/>
              <a:t>适用于高维数据，即复数个特征的数据；</a:t>
            </a:r>
            <a:endParaRPr lang="zh-CN" altLang="zh-CN" sz="1100" dirty="0"/>
          </a:p>
          <a:p>
            <a:r>
              <a:rPr lang="zh-CN" altLang="zh-CN" dirty="0"/>
              <a:t>缺点在于：</a:t>
            </a:r>
            <a:endParaRPr lang="zh-CN" altLang="zh-CN" sz="1400" dirty="0"/>
          </a:p>
          <a:p>
            <a:pPr lvl="0"/>
            <a:r>
              <a:rPr lang="zh-CN" altLang="zh-CN" dirty="0"/>
              <a:t>最终分类数</a:t>
            </a:r>
            <a:r>
              <a:rPr lang="en-US" altLang="zh-CN" dirty="0"/>
              <a:t>K</a:t>
            </a:r>
            <a:r>
              <a:rPr lang="zh-CN" altLang="zh-CN" dirty="0"/>
              <a:t>不明确，经常要手动介入去设置</a:t>
            </a:r>
            <a:endParaRPr lang="zh-CN" altLang="zh-CN" sz="1400" dirty="0"/>
          </a:p>
          <a:p>
            <a:pPr lvl="0"/>
            <a:r>
              <a:rPr lang="zh-CN" altLang="zh-CN" dirty="0"/>
              <a:t>初值设置不当容易陷入局部最优解</a:t>
            </a:r>
            <a:endParaRPr lang="zh-CN" altLang="zh-CN" sz="1400" dirty="0"/>
          </a:p>
          <a:p>
            <a:pPr lvl="0"/>
            <a:r>
              <a:rPr lang="zh-CN" altLang="zh-CN" dirty="0"/>
              <a:t>处理结果受初值影响较大，初值不一样，其生成结果经常也不一样</a:t>
            </a:r>
            <a:endParaRPr lang="zh-CN" altLang="zh-CN" sz="1400" dirty="0"/>
          </a:p>
          <a:p>
            <a:r>
              <a:rPr lang="en-US" altLang="zh-CN" dirty="0"/>
              <a:t> </a:t>
            </a:r>
            <a:endParaRPr lang="zh-CN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54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0F20-DA1E-4815-BCB4-DA41FE5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C083-8567-4A8A-9E27-D020C98E2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27230"/>
            <a:ext cx="5721954" cy="367830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Kmeans</a:t>
            </a:r>
            <a:r>
              <a:rPr lang="zh-CN" altLang="zh-CN" dirty="0"/>
              <a:t>算法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KMEANS</a:t>
            </a:r>
            <a:r>
              <a:rPr lang="en-US" altLang="zh-CN" dirty="0"/>
              <a:t>(DATA</a:t>
            </a:r>
            <a:r>
              <a:rPr lang="zh-CN" altLang="zh-CN" dirty="0"/>
              <a:t>， </a:t>
            </a:r>
            <a:r>
              <a:rPr lang="en-US" altLang="zh-CN" dirty="0"/>
              <a:t>K)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CLUSTER = INIT(K)					//</a:t>
            </a:r>
            <a:r>
              <a:rPr lang="zh-CN" altLang="zh-CN" dirty="0"/>
              <a:t>初始化中心点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WHILE	NOT	Ending(K)				//</a:t>
            </a:r>
            <a:r>
              <a:rPr lang="zh-CN" altLang="zh-CN" dirty="0"/>
              <a:t>不符合终止条件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CLASS	= CLASSIFY(DATA, CLUSTER)		//</a:t>
            </a:r>
            <a:r>
              <a:rPr lang="zh-CN" altLang="zh-CN" dirty="0"/>
              <a:t>为每一个数据进行分类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UPDATE(CLUSTER, CLASS, DATA)			//</a:t>
            </a:r>
            <a:r>
              <a:rPr lang="zh-CN" altLang="zh-CN" dirty="0"/>
              <a:t>更新中心点的位置</a:t>
            </a:r>
          </a:p>
          <a:p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	RETURN CLUSTER					//</a:t>
            </a:r>
            <a:r>
              <a:rPr lang="zh-CN" altLang="zh-CN" dirty="0"/>
              <a:t>返回中心点集合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9D5E-BE49-4EDB-B8BF-5733E9D8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F198-8C91-4569-BAD4-CE010B86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84097" cy="3678303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二分</a:t>
            </a:r>
            <a:r>
              <a:rPr lang="en-US" altLang="zh-CN" dirty="0" err="1"/>
              <a:t>Kmeans</a:t>
            </a:r>
            <a:r>
              <a:rPr lang="zh-CN" altLang="zh-CN" dirty="0"/>
              <a:t>算法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BIKMEANS</a:t>
            </a:r>
            <a:r>
              <a:rPr lang="en-US" altLang="zh-CN" dirty="0"/>
              <a:t>(DATA</a:t>
            </a:r>
            <a:r>
              <a:rPr lang="zh-CN" altLang="zh-CN" dirty="0"/>
              <a:t>， </a:t>
            </a:r>
            <a:r>
              <a:rPr lang="en-US" altLang="zh-CN" dirty="0"/>
              <a:t>K)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CLUSTER </a:t>
            </a:r>
            <a:r>
              <a:rPr lang="zh-CN" altLang="zh-CN" dirty="0"/>
              <a:t>←</a:t>
            </a:r>
            <a:r>
              <a:rPr lang="en-US" altLang="zh-CN" dirty="0"/>
              <a:t> INIT(1)				//</a:t>
            </a:r>
            <a:r>
              <a:rPr lang="zh-CN" altLang="zh-CN" dirty="0"/>
              <a:t>初始化中心点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COUNT = 1						//</a:t>
            </a:r>
            <a:r>
              <a:rPr lang="zh-CN" altLang="zh-CN" dirty="0"/>
              <a:t>设定</a:t>
            </a:r>
            <a:r>
              <a:rPr lang="en-US" altLang="zh-CN" dirty="0"/>
              <a:t>COUNT</a:t>
            </a:r>
            <a:r>
              <a:rPr lang="zh-CN" altLang="zh-CN" dirty="0"/>
              <a:t>从</a:t>
            </a:r>
            <a:r>
              <a:rPr lang="en-US" altLang="zh-CN" dirty="0"/>
              <a:t>1</a:t>
            </a:r>
            <a:r>
              <a:rPr lang="zh-CN" altLang="zh-CN" dirty="0"/>
              <a:t>开始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WHILE	COUNT NOT EQUAL K		//</a:t>
            </a:r>
            <a:r>
              <a:rPr lang="zh-CN" altLang="zh-CN" dirty="0"/>
              <a:t>不符合终止条件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CLASS	= CLASSIFY(DATA, CLUSTER)		//</a:t>
            </a:r>
            <a:r>
              <a:rPr lang="zh-CN" altLang="zh-CN" dirty="0"/>
              <a:t>为每一个数据进行分类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E92D71-13B9-4C59-86BF-1EC315F7D3CF}"/>
              </a:ext>
            </a:extLst>
          </p:cNvPr>
          <p:cNvSpPr txBox="1">
            <a:spLocks/>
          </p:cNvSpPr>
          <p:nvPr/>
        </p:nvSpPr>
        <p:spPr>
          <a:xfrm>
            <a:off x="6211114" y="2477541"/>
            <a:ext cx="578409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INDEX = </a:t>
            </a:r>
            <a:r>
              <a:rPr lang="en-US" altLang="zh-CN" dirty="0" err="1"/>
              <a:t>MAXSSE</a:t>
            </a:r>
            <a:r>
              <a:rPr lang="en-US" altLang="zh-CN" dirty="0"/>
              <a:t>(DATA, CLASS, CLUSTER)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返回最大</a:t>
            </a:r>
            <a:r>
              <a:rPr lang="en-US" altLang="zh-CN" dirty="0"/>
              <a:t>SSE</a:t>
            </a:r>
            <a:r>
              <a:rPr lang="zh-CN" altLang="zh-CN" dirty="0"/>
              <a:t>的簇的索引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NEWCOLLECT</a:t>
            </a:r>
            <a:r>
              <a:rPr lang="en-US" altLang="zh-CN" dirty="0"/>
              <a:t> = </a:t>
            </a:r>
            <a:r>
              <a:rPr lang="en-US" altLang="zh-CN" dirty="0" err="1"/>
              <a:t>KMEANS</a:t>
            </a:r>
            <a:r>
              <a:rPr lang="en-US" altLang="zh-CN" dirty="0"/>
              <a:t>(DATA[INDEX], 2)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将该簇的数据进行二分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REPLACE(CLUSTER, INDEX, </a:t>
            </a:r>
            <a:r>
              <a:rPr lang="en-US" altLang="zh-CN" dirty="0" err="1"/>
              <a:t>NEWCOLLECT</a:t>
            </a:r>
            <a:r>
              <a:rPr lang="en-US" altLang="zh-CN" dirty="0"/>
              <a:t>)		//</a:t>
            </a:r>
            <a:r>
              <a:rPr lang="zh-CN" altLang="zh-CN" dirty="0"/>
              <a:t>更新中心点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CLASS	= CLASSIFY(DATA, CLUSTER)			//</a:t>
            </a:r>
            <a:r>
              <a:rPr lang="zh-CN" altLang="zh-CN" dirty="0"/>
              <a:t>更新分类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UPDATE(CLUSTER, CLASS, DATA)				//</a:t>
            </a:r>
            <a:r>
              <a:rPr lang="zh-CN" altLang="zh-CN" dirty="0"/>
              <a:t>更新中心点的位置</a:t>
            </a:r>
          </a:p>
          <a:p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	RETURN CLUSTER						//</a:t>
            </a:r>
            <a:r>
              <a:rPr lang="zh-CN" altLang="zh-CN" dirty="0"/>
              <a:t>返回中心点集合</a:t>
            </a:r>
          </a:p>
        </p:txBody>
      </p:sp>
    </p:spTree>
    <p:extLst>
      <p:ext uri="{BB962C8B-B14F-4D97-AF65-F5344CB8AC3E}">
        <p14:creationId xmlns:p14="http://schemas.microsoft.com/office/powerpoint/2010/main" val="339801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CD11-596C-4461-839C-770DD6EE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67E8-8582-43E6-A698-83254D3B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zh-CN" dirty="0"/>
              <a:t>实验材料：</a:t>
            </a:r>
            <a:r>
              <a:rPr lang="en-US" altLang="zh-CN" dirty="0"/>
              <a:t>iris</a:t>
            </a:r>
            <a:r>
              <a:rPr lang="zh-CN" altLang="zh-CN" dirty="0"/>
              <a:t>数据集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实验对象：</a:t>
            </a:r>
            <a:r>
              <a:rPr lang="en-US" altLang="zh-CN" dirty="0" err="1"/>
              <a:t>Kmeans</a:t>
            </a:r>
            <a:r>
              <a:rPr lang="zh-CN" altLang="zh-CN" dirty="0"/>
              <a:t>包，</a:t>
            </a:r>
            <a:r>
              <a:rPr lang="en-US" altLang="zh-CN" dirty="0" err="1"/>
              <a:t>sklearn.cluster.KMeans</a:t>
            </a:r>
            <a:r>
              <a:rPr lang="zh-CN" altLang="zh-CN" dirty="0"/>
              <a:t>包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对于复杂数据</a:t>
            </a:r>
          </a:p>
          <a:p>
            <a:r>
              <a:rPr lang="en-US" altLang="zh-CN" dirty="0"/>
              <a:t>iris['</a:t>
            </a:r>
            <a:r>
              <a:rPr lang="en-US" altLang="zh-CN" dirty="0" err="1"/>
              <a:t>sepal_size</a:t>
            </a:r>
            <a:r>
              <a:rPr lang="en-US" altLang="zh-CN" dirty="0"/>
              <a:t>'] = iris['</a:t>
            </a:r>
            <a:r>
              <a:rPr lang="en-US" altLang="zh-CN" dirty="0" err="1"/>
              <a:t>sepal_length</a:t>
            </a:r>
            <a:r>
              <a:rPr lang="en-US" altLang="zh-CN" dirty="0"/>
              <a:t>'] * iris['</a:t>
            </a:r>
            <a:r>
              <a:rPr lang="en-US" altLang="zh-CN" dirty="0" err="1"/>
              <a:t>sepal_width</a:t>
            </a:r>
            <a:r>
              <a:rPr lang="en-US" altLang="zh-CN" dirty="0"/>
              <a:t>']</a:t>
            </a:r>
            <a:endParaRPr lang="zh-CN" altLang="zh-CN" dirty="0"/>
          </a:p>
          <a:p>
            <a:r>
              <a:rPr lang="en-US" altLang="zh-CN" dirty="0"/>
              <a:t>iris['</a:t>
            </a:r>
            <a:r>
              <a:rPr lang="en-US" altLang="zh-CN" dirty="0" err="1"/>
              <a:t>petal_size</a:t>
            </a:r>
            <a:r>
              <a:rPr lang="en-US" altLang="zh-CN" dirty="0"/>
              <a:t>'] = iris['</a:t>
            </a:r>
            <a:r>
              <a:rPr lang="en-US" altLang="zh-CN" dirty="0" err="1"/>
              <a:t>petal_length</a:t>
            </a:r>
            <a:r>
              <a:rPr lang="en-US" altLang="zh-CN" dirty="0"/>
              <a:t>'] * iris['</a:t>
            </a:r>
            <a:r>
              <a:rPr lang="en-US" altLang="zh-CN" dirty="0" err="1"/>
              <a:t>petal_width</a:t>
            </a:r>
            <a:r>
              <a:rPr lang="en-US" altLang="zh-CN" dirty="0"/>
              <a:t>']</a:t>
            </a:r>
            <a:endParaRPr lang="zh-CN" altLang="zh-CN" dirty="0"/>
          </a:p>
          <a:p>
            <a:r>
              <a:rPr lang="zh-CN" altLang="zh-CN" dirty="0"/>
              <a:t>进行聚类处理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0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3B71-FDEB-4D50-BD38-280E06A2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Kmeans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3DFB4-2EC0-46DD-AC3F-56EDE0021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51" y="2071063"/>
            <a:ext cx="3671506" cy="24476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699D2-7EF5-4CE0-8D09-9C4CB3CD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648" y="2158093"/>
            <a:ext cx="3528675" cy="23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5A6467-128C-4B55-86B3-DF9D20669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648" y="4489669"/>
            <a:ext cx="3528675" cy="235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D51FD-3C61-489A-A891-7EE82C675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122" y="2071062"/>
            <a:ext cx="3528675" cy="23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D2E6-38D9-4DBE-AFC0-7A46DEA9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KMEANS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17019-9188-4F02-832C-64BD6C09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422" y="1783697"/>
            <a:ext cx="3533313" cy="26123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9018B-524E-4628-8C85-D552A3DBE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93" y="1849516"/>
            <a:ext cx="3444292" cy="2546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B8D277-20E7-441A-921E-9D4CE5B4E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15" y="1998410"/>
            <a:ext cx="3226241" cy="21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3F0F-342D-4489-A090-EF44D114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</a:t>
            </a:r>
            <a:r>
              <a:rPr lang="zh-CN" altLang="en-US" dirty="0"/>
              <a:t>反向传播算法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D1C3-CB4C-4A5A-8481-969263CD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1" y="2148396"/>
            <a:ext cx="11140290" cy="37725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BP</a:t>
            </a:r>
            <a:r>
              <a:rPr lang="zh-CN" altLang="zh-CN" dirty="0"/>
              <a:t>算法简介：</a:t>
            </a:r>
            <a:r>
              <a:rPr lang="en-US" altLang="zh-CN" dirty="0"/>
              <a:t>BP</a:t>
            </a:r>
            <a:r>
              <a:rPr lang="zh-CN" altLang="zh-CN" dirty="0"/>
              <a:t>算法是基于梯度下降（</a:t>
            </a:r>
            <a:r>
              <a:rPr lang="en-US" altLang="zh-CN" dirty="0"/>
              <a:t>SGD</a:t>
            </a:r>
            <a:r>
              <a:rPr lang="zh-CN" altLang="zh-CN" dirty="0"/>
              <a:t>）神经网络的基础上，通过计算代价函数（</a:t>
            </a:r>
            <a:r>
              <a:rPr lang="en-US" altLang="zh-CN" dirty="0"/>
              <a:t>Cost function</a:t>
            </a:r>
            <a:r>
              <a:rPr lang="zh-CN" altLang="zh-CN" dirty="0"/>
              <a:t>）不断调整每个神经元的权重与偏置，使得代价函数最终达到一定的局部最小值，代价函数达到最小值就意味着错误几率最小，即从综合上（正确率、预报率等）最接近真实结果，即适用于预测也适用于分类。</a:t>
            </a:r>
            <a:endParaRPr lang="zh-CN" altLang="zh-CN" sz="1400" dirty="0"/>
          </a:p>
          <a:p>
            <a:r>
              <a:rPr lang="en-US" altLang="zh-CN" dirty="0"/>
              <a:t>	</a:t>
            </a:r>
            <a:r>
              <a:rPr lang="zh-CN" altLang="zh-CN" dirty="0"/>
              <a:t>优点在于：</a:t>
            </a:r>
            <a:endParaRPr lang="zh-CN" altLang="zh-CN" sz="1400" dirty="0"/>
          </a:p>
          <a:p>
            <a:pPr lvl="2"/>
            <a:r>
              <a:rPr lang="zh-CN" altLang="zh-CN" dirty="0"/>
              <a:t>可用于分类也可用于预测；</a:t>
            </a:r>
            <a:endParaRPr lang="zh-CN" altLang="zh-CN" sz="1100" dirty="0"/>
          </a:p>
          <a:p>
            <a:pPr lvl="2"/>
            <a:r>
              <a:rPr lang="zh-CN" altLang="zh-CN" dirty="0"/>
              <a:t>通用性好，并且随着隐藏层与输入输出层的调整可以用于高维数据</a:t>
            </a:r>
            <a:endParaRPr lang="zh-CN" altLang="zh-CN" sz="1100" dirty="0"/>
          </a:p>
          <a:p>
            <a:pPr lvl="2"/>
            <a:r>
              <a:rPr lang="zh-CN" altLang="zh-CN" dirty="0"/>
              <a:t>通过调整代价函数，可以实现识别率、精确率优先</a:t>
            </a:r>
            <a:endParaRPr lang="zh-CN" altLang="zh-CN" sz="1100" dirty="0"/>
          </a:p>
          <a:p>
            <a:r>
              <a:rPr lang="zh-CN" altLang="zh-CN" dirty="0"/>
              <a:t>缺点在于：</a:t>
            </a:r>
            <a:endParaRPr lang="zh-CN" altLang="zh-CN" sz="1400" dirty="0"/>
          </a:p>
          <a:p>
            <a:pPr lvl="0"/>
            <a:r>
              <a:rPr lang="zh-CN" altLang="zh-CN" dirty="0"/>
              <a:t>运算复杂，机器学习时间与周期长</a:t>
            </a:r>
            <a:endParaRPr lang="zh-CN" altLang="zh-CN" sz="1400" dirty="0"/>
          </a:p>
          <a:p>
            <a:pPr lvl="0"/>
            <a:r>
              <a:rPr lang="zh-CN" altLang="zh-CN" dirty="0"/>
              <a:t>属于黑箱问题，具体工作机理不明，难以人工调整内部算法</a:t>
            </a:r>
            <a:endParaRPr lang="zh-CN" altLang="zh-CN" sz="1400" dirty="0"/>
          </a:p>
          <a:p>
            <a:pPr lvl="0"/>
            <a:r>
              <a:rPr lang="zh-CN" altLang="zh-CN" dirty="0"/>
              <a:t>自由度高，学习速率、正则化参数不当容易陷入局部最优解</a:t>
            </a:r>
            <a:endParaRPr lang="zh-CN" altLang="zh-CN" sz="1400" dirty="0"/>
          </a:p>
          <a:p>
            <a:pPr lvl="0"/>
            <a:r>
              <a:rPr lang="zh-CN" altLang="zh-CN" dirty="0"/>
              <a:t>对数据训练集的要求高，需要人工对其进行预处理与分类</a:t>
            </a:r>
            <a:endParaRPr lang="zh-CN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6024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{7F93EFAB-0761-47DE-8CDF-023488AE9480}tf33568355</Template>
  <TotalTime>0</TotalTime>
  <Words>911</Words>
  <Application>Microsoft Office PowerPoint</Application>
  <PresentationFormat>Widescreen</PresentationFormat>
  <Paragraphs>96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宋体</vt:lpstr>
      <vt:lpstr>Arial</vt:lpstr>
      <vt:lpstr>Calibri</vt:lpstr>
      <vt:lpstr>Gill Sans MT</vt:lpstr>
      <vt:lpstr>Wingdings 2</vt:lpstr>
      <vt:lpstr>Dividend</vt:lpstr>
      <vt:lpstr>实验报告</vt:lpstr>
      <vt:lpstr>实验报告</vt:lpstr>
      <vt:lpstr>算法简介</vt:lpstr>
      <vt:lpstr>伪代码</vt:lpstr>
      <vt:lpstr>伪代码</vt:lpstr>
      <vt:lpstr>实验1</vt:lpstr>
      <vt:lpstr>Kmeans</vt:lpstr>
      <vt:lpstr>KMEANS</vt:lpstr>
      <vt:lpstr>BP反向传播算法</vt:lpstr>
      <vt:lpstr>算法原理</vt:lpstr>
      <vt:lpstr>PowerPoint Presentation</vt:lpstr>
      <vt:lpstr>实验2</vt:lpstr>
      <vt:lpstr>实验2</vt:lpstr>
      <vt:lpstr>实验2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2020-04-24T13:49:32Z</dcterms:created>
  <dcterms:modified xsi:type="dcterms:W3CDTF">2020-04-24T14:06:52Z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