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34"/>
  </p:notesMasterIdLst>
  <p:sldIdLst>
    <p:sldId id="256" r:id="rId2"/>
    <p:sldId id="257" r:id="rId3"/>
    <p:sldId id="258" r:id="rId4"/>
    <p:sldId id="292" r:id="rId5"/>
    <p:sldId id="259" r:id="rId6"/>
    <p:sldId id="261" r:id="rId7"/>
    <p:sldId id="270" r:id="rId8"/>
    <p:sldId id="287" r:id="rId9"/>
    <p:sldId id="262" r:id="rId10"/>
    <p:sldId id="264" r:id="rId11"/>
    <p:sldId id="263" r:id="rId12"/>
    <p:sldId id="265" r:id="rId13"/>
    <p:sldId id="273" r:id="rId14"/>
    <p:sldId id="266" r:id="rId15"/>
    <p:sldId id="267" r:id="rId16"/>
    <p:sldId id="268" r:id="rId17"/>
    <p:sldId id="277" r:id="rId18"/>
    <p:sldId id="293" r:id="rId19"/>
    <p:sldId id="288" r:id="rId20"/>
    <p:sldId id="289" r:id="rId21"/>
    <p:sldId id="290" r:id="rId22"/>
    <p:sldId id="291" r:id="rId23"/>
    <p:sldId id="282" r:id="rId24"/>
    <p:sldId id="284" r:id="rId25"/>
    <p:sldId id="285" r:id="rId26"/>
    <p:sldId id="274" r:id="rId27"/>
    <p:sldId id="294" r:id="rId28"/>
    <p:sldId id="278" r:id="rId29"/>
    <p:sldId id="279" r:id="rId30"/>
    <p:sldId id="280" r:id="rId31"/>
    <p:sldId id="281" r:id="rId32"/>
    <p:sldId id="276"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A49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10"/>
    <p:restoredTop sz="80911"/>
  </p:normalViewPr>
  <p:slideViewPr>
    <p:cSldViewPr snapToGrid="0" snapToObjects="1">
      <p:cViewPr>
        <p:scale>
          <a:sx n="94" d="100"/>
          <a:sy n="94" d="100"/>
        </p:scale>
        <p:origin x="592"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D75E7-B13A-424B-8910-33E4E07C4EF3}" type="datetimeFigureOut">
              <a:rPr kumimoji="1" lang="ja-JP" altLang="en-US" smtClean="0"/>
              <a:t>2025/9/14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E4DC8-5ACB-7D4F-A846-E789B545EF74}" type="slidenum">
              <a:rPr kumimoji="1" lang="ja-JP" altLang="en-US" smtClean="0"/>
              <a:t>‹#›</a:t>
            </a:fld>
            <a:endParaRPr kumimoji="1" lang="ja-JP" altLang="en-US"/>
          </a:p>
        </p:txBody>
      </p:sp>
    </p:spTree>
    <p:extLst>
      <p:ext uri="{BB962C8B-B14F-4D97-AF65-F5344CB8AC3E}">
        <p14:creationId xmlns:p14="http://schemas.microsoft.com/office/powerpoint/2010/main" val="42439476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95E4DC8-5ACB-7D4F-A846-E789B545EF74}" type="slidenum">
              <a:rPr kumimoji="1" lang="ja-JP" altLang="en-US" smtClean="0"/>
              <a:t>0</a:t>
            </a:fld>
            <a:endParaRPr kumimoji="1" lang="ja-JP" altLang="en-US"/>
          </a:p>
        </p:txBody>
      </p:sp>
    </p:spTree>
    <p:extLst>
      <p:ext uri="{BB962C8B-B14F-4D97-AF65-F5344CB8AC3E}">
        <p14:creationId xmlns:p14="http://schemas.microsoft.com/office/powerpoint/2010/main" val="2206381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95E4DC8-5ACB-7D4F-A846-E789B545EF74}" type="slidenum">
              <a:rPr kumimoji="1" lang="ja-JP" altLang="en-US" smtClean="0"/>
              <a:t>11</a:t>
            </a:fld>
            <a:endParaRPr kumimoji="1" lang="ja-JP" altLang="en-US"/>
          </a:p>
        </p:txBody>
      </p:sp>
    </p:spTree>
    <p:extLst>
      <p:ext uri="{BB962C8B-B14F-4D97-AF65-F5344CB8AC3E}">
        <p14:creationId xmlns:p14="http://schemas.microsoft.com/office/powerpoint/2010/main" val="246094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今回の課題の趣旨は，人口とイベント（工場ができたなど）の関係をモデル化し，将来もしこのようなシナリオが起きた時に人口がどう変動するかを予測することです．</a:t>
            </a:r>
            <a:endParaRPr kumimoji="1" lang="en-US" altLang="ja-JP" dirty="0"/>
          </a:p>
          <a:p>
            <a:r>
              <a:rPr kumimoji="1" lang="ja-JP" altLang="en-US"/>
              <a:t>例えば，</a:t>
            </a:r>
            <a:r>
              <a:rPr kumimoji="1" lang="en-US" altLang="ja-JP" dirty="0"/>
              <a:t>2026</a:t>
            </a:r>
            <a:r>
              <a:rPr kumimoji="1" lang="ja-JP" altLang="en-US"/>
              <a:t>年に</a:t>
            </a:r>
            <a:r>
              <a:rPr kumimoji="1" lang="en-US" altLang="ja-JP" dirty="0"/>
              <a:t>A</a:t>
            </a:r>
            <a:r>
              <a:rPr kumimoji="1" lang="ja-JP" altLang="en-US"/>
              <a:t>市に工場ができた場合，それよって人口がどう変化するかをモデルで予測するということになります．</a:t>
            </a:r>
            <a:endParaRPr kumimoji="1" lang="en-US" altLang="ja-JP" dirty="0"/>
          </a:p>
          <a:p>
            <a:r>
              <a:rPr kumimoji="1" lang="ja-JP" altLang="en-US"/>
              <a:t>下の図は課題を満たすための想定モデル図です．上がイベントが何も起きなかった時のシナリオ，下が工場が設置された時のシナリオをモデルに入力している様子です．イベントなしだと一年後は</a:t>
            </a:r>
            <a:r>
              <a:rPr kumimoji="1" lang="en-US" altLang="ja-JP" dirty="0"/>
              <a:t>300</a:t>
            </a:r>
            <a:r>
              <a:rPr kumimoji="1" lang="ja-JP" altLang="en-US"/>
              <a:t>人に対して，イベントが起こると</a:t>
            </a:r>
            <a:r>
              <a:rPr kumimoji="1" lang="en-US" altLang="ja-JP" dirty="0"/>
              <a:t>400</a:t>
            </a:r>
            <a:r>
              <a:rPr kumimoji="1" lang="ja-JP" altLang="en-US"/>
              <a:t>人とモデルが予測します．この時向上の設置によって</a:t>
            </a:r>
            <a:r>
              <a:rPr kumimoji="1" lang="en-US" altLang="ja-JP" dirty="0"/>
              <a:t>100</a:t>
            </a:r>
            <a:r>
              <a:rPr kumimoji="1" lang="ja-JP" altLang="en-US"/>
              <a:t>人人口が増えたということがわかります．今回はこのようなモデル設計で考えていきます．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795E4DC8-5ACB-7D4F-A846-E789B545EF74}" type="slidenum">
              <a:rPr kumimoji="1" lang="ja-JP" altLang="en-US" smtClean="0"/>
              <a:t>1</a:t>
            </a:fld>
            <a:endParaRPr kumimoji="1" lang="ja-JP" altLang="en-US"/>
          </a:p>
        </p:txBody>
      </p:sp>
    </p:spTree>
    <p:extLst>
      <p:ext uri="{BB962C8B-B14F-4D97-AF65-F5344CB8AC3E}">
        <p14:creationId xmlns:p14="http://schemas.microsoft.com/office/powerpoint/2010/main" val="13121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評価軸についてです．今回の評価の軸は，</a:t>
            </a:r>
          </a:p>
        </p:txBody>
      </p:sp>
      <p:sp>
        <p:nvSpPr>
          <p:cNvPr id="4" name="スライド番号プレースホルダー 3"/>
          <p:cNvSpPr>
            <a:spLocks noGrp="1"/>
          </p:cNvSpPr>
          <p:nvPr>
            <p:ph type="sldNum" sz="quarter" idx="5"/>
          </p:nvPr>
        </p:nvSpPr>
        <p:spPr/>
        <p:txBody>
          <a:bodyPr/>
          <a:lstStyle/>
          <a:p>
            <a:fld id="{795E4DC8-5ACB-7D4F-A846-E789B545EF74}" type="slidenum">
              <a:rPr kumimoji="1" lang="ja-JP" altLang="en-US" smtClean="0"/>
              <a:t>2</a:t>
            </a:fld>
            <a:endParaRPr kumimoji="1" lang="ja-JP" altLang="en-US"/>
          </a:p>
        </p:txBody>
      </p:sp>
    </p:spTree>
    <p:extLst>
      <p:ext uri="{BB962C8B-B14F-4D97-AF65-F5344CB8AC3E}">
        <p14:creationId xmlns:p14="http://schemas.microsoft.com/office/powerpoint/2010/main" val="3341028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まず最初に今回の成果物について紹介します．</a:t>
            </a:r>
            <a:endParaRPr kumimoji="1" lang="en-US" altLang="ja-JP" dirty="0"/>
          </a:p>
          <a:p>
            <a:r>
              <a:rPr kumimoji="1" lang="ja-JP" altLang="en-US"/>
              <a:t>今回はモデルの結果をダッシュボードで表示できる形にしました．</a:t>
            </a:r>
            <a:endParaRPr kumimoji="1" lang="en-US" altLang="ja-JP" dirty="0"/>
          </a:p>
          <a:p>
            <a:r>
              <a:rPr kumimoji="1" lang="ja-JP" altLang="en-US"/>
              <a:t>ダッシュボードの一部分がしたの図です．</a:t>
            </a:r>
            <a:endParaRPr kumimoji="1" lang="en-US" altLang="ja-JP" dirty="0"/>
          </a:p>
          <a:p>
            <a:r>
              <a:rPr kumimoji="1" lang="ja-JP" altLang="en-US"/>
              <a:t>これは万楽寺町という町に住宅の減少というイベントが起きた時の</a:t>
            </a:r>
            <a:r>
              <a:rPr kumimoji="1" lang="en-US" altLang="ja-JP" dirty="0"/>
              <a:t>2026</a:t>
            </a:r>
            <a:r>
              <a:rPr kumimoji="1" lang="ja-JP" altLang="en-US"/>
              <a:t>年以降の人口の変動を示しています．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95E4DC8-5ACB-7D4F-A846-E789B545EF74}" type="slidenum">
              <a:rPr kumimoji="1" lang="ja-JP" altLang="en-US" smtClean="0"/>
              <a:t>3</a:t>
            </a:fld>
            <a:endParaRPr kumimoji="1" lang="ja-JP" altLang="en-US"/>
          </a:p>
        </p:txBody>
      </p:sp>
    </p:spTree>
    <p:extLst>
      <p:ext uri="{BB962C8B-B14F-4D97-AF65-F5344CB8AC3E}">
        <p14:creationId xmlns:p14="http://schemas.microsoft.com/office/powerpoint/2010/main" val="2058587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データの選定です．今回選んだ都市は熊本県熊本市です．</a:t>
            </a:r>
            <a:endParaRPr kumimoji="1" lang="en-US" altLang="ja-JP" dirty="0"/>
          </a:p>
          <a:p>
            <a:r>
              <a:rPr kumimoji="1" lang="ja-JP" altLang="en-US"/>
              <a:t>町丁単位で収集し，モデル化しました．</a:t>
            </a:r>
            <a:endParaRPr kumimoji="1" lang="en-US" altLang="ja-JP" dirty="0"/>
          </a:p>
          <a:p>
            <a:r>
              <a:rPr kumimoji="1" lang="ja-JP" altLang="en-US"/>
              <a:t>得られたデータは</a:t>
            </a:r>
            <a:r>
              <a:rPr kumimoji="1" lang="en-US" altLang="ja-JP" dirty="0"/>
              <a:t>1998</a:t>
            </a:r>
            <a:r>
              <a:rPr kumimoji="1" lang="ja-JP" altLang="en-US"/>
              <a:t>年から</a:t>
            </a:r>
            <a:r>
              <a:rPr kumimoji="1" lang="en-US" altLang="ja-JP" dirty="0"/>
              <a:t>2025</a:t>
            </a:r>
            <a:r>
              <a:rPr kumimoji="1" lang="ja-JP" altLang="en-US"/>
              <a:t>年までの人口データです．</a:t>
            </a:r>
            <a:endParaRPr kumimoji="1" lang="en-US" altLang="ja-JP" dirty="0"/>
          </a:p>
          <a:p>
            <a:r>
              <a:rPr kumimoji="1" lang="ja-JP" altLang="en-US"/>
              <a:t>選定理由としては，熊本に住んでいるため，地域に対する知識があり，</a:t>
            </a:r>
            <a:endParaRPr kumimoji="1" lang="en-US" altLang="ja-JP" dirty="0"/>
          </a:p>
          <a:p>
            <a:r>
              <a:rPr kumimoji="1" lang="ja-JP" altLang="en-US"/>
              <a:t>例えば何年に地震があったことや外国人が最近増えているなという要因をモデルに反映しやすく，</a:t>
            </a:r>
            <a:endParaRPr kumimoji="1" lang="en-US" altLang="ja-JP" dirty="0"/>
          </a:p>
          <a:p>
            <a:r>
              <a:rPr kumimoji="1" lang="ja-JP" altLang="en-US"/>
              <a:t>知識に基づくモデル設計が可能であると考えたからです．</a:t>
            </a:r>
            <a:endParaRPr kumimoji="1" lang="en-US" altLang="ja-JP" dirty="0"/>
          </a:p>
        </p:txBody>
      </p:sp>
      <p:sp>
        <p:nvSpPr>
          <p:cNvPr id="4" name="スライド番号プレースホルダー 3"/>
          <p:cNvSpPr>
            <a:spLocks noGrp="1"/>
          </p:cNvSpPr>
          <p:nvPr>
            <p:ph type="sldNum" sz="quarter" idx="5"/>
          </p:nvPr>
        </p:nvSpPr>
        <p:spPr/>
        <p:txBody>
          <a:bodyPr/>
          <a:lstStyle/>
          <a:p>
            <a:fld id="{795E4DC8-5ACB-7D4F-A846-E789B545EF74}" type="slidenum">
              <a:rPr kumimoji="1" lang="ja-JP" altLang="en-US" smtClean="0"/>
              <a:t>4</a:t>
            </a:fld>
            <a:endParaRPr kumimoji="1" lang="ja-JP" altLang="en-US"/>
          </a:p>
        </p:txBody>
      </p:sp>
    </p:spTree>
    <p:extLst>
      <p:ext uri="{BB962C8B-B14F-4D97-AF65-F5344CB8AC3E}">
        <p14:creationId xmlns:p14="http://schemas.microsoft.com/office/powerpoint/2010/main" val="2722100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データの前処理です．</a:t>
            </a:r>
            <a:endParaRPr kumimoji="1" lang="en-US" altLang="ja-JP" dirty="0"/>
          </a:p>
          <a:p>
            <a:r>
              <a:rPr kumimoji="1" lang="ja-JP" altLang="en-US"/>
              <a:t>まず収集したデータの課題としては，熊本市が</a:t>
            </a:r>
            <a:r>
              <a:rPr kumimoji="1" lang="en-US" altLang="ja-JP" dirty="0"/>
              <a:t>2012</a:t>
            </a:r>
            <a:r>
              <a:rPr kumimoji="1" lang="ja-JP" altLang="en-US"/>
              <a:t>年に政令市化したことによる</a:t>
            </a:r>
            <a:endParaRPr kumimoji="1" lang="en-US" altLang="ja-JP" dirty="0"/>
          </a:p>
          <a:p>
            <a:r>
              <a:rPr kumimoji="1" lang="ja-JP" altLang="en-US"/>
              <a:t>町丁名の表記揺れがあります．</a:t>
            </a:r>
            <a:endParaRPr kumimoji="1" lang="en-US" altLang="ja-JP" dirty="0"/>
          </a:p>
          <a:p>
            <a:r>
              <a:rPr kumimoji="1" lang="ja-JP" altLang="en-US"/>
              <a:t>例えば，政令市化以前は</a:t>
            </a:r>
            <a:r>
              <a:rPr kumimoji="1" lang="en-US" altLang="ja-JP" dirty="0"/>
              <a:t>A</a:t>
            </a:r>
            <a:r>
              <a:rPr kumimoji="1" lang="ja-JP" altLang="en-US"/>
              <a:t>町という表記出会ったのに，政令市化後に西区，東区のように区ごとに</a:t>
            </a:r>
            <a:endParaRPr kumimoji="1" lang="en-US" altLang="ja-JP" dirty="0"/>
          </a:p>
          <a:p>
            <a:r>
              <a:rPr kumimoji="1" lang="ja-JP" altLang="en-US"/>
              <a:t>別れることや，政令市化後に熊本市に属するようになった町丁の存在，</a:t>
            </a:r>
            <a:r>
              <a:rPr kumimoji="1" lang="en-US" altLang="ja-JP" dirty="0"/>
              <a:t>C</a:t>
            </a:r>
            <a:r>
              <a:rPr kumimoji="1" lang="ja-JP" altLang="en-US"/>
              <a:t>町何町目という町丁から丁名が消えるなどがあります．</a:t>
            </a:r>
            <a:endParaRPr kumimoji="1" lang="en-US" altLang="ja-JP" dirty="0"/>
          </a:p>
          <a:p>
            <a:r>
              <a:rPr kumimoji="1" lang="ja-JP" altLang="en-US"/>
              <a:t>これらの表記揺れは以下のように統一しました．</a:t>
            </a:r>
            <a:endParaRPr kumimoji="1" lang="en-US" altLang="ja-JP" dirty="0"/>
          </a:p>
          <a:p>
            <a:r>
              <a:rPr kumimoji="1" lang="ja-JP" altLang="en-US"/>
              <a:t>まず，東区，西区は分割前のように同じ町丁として扱うこと，</a:t>
            </a:r>
            <a:endParaRPr kumimoji="1" lang="en-US" altLang="ja-JP" dirty="0"/>
          </a:p>
          <a:p>
            <a:r>
              <a:rPr kumimoji="1" lang="ja-JP" altLang="en-US"/>
              <a:t>政令市化後に加わった町丁はデータから除外すること，</a:t>
            </a:r>
            <a:endParaRPr kumimoji="1" lang="en-US" altLang="ja-JP" dirty="0"/>
          </a:p>
          <a:p>
            <a:r>
              <a:rPr kumimoji="1" lang="en-US" altLang="ja-JP" dirty="0"/>
              <a:t>C</a:t>
            </a:r>
            <a:r>
              <a:rPr kumimoji="1" lang="ja-JP" altLang="en-US"/>
              <a:t>町何丁目のように表記されている町丁は全部</a:t>
            </a:r>
            <a:r>
              <a:rPr kumimoji="1" lang="en-US" altLang="ja-JP" dirty="0"/>
              <a:t>C</a:t>
            </a:r>
            <a:r>
              <a:rPr kumimoji="1" lang="ja-JP" altLang="en-US"/>
              <a:t>町として扱うこと．</a:t>
            </a:r>
            <a:endParaRPr kumimoji="1" lang="en-US" altLang="ja-JP" dirty="0"/>
          </a:p>
          <a:p>
            <a:r>
              <a:rPr kumimoji="1" lang="ja-JP" altLang="en-US"/>
              <a:t>以上のように統一をして，最終的に</a:t>
            </a:r>
            <a:r>
              <a:rPr kumimoji="1" lang="en-US" altLang="ja-JP" dirty="0"/>
              <a:t>669</a:t>
            </a:r>
            <a:r>
              <a:rPr kumimoji="1" lang="ja-JP" altLang="en-US"/>
              <a:t>町丁の</a:t>
            </a:r>
            <a:r>
              <a:rPr kumimoji="1" lang="en-US" altLang="ja-JP" dirty="0"/>
              <a:t>28</a:t>
            </a:r>
            <a:r>
              <a:rPr kumimoji="1" lang="ja-JP" altLang="en-US"/>
              <a:t>年分の人口データを収集しました．</a:t>
            </a:r>
          </a:p>
        </p:txBody>
      </p:sp>
      <p:sp>
        <p:nvSpPr>
          <p:cNvPr id="4" name="スライド番号プレースホルダー 3"/>
          <p:cNvSpPr>
            <a:spLocks noGrp="1"/>
          </p:cNvSpPr>
          <p:nvPr>
            <p:ph type="sldNum" sz="quarter" idx="5"/>
          </p:nvPr>
        </p:nvSpPr>
        <p:spPr/>
        <p:txBody>
          <a:bodyPr/>
          <a:lstStyle/>
          <a:p>
            <a:fld id="{795E4DC8-5ACB-7D4F-A846-E789B545EF74}" type="slidenum">
              <a:rPr kumimoji="1" lang="ja-JP" altLang="en-US" smtClean="0"/>
              <a:t>5</a:t>
            </a:fld>
            <a:endParaRPr kumimoji="1" lang="ja-JP" altLang="en-US"/>
          </a:p>
        </p:txBody>
      </p:sp>
    </p:spTree>
    <p:extLst>
      <p:ext uri="{BB962C8B-B14F-4D97-AF65-F5344CB8AC3E}">
        <p14:creationId xmlns:p14="http://schemas.microsoft.com/office/powerpoint/2010/main" val="1862550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続いてイベントデータです．</a:t>
            </a:r>
            <a:endParaRPr kumimoji="1" lang="en-US" altLang="ja-JP" dirty="0"/>
          </a:p>
          <a:p>
            <a:r>
              <a:rPr kumimoji="1" lang="ja-JP" altLang="en-US"/>
              <a:t>イベントデータを集めるにあたって，自然変動以外の人口の変動を検知することを目指しました．</a:t>
            </a:r>
            <a:endParaRPr kumimoji="1" lang="en-US" altLang="ja-JP" dirty="0"/>
          </a:p>
          <a:p>
            <a:r>
              <a:rPr kumimoji="1" lang="ja-JP" altLang="en-US"/>
              <a:t>例えば，前年比で</a:t>
            </a:r>
            <a:r>
              <a:rPr kumimoji="1" lang="en-US" altLang="ja-JP" dirty="0"/>
              <a:t>±200%</a:t>
            </a:r>
            <a:r>
              <a:rPr kumimoji="1" lang="ja-JP" altLang="en-US"/>
              <a:t>も変動しているような事例は自然変動ではなく，何かの因果関係が</a:t>
            </a:r>
            <a:endParaRPr kumimoji="1" lang="en-US" altLang="ja-JP" dirty="0"/>
          </a:p>
          <a:p>
            <a:r>
              <a:rPr kumimoji="1" lang="ja-JP" altLang="en-US"/>
              <a:t>あるだろうと仮定し，その事例の年と町丁リストアップしました．</a:t>
            </a:r>
            <a:endParaRPr kumimoji="1" lang="en-US" altLang="ja-JP" dirty="0"/>
          </a:p>
          <a:p>
            <a:r>
              <a:rPr kumimoji="1" lang="ja-JP" altLang="en-US"/>
              <a:t>次にそのリストに基づき，公的資料・公開情報をもとに</a:t>
            </a:r>
            <a:r>
              <a:rPr kumimoji="1" lang="en-US" altLang="ja-JP" dirty="0"/>
              <a:t>259</a:t>
            </a:r>
            <a:r>
              <a:rPr kumimoji="1" lang="ja-JP" altLang="en-US"/>
              <a:t>件の事例をラベル付けしました．</a:t>
            </a:r>
            <a:endParaRPr kumimoji="1" lang="en-US" altLang="ja-JP" dirty="0"/>
          </a:p>
          <a:p>
            <a:r>
              <a:rPr kumimoji="1" lang="ja-JP" altLang="en-US"/>
              <a:t>イベントラベルは</a:t>
            </a:r>
            <a:r>
              <a:rPr kumimoji="1" lang="en-US" altLang="ja-JP" dirty="0"/>
              <a:t>10</a:t>
            </a:r>
            <a:r>
              <a:rPr kumimoji="1" lang="ja-JP" altLang="en-US"/>
              <a:t>種類用意し，そのリストは右の図のようになっています．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95E4DC8-5ACB-7D4F-A846-E789B545EF74}" type="slidenum">
              <a:rPr kumimoji="1" lang="ja-JP" altLang="en-US" smtClean="0"/>
              <a:t>6</a:t>
            </a:fld>
            <a:endParaRPr kumimoji="1" lang="ja-JP" altLang="en-US"/>
          </a:p>
        </p:txBody>
      </p:sp>
    </p:spTree>
    <p:extLst>
      <p:ext uri="{BB962C8B-B14F-4D97-AF65-F5344CB8AC3E}">
        <p14:creationId xmlns:p14="http://schemas.microsoft.com/office/powerpoint/2010/main" val="1531181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モデル設計です．</a:t>
            </a:r>
            <a:endParaRPr kumimoji="1" lang="en-US" altLang="ja-JP" dirty="0"/>
          </a:p>
          <a:p>
            <a:r>
              <a:rPr kumimoji="1" lang="ja-JP" altLang="en-US"/>
              <a:t>今回はモデルを</a:t>
            </a:r>
            <a:r>
              <a:rPr kumimoji="1" lang="en-US" altLang="ja-JP" dirty="0"/>
              <a:t>2</a:t>
            </a:r>
            <a:r>
              <a:rPr kumimoji="1" lang="ja-JP" altLang="en-US"/>
              <a:t>つ使いました．</a:t>
            </a:r>
            <a:endParaRPr kumimoji="1" lang="en-US" altLang="ja-JP" dirty="0"/>
          </a:p>
          <a:p>
            <a:r>
              <a:rPr kumimoji="1" lang="ja-JP" altLang="en-US"/>
              <a:t>一つ目のモデルが二方向固定効果モデルです．</a:t>
            </a:r>
            <a:endParaRPr kumimoji="1" lang="en-US" altLang="ja-JP" dirty="0"/>
          </a:p>
          <a:p>
            <a:r>
              <a:rPr kumimoji="1" lang="ja-JP" altLang="en-US"/>
              <a:t>これは単純なイベントだけの効果を推定することを目的としています．</a:t>
            </a:r>
            <a:endParaRPr kumimoji="1" lang="en-US" altLang="ja-JP" dirty="0"/>
          </a:p>
          <a:p>
            <a:r>
              <a:rPr kumimoji="1" lang="ja-JP" altLang="en-US"/>
              <a:t>このモデルは下の式のようにｔ年</a:t>
            </a:r>
            <a:r>
              <a:rPr kumimoji="1" lang="en-US" altLang="ja-JP" dirty="0" err="1"/>
              <a:t>i</a:t>
            </a:r>
            <a:r>
              <a:rPr kumimoji="1" lang="ja-JP" altLang="en-US"/>
              <a:t>町の人口を，町丁らしさ＋その年らしさ＋イベントの効果</a:t>
            </a:r>
            <a:endParaRPr kumimoji="1" lang="en-US" altLang="ja-JP" dirty="0"/>
          </a:p>
          <a:p>
            <a:r>
              <a:rPr kumimoji="1" lang="ja-JP" altLang="en-US"/>
              <a:t>の式で表し，最小二乗法により，</a:t>
            </a:r>
            <a:r>
              <a:rPr kumimoji="1" lang="en-US" altLang="ja-JP" dirty="0"/>
              <a:t>α</a:t>
            </a:r>
            <a:r>
              <a:rPr kumimoji="1" lang="ja-JP" altLang="en-US"/>
              <a:t>，</a:t>
            </a:r>
            <a:r>
              <a:rPr kumimoji="1" lang="en-US" altLang="ja-JP" dirty="0" err="1"/>
              <a:t>γ</a:t>
            </a:r>
            <a:r>
              <a:rPr kumimoji="1" lang="ja-JP" altLang="en-US"/>
              <a:t>，</a:t>
            </a:r>
            <a:r>
              <a:rPr kumimoji="1" lang="en-US" altLang="ja-JP" dirty="0"/>
              <a:t>β</a:t>
            </a:r>
            <a:r>
              <a:rPr kumimoji="1" lang="ja-JP" altLang="en-US"/>
              <a:t>を</a:t>
            </a:r>
            <a:r>
              <a:rPr kumimoji="1" lang="en-US" altLang="ja-JP" dirty="0"/>
              <a:t>669</a:t>
            </a:r>
            <a:r>
              <a:rPr kumimoji="1" lang="ja-JP" altLang="en-US"/>
              <a:t>町丁ｘ</a:t>
            </a:r>
            <a:r>
              <a:rPr kumimoji="1" lang="en-US" altLang="ja-JP" dirty="0"/>
              <a:t>28</a:t>
            </a:r>
            <a:r>
              <a:rPr kumimoji="1" lang="ja-JP" altLang="en-US"/>
              <a:t>年度分一気に推定しています．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795E4DC8-5ACB-7D4F-A846-E789B545EF74}" type="slidenum">
              <a:rPr kumimoji="1" lang="ja-JP" altLang="en-US" smtClean="0"/>
              <a:t>7</a:t>
            </a:fld>
            <a:endParaRPr kumimoji="1" lang="ja-JP" altLang="en-US"/>
          </a:p>
        </p:txBody>
      </p:sp>
    </p:spTree>
    <p:extLst>
      <p:ext uri="{BB962C8B-B14F-4D97-AF65-F5344CB8AC3E}">
        <p14:creationId xmlns:p14="http://schemas.microsoft.com/office/powerpoint/2010/main" val="1797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二つ目のモデルが</a:t>
            </a:r>
            <a:r>
              <a:rPr kumimoji="1" lang="en-US" altLang="ja-JP" dirty="0" err="1"/>
              <a:t>LightGBM</a:t>
            </a:r>
            <a:r>
              <a:rPr kumimoji="1" lang="ja-JP" altLang="en-US"/>
              <a:t>です．</a:t>
            </a:r>
            <a:endParaRPr kumimoji="1" lang="en-US" altLang="ja-JP" dirty="0"/>
          </a:p>
          <a:p>
            <a:r>
              <a:rPr kumimoji="1" lang="ja-JP" altLang="en-US"/>
              <a:t>これはイベント関連以外の人口増減を捉え，将来の人口を予測する目的があります．</a:t>
            </a:r>
            <a:endParaRPr kumimoji="1" lang="en-US" altLang="ja-JP" dirty="0"/>
          </a:p>
          <a:p>
            <a:r>
              <a:rPr kumimoji="1" lang="en-US" altLang="ja-JP" dirty="0" err="1"/>
              <a:t>LightGBM</a:t>
            </a:r>
            <a:r>
              <a:rPr kumimoji="1" lang="ja-JP" altLang="en-US"/>
              <a:t>は勾配ブースティング決定木の処理速度を早くしたもので，モデルの仕組み自体は同じです．</a:t>
            </a:r>
            <a:endParaRPr kumimoji="1" lang="en-US" altLang="ja-JP" dirty="0"/>
          </a:p>
          <a:p>
            <a:r>
              <a:rPr kumimoji="1" lang="ja-JP" altLang="en-US"/>
              <a:t>ベースは決定木ですが，決定木の場合は葉ノードの出力は予測値ですが，勾配ブースティング決定木は</a:t>
            </a:r>
            <a:endParaRPr kumimoji="1" lang="en-US" altLang="ja-JP" dirty="0"/>
          </a:p>
          <a:p>
            <a:r>
              <a:rPr kumimoji="1" lang="ja-JP" altLang="en-US"/>
              <a:t>残差になっています．残差は葉ノードにあるデータの目的変数の平均値ー全データの目的変数の平均値</a:t>
            </a:r>
            <a:endParaRPr kumimoji="1" lang="en-US" altLang="ja-JP" dirty="0"/>
          </a:p>
          <a:p>
            <a:r>
              <a:rPr kumimoji="1" lang="ja-JP" altLang="en-US"/>
              <a:t>で求めることができます．右の図の例で説明すると，木</a:t>
            </a:r>
            <a:r>
              <a:rPr kumimoji="1" lang="en-US" altLang="ja-JP" dirty="0"/>
              <a:t>1</a:t>
            </a:r>
            <a:r>
              <a:rPr kumimoji="1" lang="ja-JP" altLang="en-US"/>
              <a:t>の葉ノード</a:t>
            </a:r>
            <a:r>
              <a:rPr kumimoji="1" lang="en-US" altLang="ja-JP" dirty="0"/>
              <a:t>A</a:t>
            </a:r>
            <a:r>
              <a:rPr kumimoji="1" lang="ja-JP" altLang="en-US"/>
              <a:t>の出力</a:t>
            </a:r>
            <a:r>
              <a:rPr kumimoji="1" lang="en-US" altLang="ja-JP" dirty="0"/>
              <a:t>-0.04</a:t>
            </a:r>
            <a:r>
              <a:rPr kumimoji="1" lang="ja-JP" altLang="en-US"/>
              <a:t>という残差は赤丸とオレンジの丸</a:t>
            </a:r>
            <a:endParaRPr kumimoji="1" lang="en-US" altLang="ja-JP" dirty="0"/>
          </a:p>
          <a:p>
            <a:r>
              <a:rPr kumimoji="1" lang="ja-JP" altLang="en-US"/>
              <a:t>のデータの目的変数の平均から</a:t>
            </a:r>
            <a:r>
              <a:rPr kumimoji="1" lang="en-US" altLang="ja-JP" dirty="0"/>
              <a:t>4</a:t>
            </a:r>
            <a:r>
              <a:rPr kumimoji="1" lang="ja-JP" altLang="en-US"/>
              <a:t>つのデータの目的変数の平均を引いた値です．</a:t>
            </a:r>
            <a:endParaRPr kumimoji="1" lang="en-US" altLang="ja-JP" dirty="0"/>
          </a:p>
          <a:p>
            <a:r>
              <a:rPr kumimoji="1" lang="ja-JP" altLang="en-US"/>
              <a:t>ここで，赤丸のデータをこの図に入力したときの出力を求めると，</a:t>
            </a:r>
            <a:r>
              <a:rPr kumimoji="1" lang="en-US" altLang="ja-JP" dirty="0"/>
              <a:t>4</a:t>
            </a:r>
            <a:r>
              <a:rPr kumimoji="1" lang="ja-JP" altLang="en-US"/>
              <a:t>つのデータの目的変数の平均を</a:t>
            </a:r>
            <a:r>
              <a:rPr kumimoji="1" lang="en-US" altLang="ja-JP" dirty="0"/>
              <a:t>1.5</a:t>
            </a:r>
            <a:r>
              <a:rPr kumimoji="1" lang="ja-JP" altLang="en-US"/>
              <a:t>とする場合，</a:t>
            </a:r>
            <a:endParaRPr kumimoji="1" lang="en-US" altLang="ja-JP" dirty="0"/>
          </a:p>
          <a:p>
            <a:r>
              <a:rPr kumimoji="1" lang="ja-JP" altLang="en-US"/>
              <a:t>まず木</a:t>
            </a:r>
            <a:r>
              <a:rPr kumimoji="1" lang="en-US" altLang="ja-JP" dirty="0"/>
              <a:t>1</a:t>
            </a:r>
            <a:r>
              <a:rPr kumimoji="1" lang="ja-JP" altLang="en-US"/>
              <a:t>を通ると，葉ノード</a:t>
            </a:r>
            <a:r>
              <a:rPr kumimoji="1" lang="en-US" altLang="ja-JP" dirty="0"/>
              <a:t>A</a:t>
            </a:r>
            <a:r>
              <a:rPr kumimoji="1" lang="ja-JP" altLang="en-US"/>
              <a:t>について，</a:t>
            </a:r>
            <a:r>
              <a:rPr kumimoji="1" lang="en-US" altLang="ja-JP" dirty="0"/>
              <a:t>-0.04</a:t>
            </a:r>
            <a:r>
              <a:rPr kumimoji="1" lang="ja-JP" altLang="en-US"/>
              <a:t>の残差を得ます．次に木</a:t>
            </a:r>
            <a:r>
              <a:rPr kumimoji="1" lang="en-US" altLang="ja-JP" dirty="0"/>
              <a:t>2</a:t>
            </a:r>
            <a:r>
              <a:rPr kumimoji="1" lang="ja-JP" altLang="en-US"/>
              <a:t>を通ると，葉ノード</a:t>
            </a:r>
            <a:r>
              <a:rPr kumimoji="1" lang="en-US" altLang="ja-JP" dirty="0"/>
              <a:t>A</a:t>
            </a:r>
            <a:r>
              <a:rPr kumimoji="1" lang="ja-JP" altLang="en-US"/>
              <a:t>につき</a:t>
            </a:r>
            <a:r>
              <a:rPr kumimoji="1" lang="en-US" altLang="ja-JP" dirty="0"/>
              <a:t>-0.06</a:t>
            </a:r>
            <a:r>
              <a:rPr kumimoji="1" lang="ja-JP" altLang="en-US"/>
              <a:t>という残差を得て，</a:t>
            </a:r>
            <a:endParaRPr kumimoji="1" lang="en-US" altLang="ja-JP" dirty="0"/>
          </a:p>
          <a:p>
            <a:r>
              <a:rPr kumimoji="1" lang="en-US" altLang="ja-JP" dirty="0"/>
              <a:t>1.5-0.04-0.06</a:t>
            </a:r>
            <a:r>
              <a:rPr kumimoji="1" lang="ja-JP" altLang="en-US"/>
              <a:t>で</a:t>
            </a:r>
            <a:r>
              <a:rPr kumimoji="1" lang="en-US" altLang="ja-JP" dirty="0"/>
              <a:t>1.4</a:t>
            </a:r>
            <a:r>
              <a:rPr kumimoji="1" lang="ja-JP" altLang="en-US"/>
              <a:t>という出力になります．</a:t>
            </a:r>
            <a:endParaRPr kumimoji="1" lang="en-US" altLang="ja-JP" dirty="0"/>
          </a:p>
          <a:p>
            <a:r>
              <a:rPr kumimoji="1" lang="ja-JP" altLang="en-US"/>
              <a:t>このように複数の弱い木を何本も通ることで，出力が実測値に近づいていき，結果的に大きな強いモデルになるという仕組みです．</a:t>
            </a:r>
            <a:endParaRPr kumimoji="1" lang="en-US" altLang="ja-JP" dirty="0"/>
          </a:p>
          <a:p>
            <a:endParaRPr kumimoji="1" lang="en-US" altLang="ja-JP" dirty="0"/>
          </a:p>
          <a:p>
            <a:r>
              <a:rPr kumimoji="1" lang="ja-JP" altLang="en-US"/>
              <a:t>選定理由</a:t>
            </a:r>
            <a:endParaRPr kumimoji="1" lang="en-US" altLang="ja-JP" dirty="0"/>
          </a:p>
          <a:p>
            <a:r>
              <a:rPr kumimoji="1" lang="ja-JP" altLang="en-US"/>
              <a:t>・非線形性</a:t>
            </a:r>
            <a:endParaRPr kumimoji="1" lang="en-US" altLang="ja-JP" dirty="0"/>
          </a:p>
          <a:p>
            <a:r>
              <a:rPr kumimoji="1" lang="ja-JP" altLang="en-US"/>
              <a:t>・相互作用を拾える</a:t>
            </a:r>
            <a:endParaRPr kumimoji="1" lang="en-US" altLang="ja-JP" dirty="0"/>
          </a:p>
          <a:p>
            <a:r>
              <a:rPr kumimoji="1" lang="ja-JP" altLang="en-US"/>
              <a:t>・解釈しやすい</a:t>
            </a:r>
            <a:endParaRPr kumimoji="1" lang="en-US" altLang="ja-JP" dirty="0"/>
          </a:p>
          <a:p>
            <a:r>
              <a:rPr kumimoji="1" lang="ja-JP" altLang="en-US"/>
              <a:t>・学習・推論が高速</a:t>
            </a:r>
          </a:p>
        </p:txBody>
      </p:sp>
      <p:sp>
        <p:nvSpPr>
          <p:cNvPr id="4" name="スライド番号プレースホルダー 3"/>
          <p:cNvSpPr>
            <a:spLocks noGrp="1"/>
          </p:cNvSpPr>
          <p:nvPr>
            <p:ph type="sldNum" sz="quarter" idx="5"/>
          </p:nvPr>
        </p:nvSpPr>
        <p:spPr/>
        <p:txBody>
          <a:bodyPr/>
          <a:lstStyle/>
          <a:p>
            <a:fld id="{795E4DC8-5ACB-7D4F-A846-E789B545EF74}" type="slidenum">
              <a:rPr kumimoji="1" lang="ja-JP" altLang="en-US" smtClean="0"/>
              <a:t>8</a:t>
            </a:fld>
            <a:endParaRPr kumimoji="1" lang="ja-JP" altLang="en-US"/>
          </a:p>
        </p:txBody>
      </p:sp>
    </p:spTree>
    <p:extLst>
      <p:ext uri="{BB962C8B-B14F-4D97-AF65-F5344CB8AC3E}">
        <p14:creationId xmlns:p14="http://schemas.microsoft.com/office/powerpoint/2010/main" val="4125844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471CE8-58C7-FE4B-9073-49C5D968F52B}"/>
              </a:ext>
            </a:extLst>
          </p:cNvPr>
          <p:cNvSpPr>
            <a:spLocks noGrp="1"/>
          </p:cNvSpPr>
          <p:nvPr>
            <p:ph type="ctrTitle"/>
          </p:nvPr>
        </p:nvSpPr>
        <p:spPr>
          <a:xfrm>
            <a:off x="1524000" y="702066"/>
            <a:ext cx="9144000" cy="2387600"/>
          </a:xfrm>
        </p:spPr>
        <p:txBody>
          <a:bodyPr anchor="ctr"/>
          <a:lstStyle>
            <a:lvl1pPr algn="ctr">
              <a:defRPr sz="6000">
                <a:solidFill>
                  <a:schemeClr val="tx1"/>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FEE4404-5647-FD43-AF04-130418A4B401}"/>
              </a:ext>
            </a:extLst>
          </p:cNvPr>
          <p:cNvSpPr>
            <a:spLocks noGrp="1"/>
          </p:cNvSpPr>
          <p:nvPr>
            <p:ph type="subTitle" idx="1"/>
          </p:nvPr>
        </p:nvSpPr>
        <p:spPr>
          <a:xfrm>
            <a:off x="1524000" y="414325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940FC0E-A4C9-F944-A0E2-926372B50093}"/>
              </a:ext>
            </a:extLst>
          </p:cNvPr>
          <p:cNvSpPr>
            <a:spLocks noGrp="1"/>
          </p:cNvSpPr>
          <p:nvPr>
            <p:ph type="dt" sz="half" idx="10"/>
          </p:nvPr>
        </p:nvSpPr>
        <p:spPr>
          <a:xfrm>
            <a:off x="838200" y="6356350"/>
            <a:ext cx="2743200" cy="365125"/>
          </a:xfrm>
          <a:prstGeom prst="rect">
            <a:avLst/>
          </a:prstGeom>
        </p:spPr>
        <p:txBody>
          <a:bodyPr/>
          <a:lstStyle/>
          <a:p>
            <a:fld id="{0C4C6C6F-942E-E248-A8D6-E6475157F62F}" type="datetime1">
              <a:rPr kumimoji="1" lang="ja-JP" altLang="en-US" smtClean="0"/>
              <a:t>2025/9/14</a:t>
            </a:fld>
            <a:endParaRPr kumimoji="1" lang="ja-JP" altLang="en-US"/>
          </a:p>
        </p:txBody>
      </p:sp>
      <p:sp>
        <p:nvSpPr>
          <p:cNvPr id="5" name="フッター プレースホルダー 4">
            <a:extLst>
              <a:ext uri="{FF2B5EF4-FFF2-40B4-BE49-F238E27FC236}">
                <a16:creationId xmlns:a16="http://schemas.microsoft.com/office/drawing/2014/main" id="{2CE8B8ED-FF0D-7549-A3CA-A4B0B0C9CB01}"/>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44AEE0-81D4-FA4B-BD42-94BD0856192F}"/>
              </a:ext>
            </a:extLst>
          </p:cNvPr>
          <p:cNvSpPr>
            <a:spLocks noGrp="1"/>
          </p:cNvSpPr>
          <p:nvPr>
            <p:ph type="sldNum" sz="quarter" idx="12"/>
          </p:nvPr>
        </p:nvSpPr>
        <p:spPr/>
        <p:txBody>
          <a:bodyPr/>
          <a:lstStyle/>
          <a:p>
            <a:fld id="{2EB1DF11-3754-204D-886B-D0BD6C82EC86}"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CC7D79D1-FAB6-B1D8-4678-3A71ED5FCC8F}"/>
              </a:ext>
            </a:extLst>
          </p:cNvPr>
          <p:cNvSpPr/>
          <p:nvPr userDrawn="1"/>
        </p:nvSpPr>
        <p:spPr>
          <a:xfrm>
            <a:off x="0" y="3123210"/>
            <a:ext cx="12192000" cy="47882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123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2D652C-D0D6-A542-B4E4-C8DDFC1C48A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F3FA8C7-ED1D-4C42-923D-D901C660D117}"/>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54030E-BCFF-204E-A4A5-7D49DD748460}"/>
              </a:ext>
            </a:extLst>
          </p:cNvPr>
          <p:cNvSpPr>
            <a:spLocks noGrp="1"/>
          </p:cNvSpPr>
          <p:nvPr>
            <p:ph type="dt" sz="half" idx="10"/>
          </p:nvPr>
        </p:nvSpPr>
        <p:spPr>
          <a:xfrm>
            <a:off x="838200" y="6356350"/>
            <a:ext cx="2743200" cy="365125"/>
          </a:xfrm>
          <a:prstGeom prst="rect">
            <a:avLst/>
          </a:prstGeom>
        </p:spPr>
        <p:txBody>
          <a:bodyPr/>
          <a:lstStyle/>
          <a:p>
            <a:fld id="{7CB2702C-21B1-284E-B5CA-53EE9F9938CB}" type="datetime1">
              <a:rPr kumimoji="1" lang="ja-JP" altLang="en-US" smtClean="0"/>
              <a:t>2025/9/14</a:t>
            </a:fld>
            <a:endParaRPr kumimoji="1" lang="ja-JP" altLang="en-US"/>
          </a:p>
        </p:txBody>
      </p:sp>
      <p:sp>
        <p:nvSpPr>
          <p:cNvPr id="5" name="フッター プレースホルダー 4">
            <a:extLst>
              <a:ext uri="{FF2B5EF4-FFF2-40B4-BE49-F238E27FC236}">
                <a16:creationId xmlns:a16="http://schemas.microsoft.com/office/drawing/2014/main" id="{2684D978-D7ED-4B45-BF81-D480478031DD}"/>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A3E74B-C792-104D-ABD5-34C451EB475A}"/>
              </a:ext>
            </a:extLst>
          </p:cNvPr>
          <p:cNvSpPr>
            <a:spLocks noGrp="1"/>
          </p:cNvSpPr>
          <p:nvPr>
            <p:ph type="sldNum" sz="quarter" idx="12"/>
          </p:nvPr>
        </p:nvSpPr>
        <p:spPr/>
        <p:txBody>
          <a:bodyPr/>
          <a:lstStyle/>
          <a:p>
            <a:fld id="{2EB1DF11-3754-204D-886B-D0BD6C82EC86}" type="slidenum">
              <a:rPr kumimoji="1" lang="ja-JP" altLang="en-US" smtClean="0"/>
              <a:t>‹#›</a:t>
            </a:fld>
            <a:endParaRPr kumimoji="1" lang="ja-JP" altLang="en-US"/>
          </a:p>
        </p:txBody>
      </p:sp>
    </p:spTree>
    <p:extLst>
      <p:ext uri="{BB962C8B-B14F-4D97-AF65-F5344CB8AC3E}">
        <p14:creationId xmlns:p14="http://schemas.microsoft.com/office/powerpoint/2010/main" val="142401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2381C3-8469-1241-99F4-B2BC2589590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05EB3B4-130D-9E44-9080-2B9257106FD3}"/>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0DABE3-9FA5-E343-B811-6BAEF27F5184}"/>
              </a:ext>
            </a:extLst>
          </p:cNvPr>
          <p:cNvSpPr>
            <a:spLocks noGrp="1"/>
          </p:cNvSpPr>
          <p:nvPr>
            <p:ph type="dt" sz="half" idx="10"/>
          </p:nvPr>
        </p:nvSpPr>
        <p:spPr>
          <a:xfrm>
            <a:off x="838200" y="6356350"/>
            <a:ext cx="2743200" cy="365125"/>
          </a:xfrm>
          <a:prstGeom prst="rect">
            <a:avLst/>
          </a:prstGeom>
        </p:spPr>
        <p:txBody>
          <a:bodyPr/>
          <a:lstStyle/>
          <a:p>
            <a:fld id="{061A5200-14B4-2042-802F-8CD95EA0722D}" type="datetime1">
              <a:rPr kumimoji="1" lang="ja-JP" altLang="en-US" smtClean="0"/>
              <a:t>2025/9/14</a:t>
            </a:fld>
            <a:endParaRPr kumimoji="1" lang="ja-JP" altLang="en-US"/>
          </a:p>
        </p:txBody>
      </p:sp>
      <p:sp>
        <p:nvSpPr>
          <p:cNvPr id="5" name="フッター プレースホルダー 4">
            <a:extLst>
              <a:ext uri="{FF2B5EF4-FFF2-40B4-BE49-F238E27FC236}">
                <a16:creationId xmlns:a16="http://schemas.microsoft.com/office/drawing/2014/main" id="{1884F9FE-6915-1749-99B7-B02108188838}"/>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087453-F3E1-8041-B1AD-37D493183EFE}"/>
              </a:ext>
            </a:extLst>
          </p:cNvPr>
          <p:cNvSpPr>
            <a:spLocks noGrp="1"/>
          </p:cNvSpPr>
          <p:nvPr>
            <p:ph type="sldNum" sz="quarter" idx="12"/>
          </p:nvPr>
        </p:nvSpPr>
        <p:spPr/>
        <p:txBody>
          <a:bodyPr/>
          <a:lstStyle/>
          <a:p>
            <a:fld id="{2EB1DF11-3754-204D-886B-D0BD6C82EC86}" type="slidenum">
              <a:rPr kumimoji="1" lang="ja-JP" altLang="en-US" smtClean="0"/>
              <a:t>‹#›</a:t>
            </a:fld>
            <a:endParaRPr kumimoji="1" lang="ja-JP" altLang="en-US"/>
          </a:p>
        </p:txBody>
      </p:sp>
    </p:spTree>
    <p:extLst>
      <p:ext uri="{BB962C8B-B14F-4D97-AF65-F5344CB8AC3E}">
        <p14:creationId xmlns:p14="http://schemas.microsoft.com/office/powerpoint/2010/main" val="148426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00A87-ED22-1A42-8238-656215E765A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8CF8F5-9890-EC42-B02B-A6BEF36811D5}"/>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2B8CC5-50DB-9E48-80CB-44F72C445E80}"/>
              </a:ext>
            </a:extLst>
          </p:cNvPr>
          <p:cNvSpPr>
            <a:spLocks noGrp="1"/>
          </p:cNvSpPr>
          <p:nvPr>
            <p:ph type="dt" sz="half" idx="10"/>
          </p:nvPr>
        </p:nvSpPr>
        <p:spPr>
          <a:xfrm>
            <a:off x="838200" y="6356350"/>
            <a:ext cx="2743200" cy="365125"/>
          </a:xfrm>
          <a:prstGeom prst="rect">
            <a:avLst/>
          </a:prstGeom>
        </p:spPr>
        <p:txBody>
          <a:bodyPr/>
          <a:lstStyle/>
          <a:p>
            <a:fld id="{6BD15D05-F2B9-AE4B-A9B8-CEEE4F23DEC0}" type="datetime1">
              <a:rPr kumimoji="1" lang="ja-JP" altLang="en-US" smtClean="0"/>
              <a:t>2025/9/14</a:t>
            </a:fld>
            <a:endParaRPr kumimoji="1" lang="ja-JP" altLang="en-US"/>
          </a:p>
        </p:txBody>
      </p:sp>
      <p:sp>
        <p:nvSpPr>
          <p:cNvPr id="5" name="フッター プレースホルダー 4">
            <a:extLst>
              <a:ext uri="{FF2B5EF4-FFF2-40B4-BE49-F238E27FC236}">
                <a16:creationId xmlns:a16="http://schemas.microsoft.com/office/drawing/2014/main" id="{FC30689E-C528-C64A-8EF9-933263CCD9BF}"/>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1C9D6A-06E2-C44C-BA48-8B87252CA703}"/>
              </a:ext>
            </a:extLst>
          </p:cNvPr>
          <p:cNvSpPr>
            <a:spLocks noGrp="1"/>
          </p:cNvSpPr>
          <p:nvPr>
            <p:ph type="sldNum" sz="quarter" idx="12"/>
          </p:nvPr>
        </p:nvSpPr>
        <p:spPr/>
        <p:txBody>
          <a:bodyPr/>
          <a:lstStyle/>
          <a:p>
            <a:fld id="{2EB1DF11-3754-204D-886B-D0BD6C82EC86}" type="slidenum">
              <a:rPr lang="ja-JP" altLang="en-US" smtClean="0"/>
              <a:pPr/>
              <a:t>‹#›</a:t>
            </a:fld>
            <a:endParaRPr lang="ja-JP" altLang="en-US"/>
          </a:p>
        </p:txBody>
      </p:sp>
    </p:spTree>
    <p:extLst>
      <p:ext uri="{BB962C8B-B14F-4D97-AF65-F5344CB8AC3E}">
        <p14:creationId xmlns:p14="http://schemas.microsoft.com/office/powerpoint/2010/main" val="292893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9153E-4D88-6F49-A499-1A6017BAFA4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3FA71F-F12E-2941-8F79-413FDEAF1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73D56C-7ED1-2F41-89F6-16B22E4F39CD}"/>
              </a:ext>
            </a:extLst>
          </p:cNvPr>
          <p:cNvSpPr>
            <a:spLocks noGrp="1"/>
          </p:cNvSpPr>
          <p:nvPr>
            <p:ph type="dt" sz="half" idx="10"/>
          </p:nvPr>
        </p:nvSpPr>
        <p:spPr>
          <a:xfrm>
            <a:off x="838200" y="6356350"/>
            <a:ext cx="2743200" cy="365125"/>
          </a:xfrm>
          <a:prstGeom prst="rect">
            <a:avLst/>
          </a:prstGeom>
        </p:spPr>
        <p:txBody>
          <a:bodyPr/>
          <a:lstStyle/>
          <a:p>
            <a:fld id="{32ABA152-DA16-0442-A282-779D32C203FE}" type="datetime1">
              <a:rPr kumimoji="1" lang="ja-JP" altLang="en-US" smtClean="0"/>
              <a:t>2025/9/14</a:t>
            </a:fld>
            <a:endParaRPr kumimoji="1" lang="ja-JP" altLang="en-US"/>
          </a:p>
        </p:txBody>
      </p:sp>
      <p:sp>
        <p:nvSpPr>
          <p:cNvPr id="5" name="フッター プレースホルダー 4">
            <a:extLst>
              <a:ext uri="{FF2B5EF4-FFF2-40B4-BE49-F238E27FC236}">
                <a16:creationId xmlns:a16="http://schemas.microsoft.com/office/drawing/2014/main" id="{EB0B65EF-41AF-DA49-AD91-D44318792DC6}"/>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925285-3AA1-E040-A476-AE595A4AFE0E}"/>
              </a:ext>
            </a:extLst>
          </p:cNvPr>
          <p:cNvSpPr>
            <a:spLocks noGrp="1"/>
          </p:cNvSpPr>
          <p:nvPr>
            <p:ph type="sldNum" sz="quarter" idx="12"/>
          </p:nvPr>
        </p:nvSpPr>
        <p:spPr/>
        <p:txBody>
          <a:bodyPr/>
          <a:lstStyle/>
          <a:p>
            <a:fld id="{2EB1DF11-3754-204D-886B-D0BD6C82EC86}" type="slidenum">
              <a:rPr kumimoji="1" lang="ja-JP" altLang="en-US" smtClean="0"/>
              <a:t>‹#›</a:t>
            </a:fld>
            <a:endParaRPr kumimoji="1" lang="ja-JP" altLang="en-US"/>
          </a:p>
        </p:txBody>
      </p:sp>
    </p:spTree>
    <p:extLst>
      <p:ext uri="{BB962C8B-B14F-4D97-AF65-F5344CB8AC3E}">
        <p14:creationId xmlns:p14="http://schemas.microsoft.com/office/powerpoint/2010/main" val="144829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343822-6617-B64C-81BC-92668D8ADB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D95528-7C25-A04E-B4A6-75C30013B715}"/>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3BB0AF-F96C-AD45-8689-174712468906}"/>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00AC3C4-0216-054F-833B-6EF345274C02}"/>
              </a:ext>
            </a:extLst>
          </p:cNvPr>
          <p:cNvSpPr>
            <a:spLocks noGrp="1"/>
          </p:cNvSpPr>
          <p:nvPr>
            <p:ph type="dt" sz="half" idx="10"/>
          </p:nvPr>
        </p:nvSpPr>
        <p:spPr>
          <a:xfrm>
            <a:off x="838200" y="6356350"/>
            <a:ext cx="2743200" cy="365125"/>
          </a:xfrm>
          <a:prstGeom prst="rect">
            <a:avLst/>
          </a:prstGeom>
        </p:spPr>
        <p:txBody>
          <a:bodyPr/>
          <a:lstStyle/>
          <a:p>
            <a:fld id="{635EA445-2078-354B-A386-9EE1281EC091}" type="datetime1">
              <a:rPr kumimoji="1" lang="ja-JP" altLang="en-US" smtClean="0"/>
              <a:t>2025/9/14</a:t>
            </a:fld>
            <a:endParaRPr kumimoji="1" lang="ja-JP" altLang="en-US"/>
          </a:p>
        </p:txBody>
      </p:sp>
      <p:sp>
        <p:nvSpPr>
          <p:cNvPr id="6" name="フッター プレースホルダー 5">
            <a:extLst>
              <a:ext uri="{FF2B5EF4-FFF2-40B4-BE49-F238E27FC236}">
                <a16:creationId xmlns:a16="http://schemas.microsoft.com/office/drawing/2014/main" id="{3FE8C772-3CED-3F41-B89D-BD65BCD23685}"/>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841D42-99A1-9F42-8C5F-FF3EB70A0EBF}"/>
              </a:ext>
            </a:extLst>
          </p:cNvPr>
          <p:cNvSpPr>
            <a:spLocks noGrp="1"/>
          </p:cNvSpPr>
          <p:nvPr>
            <p:ph type="sldNum" sz="quarter" idx="12"/>
          </p:nvPr>
        </p:nvSpPr>
        <p:spPr/>
        <p:txBody>
          <a:bodyPr/>
          <a:lstStyle/>
          <a:p>
            <a:fld id="{2EB1DF11-3754-204D-886B-D0BD6C82EC86}" type="slidenum">
              <a:rPr kumimoji="1" lang="ja-JP" altLang="en-US" smtClean="0"/>
              <a:t>‹#›</a:t>
            </a:fld>
            <a:endParaRPr kumimoji="1" lang="ja-JP" altLang="en-US"/>
          </a:p>
        </p:txBody>
      </p:sp>
    </p:spTree>
    <p:extLst>
      <p:ext uri="{BB962C8B-B14F-4D97-AF65-F5344CB8AC3E}">
        <p14:creationId xmlns:p14="http://schemas.microsoft.com/office/powerpoint/2010/main" val="3880041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F82C0A-AACC-B048-9715-92E9305866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21752B-92C2-E440-B9D5-2B6B545095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919F763-D9FC-AD42-A0F3-AE308C88B110}"/>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7D95016-1E9F-0E4F-9FFA-317D78600A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98CD712B-BBE3-B747-8251-EBE7A96F9F94}"/>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B5D3B06-5E74-5441-AC76-03DADD8287C9}"/>
              </a:ext>
            </a:extLst>
          </p:cNvPr>
          <p:cNvSpPr>
            <a:spLocks noGrp="1"/>
          </p:cNvSpPr>
          <p:nvPr>
            <p:ph type="dt" sz="half" idx="10"/>
          </p:nvPr>
        </p:nvSpPr>
        <p:spPr>
          <a:xfrm>
            <a:off x="838200" y="6356350"/>
            <a:ext cx="2743200" cy="365125"/>
          </a:xfrm>
          <a:prstGeom prst="rect">
            <a:avLst/>
          </a:prstGeom>
        </p:spPr>
        <p:txBody>
          <a:bodyPr/>
          <a:lstStyle/>
          <a:p>
            <a:fld id="{4109C358-0850-5445-AED8-4B85C35A8191}" type="datetime1">
              <a:rPr kumimoji="1" lang="ja-JP" altLang="en-US" smtClean="0"/>
              <a:t>2025/9/14</a:t>
            </a:fld>
            <a:endParaRPr kumimoji="1" lang="ja-JP" altLang="en-US"/>
          </a:p>
        </p:txBody>
      </p:sp>
      <p:sp>
        <p:nvSpPr>
          <p:cNvPr id="8" name="フッター プレースホルダー 7">
            <a:extLst>
              <a:ext uri="{FF2B5EF4-FFF2-40B4-BE49-F238E27FC236}">
                <a16:creationId xmlns:a16="http://schemas.microsoft.com/office/drawing/2014/main" id="{9EDE5E0D-1C4C-A84B-95FD-B846E54447F6}"/>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2DA31BC-9942-E743-98D2-E2CC144C79FD}"/>
              </a:ext>
            </a:extLst>
          </p:cNvPr>
          <p:cNvSpPr>
            <a:spLocks noGrp="1"/>
          </p:cNvSpPr>
          <p:nvPr>
            <p:ph type="sldNum" sz="quarter" idx="12"/>
          </p:nvPr>
        </p:nvSpPr>
        <p:spPr/>
        <p:txBody>
          <a:bodyPr/>
          <a:lstStyle/>
          <a:p>
            <a:fld id="{2EB1DF11-3754-204D-886B-D0BD6C82EC86}" type="slidenum">
              <a:rPr kumimoji="1" lang="ja-JP" altLang="en-US" smtClean="0"/>
              <a:t>‹#›</a:t>
            </a:fld>
            <a:endParaRPr kumimoji="1" lang="ja-JP" altLang="en-US"/>
          </a:p>
        </p:txBody>
      </p:sp>
    </p:spTree>
    <p:extLst>
      <p:ext uri="{BB962C8B-B14F-4D97-AF65-F5344CB8AC3E}">
        <p14:creationId xmlns:p14="http://schemas.microsoft.com/office/powerpoint/2010/main" val="373296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A2A10-89B9-7443-9D03-E251DDB3081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8388CC5-E9A3-D740-A352-F842581B9ED5}"/>
              </a:ext>
            </a:extLst>
          </p:cNvPr>
          <p:cNvSpPr>
            <a:spLocks noGrp="1"/>
          </p:cNvSpPr>
          <p:nvPr>
            <p:ph type="dt" sz="half" idx="10"/>
          </p:nvPr>
        </p:nvSpPr>
        <p:spPr>
          <a:xfrm>
            <a:off x="838200" y="6356350"/>
            <a:ext cx="2743200" cy="365125"/>
          </a:xfrm>
          <a:prstGeom prst="rect">
            <a:avLst/>
          </a:prstGeom>
        </p:spPr>
        <p:txBody>
          <a:bodyPr/>
          <a:lstStyle/>
          <a:p>
            <a:fld id="{E0D3DEFE-3A37-EE44-8517-D14C5053C32C}" type="datetime1">
              <a:rPr kumimoji="1" lang="ja-JP" altLang="en-US" smtClean="0"/>
              <a:t>2025/9/14</a:t>
            </a:fld>
            <a:endParaRPr kumimoji="1" lang="ja-JP" altLang="en-US"/>
          </a:p>
        </p:txBody>
      </p:sp>
      <p:sp>
        <p:nvSpPr>
          <p:cNvPr id="4" name="フッター プレースホルダー 3">
            <a:extLst>
              <a:ext uri="{FF2B5EF4-FFF2-40B4-BE49-F238E27FC236}">
                <a16:creationId xmlns:a16="http://schemas.microsoft.com/office/drawing/2014/main" id="{D9702D33-684E-D747-A48D-8DF4BABFFA65}"/>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CDC8E4B-BB8B-9546-AADC-7C915F7215D0}"/>
              </a:ext>
            </a:extLst>
          </p:cNvPr>
          <p:cNvSpPr>
            <a:spLocks noGrp="1"/>
          </p:cNvSpPr>
          <p:nvPr>
            <p:ph type="sldNum" sz="quarter" idx="12"/>
          </p:nvPr>
        </p:nvSpPr>
        <p:spPr/>
        <p:txBody>
          <a:bodyPr/>
          <a:lstStyle/>
          <a:p>
            <a:fld id="{2EB1DF11-3754-204D-886B-D0BD6C82EC86}" type="slidenum">
              <a:rPr kumimoji="1" lang="ja-JP" altLang="en-US" smtClean="0"/>
              <a:t>‹#›</a:t>
            </a:fld>
            <a:endParaRPr kumimoji="1" lang="ja-JP" altLang="en-US"/>
          </a:p>
        </p:txBody>
      </p:sp>
    </p:spTree>
    <p:extLst>
      <p:ext uri="{BB962C8B-B14F-4D97-AF65-F5344CB8AC3E}">
        <p14:creationId xmlns:p14="http://schemas.microsoft.com/office/powerpoint/2010/main" val="21749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2464597-60A2-F24D-8F5A-6C96679C9B63}"/>
              </a:ext>
            </a:extLst>
          </p:cNvPr>
          <p:cNvSpPr>
            <a:spLocks noGrp="1"/>
          </p:cNvSpPr>
          <p:nvPr>
            <p:ph type="dt" sz="half" idx="10"/>
          </p:nvPr>
        </p:nvSpPr>
        <p:spPr>
          <a:xfrm>
            <a:off x="838200" y="6356350"/>
            <a:ext cx="2743200" cy="365125"/>
          </a:xfrm>
          <a:prstGeom prst="rect">
            <a:avLst/>
          </a:prstGeom>
        </p:spPr>
        <p:txBody>
          <a:bodyPr/>
          <a:lstStyle/>
          <a:p>
            <a:fld id="{C8EA2E40-5BEB-FF4D-B39A-350C1DACD4E0}" type="datetime1">
              <a:rPr kumimoji="1" lang="ja-JP" altLang="en-US" smtClean="0"/>
              <a:t>2025/9/14</a:t>
            </a:fld>
            <a:endParaRPr kumimoji="1" lang="ja-JP" altLang="en-US"/>
          </a:p>
        </p:txBody>
      </p:sp>
      <p:sp>
        <p:nvSpPr>
          <p:cNvPr id="3" name="フッター プレースホルダー 2">
            <a:extLst>
              <a:ext uri="{FF2B5EF4-FFF2-40B4-BE49-F238E27FC236}">
                <a16:creationId xmlns:a16="http://schemas.microsoft.com/office/drawing/2014/main" id="{9919B38A-A359-E84F-B36A-A40814A2B313}"/>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6592BB9-C66C-F64C-AB56-3528B8C02725}"/>
              </a:ext>
            </a:extLst>
          </p:cNvPr>
          <p:cNvSpPr>
            <a:spLocks noGrp="1"/>
          </p:cNvSpPr>
          <p:nvPr>
            <p:ph type="sldNum" sz="quarter" idx="12"/>
          </p:nvPr>
        </p:nvSpPr>
        <p:spPr/>
        <p:txBody>
          <a:bodyPr/>
          <a:lstStyle/>
          <a:p>
            <a:fld id="{2EB1DF11-3754-204D-886B-D0BD6C82EC86}" type="slidenum">
              <a:rPr kumimoji="1" lang="ja-JP" altLang="en-US" smtClean="0"/>
              <a:t>‹#›</a:t>
            </a:fld>
            <a:endParaRPr kumimoji="1" lang="ja-JP" altLang="en-US"/>
          </a:p>
        </p:txBody>
      </p:sp>
    </p:spTree>
    <p:extLst>
      <p:ext uri="{BB962C8B-B14F-4D97-AF65-F5344CB8AC3E}">
        <p14:creationId xmlns:p14="http://schemas.microsoft.com/office/powerpoint/2010/main" val="385135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1481C-6B91-9449-8D0B-E784D7583A0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B76F8C-7971-7B45-8C4D-5C9A3C776A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C22BAB4-DC0C-E741-BF70-0E4C2F2E2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118E4C5-CCB8-DF4B-B3B9-31763B9EFA1C}"/>
              </a:ext>
            </a:extLst>
          </p:cNvPr>
          <p:cNvSpPr>
            <a:spLocks noGrp="1"/>
          </p:cNvSpPr>
          <p:nvPr>
            <p:ph type="dt" sz="half" idx="10"/>
          </p:nvPr>
        </p:nvSpPr>
        <p:spPr>
          <a:xfrm>
            <a:off x="838200" y="6356350"/>
            <a:ext cx="2743200" cy="365125"/>
          </a:xfrm>
          <a:prstGeom prst="rect">
            <a:avLst/>
          </a:prstGeom>
        </p:spPr>
        <p:txBody>
          <a:bodyPr/>
          <a:lstStyle/>
          <a:p>
            <a:fld id="{05B1E895-B37D-0541-B2E6-00DA5EEF5D60}" type="datetime1">
              <a:rPr kumimoji="1" lang="ja-JP" altLang="en-US" smtClean="0"/>
              <a:t>2025/9/14</a:t>
            </a:fld>
            <a:endParaRPr kumimoji="1" lang="ja-JP" altLang="en-US"/>
          </a:p>
        </p:txBody>
      </p:sp>
      <p:sp>
        <p:nvSpPr>
          <p:cNvPr id="6" name="フッター プレースホルダー 5">
            <a:extLst>
              <a:ext uri="{FF2B5EF4-FFF2-40B4-BE49-F238E27FC236}">
                <a16:creationId xmlns:a16="http://schemas.microsoft.com/office/drawing/2014/main" id="{68A60BA3-0B52-6C46-A76B-E50181276D4B}"/>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E97DB5-6BB6-5748-A9FB-A3887ECC0343}"/>
              </a:ext>
            </a:extLst>
          </p:cNvPr>
          <p:cNvSpPr>
            <a:spLocks noGrp="1"/>
          </p:cNvSpPr>
          <p:nvPr>
            <p:ph type="sldNum" sz="quarter" idx="12"/>
          </p:nvPr>
        </p:nvSpPr>
        <p:spPr/>
        <p:txBody>
          <a:bodyPr/>
          <a:lstStyle/>
          <a:p>
            <a:fld id="{2EB1DF11-3754-204D-886B-D0BD6C82EC86}" type="slidenum">
              <a:rPr kumimoji="1" lang="ja-JP" altLang="en-US" smtClean="0"/>
              <a:t>‹#›</a:t>
            </a:fld>
            <a:endParaRPr kumimoji="1" lang="ja-JP" altLang="en-US"/>
          </a:p>
        </p:txBody>
      </p:sp>
    </p:spTree>
    <p:extLst>
      <p:ext uri="{BB962C8B-B14F-4D97-AF65-F5344CB8AC3E}">
        <p14:creationId xmlns:p14="http://schemas.microsoft.com/office/powerpoint/2010/main" val="895570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8C4F8F-FB4F-5E42-86F3-A5F4AB1E440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BA7C6AC-283E-5D48-963B-2ACFCE0F12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E067666-924A-454E-BFE8-BB3F9B828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EC70DC1-E47F-2B4D-B4A2-99E385162DBD}"/>
              </a:ext>
            </a:extLst>
          </p:cNvPr>
          <p:cNvSpPr>
            <a:spLocks noGrp="1"/>
          </p:cNvSpPr>
          <p:nvPr>
            <p:ph type="dt" sz="half" idx="10"/>
          </p:nvPr>
        </p:nvSpPr>
        <p:spPr>
          <a:xfrm>
            <a:off x="838200" y="6356350"/>
            <a:ext cx="2743200" cy="365125"/>
          </a:xfrm>
          <a:prstGeom prst="rect">
            <a:avLst/>
          </a:prstGeom>
        </p:spPr>
        <p:txBody>
          <a:bodyPr/>
          <a:lstStyle/>
          <a:p>
            <a:fld id="{0D9FCD5B-5CCE-7A40-82DD-C76D8A57EEE6}" type="datetime1">
              <a:rPr kumimoji="1" lang="ja-JP" altLang="en-US" smtClean="0"/>
              <a:t>2025/9/14</a:t>
            </a:fld>
            <a:endParaRPr kumimoji="1" lang="ja-JP" altLang="en-US"/>
          </a:p>
        </p:txBody>
      </p:sp>
      <p:sp>
        <p:nvSpPr>
          <p:cNvPr id="6" name="フッター プレースホルダー 5">
            <a:extLst>
              <a:ext uri="{FF2B5EF4-FFF2-40B4-BE49-F238E27FC236}">
                <a16:creationId xmlns:a16="http://schemas.microsoft.com/office/drawing/2014/main" id="{D0802B05-F19C-1E44-9F42-2A28F922F547}"/>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C62F9F-E2A1-4F45-9181-00E340AD857A}"/>
              </a:ext>
            </a:extLst>
          </p:cNvPr>
          <p:cNvSpPr>
            <a:spLocks noGrp="1"/>
          </p:cNvSpPr>
          <p:nvPr>
            <p:ph type="sldNum" sz="quarter" idx="12"/>
          </p:nvPr>
        </p:nvSpPr>
        <p:spPr/>
        <p:txBody>
          <a:bodyPr/>
          <a:lstStyle/>
          <a:p>
            <a:fld id="{2EB1DF11-3754-204D-886B-D0BD6C82EC86}" type="slidenum">
              <a:rPr kumimoji="1" lang="ja-JP" altLang="en-US" smtClean="0"/>
              <a:t>‹#›</a:t>
            </a:fld>
            <a:endParaRPr kumimoji="1" lang="ja-JP" altLang="en-US"/>
          </a:p>
        </p:txBody>
      </p:sp>
    </p:spTree>
    <p:extLst>
      <p:ext uri="{BB962C8B-B14F-4D97-AF65-F5344CB8AC3E}">
        <p14:creationId xmlns:p14="http://schemas.microsoft.com/office/powerpoint/2010/main" val="7159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4931ABD-95B0-5946-A9FC-D93CBEF0603E}"/>
              </a:ext>
            </a:extLst>
          </p:cNvPr>
          <p:cNvSpPr/>
          <p:nvPr userDrawn="1"/>
        </p:nvSpPr>
        <p:spPr>
          <a:xfrm>
            <a:off x="0" y="0"/>
            <a:ext cx="12192000" cy="120729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910648FD-A586-AC4E-8DF1-7DD5862D37C6}"/>
              </a:ext>
            </a:extLst>
          </p:cNvPr>
          <p:cNvSpPr>
            <a:spLocks noGrp="1"/>
          </p:cNvSpPr>
          <p:nvPr>
            <p:ph type="title"/>
          </p:nvPr>
        </p:nvSpPr>
        <p:spPr>
          <a:xfrm>
            <a:off x="838200" y="136526"/>
            <a:ext cx="10515600" cy="1070768"/>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AA0C53-DDB7-E248-ADBF-36AD29893E30}"/>
              </a:ext>
            </a:extLst>
          </p:cNvPr>
          <p:cNvSpPr>
            <a:spLocks noGrp="1"/>
          </p:cNvSpPr>
          <p:nvPr>
            <p:ph type="body" idx="1"/>
          </p:nvPr>
        </p:nvSpPr>
        <p:spPr>
          <a:xfrm>
            <a:off x="838200" y="1543050"/>
            <a:ext cx="10515600" cy="4957763"/>
          </a:xfrm>
          <a:prstGeom prst="rect">
            <a:avLst/>
          </a:prstGeom>
        </p:spPr>
        <p:txBody>
          <a:bodyPr vert="horz" lIns="91440" tIns="45720" rIns="91440" bIns="45720" rtlCol="0">
            <a:normAutofit/>
          </a:bodyPr>
          <a:lstStyle/>
          <a:p>
            <a:r>
              <a:rPr kumimoji="1" lang="ja-JP" altLang="en-US"/>
              <a:t>マスター テキストの書式設定</a:t>
            </a:r>
            <a:endParaRPr kumimoji="1" lang="en-US" altLang="ja-JP" dirty="0"/>
          </a:p>
          <a:p>
            <a:pPr lvl="1"/>
            <a:r>
              <a:rPr kumimoji="1" lang="ja-JP" altLang="en-US"/>
              <a:t>第 </a:t>
            </a:r>
            <a:r>
              <a:rPr kumimoji="1" lang="en-US" altLang="ja-JP" dirty="0"/>
              <a:t>2 </a:t>
            </a:r>
            <a:r>
              <a:rPr kumimoji="1" lang="ja-JP" altLang="en-US"/>
              <a:t>レベル</a:t>
            </a:r>
            <a:endParaRPr kumimoji="1" lang="en-US" altLang="ja-JP" dirty="0"/>
          </a:p>
          <a:p>
            <a:pPr lvl="2"/>
            <a:r>
              <a:rPr kumimoji="1" lang="ja-JP" altLang="en-US"/>
              <a:t>第 </a:t>
            </a:r>
            <a:r>
              <a:rPr kumimoji="1" lang="en-US" altLang="ja-JP" dirty="0"/>
              <a:t>3 </a:t>
            </a:r>
            <a:r>
              <a:rPr kumimoji="1" lang="ja-JP" altLang="en-US"/>
              <a:t>レベル</a:t>
            </a:r>
          </a:p>
        </p:txBody>
      </p:sp>
      <p:sp>
        <p:nvSpPr>
          <p:cNvPr id="6" name="スライド番号プレースホルダー 5">
            <a:extLst>
              <a:ext uri="{FF2B5EF4-FFF2-40B4-BE49-F238E27FC236}">
                <a16:creationId xmlns:a16="http://schemas.microsoft.com/office/drawing/2014/main" id="{BE51CE96-54A6-624F-914B-DEA5C485DC20}"/>
              </a:ext>
            </a:extLst>
          </p:cNvPr>
          <p:cNvSpPr>
            <a:spLocks noGrp="1"/>
          </p:cNvSpPr>
          <p:nvPr>
            <p:ph type="sldNum" sz="quarter" idx="4"/>
          </p:nvPr>
        </p:nvSpPr>
        <p:spPr>
          <a:xfrm>
            <a:off x="8610600" y="842168"/>
            <a:ext cx="2743200" cy="365125"/>
          </a:xfrm>
          <a:prstGeom prst="rect">
            <a:avLst/>
          </a:prstGeom>
        </p:spPr>
        <p:txBody>
          <a:bodyPr vert="horz" lIns="91440" tIns="45720" rIns="91440" bIns="45720" rtlCol="0" anchor="ctr"/>
          <a:lstStyle>
            <a:lvl1pPr algn="r">
              <a:defRPr sz="2400">
                <a:solidFill>
                  <a:schemeClr val="bg1"/>
                </a:solidFill>
                <a:latin typeface="Meiryo" panose="020B0604030504040204" pitchFamily="34" charset="-128"/>
                <a:ea typeface="Meiryo" panose="020B0604030504040204" pitchFamily="34" charset="-128"/>
              </a:defRPr>
            </a:lvl1pPr>
          </a:lstStyle>
          <a:p>
            <a:fld id="{2EB1DF11-3754-204D-886B-D0BD6C82EC86}" type="slidenum">
              <a:rPr lang="ja-JP" altLang="en-US" smtClean="0"/>
              <a:pPr/>
              <a:t>‹#›</a:t>
            </a:fld>
            <a:endParaRPr lang="ja-JP" altLang="en-US"/>
          </a:p>
        </p:txBody>
      </p:sp>
      <p:sp>
        <p:nvSpPr>
          <p:cNvPr id="4" name="テキスト ボックス 3">
            <a:extLst>
              <a:ext uri="{FF2B5EF4-FFF2-40B4-BE49-F238E27FC236}">
                <a16:creationId xmlns:a16="http://schemas.microsoft.com/office/drawing/2014/main" id="{7309CFCC-4ECB-9905-72B0-C3639153B059}"/>
              </a:ext>
            </a:extLst>
          </p:cNvPr>
          <p:cNvSpPr txBox="1"/>
          <p:nvPr userDrawn="1"/>
        </p:nvSpPr>
        <p:spPr>
          <a:xfrm>
            <a:off x="11178524" y="802448"/>
            <a:ext cx="704039" cy="461665"/>
          </a:xfrm>
          <a:prstGeom prst="rect">
            <a:avLst/>
          </a:prstGeom>
          <a:noFill/>
        </p:spPr>
        <p:txBody>
          <a:bodyPr wrap="none" rtlCol="0">
            <a:spAutoFit/>
          </a:bodyPr>
          <a:lstStyle/>
          <a:p>
            <a:r>
              <a:rPr kumimoji="1" lang="en-US" altLang="ja-JP" sz="2400" dirty="0">
                <a:solidFill>
                  <a:schemeClr val="bg1"/>
                </a:solidFill>
                <a:latin typeface="Meiryo" panose="020B0604030504040204" pitchFamily="34" charset="-128"/>
                <a:ea typeface="Meiryo" panose="020B0604030504040204" pitchFamily="34" charset="-128"/>
              </a:rPr>
              <a:t>/15</a:t>
            </a:r>
            <a:endParaRPr kumimoji="1" lang="ja-JP" altLang="en-US" sz="2400">
              <a:solidFill>
                <a:schemeClr val="bg1"/>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737808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b="1" kern="1200">
          <a:solidFill>
            <a:schemeClr val="bg1"/>
          </a:solidFill>
          <a:latin typeface="Meiryo" panose="020B0604030504040204" pitchFamily="34" charset="-128"/>
          <a:ea typeface="Meiryo"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panose="020B0604030504040204" pitchFamily="34" charset="-128"/>
          <a:ea typeface="Meiryo"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2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panose="020B0604030504040204" pitchFamily="34" charset="-128"/>
          <a:ea typeface="Meiryo" panose="020B0604030504040204" pitchFamily="34" charset="-128"/>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49.png"/><Relationship Id="rId5" Type="http://schemas.openxmlformats.org/officeDocument/2006/relationships/image" Target="../media/image44.png"/><Relationship Id="rId10" Type="http://schemas.openxmlformats.org/officeDocument/2006/relationships/image" Target="../media/image48.png"/><Relationship Id="rId4" Type="http://schemas.openxmlformats.org/officeDocument/2006/relationships/image" Target="../media/image43.png"/><Relationship Id="rId9"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653B4A-253E-A143-8A11-D752C9AEA28A}"/>
              </a:ext>
            </a:extLst>
          </p:cNvPr>
          <p:cNvSpPr>
            <a:spLocks noGrp="1"/>
          </p:cNvSpPr>
          <p:nvPr>
            <p:ph type="ctrTitle"/>
          </p:nvPr>
        </p:nvSpPr>
        <p:spPr/>
        <p:txBody>
          <a:bodyPr/>
          <a:lstStyle/>
          <a:p>
            <a:r>
              <a:rPr lang="ja-JP" altLang="en-US"/>
              <a:t>成果発表</a:t>
            </a:r>
            <a:endParaRPr kumimoji="1" lang="ja-JP" altLang="en-US"/>
          </a:p>
        </p:txBody>
      </p:sp>
      <p:sp>
        <p:nvSpPr>
          <p:cNvPr id="3" name="字幕 2">
            <a:extLst>
              <a:ext uri="{FF2B5EF4-FFF2-40B4-BE49-F238E27FC236}">
                <a16:creationId xmlns:a16="http://schemas.microsoft.com/office/drawing/2014/main" id="{DC6B38E2-CD0A-8849-9549-7F84F39F7AE1}"/>
              </a:ext>
            </a:extLst>
          </p:cNvPr>
          <p:cNvSpPr>
            <a:spLocks noGrp="1"/>
          </p:cNvSpPr>
          <p:nvPr>
            <p:ph type="subTitle" idx="1"/>
          </p:nvPr>
        </p:nvSpPr>
        <p:spPr/>
        <p:txBody>
          <a:bodyPr/>
          <a:lstStyle/>
          <a:p>
            <a:r>
              <a:rPr kumimoji="1" lang="en-US" altLang="ja-JP" dirty="0"/>
              <a:t>20</a:t>
            </a:r>
            <a:r>
              <a:rPr lang="en-US" altLang="ja-JP" dirty="0"/>
              <a:t>25</a:t>
            </a:r>
            <a:r>
              <a:rPr kumimoji="1" lang="en-US" altLang="ja-JP" dirty="0"/>
              <a:t>/9/19</a:t>
            </a:r>
          </a:p>
          <a:p>
            <a:r>
              <a:rPr lang="ja-JP" altLang="en-US"/>
              <a:t>熊本大学大学院　自然科学教育部</a:t>
            </a:r>
            <a:r>
              <a:rPr lang="en-US" altLang="ja-JP" dirty="0"/>
              <a:t> M1</a:t>
            </a:r>
            <a:endParaRPr kumimoji="1" lang="en-US" altLang="ja-JP" dirty="0"/>
          </a:p>
          <a:p>
            <a:r>
              <a:rPr lang="ja-JP" altLang="en-US"/>
              <a:t>氏原　涼太</a:t>
            </a:r>
            <a:endParaRPr kumimoji="1" lang="ja-JP" altLang="en-US"/>
          </a:p>
        </p:txBody>
      </p:sp>
      <p:sp>
        <p:nvSpPr>
          <p:cNvPr id="4" name="スライド番号プレースホルダー 3">
            <a:extLst>
              <a:ext uri="{FF2B5EF4-FFF2-40B4-BE49-F238E27FC236}">
                <a16:creationId xmlns:a16="http://schemas.microsoft.com/office/drawing/2014/main" id="{80F8F48E-96E7-3B4F-A412-5D1D6D5EB76D}"/>
              </a:ext>
            </a:extLst>
          </p:cNvPr>
          <p:cNvSpPr>
            <a:spLocks noGrp="1"/>
          </p:cNvSpPr>
          <p:nvPr>
            <p:ph type="sldNum" sz="quarter" idx="12"/>
          </p:nvPr>
        </p:nvSpPr>
        <p:spPr/>
        <p:txBody>
          <a:bodyPr/>
          <a:lstStyle/>
          <a:p>
            <a:fld id="{2EB1DF11-3754-204D-886B-D0BD6C82EC86}" type="slidenum">
              <a:rPr kumimoji="1" lang="ja-JP" altLang="en-US" smtClean="0"/>
              <a:t>0</a:t>
            </a:fld>
            <a:endParaRPr kumimoji="1" lang="ja-JP" altLang="en-US"/>
          </a:p>
        </p:txBody>
      </p:sp>
    </p:spTree>
    <p:extLst>
      <p:ext uri="{BB962C8B-B14F-4D97-AF65-F5344CB8AC3E}">
        <p14:creationId xmlns:p14="http://schemas.microsoft.com/office/powerpoint/2010/main" val="254447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FE8E3-D759-E08E-3F93-26859F95D7DB}"/>
              </a:ext>
            </a:extLst>
          </p:cNvPr>
          <p:cNvSpPr>
            <a:spLocks noGrp="1"/>
          </p:cNvSpPr>
          <p:nvPr>
            <p:ph type="title"/>
          </p:nvPr>
        </p:nvSpPr>
        <p:spPr/>
        <p:txBody>
          <a:bodyPr/>
          <a:lstStyle/>
          <a:p>
            <a:r>
              <a:rPr kumimoji="1" lang="ja-JP" altLang="en-US"/>
              <a:t>モデル設計（３）</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38AE9A7-1D45-02BF-99DB-345CABBCAD86}"/>
                  </a:ext>
                </a:extLst>
              </p:cNvPr>
              <p:cNvSpPr>
                <a:spLocks noGrp="1"/>
              </p:cNvSpPr>
              <p:nvPr>
                <p:ph idx="1"/>
              </p:nvPr>
            </p:nvSpPr>
            <p:spPr/>
            <p:txBody>
              <a:bodyPr>
                <a:normAutofit/>
              </a:bodyPr>
              <a:lstStyle/>
              <a:p>
                <a:r>
                  <a:rPr kumimoji="1" lang="ja-JP" altLang="en-US"/>
                  <a:t>モデルを結合</a:t>
                </a:r>
                <a:endParaRPr kumimoji="1" lang="en-US" altLang="ja-JP" dirty="0"/>
              </a:p>
              <a:p>
                <a:pPr lvl="1"/>
                <a:r>
                  <a:rPr kumimoji="1" lang="ja-JP" altLang="en-US"/>
                  <a:t>二方向固定効果モデル＋</a:t>
                </a:r>
                <a:r>
                  <a:rPr kumimoji="1" lang="en-US" altLang="ja-JP" dirty="0" err="1"/>
                  <a:t>LightGBM</a:t>
                </a:r>
                <a:endParaRPr kumimoji="1" lang="en-US" altLang="ja-JP" dirty="0"/>
              </a:p>
              <a:p>
                <a:pPr lvl="1"/>
                <a:endParaRPr lang="en-US" altLang="ja-JP" dirty="0"/>
              </a:p>
              <a:p>
                <a:pPr lvl="1"/>
                <a:r>
                  <a:rPr kumimoji="1" lang="ja-JP" altLang="en-US"/>
                  <a:t>予測手順</a:t>
                </a:r>
                <a:endParaRPr kumimoji="1" lang="en-US" altLang="ja-JP" dirty="0"/>
              </a:p>
              <a:p>
                <a:pPr lvl="2"/>
                <a:r>
                  <a:rPr lang="en-US" altLang="ja-JP" dirty="0" err="1"/>
                  <a:t>LightGBM</a:t>
                </a:r>
                <a:r>
                  <a:rPr lang="ja-JP" altLang="en-US"/>
                  <a:t>で自然増減による将来人口を予測</a:t>
                </a:r>
                <a:endParaRPr lang="en-US" altLang="ja-JP" dirty="0"/>
              </a:p>
              <a:p>
                <a:pPr lvl="2"/>
                <a:r>
                  <a:rPr kumimoji="1" lang="ja-JP" altLang="en-US"/>
                  <a:t>イベント</a:t>
                </a:r>
                <a:r>
                  <a:rPr kumimoji="1" lang="en-US" altLang="ja-JP" dirty="0"/>
                  <a:t> </a:t>
                </a:r>
                <a14:m>
                  <m:oMath xmlns:m="http://schemas.openxmlformats.org/officeDocument/2006/math">
                    <m:r>
                      <a:rPr lang="en-US" altLang="ja-JP" i="1" dirty="0">
                        <a:latin typeface="Cambria Math" panose="02040503050406030204" pitchFamily="18" charset="0"/>
                        <a:ea typeface="Cambria Math" panose="02040503050406030204" pitchFamily="18" charset="0"/>
                      </a:rPr>
                      <m:t>𝑒</m:t>
                    </m:r>
                  </m:oMath>
                </a14:m>
                <a:r>
                  <a:rPr kumimoji="1" lang="en-US" altLang="ja-JP" dirty="0"/>
                  <a:t> </a:t>
                </a:r>
                <a:r>
                  <a:rPr kumimoji="1" lang="ja-JP" altLang="en-US"/>
                  <a:t>が起きる場合</a:t>
                </a:r>
                <a:r>
                  <a:rPr lang="ja-JP" altLang="en-US"/>
                  <a:t>，</a:t>
                </a:r>
                <a:r>
                  <a:rPr lang="en-US" altLang="ja-JP" dirty="0"/>
                  <a:t>TWFE</a:t>
                </a:r>
                <a:r>
                  <a:rPr lang="ja-JP" altLang="en-US"/>
                  <a:t>のイベント効果</a:t>
                </a:r>
                <a:r>
                  <a:rPr lang="en-US" altLang="ja-JP" dirty="0"/>
                  <a:t> </a:t>
                </a:r>
                <a14:m>
                  <m:oMath xmlns:m="http://schemas.openxmlformats.org/officeDocument/2006/math">
                    <m:sSub>
                      <m:sSubPr>
                        <m:ctrlPr>
                          <a:rPr lang="en-US" altLang="ja-JP" i="1" dirty="0" smtClean="0">
                            <a:latin typeface="Cambria Math" panose="02040503050406030204" pitchFamily="18" charset="0"/>
                            <a:ea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𝛽</m:t>
                        </m:r>
                      </m:e>
                      <m:sub>
                        <m:r>
                          <a:rPr lang="en-US" altLang="ja-JP" b="0" i="1" dirty="0" smtClean="0">
                            <a:latin typeface="Cambria Math" panose="02040503050406030204" pitchFamily="18" charset="0"/>
                            <a:ea typeface="Cambria Math" panose="02040503050406030204" pitchFamily="18" charset="0"/>
                          </a:rPr>
                          <m:t>𝑒</m:t>
                        </m:r>
                      </m:sub>
                    </m:sSub>
                  </m:oMath>
                </a14:m>
                <a:r>
                  <a:rPr lang="en-US" altLang="ja-JP" dirty="0"/>
                  <a:t> </a:t>
                </a:r>
                <a:r>
                  <a:rPr lang="ja-JP" altLang="en-US"/>
                  <a:t>を加算</a:t>
                </a:r>
                <a:endParaRPr lang="en-US" altLang="ja-JP" dirty="0"/>
              </a:p>
            </p:txBody>
          </p:sp>
        </mc:Choice>
        <mc:Fallback>
          <p:sp>
            <p:nvSpPr>
              <p:cNvPr id="3" name="コンテンツ プレースホルダー 2">
                <a:extLst>
                  <a:ext uri="{FF2B5EF4-FFF2-40B4-BE49-F238E27FC236}">
                    <a16:creationId xmlns:a16="http://schemas.microsoft.com/office/drawing/2014/main" id="{438AE9A7-1D45-02BF-99DB-345CABBCAD86}"/>
                  </a:ext>
                </a:extLst>
              </p:cNvPr>
              <p:cNvSpPr>
                <a:spLocks noGrp="1" noRot="1" noChangeAspect="1" noMove="1" noResize="1" noEditPoints="1" noAdjustHandles="1" noChangeArrowheads="1" noChangeShapeType="1" noTextEdit="1"/>
              </p:cNvSpPr>
              <p:nvPr>
                <p:ph idx="1"/>
              </p:nvPr>
            </p:nvSpPr>
            <p:spPr>
              <a:blipFill>
                <a:blip r:embed="rId2"/>
                <a:stretch>
                  <a:fillRect l="-1086" t="-204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57A7F42-41DF-E915-B3AE-2A0D8CBDC9A1}"/>
              </a:ext>
            </a:extLst>
          </p:cNvPr>
          <p:cNvSpPr>
            <a:spLocks noGrp="1"/>
          </p:cNvSpPr>
          <p:nvPr>
            <p:ph type="sldNum" sz="quarter" idx="12"/>
          </p:nvPr>
        </p:nvSpPr>
        <p:spPr/>
        <p:txBody>
          <a:bodyPr/>
          <a:lstStyle/>
          <a:p>
            <a:fld id="{2EB1DF11-3754-204D-886B-D0BD6C82EC86}" type="slidenum">
              <a:rPr lang="ja-JP" altLang="en-US" smtClean="0"/>
              <a:pPr/>
              <a:t>9</a:t>
            </a:fld>
            <a:endParaRPr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A7210E15-FA09-9682-276E-84EF18620644}"/>
                  </a:ext>
                </a:extLst>
              </p:cNvPr>
              <p:cNvSpPr txBox="1"/>
              <p:nvPr/>
            </p:nvSpPr>
            <p:spPr>
              <a:xfrm>
                <a:off x="2832508" y="4355777"/>
                <a:ext cx="5942461" cy="479106"/>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a:rPr lang="en-US" altLang="ja-JP" sz="2400" b="0" i="1" dirty="0" smtClean="0">
                              <a:latin typeface="Cambria Math" panose="02040503050406030204" pitchFamily="18" charset="0"/>
                            </a:rPr>
                            <m:t>𝑦</m:t>
                          </m:r>
                        </m:e>
                        <m:sub>
                          <m:r>
                            <a:rPr lang="en-US" altLang="ja-JP" sz="2400" i="1" dirty="0">
                              <a:latin typeface="Cambria Math" panose="02040503050406030204" pitchFamily="18" charset="0"/>
                            </a:rPr>
                            <m:t>𝑡</m:t>
                          </m:r>
                        </m:sub>
                        <m:sup>
                          <m:r>
                            <a:rPr lang="en-US" altLang="ja-JP" sz="2400" i="1" dirty="0">
                              <a:latin typeface="Cambria Math" panose="02040503050406030204" pitchFamily="18" charset="0"/>
                            </a:rPr>
                            <m:t>𝑖</m:t>
                          </m:r>
                        </m:sup>
                      </m:sSubSup>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𝐿𝑖𝑔h𝑡𝐺𝐵𝑀</m:t>
                      </m:r>
                      <m:d>
                        <m:dPr>
                          <m:ctrlPr>
                            <a:rPr lang="en-US" altLang="ja-JP" sz="2400" b="0" i="1" dirty="0" smtClean="0">
                              <a:latin typeface="Cambria Math" panose="02040503050406030204" pitchFamily="18" charset="0"/>
                            </a:rPr>
                          </m:ctrlPr>
                        </m:dPr>
                        <m:e>
                          <m:r>
                            <a:rPr lang="ja-JP" altLang="en-US" sz="2400" i="1" dirty="0" smtClean="0">
                              <a:latin typeface="Cambria Math" panose="02040503050406030204" pitchFamily="18" charset="0"/>
                              <a:ea typeface="Meiryo" panose="020B0604030504040204" pitchFamily="34" charset="-128"/>
                            </a:rPr>
                            <m:t>特徴量</m:t>
                          </m:r>
                        </m:e>
                      </m:d>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𝛽</m:t>
                          </m:r>
                        </m:e>
                        <m:sub>
                          <m:r>
                            <a:rPr lang="en-US" altLang="ja-JP" sz="2400" i="1" dirty="0">
                              <a:latin typeface="Cambria Math" panose="02040503050406030204" pitchFamily="18" charset="0"/>
                              <a:ea typeface="Cambria Math" panose="02040503050406030204" pitchFamily="18" charset="0"/>
                            </a:rPr>
                            <m:t>𝑒</m:t>
                          </m:r>
                        </m:sub>
                      </m:sSub>
                      <m:r>
                        <a:rPr lang="en-US" altLang="ja-JP" sz="2400" i="1" dirty="0" smtClean="0">
                          <a:latin typeface="Cambria Math" panose="02040503050406030204" pitchFamily="18" charset="0"/>
                          <a:ea typeface="Cambria Math" panose="02040503050406030204" pitchFamily="18" charset="0"/>
                        </a:rPr>
                        <m:t>×</m:t>
                      </m:r>
                      <m:sSub>
                        <m:sSubPr>
                          <m:ctrlPr>
                            <a:rPr lang="en-US" altLang="ja-JP" sz="2400" i="1" dirty="0" smtClean="0">
                              <a:latin typeface="Cambria Math" panose="02040503050406030204" pitchFamily="18" charset="0"/>
                              <a:ea typeface="Cambria Math" panose="02040503050406030204" pitchFamily="18" charset="0"/>
                            </a:rPr>
                          </m:ctrlPr>
                        </m:sSubPr>
                        <m:e>
                          <m:r>
                            <a:rPr lang="ja-JP" altLang="en-US" sz="2400" i="1" dirty="0">
                              <a:latin typeface="Cambria Math" panose="02040503050406030204" pitchFamily="18" charset="0"/>
                              <a:ea typeface="Meiryo" panose="020B0604030504040204" pitchFamily="34" charset="-128"/>
                            </a:rPr>
                            <m:t>人口</m:t>
                          </m:r>
                        </m:e>
                        <m:sub>
                          <m:r>
                            <a:rPr lang="en-US" altLang="ja-JP" sz="2400" b="0" i="1" dirty="0" smtClean="0">
                              <a:latin typeface="Cambria Math" panose="02040503050406030204" pitchFamily="18" charset="0"/>
                              <a:ea typeface="Cambria Math" panose="02040503050406030204" pitchFamily="18" charset="0"/>
                            </a:rPr>
                            <m:t>𝑡</m:t>
                          </m:r>
                          <m:r>
                            <a:rPr lang="en-US" altLang="ja-JP" sz="2400" b="0" i="1" dirty="0" smtClean="0">
                              <a:latin typeface="Cambria Math" panose="02040503050406030204" pitchFamily="18" charset="0"/>
                              <a:ea typeface="Cambria Math" panose="02040503050406030204" pitchFamily="18" charset="0"/>
                            </a:rPr>
                            <m:t>−1</m:t>
                          </m:r>
                        </m:sub>
                      </m:sSub>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8" name="テキスト ボックス 7">
                <a:extLst>
                  <a:ext uri="{FF2B5EF4-FFF2-40B4-BE49-F238E27FC236}">
                    <a16:creationId xmlns:a16="http://schemas.microsoft.com/office/drawing/2014/main" id="{A7210E15-FA09-9682-276E-84EF18620644}"/>
                  </a:ext>
                </a:extLst>
              </p:cNvPr>
              <p:cNvSpPr txBox="1">
                <a:spLocks noRot="1" noChangeAspect="1" noMove="1" noResize="1" noEditPoints="1" noAdjustHandles="1" noChangeArrowheads="1" noChangeShapeType="1" noTextEdit="1"/>
              </p:cNvSpPr>
              <p:nvPr/>
            </p:nvSpPr>
            <p:spPr>
              <a:xfrm>
                <a:off x="2832508" y="4355777"/>
                <a:ext cx="5942461" cy="479106"/>
              </a:xfrm>
              <a:prstGeom prst="rect">
                <a:avLst/>
              </a:prstGeom>
              <a:blipFill>
                <a:blip r:embed="rId3"/>
                <a:stretch>
                  <a:fillRect b="-7500"/>
                </a:stretch>
              </a:blipFill>
              <a:ln w="952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95091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F1DAE2-4E90-93C0-5C0C-2075DE6C5917}"/>
              </a:ext>
            </a:extLst>
          </p:cNvPr>
          <p:cNvSpPr>
            <a:spLocks noGrp="1"/>
          </p:cNvSpPr>
          <p:nvPr>
            <p:ph type="title"/>
          </p:nvPr>
        </p:nvSpPr>
        <p:spPr/>
        <p:txBody>
          <a:bodyPr/>
          <a:lstStyle/>
          <a:p>
            <a:r>
              <a:rPr kumimoji="1" lang="ja-JP" altLang="en-US"/>
              <a:t>特徴量設計</a:t>
            </a:r>
          </a:p>
        </p:txBody>
      </p:sp>
      <p:sp>
        <p:nvSpPr>
          <p:cNvPr id="3" name="コンテンツ プレースホルダー 2">
            <a:extLst>
              <a:ext uri="{FF2B5EF4-FFF2-40B4-BE49-F238E27FC236}">
                <a16:creationId xmlns:a16="http://schemas.microsoft.com/office/drawing/2014/main" id="{7CCCD5BB-8234-A1E4-1181-582FE6C0321C}"/>
              </a:ext>
            </a:extLst>
          </p:cNvPr>
          <p:cNvSpPr>
            <a:spLocks noGrp="1"/>
          </p:cNvSpPr>
          <p:nvPr>
            <p:ph idx="1"/>
          </p:nvPr>
        </p:nvSpPr>
        <p:spPr/>
        <p:txBody>
          <a:bodyPr/>
          <a:lstStyle/>
          <a:p>
            <a:r>
              <a:rPr kumimoji="1" lang="en-US" altLang="ja-JP" dirty="0" err="1"/>
              <a:t>LightGBM</a:t>
            </a:r>
            <a:r>
              <a:rPr kumimoji="1" lang="ja-JP" altLang="en-US"/>
              <a:t>の入力特徴量</a:t>
            </a:r>
            <a:endParaRPr kumimoji="1" lang="en-US" altLang="ja-JP" dirty="0"/>
          </a:p>
          <a:p>
            <a:pPr lvl="1"/>
            <a:r>
              <a:rPr lang="ja-JP" altLang="en-US"/>
              <a:t>人口以外のデータ（コロナ期間，外国人人口など）も追加</a:t>
            </a:r>
            <a:endParaRPr lang="en-US" altLang="ja-JP" dirty="0"/>
          </a:p>
          <a:p>
            <a:pPr lvl="1"/>
            <a:r>
              <a:rPr kumimoji="1" lang="ja-JP" altLang="en-US"/>
              <a:t>イベントでは拾いきれない人口変化を捉える</a:t>
            </a:r>
            <a:endParaRPr kumimoji="1" lang="en-US" altLang="ja-JP" dirty="0"/>
          </a:p>
          <a:p>
            <a:pPr lvl="1"/>
            <a:r>
              <a:rPr lang="ja-JP" altLang="en-US"/>
              <a:t>合計</a:t>
            </a:r>
            <a:r>
              <a:rPr lang="en-US" altLang="ja-JP" dirty="0"/>
              <a:t>70</a:t>
            </a:r>
            <a:r>
              <a:rPr lang="ja-JP" altLang="en-US"/>
              <a:t>個</a:t>
            </a:r>
            <a:endParaRPr kumimoji="1" lang="en-US" altLang="ja-JP" dirty="0"/>
          </a:p>
        </p:txBody>
      </p:sp>
      <p:sp>
        <p:nvSpPr>
          <p:cNvPr id="4" name="スライド番号プレースホルダー 3">
            <a:extLst>
              <a:ext uri="{FF2B5EF4-FFF2-40B4-BE49-F238E27FC236}">
                <a16:creationId xmlns:a16="http://schemas.microsoft.com/office/drawing/2014/main" id="{FF9676A3-831E-9894-12CC-61BFA3597F9B}"/>
              </a:ext>
            </a:extLst>
          </p:cNvPr>
          <p:cNvSpPr>
            <a:spLocks noGrp="1"/>
          </p:cNvSpPr>
          <p:nvPr>
            <p:ph type="sldNum" sz="quarter" idx="12"/>
          </p:nvPr>
        </p:nvSpPr>
        <p:spPr/>
        <p:txBody>
          <a:bodyPr/>
          <a:lstStyle/>
          <a:p>
            <a:fld id="{2EB1DF11-3754-204D-886B-D0BD6C82EC86}" type="slidenum">
              <a:rPr lang="ja-JP" altLang="en-US" smtClean="0"/>
              <a:pPr/>
              <a:t>10</a:t>
            </a:fld>
            <a:endParaRPr lang="ja-JP" altLang="en-US"/>
          </a:p>
        </p:txBody>
      </p:sp>
      <p:graphicFrame>
        <p:nvGraphicFramePr>
          <p:cNvPr id="6" name="表 5">
            <a:extLst>
              <a:ext uri="{FF2B5EF4-FFF2-40B4-BE49-F238E27FC236}">
                <a16:creationId xmlns:a16="http://schemas.microsoft.com/office/drawing/2014/main" id="{28E33863-F3F3-12E5-39F8-CFBC66553625}"/>
              </a:ext>
            </a:extLst>
          </p:cNvPr>
          <p:cNvGraphicFramePr>
            <a:graphicFrameLocks noGrp="1"/>
          </p:cNvGraphicFramePr>
          <p:nvPr>
            <p:extLst>
              <p:ext uri="{D42A27DB-BD31-4B8C-83A1-F6EECF244321}">
                <p14:modId xmlns:p14="http://schemas.microsoft.com/office/powerpoint/2010/main" val="2620214437"/>
              </p:ext>
            </p:extLst>
          </p:nvPr>
        </p:nvGraphicFramePr>
        <p:xfrm>
          <a:off x="2304732" y="3429000"/>
          <a:ext cx="7582536" cy="2743200"/>
        </p:xfrm>
        <a:graphic>
          <a:graphicData uri="http://schemas.openxmlformats.org/drawingml/2006/table">
            <a:tbl>
              <a:tblPr firstRow="1" bandRow="1">
                <a:tableStyleId>{5940675A-B579-460E-94D1-54222C63F5DA}</a:tableStyleId>
              </a:tblPr>
              <a:tblGrid>
                <a:gridCol w="1810068">
                  <a:extLst>
                    <a:ext uri="{9D8B030D-6E8A-4147-A177-3AD203B41FA5}">
                      <a16:colId xmlns:a16="http://schemas.microsoft.com/office/drawing/2014/main" val="4243466747"/>
                    </a:ext>
                  </a:extLst>
                </a:gridCol>
                <a:gridCol w="5772468">
                  <a:extLst>
                    <a:ext uri="{9D8B030D-6E8A-4147-A177-3AD203B41FA5}">
                      <a16:colId xmlns:a16="http://schemas.microsoft.com/office/drawing/2014/main" val="2085437797"/>
                    </a:ext>
                  </a:extLst>
                </a:gridCol>
              </a:tblGrid>
              <a:tr h="370840">
                <a:tc>
                  <a:txBody>
                    <a:bodyPr/>
                    <a:lstStyle/>
                    <a:p>
                      <a:r>
                        <a:rPr kumimoji="1" lang="ja-JP" altLang="en-US" sz="2400" b="1">
                          <a:latin typeface="Meiryo" panose="020B0604030504040204" pitchFamily="34" charset="-128"/>
                          <a:ea typeface="Meiryo" panose="020B0604030504040204" pitchFamily="34" charset="-128"/>
                        </a:rPr>
                        <a:t>特徴量</a:t>
                      </a:r>
                    </a:p>
                  </a:txBody>
                  <a:tcPr>
                    <a:lnL w="28575" cap="flat" cmpd="sng" algn="ctr">
                      <a:no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kumimoji="1" lang="ja-JP" altLang="en-US" sz="2400" b="1">
                          <a:latin typeface="Meiryo" panose="020B0604030504040204" pitchFamily="34" charset="-128"/>
                          <a:ea typeface="Meiryo" panose="020B0604030504040204" pitchFamily="34" charset="-128"/>
                        </a:rPr>
                        <a:t>説明</a:t>
                      </a:r>
                    </a:p>
                  </a:txBody>
                  <a:tcPr>
                    <a:lnR w="28575" cap="flat" cmpd="sng" algn="ctr">
                      <a:no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069021"/>
                  </a:ext>
                </a:extLst>
              </a:tr>
              <a:tr h="370840">
                <a:tc>
                  <a:txBody>
                    <a:bodyPr/>
                    <a:lstStyle/>
                    <a:p>
                      <a:r>
                        <a:rPr kumimoji="1" lang="ja-JP" altLang="en-US" sz="2400">
                          <a:latin typeface="Meiryo" panose="020B0604030504040204" pitchFamily="34" charset="-128"/>
                          <a:ea typeface="Meiryo" panose="020B0604030504040204" pitchFamily="34" charset="-128"/>
                        </a:rPr>
                        <a:t>人口</a:t>
                      </a:r>
                    </a:p>
                  </a:txBody>
                  <a:tcPr>
                    <a:lnL w="28575" cap="flat" cmpd="sng" algn="ctr">
                      <a:no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r>
                        <a:rPr kumimoji="1" lang="ja-JP" altLang="en-US" sz="2400">
                          <a:latin typeface="Meiryo" panose="020B0604030504040204" pitchFamily="34" charset="-128"/>
                          <a:ea typeface="Meiryo" panose="020B0604030504040204" pitchFamily="34" charset="-128"/>
                        </a:rPr>
                        <a:t>総人口，５年平均，分散など</a:t>
                      </a:r>
                    </a:p>
                  </a:txBody>
                  <a:tcPr>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57809117"/>
                  </a:ext>
                </a:extLst>
              </a:tr>
              <a:tr h="370840">
                <a:tc>
                  <a:txBody>
                    <a:bodyPr/>
                    <a:lstStyle/>
                    <a:p>
                      <a:r>
                        <a:rPr kumimoji="1" lang="ja-JP" altLang="en-US" sz="2400">
                          <a:latin typeface="Meiryo" panose="020B0604030504040204" pitchFamily="34" charset="-128"/>
                          <a:ea typeface="Meiryo" panose="020B0604030504040204" pitchFamily="34" charset="-128"/>
                        </a:rPr>
                        <a:t>時間要因</a:t>
                      </a:r>
                      <a:endParaRPr kumimoji="1" lang="en-US" altLang="ja-JP" sz="2400" dirty="0">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tcPr>
                </a:tc>
                <a:tc>
                  <a:txBody>
                    <a:bodyPr/>
                    <a:lstStyle/>
                    <a:p>
                      <a:r>
                        <a:rPr kumimoji="1" lang="ja-JP" altLang="en-US" sz="2400">
                          <a:latin typeface="Meiryo" panose="020B0604030504040204" pitchFamily="34" charset="-128"/>
                          <a:ea typeface="Meiryo" panose="020B0604030504040204" pitchFamily="34" charset="-128"/>
                        </a:rPr>
                        <a:t>移動平均，期間フラグ（コロナ期）など</a:t>
                      </a:r>
                    </a:p>
                  </a:txBody>
                  <a:tcPr>
                    <a:lnR w="28575" cap="flat" cmpd="sng" algn="ctr">
                      <a:noFill/>
                      <a:prstDash val="solid"/>
                      <a:round/>
                      <a:headEnd type="none" w="med" len="med"/>
                      <a:tailEnd type="none" w="med" len="med"/>
                    </a:lnR>
                  </a:tcPr>
                </a:tc>
                <a:extLst>
                  <a:ext uri="{0D108BD9-81ED-4DB2-BD59-A6C34878D82A}">
                    <a16:rowId xmlns:a16="http://schemas.microsoft.com/office/drawing/2014/main" val="4132474188"/>
                  </a:ext>
                </a:extLst>
              </a:tr>
              <a:tr h="370840">
                <a:tc>
                  <a:txBody>
                    <a:bodyPr/>
                    <a:lstStyle/>
                    <a:p>
                      <a:r>
                        <a:rPr kumimoji="1" lang="ja-JP" altLang="en-US" sz="2400">
                          <a:latin typeface="Meiryo" panose="020B0604030504040204" pitchFamily="34" charset="-128"/>
                          <a:ea typeface="Meiryo" panose="020B0604030504040204" pitchFamily="34" charset="-128"/>
                        </a:rPr>
                        <a:t>外国人関連</a:t>
                      </a:r>
                    </a:p>
                  </a:txBody>
                  <a:tcPr>
                    <a:lnL w="28575" cap="flat" cmpd="sng" algn="ctr">
                      <a:noFill/>
                      <a:prstDash val="solid"/>
                      <a:round/>
                      <a:headEnd type="none" w="med" len="med"/>
                      <a:tailEnd type="none" w="med" len="med"/>
                    </a:lnL>
                  </a:tcPr>
                </a:tc>
                <a:tc>
                  <a:txBody>
                    <a:bodyPr/>
                    <a:lstStyle/>
                    <a:p>
                      <a:r>
                        <a:rPr kumimoji="1" lang="ja-JP" altLang="en-US" sz="2400">
                          <a:latin typeface="Meiryo" panose="020B0604030504040204" pitchFamily="34" charset="-128"/>
                          <a:ea typeface="Meiryo" panose="020B0604030504040204" pitchFamily="34" charset="-128"/>
                        </a:rPr>
                        <a:t>外国人人数，増減など</a:t>
                      </a:r>
                    </a:p>
                  </a:txBody>
                  <a:tcPr>
                    <a:lnR w="28575" cap="flat" cmpd="sng" algn="ctr">
                      <a:noFill/>
                      <a:prstDash val="solid"/>
                      <a:round/>
                      <a:headEnd type="none" w="med" len="med"/>
                      <a:tailEnd type="none" w="med" len="med"/>
                    </a:lnR>
                  </a:tcPr>
                </a:tc>
                <a:extLst>
                  <a:ext uri="{0D108BD9-81ED-4DB2-BD59-A6C34878D82A}">
                    <a16:rowId xmlns:a16="http://schemas.microsoft.com/office/drawing/2014/main" val="326105048"/>
                  </a:ext>
                </a:extLst>
              </a:tr>
              <a:tr h="370840">
                <a:tc>
                  <a:txBody>
                    <a:bodyPr/>
                    <a:lstStyle/>
                    <a:p>
                      <a:r>
                        <a:rPr kumimoji="1" lang="ja-JP" altLang="en-US" sz="2400">
                          <a:latin typeface="Meiryo" panose="020B0604030504040204" pitchFamily="34" charset="-128"/>
                          <a:ea typeface="Meiryo" panose="020B0604030504040204" pitchFamily="34" charset="-128"/>
                        </a:rPr>
                        <a:t>空間ラグ</a:t>
                      </a:r>
                    </a:p>
                  </a:txBody>
                  <a:tcPr>
                    <a:lnL w="28575" cap="flat" cmpd="sng" algn="ctr">
                      <a:noFill/>
                      <a:prstDash val="solid"/>
                      <a:round/>
                      <a:headEnd type="none" w="med" len="med"/>
                      <a:tailEnd type="none" w="med" len="med"/>
                    </a:lnL>
                  </a:tcPr>
                </a:tc>
                <a:tc>
                  <a:txBody>
                    <a:bodyPr/>
                    <a:lstStyle/>
                    <a:p>
                      <a:r>
                        <a:rPr kumimoji="1" lang="ja-JP" altLang="en-US" sz="2400">
                          <a:latin typeface="Meiryo" panose="020B0604030504040204" pitchFamily="34" charset="-128"/>
                          <a:ea typeface="Meiryo" panose="020B0604030504040204" pitchFamily="34" charset="-128"/>
                        </a:rPr>
                        <a:t>隣接町丁のイベント効果の影響</a:t>
                      </a:r>
                    </a:p>
                  </a:txBody>
                  <a:tcPr>
                    <a:lnR w="28575" cap="flat" cmpd="sng" algn="ctr">
                      <a:noFill/>
                      <a:prstDash val="solid"/>
                      <a:round/>
                      <a:headEnd type="none" w="med" len="med"/>
                      <a:tailEnd type="none" w="med" len="med"/>
                    </a:lnR>
                  </a:tcPr>
                </a:tc>
                <a:extLst>
                  <a:ext uri="{0D108BD9-81ED-4DB2-BD59-A6C34878D82A}">
                    <a16:rowId xmlns:a16="http://schemas.microsoft.com/office/drawing/2014/main" val="1006430683"/>
                  </a:ext>
                </a:extLst>
              </a:tr>
              <a:tr h="370840">
                <a:tc>
                  <a:txBody>
                    <a:bodyPr/>
                    <a:lstStyle/>
                    <a:p>
                      <a:r>
                        <a:rPr kumimoji="1" lang="ja-JP" altLang="en-US" sz="2400">
                          <a:latin typeface="Meiryo" panose="020B0604030504040204" pitchFamily="34" charset="-128"/>
                          <a:ea typeface="Meiryo" panose="020B0604030504040204" pitchFamily="34" charset="-128"/>
                        </a:rPr>
                        <a:t>市全体動向</a:t>
                      </a:r>
                    </a:p>
                  </a:txBody>
                  <a:tcPr>
                    <a:lnL w="28575" cap="flat" cmpd="sng" algn="ctr">
                      <a:noFill/>
                      <a:prstDash val="solid"/>
                      <a:round/>
                      <a:headEnd type="none" w="med" len="med"/>
                      <a:tailEnd type="none" w="med" len="med"/>
                    </a:lnL>
                  </a:tcPr>
                </a:tc>
                <a:tc>
                  <a:txBody>
                    <a:bodyPr/>
                    <a:lstStyle/>
                    <a:p>
                      <a:r>
                        <a:rPr kumimoji="1" lang="ja-JP" altLang="en-US" sz="2400">
                          <a:latin typeface="Meiryo" panose="020B0604030504040204" pitchFamily="34" charset="-128"/>
                          <a:ea typeface="Meiryo" panose="020B0604030504040204" pitchFamily="34" charset="-128"/>
                        </a:rPr>
                        <a:t>市全体の増減など</a:t>
                      </a:r>
                    </a:p>
                  </a:txBody>
                  <a:tcPr>
                    <a:lnR w="28575" cap="flat" cmpd="sng" algn="ctr">
                      <a:noFill/>
                      <a:prstDash val="solid"/>
                      <a:round/>
                      <a:headEnd type="none" w="med" len="med"/>
                      <a:tailEnd type="none" w="med" len="med"/>
                    </a:lnR>
                  </a:tcPr>
                </a:tc>
                <a:extLst>
                  <a:ext uri="{0D108BD9-81ED-4DB2-BD59-A6C34878D82A}">
                    <a16:rowId xmlns:a16="http://schemas.microsoft.com/office/drawing/2014/main" val="1233975126"/>
                  </a:ext>
                </a:extLst>
              </a:tr>
            </a:tbl>
          </a:graphicData>
        </a:graphic>
      </p:graphicFrame>
    </p:spTree>
    <p:extLst>
      <p:ext uri="{BB962C8B-B14F-4D97-AF65-F5344CB8AC3E}">
        <p14:creationId xmlns:p14="http://schemas.microsoft.com/office/powerpoint/2010/main" val="4202315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88571-A248-28BC-5DFC-10EABFFC3FA3}"/>
              </a:ext>
            </a:extLst>
          </p:cNvPr>
          <p:cNvSpPr>
            <a:spLocks noGrp="1"/>
          </p:cNvSpPr>
          <p:nvPr>
            <p:ph type="title"/>
          </p:nvPr>
        </p:nvSpPr>
        <p:spPr/>
        <p:txBody>
          <a:bodyPr/>
          <a:lstStyle/>
          <a:p>
            <a:r>
              <a:rPr kumimoji="1" lang="ja-JP" altLang="en-US"/>
              <a:t>評価方法</a:t>
            </a:r>
          </a:p>
        </p:txBody>
      </p:sp>
      <p:sp>
        <p:nvSpPr>
          <p:cNvPr id="3" name="コンテンツ プレースホルダー 2">
            <a:extLst>
              <a:ext uri="{FF2B5EF4-FFF2-40B4-BE49-F238E27FC236}">
                <a16:creationId xmlns:a16="http://schemas.microsoft.com/office/drawing/2014/main" id="{9F22BACC-3A8C-3020-2FAA-95118B7D3F86}"/>
              </a:ext>
            </a:extLst>
          </p:cNvPr>
          <p:cNvSpPr>
            <a:spLocks noGrp="1"/>
          </p:cNvSpPr>
          <p:nvPr>
            <p:ph idx="1"/>
          </p:nvPr>
        </p:nvSpPr>
        <p:spPr/>
        <p:txBody>
          <a:bodyPr/>
          <a:lstStyle/>
          <a:p>
            <a:r>
              <a:rPr kumimoji="1" lang="ja-JP" altLang="en-US"/>
              <a:t>評価指標</a:t>
            </a:r>
            <a:endParaRPr kumimoji="1" lang="en-US" altLang="ja-JP" dirty="0"/>
          </a:p>
          <a:p>
            <a:pPr lvl="1"/>
            <a:r>
              <a:rPr kumimoji="1" lang="ja-JP" altLang="en-US"/>
              <a:t>強みが異なる</a:t>
            </a:r>
            <a:r>
              <a:rPr kumimoji="1" lang="en-US" altLang="ja-JP" dirty="0"/>
              <a:t>4</a:t>
            </a:r>
            <a:r>
              <a:rPr kumimoji="1" lang="ja-JP" altLang="en-US"/>
              <a:t>つの指標で総合的に評価</a:t>
            </a:r>
            <a:endParaRPr kumimoji="1" lang="en-US" altLang="ja-JP" dirty="0"/>
          </a:p>
        </p:txBody>
      </p:sp>
      <p:sp>
        <p:nvSpPr>
          <p:cNvPr id="4" name="スライド番号プレースホルダー 3">
            <a:extLst>
              <a:ext uri="{FF2B5EF4-FFF2-40B4-BE49-F238E27FC236}">
                <a16:creationId xmlns:a16="http://schemas.microsoft.com/office/drawing/2014/main" id="{67E9E2A9-EA2C-1B7D-C44C-CB0944D431F6}"/>
              </a:ext>
            </a:extLst>
          </p:cNvPr>
          <p:cNvSpPr>
            <a:spLocks noGrp="1"/>
          </p:cNvSpPr>
          <p:nvPr>
            <p:ph type="sldNum" sz="quarter" idx="12"/>
          </p:nvPr>
        </p:nvSpPr>
        <p:spPr/>
        <p:txBody>
          <a:bodyPr/>
          <a:lstStyle/>
          <a:p>
            <a:fld id="{2EB1DF11-3754-204D-886B-D0BD6C82EC86}" type="slidenum">
              <a:rPr lang="ja-JP" altLang="en-US" smtClean="0"/>
              <a:pPr/>
              <a:t>11</a:t>
            </a:fld>
            <a:endParaRPr lang="ja-JP" altLang="en-US"/>
          </a:p>
        </p:txBody>
      </p:sp>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29791A29-61E3-37CC-473E-ADE802C1A2D1}"/>
                  </a:ext>
                </a:extLst>
              </p:cNvPr>
              <p:cNvGraphicFramePr>
                <a:graphicFrameLocks noGrp="1"/>
              </p:cNvGraphicFramePr>
              <p:nvPr>
                <p:extLst>
                  <p:ext uri="{D42A27DB-BD31-4B8C-83A1-F6EECF244321}">
                    <p14:modId xmlns:p14="http://schemas.microsoft.com/office/powerpoint/2010/main" val="3635755623"/>
                  </p:ext>
                </p:extLst>
              </p:nvPr>
            </p:nvGraphicFramePr>
            <p:xfrm>
              <a:off x="726439" y="2878931"/>
              <a:ext cx="10739121" cy="3017520"/>
            </p:xfrm>
            <a:graphic>
              <a:graphicData uri="http://schemas.openxmlformats.org/drawingml/2006/table">
                <a:tbl>
                  <a:tblPr firstRow="1" bandRow="1">
                    <a:tableStyleId>{5940675A-B579-460E-94D1-54222C63F5DA}</a:tableStyleId>
                  </a:tblPr>
                  <a:tblGrid>
                    <a:gridCol w="1503680">
                      <a:extLst>
                        <a:ext uri="{9D8B030D-6E8A-4147-A177-3AD203B41FA5}">
                          <a16:colId xmlns:a16="http://schemas.microsoft.com/office/drawing/2014/main" val="4243466747"/>
                        </a:ext>
                      </a:extLst>
                    </a:gridCol>
                    <a:gridCol w="1643380">
                      <a:extLst>
                        <a:ext uri="{9D8B030D-6E8A-4147-A177-3AD203B41FA5}">
                          <a16:colId xmlns:a16="http://schemas.microsoft.com/office/drawing/2014/main" val="1599422397"/>
                        </a:ext>
                      </a:extLst>
                    </a:gridCol>
                    <a:gridCol w="2419668">
                      <a:extLst>
                        <a:ext uri="{9D8B030D-6E8A-4147-A177-3AD203B41FA5}">
                          <a16:colId xmlns:a16="http://schemas.microsoft.com/office/drawing/2014/main" val="3137993529"/>
                        </a:ext>
                      </a:extLst>
                    </a:gridCol>
                    <a:gridCol w="5172393">
                      <a:extLst>
                        <a:ext uri="{9D8B030D-6E8A-4147-A177-3AD203B41FA5}">
                          <a16:colId xmlns:a16="http://schemas.microsoft.com/office/drawing/2014/main" val="2085437797"/>
                        </a:ext>
                      </a:extLst>
                    </a:gridCol>
                  </a:tblGrid>
                  <a:tr h="370840">
                    <a:tc>
                      <a:txBody>
                        <a:bodyPr/>
                        <a:lstStyle/>
                        <a:p>
                          <a:r>
                            <a:rPr kumimoji="1" lang="ja-JP" altLang="en-US" sz="2400" b="1">
                              <a:latin typeface="Meiryo" panose="020B0604030504040204" pitchFamily="34" charset="-128"/>
                              <a:ea typeface="Meiryo" panose="020B0604030504040204" pitchFamily="34" charset="-128"/>
                            </a:rPr>
                            <a:t>評価指標</a:t>
                          </a:r>
                        </a:p>
                      </a:txBody>
                      <a:tcPr>
                        <a:lnL w="28575" cap="flat" cmpd="sng" algn="ctr">
                          <a:no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kumimoji="1" lang="ja-JP" altLang="en-US" sz="2400" b="1">
                              <a:latin typeface="Meiryo" panose="020B0604030504040204" pitchFamily="34" charset="-128"/>
                              <a:ea typeface="Meiryo" panose="020B0604030504040204" pitchFamily="34" charset="-128"/>
                            </a:rPr>
                            <a:t>値範囲</a:t>
                          </a:r>
                        </a:p>
                      </a:txBody>
                      <a:tcPr>
                        <a:lnB w="28575" cap="flat" cmpd="sng" algn="ctr">
                          <a:solidFill>
                            <a:schemeClr val="tx1"/>
                          </a:solidFill>
                          <a:prstDash val="solid"/>
                          <a:round/>
                          <a:headEnd type="none" w="med" len="med"/>
                          <a:tailEnd type="none" w="med" len="med"/>
                        </a:lnB>
                      </a:tcPr>
                    </a:tc>
                    <a:tc>
                      <a:txBody>
                        <a:bodyPr/>
                        <a:lstStyle/>
                        <a:p>
                          <a:r>
                            <a:rPr kumimoji="1" lang="ja-JP" altLang="en-US" sz="2400" b="1">
                              <a:latin typeface="Meiryo" panose="020B0604030504040204" pitchFamily="34" charset="-128"/>
                              <a:ea typeface="Meiryo" panose="020B0604030504040204" pitchFamily="34" charset="-128"/>
                            </a:rPr>
                            <a:t>目安</a:t>
                          </a:r>
                        </a:p>
                      </a:txBody>
                      <a:tcPr>
                        <a:lnB w="28575" cap="flat" cmpd="sng" algn="ctr">
                          <a:solidFill>
                            <a:schemeClr val="tx1"/>
                          </a:solidFill>
                          <a:prstDash val="solid"/>
                          <a:round/>
                          <a:headEnd type="none" w="med" len="med"/>
                          <a:tailEnd type="none" w="med" len="med"/>
                        </a:lnB>
                      </a:tcPr>
                    </a:tc>
                    <a:tc>
                      <a:txBody>
                        <a:bodyPr/>
                        <a:lstStyle/>
                        <a:p>
                          <a:r>
                            <a:rPr kumimoji="1" lang="ja-JP" altLang="en-US" sz="2400" b="1">
                              <a:latin typeface="Meiryo" panose="020B0604030504040204" pitchFamily="34" charset="-128"/>
                              <a:ea typeface="Meiryo" panose="020B0604030504040204" pitchFamily="34" charset="-128"/>
                            </a:rPr>
                            <a:t>意味</a:t>
                          </a:r>
                        </a:p>
                      </a:txBody>
                      <a:tcPr>
                        <a:lnR w="28575" cap="flat" cmpd="sng" algn="ctr">
                          <a:no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069021"/>
                      </a:ext>
                    </a:extLst>
                  </a:tr>
                  <a:tr h="370840">
                    <a:tc>
                      <a:txBody>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𝑀𝐴𝐸</m:t>
                                </m:r>
                              </m:oMath>
                            </m:oMathPara>
                          </a14:m>
                          <a:endParaRPr kumimoji="1" lang="ja-JP" altLang="en-US" sz="2400">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r>
                            <a:rPr kumimoji="1" lang="en-US" altLang="ja-JP" sz="2400" dirty="0">
                              <a:latin typeface="Meiryo" panose="020B0604030504040204" pitchFamily="34" charset="-128"/>
                              <a:ea typeface="Meiryo" panose="020B0604030504040204" pitchFamily="34" charset="-128"/>
                            </a:rPr>
                            <a:t>0~</a:t>
                          </a:r>
                          <a:r>
                            <a:rPr kumimoji="1" lang="ja-JP" altLang="en-US" sz="2400">
                              <a:latin typeface="Meiryo" panose="020B0604030504040204" pitchFamily="34" charset="-128"/>
                              <a:ea typeface="Meiryo" panose="020B0604030504040204" pitchFamily="34" charset="-128"/>
                            </a:rPr>
                            <a:t>無限</a:t>
                          </a:r>
                        </a:p>
                      </a:txBody>
                      <a:tcPr>
                        <a:lnT w="28575" cap="flat" cmpd="sng" algn="ctr">
                          <a:solidFill>
                            <a:schemeClr val="tx1"/>
                          </a:solidFill>
                          <a:prstDash val="solid"/>
                          <a:round/>
                          <a:headEnd type="none" w="med" len="med"/>
                          <a:tailEnd type="none" w="med" len="med"/>
                        </a:lnT>
                      </a:tcPr>
                    </a:tc>
                    <a:tc>
                      <a:txBody>
                        <a:bodyPr/>
                        <a:lstStyle/>
                        <a:p>
                          <a:r>
                            <a:rPr kumimoji="1" lang="ja-JP" altLang="en-US" sz="2400">
                              <a:latin typeface="Meiryo" panose="020B0604030504040204" pitchFamily="34" charset="-128"/>
                              <a:ea typeface="Meiryo" panose="020B0604030504040204" pitchFamily="34" charset="-128"/>
                            </a:rPr>
                            <a:t>小さいほど良い</a:t>
                          </a:r>
                        </a:p>
                      </a:txBody>
                      <a:tcPr>
                        <a:lnT w="28575" cap="flat" cmpd="sng" algn="ctr">
                          <a:solidFill>
                            <a:schemeClr val="tx1"/>
                          </a:solidFill>
                          <a:prstDash val="solid"/>
                          <a:round/>
                          <a:headEnd type="none" w="med" len="med"/>
                          <a:tailEnd type="none" w="med" len="med"/>
                        </a:lnT>
                      </a:tcPr>
                    </a:tc>
                    <a:tc>
                      <a:txBody>
                        <a:bodyPr/>
                        <a:lstStyle/>
                        <a:p>
                          <a:r>
                            <a:rPr kumimoji="1" lang="ja-JP" altLang="en-US" sz="2400">
                              <a:latin typeface="Meiryo" panose="020B0604030504040204" pitchFamily="34" charset="-128"/>
                              <a:ea typeface="Meiryo" panose="020B0604030504040204" pitchFamily="34" charset="-128"/>
                            </a:rPr>
                            <a:t>誤差の絶対値の平均</a:t>
                          </a:r>
                        </a:p>
                      </a:txBody>
                      <a:tcPr>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57809117"/>
                      </a:ext>
                    </a:extLst>
                  </a:tr>
                  <a:tr h="370840">
                    <a:tc>
                      <a:txBody>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𝑅𝑀𝑆𝐸</m:t>
                                </m:r>
                              </m:oMath>
                            </m:oMathPara>
                          </a14:m>
                          <a:endParaRPr kumimoji="1" lang="en-US" altLang="ja-JP" sz="2400" dirty="0">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tcPr>
                    </a:tc>
                    <a:tc>
                      <a:txBody>
                        <a:bodyPr/>
                        <a:lstStyle/>
                        <a:p>
                          <a:r>
                            <a:rPr kumimoji="1" lang="en-US" altLang="ja-JP" sz="2400" dirty="0">
                              <a:latin typeface="Meiryo" panose="020B0604030504040204" pitchFamily="34" charset="-128"/>
                              <a:ea typeface="Meiryo" panose="020B0604030504040204" pitchFamily="34" charset="-128"/>
                            </a:rPr>
                            <a:t>0~</a:t>
                          </a:r>
                          <a:r>
                            <a:rPr kumimoji="1" lang="ja-JP" altLang="en-US" sz="2400">
                              <a:latin typeface="Meiryo" panose="020B0604030504040204" pitchFamily="34" charset="-128"/>
                              <a:ea typeface="Meiryo" panose="020B0604030504040204" pitchFamily="34" charset="-128"/>
                            </a:rPr>
                            <a:t>無限</a:t>
                          </a:r>
                        </a:p>
                      </a:txBody>
                      <a:tcPr/>
                    </a:tc>
                    <a:tc>
                      <a:txBody>
                        <a:bodyPr/>
                        <a:lstStyle/>
                        <a:p>
                          <a:r>
                            <a:rPr kumimoji="1" lang="ja-JP" altLang="en-US" sz="2400">
                              <a:latin typeface="Meiryo" panose="020B0604030504040204" pitchFamily="34" charset="-128"/>
                              <a:ea typeface="Meiryo" panose="020B0604030504040204" pitchFamily="34" charset="-128"/>
                            </a:rPr>
                            <a:t>小さいほど良い</a:t>
                          </a:r>
                        </a:p>
                      </a:txBody>
                      <a:tcPr/>
                    </a:tc>
                    <a:tc>
                      <a:txBody>
                        <a:bodyPr/>
                        <a:lstStyle/>
                        <a:p>
                          <a:r>
                            <a:rPr kumimoji="1" lang="ja-JP" altLang="en-US" sz="2400">
                              <a:latin typeface="Meiryo" panose="020B0604030504040204" pitchFamily="34" charset="-128"/>
                              <a:ea typeface="Meiryo" panose="020B0604030504040204" pitchFamily="34" charset="-128"/>
                            </a:rPr>
                            <a:t>誤差の二乗の平均の平方根</a:t>
                          </a:r>
                        </a:p>
                      </a:txBody>
                      <a:tcPr>
                        <a:lnR w="28575" cap="flat" cmpd="sng" algn="ctr">
                          <a:noFill/>
                          <a:prstDash val="solid"/>
                          <a:round/>
                          <a:headEnd type="none" w="med" len="med"/>
                          <a:tailEnd type="none" w="med" len="med"/>
                        </a:lnR>
                      </a:tcPr>
                    </a:tc>
                    <a:extLst>
                      <a:ext uri="{0D108BD9-81ED-4DB2-BD59-A6C34878D82A}">
                        <a16:rowId xmlns:a16="http://schemas.microsoft.com/office/drawing/2014/main" val="4132474188"/>
                      </a:ext>
                    </a:extLst>
                  </a:tr>
                  <a:tr h="370840">
                    <a:tc>
                      <a:txBody>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𝑀𝐴𝑃𝐸</m:t>
                                </m:r>
                              </m:oMath>
                            </m:oMathPara>
                          </a14:m>
                          <a:endParaRPr kumimoji="1" lang="ja-JP" altLang="en-US" sz="2400">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tcPr>
                    </a:tc>
                    <a:tc>
                      <a:txBody>
                        <a:bodyPr/>
                        <a:lstStyle/>
                        <a:p>
                          <a:r>
                            <a:rPr kumimoji="1" lang="en-US" altLang="ja-JP" sz="2400" dirty="0">
                              <a:latin typeface="Meiryo" panose="020B0604030504040204" pitchFamily="34" charset="-128"/>
                              <a:ea typeface="Meiryo" panose="020B0604030504040204" pitchFamily="34" charset="-128"/>
                            </a:rPr>
                            <a:t>0~</a:t>
                          </a:r>
                          <a:r>
                            <a:rPr kumimoji="1" lang="ja-JP" altLang="en-US" sz="2400">
                              <a:latin typeface="Meiryo" panose="020B0604030504040204" pitchFamily="34" charset="-128"/>
                              <a:ea typeface="Meiryo" panose="020B0604030504040204" pitchFamily="34" charset="-128"/>
                            </a:rPr>
                            <a:t>無限</a:t>
                          </a:r>
                        </a:p>
                      </a:txBody>
                      <a:tcPr/>
                    </a:tc>
                    <a:tc>
                      <a:txBody>
                        <a:bodyPr/>
                        <a:lstStyle/>
                        <a:p>
                          <a:r>
                            <a:rPr kumimoji="1" lang="ja-JP" altLang="en-US" sz="2400">
                              <a:latin typeface="Meiryo" panose="020B0604030504040204" pitchFamily="34" charset="-128"/>
                              <a:ea typeface="Meiryo" panose="020B0604030504040204" pitchFamily="34" charset="-128"/>
                            </a:rPr>
                            <a:t>小さいほど良い</a:t>
                          </a:r>
                        </a:p>
                      </a:txBody>
                      <a:tcPr/>
                    </a:tc>
                    <a:tc>
                      <a:txBody>
                        <a:bodyPr/>
                        <a:lstStyle/>
                        <a:p>
                          <a:r>
                            <a:rPr kumimoji="1" lang="ja-JP" altLang="en-US" sz="2400">
                              <a:latin typeface="Meiryo" panose="020B0604030504040204" pitchFamily="34" charset="-128"/>
                              <a:ea typeface="Meiryo" panose="020B0604030504040204" pitchFamily="34" charset="-128"/>
                            </a:rPr>
                            <a:t>実際の値に対して何</a:t>
                          </a:r>
                          <a:r>
                            <a:rPr kumimoji="1" lang="en-US" altLang="ja-JP" sz="2400" dirty="0">
                              <a:latin typeface="Meiryo" panose="020B0604030504040204" pitchFamily="34" charset="-128"/>
                              <a:ea typeface="Meiryo" panose="020B0604030504040204" pitchFamily="34" charset="-128"/>
                            </a:rPr>
                            <a:t>%</a:t>
                          </a:r>
                          <a:r>
                            <a:rPr kumimoji="1" lang="ja-JP" altLang="en-US" sz="2400">
                              <a:latin typeface="Meiryo" panose="020B0604030504040204" pitchFamily="34" charset="-128"/>
                              <a:ea typeface="Meiryo" panose="020B0604030504040204" pitchFamily="34" charset="-128"/>
                            </a:rPr>
                            <a:t>ずれているか</a:t>
                          </a:r>
                        </a:p>
                      </a:txBody>
                      <a:tcPr>
                        <a:lnR w="28575" cap="flat" cmpd="sng" algn="ctr">
                          <a:noFill/>
                          <a:prstDash val="solid"/>
                          <a:round/>
                          <a:headEnd type="none" w="med" len="med"/>
                          <a:tailEnd type="none" w="med" len="med"/>
                        </a:lnR>
                      </a:tcPr>
                    </a:tc>
                    <a:extLst>
                      <a:ext uri="{0D108BD9-81ED-4DB2-BD59-A6C34878D82A}">
                        <a16:rowId xmlns:a16="http://schemas.microsoft.com/office/drawing/2014/main" val="326105048"/>
                      </a:ext>
                    </a:extLst>
                  </a:tr>
                  <a:tr h="370840">
                    <a:tc>
                      <a:txBody>
                        <a:bodyPr/>
                        <a:lstStyle/>
                        <a:p>
                          <a14:m>
                            <m:oMathPara xmlns:m="http://schemas.openxmlformats.org/officeDocument/2006/math">
                              <m:oMathParaPr>
                                <m:jc m:val="centerGroup"/>
                              </m:oMathParaPr>
                              <m:oMath xmlns:m="http://schemas.openxmlformats.org/officeDocument/2006/math">
                                <m:sSup>
                                  <m:sSupPr>
                                    <m:ctrlPr>
                                      <a:rPr lang="en-US" altLang="ja-JP" sz="2400" b="0" i="1" dirty="0" smtClean="0">
                                        <a:latin typeface="Cambria Math" panose="02040503050406030204" pitchFamily="18" charset="0"/>
                                      </a:rPr>
                                    </m:ctrlPr>
                                  </m:sSupPr>
                                  <m:e>
                                    <m:r>
                                      <a:rPr lang="en-US" altLang="ja-JP" sz="2400" b="0" i="1" dirty="0" smtClean="0">
                                        <a:latin typeface="Cambria Math" panose="02040503050406030204" pitchFamily="18" charset="0"/>
                                      </a:rPr>
                                      <m:t>𝑅</m:t>
                                    </m:r>
                                  </m:e>
                                  <m:sup>
                                    <m:r>
                                      <a:rPr lang="en-US" altLang="ja-JP" sz="2400" b="0" i="1" dirty="0" smtClean="0">
                                        <a:latin typeface="Cambria Math" panose="02040503050406030204" pitchFamily="18" charset="0"/>
                                      </a:rPr>
                                      <m:t>2</m:t>
                                    </m:r>
                                  </m:sup>
                                </m:sSup>
                              </m:oMath>
                            </m:oMathPara>
                          </a14:m>
                          <a:endParaRPr kumimoji="1" lang="ja-JP" altLang="en-US" sz="2400">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tcPr>
                    </a:tc>
                    <a:tc>
                      <a:txBody>
                        <a:bodyPr/>
                        <a:lstStyle/>
                        <a:p>
                          <a:r>
                            <a:rPr kumimoji="1" lang="en-US" altLang="ja-JP" sz="2400" dirty="0">
                              <a:latin typeface="Meiryo" panose="020B0604030504040204" pitchFamily="34" charset="-128"/>
                              <a:ea typeface="Meiryo" panose="020B0604030504040204" pitchFamily="34" charset="-128"/>
                            </a:rPr>
                            <a:t>-</a:t>
                          </a:r>
                          <a:r>
                            <a:rPr kumimoji="1" lang="ja-JP" altLang="en-US" sz="2400">
                              <a:latin typeface="Meiryo" panose="020B0604030504040204" pitchFamily="34" charset="-128"/>
                              <a:ea typeface="Meiryo" panose="020B0604030504040204" pitchFamily="34" charset="-128"/>
                            </a:rPr>
                            <a:t>無限</a:t>
                          </a:r>
                          <a:r>
                            <a:rPr kumimoji="1" lang="en-US" altLang="ja-JP" sz="2400" dirty="0">
                              <a:latin typeface="Meiryo" panose="020B0604030504040204" pitchFamily="34" charset="-128"/>
                              <a:ea typeface="Meiryo" panose="020B0604030504040204" pitchFamily="34" charset="-128"/>
                            </a:rPr>
                            <a:t>~1</a:t>
                          </a:r>
                          <a:endParaRPr kumimoji="1" lang="ja-JP" altLang="en-US" sz="2400">
                            <a:latin typeface="Meiryo" panose="020B0604030504040204" pitchFamily="34" charset="-128"/>
                            <a:ea typeface="Meiryo" panose="020B0604030504040204" pitchFamily="34" charset="-128"/>
                          </a:endParaRPr>
                        </a:p>
                      </a:txBody>
                      <a:tcPr/>
                    </a:tc>
                    <a:tc>
                      <a:txBody>
                        <a:bodyPr/>
                        <a:lstStyle/>
                        <a:p>
                          <a:r>
                            <a:rPr kumimoji="1" lang="ja-JP" altLang="en-US" sz="2400">
                              <a:latin typeface="Meiryo" panose="020B0604030504040204" pitchFamily="34" charset="-128"/>
                              <a:ea typeface="Meiryo" panose="020B0604030504040204" pitchFamily="34" charset="-128"/>
                            </a:rPr>
                            <a:t>大きいほど良い</a:t>
                          </a:r>
                        </a:p>
                      </a:txBody>
                      <a:tcPr/>
                    </a:tc>
                    <a:tc>
                      <a:txBody>
                        <a:bodyPr/>
                        <a:lstStyle/>
                        <a:p>
                          <a:r>
                            <a:rPr kumimoji="1" lang="ja-JP" altLang="en-US" sz="2400">
                              <a:latin typeface="Meiryo" panose="020B0604030504040204" pitchFamily="34" charset="-128"/>
                              <a:ea typeface="Meiryo" panose="020B0604030504040204" pitchFamily="34" charset="-128"/>
                            </a:rPr>
                            <a:t>１：予測値と実測値が同じ</a:t>
                          </a:r>
                          <a:endParaRPr kumimoji="1" lang="en-US" altLang="ja-JP" sz="2400" dirty="0">
                            <a:latin typeface="Meiryo" panose="020B0604030504040204" pitchFamily="34" charset="-128"/>
                            <a:ea typeface="Meiryo" panose="020B0604030504040204" pitchFamily="34" charset="-128"/>
                          </a:endParaRPr>
                        </a:p>
                        <a:p>
                          <a:r>
                            <a:rPr kumimoji="1" lang="ja-JP" altLang="en-US" sz="2400">
                              <a:latin typeface="Meiryo" panose="020B0604030504040204" pitchFamily="34" charset="-128"/>
                              <a:ea typeface="Meiryo" panose="020B0604030504040204" pitchFamily="34" charset="-128"/>
                            </a:rPr>
                            <a:t>０：平均値で予測したのと同じ</a:t>
                          </a:r>
                          <a:endParaRPr kumimoji="1" lang="en-US" altLang="ja-JP" sz="2400" dirty="0">
                            <a:latin typeface="Meiryo" panose="020B0604030504040204" pitchFamily="34" charset="-128"/>
                            <a:ea typeface="Meiryo" panose="020B0604030504040204" pitchFamily="34" charset="-128"/>
                          </a:endParaRPr>
                        </a:p>
                        <a:p>
                          <a:r>
                            <a:rPr kumimoji="1" lang="ja-JP" altLang="en-US" sz="2400">
                              <a:latin typeface="Meiryo" panose="020B0604030504040204" pitchFamily="34" charset="-128"/>
                              <a:ea typeface="Meiryo" panose="020B0604030504040204" pitchFamily="34" charset="-128"/>
                            </a:rPr>
                            <a:t>負：平均値予測より悪い</a:t>
                          </a:r>
                        </a:p>
                      </a:txBody>
                      <a:tcPr>
                        <a:lnR w="28575" cap="flat" cmpd="sng" algn="ctr">
                          <a:noFill/>
                          <a:prstDash val="solid"/>
                          <a:round/>
                          <a:headEnd type="none" w="med" len="med"/>
                          <a:tailEnd type="none" w="med" len="med"/>
                        </a:lnR>
                      </a:tcPr>
                    </a:tc>
                    <a:extLst>
                      <a:ext uri="{0D108BD9-81ED-4DB2-BD59-A6C34878D82A}">
                        <a16:rowId xmlns:a16="http://schemas.microsoft.com/office/drawing/2014/main" val="1006430683"/>
                      </a:ext>
                    </a:extLst>
                  </a:tr>
                </a:tbl>
              </a:graphicData>
            </a:graphic>
          </p:graphicFrame>
        </mc:Choice>
        <mc:Fallback>
          <p:graphicFrame>
            <p:nvGraphicFramePr>
              <p:cNvPr id="5" name="表 4">
                <a:extLst>
                  <a:ext uri="{FF2B5EF4-FFF2-40B4-BE49-F238E27FC236}">
                    <a16:creationId xmlns:a16="http://schemas.microsoft.com/office/drawing/2014/main" id="{29791A29-61E3-37CC-473E-ADE802C1A2D1}"/>
                  </a:ext>
                </a:extLst>
              </p:cNvPr>
              <p:cNvGraphicFramePr>
                <a:graphicFrameLocks noGrp="1"/>
              </p:cNvGraphicFramePr>
              <p:nvPr>
                <p:extLst>
                  <p:ext uri="{D42A27DB-BD31-4B8C-83A1-F6EECF244321}">
                    <p14:modId xmlns:p14="http://schemas.microsoft.com/office/powerpoint/2010/main" val="3635755623"/>
                  </p:ext>
                </p:extLst>
              </p:nvPr>
            </p:nvGraphicFramePr>
            <p:xfrm>
              <a:off x="726439" y="2878931"/>
              <a:ext cx="10739121" cy="3017520"/>
            </p:xfrm>
            <a:graphic>
              <a:graphicData uri="http://schemas.openxmlformats.org/drawingml/2006/table">
                <a:tbl>
                  <a:tblPr firstRow="1" bandRow="1">
                    <a:tableStyleId>{5940675A-B579-460E-94D1-54222C63F5DA}</a:tableStyleId>
                  </a:tblPr>
                  <a:tblGrid>
                    <a:gridCol w="1503680">
                      <a:extLst>
                        <a:ext uri="{9D8B030D-6E8A-4147-A177-3AD203B41FA5}">
                          <a16:colId xmlns:a16="http://schemas.microsoft.com/office/drawing/2014/main" val="4243466747"/>
                        </a:ext>
                      </a:extLst>
                    </a:gridCol>
                    <a:gridCol w="1643380">
                      <a:extLst>
                        <a:ext uri="{9D8B030D-6E8A-4147-A177-3AD203B41FA5}">
                          <a16:colId xmlns:a16="http://schemas.microsoft.com/office/drawing/2014/main" val="1599422397"/>
                        </a:ext>
                      </a:extLst>
                    </a:gridCol>
                    <a:gridCol w="2419668">
                      <a:extLst>
                        <a:ext uri="{9D8B030D-6E8A-4147-A177-3AD203B41FA5}">
                          <a16:colId xmlns:a16="http://schemas.microsoft.com/office/drawing/2014/main" val="3137993529"/>
                        </a:ext>
                      </a:extLst>
                    </a:gridCol>
                    <a:gridCol w="5172393">
                      <a:extLst>
                        <a:ext uri="{9D8B030D-6E8A-4147-A177-3AD203B41FA5}">
                          <a16:colId xmlns:a16="http://schemas.microsoft.com/office/drawing/2014/main" val="2085437797"/>
                        </a:ext>
                      </a:extLst>
                    </a:gridCol>
                  </a:tblGrid>
                  <a:tr h="457200">
                    <a:tc>
                      <a:txBody>
                        <a:bodyPr/>
                        <a:lstStyle/>
                        <a:p>
                          <a:r>
                            <a:rPr kumimoji="1" lang="ja-JP" altLang="en-US" sz="2400" b="1">
                              <a:latin typeface="Meiryo" panose="020B0604030504040204" pitchFamily="34" charset="-128"/>
                              <a:ea typeface="Meiryo" panose="020B0604030504040204" pitchFamily="34" charset="-128"/>
                            </a:rPr>
                            <a:t>評価指標</a:t>
                          </a:r>
                        </a:p>
                      </a:txBody>
                      <a:tcPr>
                        <a:lnL w="28575" cap="flat" cmpd="sng" algn="ctr">
                          <a:no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kumimoji="1" lang="ja-JP" altLang="en-US" sz="2400" b="1">
                              <a:latin typeface="Meiryo" panose="020B0604030504040204" pitchFamily="34" charset="-128"/>
                              <a:ea typeface="Meiryo" panose="020B0604030504040204" pitchFamily="34" charset="-128"/>
                            </a:rPr>
                            <a:t>値範囲</a:t>
                          </a:r>
                        </a:p>
                      </a:txBody>
                      <a:tcPr>
                        <a:lnB w="28575" cap="flat" cmpd="sng" algn="ctr">
                          <a:solidFill>
                            <a:schemeClr val="tx1"/>
                          </a:solidFill>
                          <a:prstDash val="solid"/>
                          <a:round/>
                          <a:headEnd type="none" w="med" len="med"/>
                          <a:tailEnd type="none" w="med" len="med"/>
                        </a:lnB>
                      </a:tcPr>
                    </a:tc>
                    <a:tc>
                      <a:txBody>
                        <a:bodyPr/>
                        <a:lstStyle/>
                        <a:p>
                          <a:r>
                            <a:rPr kumimoji="1" lang="ja-JP" altLang="en-US" sz="2400" b="1">
                              <a:latin typeface="Meiryo" panose="020B0604030504040204" pitchFamily="34" charset="-128"/>
                              <a:ea typeface="Meiryo" panose="020B0604030504040204" pitchFamily="34" charset="-128"/>
                            </a:rPr>
                            <a:t>目安</a:t>
                          </a:r>
                        </a:p>
                      </a:txBody>
                      <a:tcPr>
                        <a:lnB w="28575" cap="flat" cmpd="sng" algn="ctr">
                          <a:solidFill>
                            <a:schemeClr val="tx1"/>
                          </a:solidFill>
                          <a:prstDash val="solid"/>
                          <a:round/>
                          <a:headEnd type="none" w="med" len="med"/>
                          <a:tailEnd type="none" w="med" len="med"/>
                        </a:lnB>
                      </a:tcPr>
                    </a:tc>
                    <a:tc>
                      <a:txBody>
                        <a:bodyPr/>
                        <a:lstStyle/>
                        <a:p>
                          <a:r>
                            <a:rPr kumimoji="1" lang="ja-JP" altLang="en-US" sz="2400" b="1">
                              <a:latin typeface="Meiryo" panose="020B0604030504040204" pitchFamily="34" charset="-128"/>
                              <a:ea typeface="Meiryo" panose="020B0604030504040204" pitchFamily="34" charset="-128"/>
                            </a:rPr>
                            <a:t>意味</a:t>
                          </a:r>
                        </a:p>
                      </a:txBody>
                      <a:tcPr>
                        <a:lnR w="28575" cap="flat" cmpd="sng" algn="ctr">
                          <a:no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069021"/>
                      </a:ext>
                    </a:extLst>
                  </a:tr>
                  <a:tr h="457200">
                    <a:tc>
                      <a:txBody>
                        <a:bodyPr/>
                        <a:lstStyle/>
                        <a:p>
                          <a:endParaRPr lang="ja-JP"/>
                        </a:p>
                      </a:txBody>
                      <a:tcPr>
                        <a:lnL w="28575" cap="flat" cmpd="sng" algn="ctr">
                          <a:no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3"/>
                          <a:stretch>
                            <a:fillRect t="-111111" r="-618644" b="-494444"/>
                          </a:stretch>
                        </a:blipFill>
                      </a:tcPr>
                    </a:tc>
                    <a:tc>
                      <a:txBody>
                        <a:bodyPr/>
                        <a:lstStyle/>
                        <a:p>
                          <a:r>
                            <a:rPr kumimoji="1" lang="en-US" altLang="ja-JP" sz="2400" dirty="0">
                              <a:latin typeface="Meiryo" panose="020B0604030504040204" pitchFamily="34" charset="-128"/>
                              <a:ea typeface="Meiryo" panose="020B0604030504040204" pitchFamily="34" charset="-128"/>
                            </a:rPr>
                            <a:t>0~</a:t>
                          </a:r>
                          <a:r>
                            <a:rPr kumimoji="1" lang="ja-JP" altLang="en-US" sz="2400">
                              <a:latin typeface="Meiryo" panose="020B0604030504040204" pitchFamily="34" charset="-128"/>
                              <a:ea typeface="Meiryo" panose="020B0604030504040204" pitchFamily="34" charset="-128"/>
                            </a:rPr>
                            <a:t>無限</a:t>
                          </a:r>
                        </a:p>
                      </a:txBody>
                      <a:tcPr>
                        <a:lnT w="28575" cap="flat" cmpd="sng" algn="ctr">
                          <a:solidFill>
                            <a:schemeClr val="tx1"/>
                          </a:solidFill>
                          <a:prstDash val="solid"/>
                          <a:round/>
                          <a:headEnd type="none" w="med" len="med"/>
                          <a:tailEnd type="none" w="med" len="med"/>
                        </a:lnT>
                      </a:tcPr>
                    </a:tc>
                    <a:tc>
                      <a:txBody>
                        <a:bodyPr/>
                        <a:lstStyle/>
                        <a:p>
                          <a:r>
                            <a:rPr kumimoji="1" lang="ja-JP" altLang="en-US" sz="2400">
                              <a:latin typeface="Meiryo" panose="020B0604030504040204" pitchFamily="34" charset="-128"/>
                              <a:ea typeface="Meiryo" panose="020B0604030504040204" pitchFamily="34" charset="-128"/>
                            </a:rPr>
                            <a:t>小さいほど良い</a:t>
                          </a:r>
                        </a:p>
                      </a:txBody>
                      <a:tcPr>
                        <a:lnT w="28575" cap="flat" cmpd="sng" algn="ctr">
                          <a:solidFill>
                            <a:schemeClr val="tx1"/>
                          </a:solidFill>
                          <a:prstDash val="solid"/>
                          <a:round/>
                          <a:headEnd type="none" w="med" len="med"/>
                          <a:tailEnd type="none" w="med" len="med"/>
                        </a:lnT>
                      </a:tcPr>
                    </a:tc>
                    <a:tc>
                      <a:txBody>
                        <a:bodyPr/>
                        <a:lstStyle/>
                        <a:p>
                          <a:r>
                            <a:rPr kumimoji="1" lang="ja-JP" altLang="en-US" sz="2400">
                              <a:latin typeface="Meiryo" panose="020B0604030504040204" pitchFamily="34" charset="-128"/>
                              <a:ea typeface="Meiryo" panose="020B0604030504040204" pitchFamily="34" charset="-128"/>
                            </a:rPr>
                            <a:t>誤差の絶対値の平均</a:t>
                          </a:r>
                        </a:p>
                      </a:txBody>
                      <a:tcPr>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57809117"/>
                      </a:ext>
                    </a:extLst>
                  </a:tr>
                  <a:tr h="457200">
                    <a:tc>
                      <a:txBody>
                        <a:bodyPr/>
                        <a:lstStyle/>
                        <a:p>
                          <a:endParaRPr lang="ja-JP"/>
                        </a:p>
                      </a:txBody>
                      <a:tcPr>
                        <a:lnL w="28575" cap="flat" cmpd="sng" algn="ctr">
                          <a:noFill/>
                          <a:prstDash val="solid"/>
                          <a:round/>
                          <a:headEnd type="none" w="med" len="med"/>
                          <a:tailEnd type="none" w="med" len="med"/>
                        </a:lnL>
                        <a:blipFill>
                          <a:blip r:embed="rId3"/>
                          <a:stretch>
                            <a:fillRect t="-205405" r="-618644" b="-381081"/>
                          </a:stretch>
                        </a:blipFill>
                      </a:tcPr>
                    </a:tc>
                    <a:tc>
                      <a:txBody>
                        <a:bodyPr/>
                        <a:lstStyle/>
                        <a:p>
                          <a:r>
                            <a:rPr kumimoji="1" lang="en-US" altLang="ja-JP" sz="2400" dirty="0">
                              <a:latin typeface="Meiryo" panose="020B0604030504040204" pitchFamily="34" charset="-128"/>
                              <a:ea typeface="Meiryo" panose="020B0604030504040204" pitchFamily="34" charset="-128"/>
                            </a:rPr>
                            <a:t>0~</a:t>
                          </a:r>
                          <a:r>
                            <a:rPr kumimoji="1" lang="ja-JP" altLang="en-US" sz="2400">
                              <a:latin typeface="Meiryo" panose="020B0604030504040204" pitchFamily="34" charset="-128"/>
                              <a:ea typeface="Meiryo" panose="020B0604030504040204" pitchFamily="34" charset="-128"/>
                            </a:rPr>
                            <a:t>無限</a:t>
                          </a:r>
                        </a:p>
                      </a:txBody>
                      <a:tcPr/>
                    </a:tc>
                    <a:tc>
                      <a:txBody>
                        <a:bodyPr/>
                        <a:lstStyle/>
                        <a:p>
                          <a:r>
                            <a:rPr kumimoji="1" lang="ja-JP" altLang="en-US" sz="2400">
                              <a:latin typeface="Meiryo" panose="020B0604030504040204" pitchFamily="34" charset="-128"/>
                              <a:ea typeface="Meiryo" panose="020B0604030504040204" pitchFamily="34" charset="-128"/>
                            </a:rPr>
                            <a:t>小さいほど良い</a:t>
                          </a:r>
                        </a:p>
                      </a:txBody>
                      <a:tcPr/>
                    </a:tc>
                    <a:tc>
                      <a:txBody>
                        <a:bodyPr/>
                        <a:lstStyle/>
                        <a:p>
                          <a:r>
                            <a:rPr kumimoji="1" lang="ja-JP" altLang="en-US" sz="2400">
                              <a:latin typeface="Meiryo" panose="020B0604030504040204" pitchFamily="34" charset="-128"/>
                              <a:ea typeface="Meiryo" panose="020B0604030504040204" pitchFamily="34" charset="-128"/>
                            </a:rPr>
                            <a:t>誤差の二乗の平均の平方根</a:t>
                          </a:r>
                        </a:p>
                      </a:txBody>
                      <a:tcPr>
                        <a:lnR w="28575" cap="flat" cmpd="sng" algn="ctr">
                          <a:noFill/>
                          <a:prstDash val="solid"/>
                          <a:round/>
                          <a:headEnd type="none" w="med" len="med"/>
                          <a:tailEnd type="none" w="med" len="med"/>
                        </a:lnR>
                      </a:tcPr>
                    </a:tc>
                    <a:extLst>
                      <a:ext uri="{0D108BD9-81ED-4DB2-BD59-A6C34878D82A}">
                        <a16:rowId xmlns:a16="http://schemas.microsoft.com/office/drawing/2014/main" val="4132474188"/>
                      </a:ext>
                    </a:extLst>
                  </a:tr>
                  <a:tr h="457200">
                    <a:tc>
                      <a:txBody>
                        <a:bodyPr/>
                        <a:lstStyle/>
                        <a:p>
                          <a:endParaRPr lang="ja-JP"/>
                        </a:p>
                      </a:txBody>
                      <a:tcPr>
                        <a:lnL w="28575" cap="flat" cmpd="sng" algn="ctr">
                          <a:noFill/>
                          <a:prstDash val="solid"/>
                          <a:round/>
                          <a:headEnd type="none" w="med" len="med"/>
                          <a:tailEnd type="none" w="med" len="med"/>
                        </a:lnL>
                        <a:blipFill>
                          <a:blip r:embed="rId3"/>
                          <a:stretch>
                            <a:fillRect t="-313889" r="-618644" b="-291667"/>
                          </a:stretch>
                        </a:blipFill>
                      </a:tcPr>
                    </a:tc>
                    <a:tc>
                      <a:txBody>
                        <a:bodyPr/>
                        <a:lstStyle/>
                        <a:p>
                          <a:r>
                            <a:rPr kumimoji="1" lang="en-US" altLang="ja-JP" sz="2400" dirty="0">
                              <a:latin typeface="Meiryo" panose="020B0604030504040204" pitchFamily="34" charset="-128"/>
                              <a:ea typeface="Meiryo" panose="020B0604030504040204" pitchFamily="34" charset="-128"/>
                            </a:rPr>
                            <a:t>0~</a:t>
                          </a:r>
                          <a:r>
                            <a:rPr kumimoji="1" lang="ja-JP" altLang="en-US" sz="2400">
                              <a:latin typeface="Meiryo" panose="020B0604030504040204" pitchFamily="34" charset="-128"/>
                              <a:ea typeface="Meiryo" panose="020B0604030504040204" pitchFamily="34" charset="-128"/>
                            </a:rPr>
                            <a:t>無限</a:t>
                          </a:r>
                        </a:p>
                      </a:txBody>
                      <a:tcPr/>
                    </a:tc>
                    <a:tc>
                      <a:txBody>
                        <a:bodyPr/>
                        <a:lstStyle/>
                        <a:p>
                          <a:r>
                            <a:rPr kumimoji="1" lang="ja-JP" altLang="en-US" sz="2400">
                              <a:latin typeface="Meiryo" panose="020B0604030504040204" pitchFamily="34" charset="-128"/>
                              <a:ea typeface="Meiryo" panose="020B0604030504040204" pitchFamily="34" charset="-128"/>
                            </a:rPr>
                            <a:t>小さいほど良い</a:t>
                          </a:r>
                        </a:p>
                      </a:txBody>
                      <a:tcPr/>
                    </a:tc>
                    <a:tc>
                      <a:txBody>
                        <a:bodyPr/>
                        <a:lstStyle/>
                        <a:p>
                          <a:r>
                            <a:rPr kumimoji="1" lang="ja-JP" altLang="en-US" sz="2400">
                              <a:latin typeface="Meiryo" panose="020B0604030504040204" pitchFamily="34" charset="-128"/>
                              <a:ea typeface="Meiryo" panose="020B0604030504040204" pitchFamily="34" charset="-128"/>
                            </a:rPr>
                            <a:t>実際の値に対して何</a:t>
                          </a:r>
                          <a:r>
                            <a:rPr kumimoji="1" lang="en-US" altLang="ja-JP" sz="2400" dirty="0">
                              <a:latin typeface="Meiryo" panose="020B0604030504040204" pitchFamily="34" charset="-128"/>
                              <a:ea typeface="Meiryo" panose="020B0604030504040204" pitchFamily="34" charset="-128"/>
                            </a:rPr>
                            <a:t>%</a:t>
                          </a:r>
                          <a:r>
                            <a:rPr kumimoji="1" lang="ja-JP" altLang="en-US" sz="2400">
                              <a:latin typeface="Meiryo" panose="020B0604030504040204" pitchFamily="34" charset="-128"/>
                              <a:ea typeface="Meiryo" panose="020B0604030504040204" pitchFamily="34" charset="-128"/>
                            </a:rPr>
                            <a:t>ずれているか</a:t>
                          </a:r>
                        </a:p>
                      </a:txBody>
                      <a:tcPr>
                        <a:lnR w="28575" cap="flat" cmpd="sng" algn="ctr">
                          <a:noFill/>
                          <a:prstDash val="solid"/>
                          <a:round/>
                          <a:headEnd type="none" w="med" len="med"/>
                          <a:tailEnd type="none" w="med" len="med"/>
                        </a:lnR>
                      </a:tcPr>
                    </a:tc>
                    <a:extLst>
                      <a:ext uri="{0D108BD9-81ED-4DB2-BD59-A6C34878D82A}">
                        <a16:rowId xmlns:a16="http://schemas.microsoft.com/office/drawing/2014/main" val="326105048"/>
                      </a:ext>
                    </a:extLst>
                  </a:tr>
                  <a:tr h="1188720">
                    <a:tc>
                      <a:txBody>
                        <a:bodyPr/>
                        <a:lstStyle/>
                        <a:p>
                          <a:endParaRPr lang="ja-JP"/>
                        </a:p>
                      </a:txBody>
                      <a:tcPr>
                        <a:lnL w="28575" cap="flat" cmpd="sng" algn="ctr">
                          <a:noFill/>
                          <a:prstDash val="solid"/>
                          <a:round/>
                          <a:headEnd type="none" w="med" len="med"/>
                          <a:tailEnd type="none" w="med" len="med"/>
                        </a:lnL>
                        <a:blipFill>
                          <a:blip r:embed="rId3"/>
                          <a:stretch>
                            <a:fillRect t="-158511" r="-618644" b="-11702"/>
                          </a:stretch>
                        </a:blipFill>
                      </a:tcPr>
                    </a:tc>
                    <a:tc>
                      <a:txBody>
                        <a:bodyPr/>
                        <a:lstStyle/>
                        <a:p>
                          <a:r>
                            <a:rPr kumimoji="1" lang="en-US" altLang="ja-JP" sz="2400" dirty="0">
                              <a:latin typeface="Meiryo" panose="020B0604030504040204" pitchFamily="34" charset="-128"/>
                              <a:ea typeface="Meiryo" panose="020B0604030504040204" pitchFamily="34" charset="-128"/>
                            </a:rPr>
                            <a:t>-</a:t>
                          </a:r>
                          <a:r>
                            <a:rPr kumimoji="1" lang="ja-JP" altLang="en-US" sz="2400">
                              <a:latin typeface="Meiryo" panose="020B0604030504040204" pitchFamily="34" charset="-128"/>
                              <a:ea typeface="Meiryo" panose="020B0604030504040204" pitchFamily="34" charset="-128"/>
                            </a:rPr>
                            <a:t>無限</a:t>
                          </a:r>
                          <a:r>
                            <a:rPr kumimoji="1" lang="en-US" altLang="ja-JP" sz="2400" dirty="0">
                              <a:latin typeface="Meiryo" panose="020B0604030504040204" pitchFamily="34" charset="-128"/>
                              <a:ea typeface="Meiryo" panose="020B0604030504040204" pitchFamily="34" charset="-128"/>
                            </a:rPr>
                            <a:t>~1</a:t>
                          </a:r>
                          <a:endParaRPr kumimoji="1" lang="ja-JP" altLang="en-US" sz="2400">
                            <a:latin typeface="Meiryo" panose="020B0604030504040204" pitchFamily="34" charset="-128"/>
                            <a:ea typeface="Meiryo" panose="020B0604030504040204" pitchFamily="34" charset="-128"/>
                          </a:endParaRPr>
                        </a:p>
                      </a:txBody>
                      <a:tcPr/>
                    </a:tc>
                    <a:tc>
                      <a:txBody>
                        <a:bodyPr/>
                        <a:lstStyle/>
                        <a:p>
                          <a:r>
                            <a:rPr kumimoji="1" lang="ja-JP" altLang="en-US" sz="2400">
                              <a:latin typeface="Meiryo" panose="020B0604030504040204" pitchFamily="34" charset="-128"/>
                              <a:ea typeface="Meiryo" panose="020B0604030504040204" pitchFamily="34" charset="-128"/>
                            </a:rPr>
                            <a:t>大きいほど良い</a:t>
                          </a:r>
                        </a:p>
                      </a:txBody>
                      <a:tcPr/>
                    </a:tc>
                    <a:tc>
                      <a:txBody>
                        <a:bodyPr/>
                        <a:lstStyle/>
                        <a:p>
                          <a:r>
                            <a:rPr kumimoji="1" lang="ja-JP" altLang="en-US" sz="2400">
                              <a:latin typeface="Meiryo" panose="020B0604030504040204" pitchFamily="34" charset="-128"/>
                              <a:ea typeface="Meiryo" panose="020B0604030504040204" pitchFamily="34" charset="-128"/>
                            </a:rPr>
                            <a:t>１：予測値と実測値が同じ</a:t>
                          </a:r>
                          <a:endParaRPr kumimoji="1" lang="en-US" altLang="ja-JP" sz="2400" dirty="0">
                            <a:latin typeface="Meiryo" panose="020B0604030504040204" pitchFamily="34" charset="-128"/>
                            <a:ea typeface="Meiryo" panose="020B0604030504040204" pitchFamily="34" charset="-128"/>
                          </a:endParaRPr>
                        </a:p>
                        <a:p>
                          <a:r>
                            <a:rPr kumimoji="1" lang="ja-JP" altLang="en-US" sz="2400">
                              <a:latin typeface="Meiryo" panose="020B0604030504040204" pitchFamily="34" charset="-128"/>
                              <a:ea typeface="Meiryo" panose="020B0604030504040204" pitchFamily="34" charset="-128"/>
                            </a:rPr>
                            <a:t>０：平均値で予測したのと同じ</a:t>
                          </a:r>
                          <a:endParaRPr kumimoji="1" lang="en-US" altLang="ja-JP" sz="2400" dirty="0">
                            <a:latin typeface="Meiryo" panose="020B0604030504040204" pitchFamily="34" charset="-128"/>
                            <a:ea typeface="Meiryo" panose="020B0604030504040204" pitchFamily="34" charset="-128"/>
                          </a:endParaRPr>
                        </a:p>
                        <a:p>
                          <a:r>
                            <a:rPr kumimoji="1" lang="ja-JP" altLang="en-US" sz="2400">
                              <a:latin typeface="Meiryo" panose="020B0604030504040204" pitchFamily="34" charset="-128"/>
                              <a:ea typeface="Meiryo" panose="020B0604030504040204" pitchFamily="34" charset="-128"/>
                            </a:rPr>
                            <a:t>負：平均値予測より悪い</a:t>
                          </a:r>
                        </a:p>
                      </a:txBody>
                      <a:tcPr>
                        <a:lnR w="28575" cap="flat" cmpd="sng" algn="ctr">
                          <a:noFill/>
                          <a:prstDash val="solid"/>
                          <a:round/>
                          <a:headEnd type="none" w="med" len="med"/>
                          <a:tailEnd type="none" w="med" len="med"/>
                        </a:lnR>
                      </a:tcPr>
                    </a:tc>
                    <a:extLst>
                      <a:ext uri="{0D108BD9-81ED-4DB2-BD59-A6C34878D82A}">
                        <a16:rowId xmlns:a16="http://schemas.microsoft.com/office/drawing/2014/main" val="1006430683"/>
                      </a:ext>
                    </a:extLst>
                  </a:tr>
                </a:tbl>
              </a:graphicData>
            </a:graphic>
          </p:graphicFrame>
        </mc:Fallback>
      </mc:AlternateContent>
    </p:spTree>
    <p:extLst>
      <p:ext uri="{BB962C8B-B14F-4D97-AF65-F5344CB8AC3E}">
        <p14:creationId xmlns:p14="http://schemas.microsoft.com/office/powerpoint/2010/main" val="2644903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44C3F1-5750-9CFD-9F86-16D35A856672}"/>
              </a:ext>
            </a:extLst>
          </p:cNvPr>
          <p:cNvSpPr>
            <a:spLocks noGrp="1"/>
          </p:cNvSpPr>
          <p:nvPr>
            <p:ph type="title"/>
          </p:nvPr>
        </p:nvSpPr>
        <p:spPr/>
        <p:txBody>
          <a:bodyPr/>
          <a:lstStyle/>
          <a:p>
            <a:r>
              <a:rPr kumimoji="1" lang="ja-JP" altLang="en-US"/>
              <a:t>評価方法</a:t>
            </a:r>
          </a:p>
        </p:txBody>
      </p:sp>
      <p:sp>
        <p:nvSpPr>
          <p:cNvPr id="3" name="コンテンツ プレースホルダー 2">
            <a:extLst>
              <a:ext uri="{FF2B5EF4-FFF2-40B4-BE49-F238E27FC236}">
                <a16:creationId xmlns:a16="http://schemas.microsoft.com/office/drawing/2014/main" id="{758CC4FA-4D1A-C403-A289-9DDA31EC81C8}"/>
              </a:ext>
            </a:extLst>
          </p:cNvPr>
          <p:cNvSpPr>
            <a:spLocks noGrp="1"/>
          </p:cNvSpPr>
          <p:nvPr>
            <p:ph idx="1"/>
          </p:nvPr>
        </p:nvSpPr>
        <p:spPr/>
        <p:txBody>
          <a:bodyPr/>
          <a:lstStyle/>
          <a:p>
            <a:r>
              <a:rPr kumimoji="1" lang="ja-JP" altLang="en-US"/>
              <a:t>比較対象</a:t>
            </a:r>
            <a:r>
              <a:rPr lang="ja-JP" altLang="en-US"/>
              <a:t>（ベースライン）</a:t>
            </a:r>
            <a:endParaRPr lang="en-US" altLang="ja-JP" dirty="0"/>
          </a:p>
          <a:p>
            <a:pPr lvl="1"/>
            <a:r>
              <a:rPr lang="ja-JP" altLang="en-US"/>
              <a:t>ランダムウォーク（ドリフトなし）</a:t>
            </a:r>
            <a:endParaRPr lang="en-US" altLang="ja-JP" dirty="0"/>
          </a:p>
          <a:p>
            <a:pPr lvl="2"/>
            <a:r>
              <a:rPr lang="ja-JP" altLang="en-US"/>
              <a:t>最低ライン比較対象</a:t>
            </a:r>
            <a:endParaRPr lang="en-US" altLang="ja-JP" dirty="0"/>
          </a:p>
          <a:p>
            <a:pPr lvl="2"/>
            <a:r>
              <a:rPr lang="ja-JP" altLang="en-US"/>
              <a:t>予測</a:t>
            </a:r>
            <a:r>
              <a:rPr lang="en-US" altLang="ja-JP" dirty="0"/>
              <a:t>=</a:t>
            </a:r>
            <a:r>
              <a:rPr lang="ja-JP" altLang="en-US"/>
              <a:t>前年度人口</a:t>
            </a:r>
            <a:endParaRPr lang="en-US" altLang="ja-JP" dirty="0"/>
          </a:p>
          <a:p>
            <a:pPr lvl="2"/>
            <a:endParaRPr lang="en-US" altLang="ja-JP" dirty="0"/>
          </a:p>
          <a:p>
            <a:pPr lvl="2"/>
            <a:endParaRPr lang="en-US" altLang="ja-JP" dirty="0"/>
          </a:p>
          <a:p>
            <a:pPr lvl="1"/>
            <a:r>
              <a:rPr kumimoji="1" lang="ja-JP" altLang="en-US"/>
              <a:t>移動平均</a:t>
            </a:r>
            <a:endParaRPr kumimoji="1" lang="en-US" altLang="ja-JP" dirty="0"/>
          </a:p>
          <a:p>
            <a:pPr lvl="2"/>
            <a:r>
              <a:rPr lang="ja-JP" altLang="en-US"/>
              <a:t>予測＝過去</a:t>
            </a:r>
            <a:r>
              <a:rPr lang="en-US" altLang="ja-JP" dirty="0"/>
              <a:t>k</a:t>
            </a:r>
            <a:r>
              <a:rPr lang="ja-JP" altLang="en-US"/>
              <a:t>年の平均値</a:t>
            </a:r>
            <a:endParaRPr kumimoji="1" lang="en-US" altLang="ja-JP" dirty="0"/>
          </a:p>
        </p:txBody>
      </p:sp>
      <p:sp>
        <p:nvSpPr>
          <p:cNvPr id="4" name="スライド番号プレースホルダー 3">
            <a:extLst>
              <a:ext uri="{FF2B5EF4-FFF2-40B4-BE49-F238E27FC236}">
                <a16:creationId xmlns:a16="http://schemas.microsoft.com/office/drawing/2014/main" id="{32DC630A-2D43-2C0E-A06C-6D2A926F69C2}"/>
              </a:ext>
            </a:extLst>
          </p:cNvPr>
          <p:cNvSpPr>
            <a:spLocks noGrp="1"/>
          </p:cNvSpPr>
          <p:nvPr>
            <p:ph type="sldNum" sz="quarter" idx="12"/>
          </p:nvPr>
        </p:nvSpPr>
        <p:spPr/>
        <p:txBody>
          <a:bodyPr/>
          <a:lstStyle/>
          <a:p>
            <a:fld id="{2EB1DF11-3754-204D-886B-D0BD6C82EC86}" type="slidenum">
              <a:rPr lang="ja-JP" altLang="en-US" smtClean="0"/>
              <a:pPr/>
              <a:t>12</a:t>
            </a:fld>
            <a:endParaRPr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1461C210-0435-AA88-1725-5AA4B83AD2D0}"/>
                  </a:ext>
                </a:extLst>
              </p:cNvPr>
              <p:cNvSpPr txBox="1"/>
              <p:nvPr/>
            </p:nvSpPr>
            <p:spPr>
              <a:xfrm>
                <a:off x="3416708" y="3187588"/>
                <a:ext cx="2104550" cy="482824"/>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a:rPr lang="en-US" altLang="ja-JP" sz="2400" b="0" i="1" dirty="0" smtClean="0">
                              <a:latin typeface="Cambria Math" panose="02040503050406030204" pitchFamily="18" charset="0"/>
                            </a:rPr>
                            <m:t>𝑁</m:t>
                          </m:r>
                        </m:e>
                        <m:sub>
                          <m:r>
                            <a:rPr lang="en-US" altLang="ja-JP" sz="2400" i="1" dirty="0">
                              <a:latin typeface="Cambria Math" panose="02040503050406030204" pitchFamily="18" charset="0"/>
                            </a:rPr>
                            <m:t>𝑡</m:t>
                          </m:r>
                        </m:sub>
                        <m:sup>
                          <m:r>
                            <a:rPr lang="en-US" altLang="ja-JP" sz="2400" i="1" dirty="0">
                              <a:latin typeface="Cambria Math" panose="02040503050406030204" pitchFamily="18" charset="0"/>
                            </a:rPr>
                            <m:t>𝑖</m:t>
                          </m:r>
                        </m:sup>
                      </m:sSubSup>
                      <m:r>
                        <a:rPr lang="en-US" altLang="ja-JP" sz="2400" b="0" i="1" dirty="0" smtClean="0">
                          <a:latin typeface="Cambria Math" panose="02040503050406030204" pitchFamily="18" charset="0"/>
                        </a:rPr>
                        <m:t>=</m:t>
                      </m:r>
                      <m:sSubSup>
                        <m:sSubSupPr>
                          <m:ctrlPr>
                            <a:rPr lang="en-US" altLang="ja-JP" sz="2400" b="0" i="1" dirty="0" smtClean="0">
                              <a:latin typeface="Cambria Math" panose="02040503050406030204" pitchFamily="18" charset="0"/>
                            </a:rPr>
                          </m:ctrlPr>
                        </m:sSubSupPr>
                        <m:e>
                          <m:acc>
                            <m:accPr>
                              <m:chr m:val="̂"/>
                              <m:ctrlPr>
                                <a:rPr lang="en-US" altLang="ja-JP" sz="2400" b="0" i="1" dirty="0" smtClean="0">
                                  <a:latin typeface="Cambria Math" panose="02040503050406030204" pitchFamily="18" charset="0"/>
                                </a:rPr>
                              </m:ctrlPr>
                            </m:accPr>
                            <m:e>
                              <m:r>
                                <a:rPr lang="en-US" altLang="ja-JP" sz="2400" b="0" i="1" dirty="0" smtClean="0">
                                  <a:latin typeface="Cambria Math" panose="02040503050406030204" pitchFamily="18" charset="0"/>
                                </a:rPr>
                                <m:t>𝑁</m:t>
                              </m:r>
                            </m:e>
                          </m:acc>
                        </m:e>
                        <m:sub>
                          <m:r>
                            <a:rPr lang="en-US" altLang="ja-JP" sz="2400" b="0" i="1" dirty="0" smtClean="0">
                              <a:latin typeface="Cambria Math" panose="02040503050406030204" pitchFamily="18" charset="0"/>
                            </a:rPr>
                            <m:t>𝑡</m:t>
                          </m:r>
                          <m:r>
                            <a:rPr lang="en-US" altLang="ja-JP" sz="2400" b="0" i="1" dirty="0" smtClean="0">
                              <a:latin typeface="Cambria Math" panose="02040503050406030204" pitchFamily="18" charset="0"/>
                            </a:rPr>
                            <m:t>−1</m:t>
                          </m:r>
                        </m:sub>
                        <m:sup>
                          <m:r>
                            <a:rPr lang="en-US" altLang="ja-JP" sz="2400" b="0" i="1" dirty="0" smtClean="0">
                              <a:latin typeface="Cambria Math" panose="02040503050406030204" pitchFamily="18" charset="0"/>
                            </a:rPr>
                            <m:t>𝑖</m:t>
                          </m:r>
                        </m:sup>
                      </m:sSubSup>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5" name="テキスト ボックス 4">
                <a:extLst>
                  <a:ext uri="{FF2B5EF4-FFF2-40B4-BE49-F238E27FC236}">
                    <a16:creationId xmlns:a16="http://schemas.microsoft.com/office/drawing/2014/main" id="{1461C210-0435-AA88-1725-5AA4B83AD2D0}"/>
                  </a:ext>
                </a:extLst>
              </p:cNvPr>
              <p:cNvSpPr txBox="1">
                <a:spLocks noRot="1" noChangeAspect="1" noMove="1" noResize="1" noEditPoints="1" noAdjustHandles="1" noChangeArrowheads="1" noChangeShapeType="1" noTextEdit="1"/>
              </p:cNvSpPr>
              <p:nvPr/>
            </p:nvSpPr>
            <p:spPr>
              <a:xfrm>
                <a:off x="3416708" y="3187588"/>
                <a:ext cx="2104550" cy="482824"/>
              </a:xfrm>
              <a:prstGeom prst="rect">
                <a:avLst/>
              </a:prstGeom>
              <a:blipFill>
                <a:blip r:embed="rId2"/>
                <a:stretch>
                  <a:fillRect t="-10000"/>
                </a:stretch>
              </a:blipFill>
              <a:ln w="952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392A6A61-C05C-0FB8-CCAF-9BF83208CB99}"/>
                  </a:ext>
                </a:extLst>
              </p:cNvPr>
              <p:cNvSpPr txBox="1"/>
              <p:nvPr/>
            </p:nvSpPr>
            <p:spPr>
              <a:xfrm>
                <a:off x="3416708" y="4590714"/>
                <a:ext cx="3184590" cy="897490"/>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a:rPr lang="en-US" altLang="ja-JP" sz="2400" b="0" i="1" dirty="0" smtClean="0">
                              <a:latin typeface="Cambria Math" panose="02040503050406030204" pitchFamily="18" charset="0"/>
                            </a:rPr>
                            <m:t>𝑁</m:t>
                          </m:r>
                        </m:e>
                        <m:sub>
                          <m:r>
                            <a:rPr lang="en-US" altLang="ja-JP" sz="2400" i="1" dirty="0">
                              <a:latin typeface="Cambria Math" panose="02040503050406030204" pitchFamily="18" charset="0"/>
                            </a:rPr>
                            <m:t>𝑡</m:t>
                          </m:r>
                        </m:sub>
                        <m:sup>
                          <m:r>
                            <a:rPr lang="en-US" altLang="ja-JP" sz="2400" i="1" dirty="0">
                              <a:latin typeface="Cambria Math" panose="02040503050406030204" pitchFamily="18" charset="0"/>
                            </a:rPr>
                            <m:t>𝑖</m:t>
                          </m:r>
                        </m:sup>
                      </m:sSubSup>
                      <m:r>
                        <a:rPr lang="en-US" altLang="ja-JP" sz="2400" b="0" i="1" dirty="0" smtClean="0">
                          <a:latin typeface="Cambria Math" panose="02040503050406030204" pitchFamily="18" charset="0"/>
                        </a:rPr>
                        <m:t>=</m:t>
                      </m:r>
                      <m:f>
                        <m:fPr>
                          <m:ctrlPr>
                            <a:rPr lang="en-US" altLang="ja-JP" sz="2400" b="0" i="1" dirty="0" smtClean="0">
                              <a:latin typeface="Cambria Math" panose="02040503050406030204" pitchFamily="18" charset="0"/>
                            </a:rPr>
                          </m:ctrlPr>
                        </m:fPr>
                        <m:num>
                          <m:r>
                            <a:rPr lang="en-US" altLang="ja-JP" sz="2400" b="0" i="1" dirty="0" smtClean="0">
                              <a:latin typeface="Cambria Math" panose="02040503050406030204" pitchFamily="18" charset="0"/>
                            </a:rPr>
                            <m:t>1</m:t>
                          </m:r>
                        </m:num>
                        <m:den>
                          <m:r>
                            <a:rPr lang="en-US" altLang="ja-JP" sz="2400" b="0" i="1" dirty="0" smtClean="0">
                              <a:latin typeface="Cambria Math" panose="02040503050406030204" pitchFamily="18" charset="0"/>
                            </a:rPr>
                            <m:t>𝑘</m:t>
                          </m:r>
                        </m:den>
                      </m:f>
                      <m:nary>
                        <m:naryPr>
                          <m:chr m:val="∑"/>
                          <m:limLoc m:val="subSup"/>
                          <m:ctrlPr>
                            <a:rPr lang="en-US" altLang="ja-JP" sz="2400" b="0" i="1" dirty="0" smtClean="0">
                              <a:latin typeface="Cambria Math" panose="02040503050406030204" pitchFamily="18" charset="0"/>
                            </a:rPr>
                          </m:ctrlPr>
                        </m:naryPr>
                        <m:sub>
                          <m:r>
                            <m:rPr>
                              <m:brk m:alnAt="25"/>
                            </m:rPr>
                            <a:rPr lang="en-US" altLang="ja-JP" sz="2400" b="0" i="1" dirty="0" smtClean="0">
                              <a:latin typeface="Cambria Math" panose="02040503050406030204" pitchFamily="18" charset="0"/>
                            </a:rPr>
                            <m:t>𝑗</m:t>
                          </m:r>
                          <m:r>
                            <a:rPr lang="en-US" altLang="ja-JP" sz="2400" b="0" i="1" dirty="0" smtClean="0">
                              <a:latin typeface="Cambria Math" panose="02040503050406030204" pitchFamily="18" charset="0"/>
                            </a:rPr>
                            <m:t>=1</m:t>
                          </m:r>
                        </m:sub>
                        <m:sup>
                          <m:r>
                            <a:rPr lang="en-US" altLang="ja-JP" sz="2400" b="0" i="1" dirty="0" smtClean="0">
                              <a:latin typeface="Cambria Math" panose="02040503050406030204" pitchFamily="18" charset="0"/>
                            </a:rPr>
                            <m:t>𝑘</m:t>
                          </m:r>
                        </m:sup>
                        <m:e>
                          <m:sSubSup>
                            <m:sSubSupPr>
                              <m:ctrlPr>
                                <a:rPr lang="en-US" altLang="ja-JP" sz="2400" i="1" dirty="0">
                                  <a:latin typeface="Cambria Math" panose="02040503050406030204" pitchFamily="18" charset="0"/>
                                </a:rPr>
                              </m:ctrlPr>
                            </m:sSubSupPr>
                            <m:e>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𝑁</m:t>
                                  </m:r>
                                </m:e>
                              </m:acc>
                            </m:e>
                            <m:sub>
                              <m:r>
                                <a:rPr lang="en-US" altLang="ja-JP" sz="2400" i="1" dirty="0">
                                  <a:latin typeface="Cambria Math" panose="02040503050406030204" pitchFamily="18" charset="0"/>
                                </a:rPr>
                                <m:t>𝑡</m:t>
                              </m:r>
                              <m:r>
                                <a:rPr lang="en-US" altLang="ja-JP" sz="2400" i="1" dirty="0">
                                  <a:latin typeface="Cambria Math" panose="02040503050406030204" pitchFamily="18" charset="0"/>
                                </a:rPr>
                                <m:t>−</m:t>
                              </m:r>
                              <m:r>
                                <a:rPr lang="en-US" altLang="ja-JP" sz="2400" b="0" i="1" dirty="0" smtClean="0">
                                  <a:latin typeface="Cambria Math" panose="02040503050406030204" pitchFamily="18" charset="0"/>
                                </a:rPr>
                                <m:t>𝑗</m:t>
                              </m:r>
                            </m:sub>
                            <m:sup>
                              <m:r>
                                <a:rPr lang="en-US" altLang="ja-JP" sz="2400" i="1" dirty="0">
                                  <a:latin typeface="Cambria Math" panose="02040503050406030204" pitchFamily="18" charset="0"/>
                                </a:rPr>
                                <m:t>𝑖</m:t>
                              </m:r>
                            </m:sup>
                          </m:sSubSup>
                        </m:e>
                      </m:nary>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6" name="テキスト ボックス 5">
                <a:extLst>
                  <a:ext uri="{FF2B5EF4-FFF2-40B4-BE49-F238E27FC236}">
                    <a16:creationId xmlns:a16="http://schemas.microsoft.com/office/drawing/2014/main" id="{392A6A61-C05C-0FB8-CCAF-9BF83208CB99}"/>
                  </a:ext>
                </a:extLst>
              </p:cNvPr>
              <p:cNvSpPr txBox="1">
                <a:spLocks noRot="1" noChangeAspect="1" noMove="1" noResize="1" noEditPoints="1" noAdjustHandles="1" noChangeArrowheads="1" noChangeShapeType="1" noTextEdit="1"/>
              </p:cNvSpPr>
              <p:nvPr/>
            </p:nvSpPr>
            <p:spPr>
              <a:xfrm>
                <a:off x="3416708" y="4590714"/>
                <a:ext cx="3184590" cy="897490"/>
              </a:xfrm>
              <a:prstGeom prst="rect">
                <a:avLst/>
              </a:prstGeom>
              <a:blipFill>
                <a:blip r:embed="rId3"/>
                <a:stretch>
                  <a:fillRect t="-138356" b="-205479"/>
                </a:stretch>
              </a:blipFill>
              <a:ln w="952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60728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439BDA-8418-8009-FA08-19B689E8B577}"/>
              </a:ext>
            </a:extLst>
          </p:cNvPr>
          <p:cNvSpPr>
            <a:spLocks noGrp="1"/>
          </p:cNvSpPr>
          <p:nvPr>
            <p:ph type="title"/>
          </p:nvPr>
        </p:nvSpPr>
        <p:spPr/>
        <p:txBody>
          <a:bodyPr/>
          <a:lstStyle/>
          <a:p>
            <a:r>
              <a:rPr kumimoji="1" lang="ja-JP" altLang="en-US"/>
              <a:t>結果</a:t>
            </a:r>
          </a:p>
        </p:txBody>
      </p:sp>
      <p:sp>
        <p:nvSpPr>
          <p:cNvPr id="3" name="コンテンツ プレースホルダー 2">
            <a:extLst>
              <a:ext uri="{FF2B5EF4-FFF2-40B4-BE49-F238E27FC236}">
                <a16:creationId xmlns:a16="http://schemas.microsoft.com/office/drawing/2014/main" id="{825A5180-2307-8389-2926-50FD37C7E4A0}"/>
              </a:ext>
            </a:extLst>
          </p:cNvPr>
          <p:cNvSpPr>
            <a:spLocks noGrp="1"/>
          </p:cNvSpPr>
          <p:nvPr>
            <p:ph idx="1"/>
          </p:nvPr>
        </p:nvSpPr>
        <p:spPr/>
        <p:txBody>
          <a:bodyPr/>
          <a:lstStyle/>
          <a:p>
            <a:r>
              <a:rPr kumimoji="1" lang="ja-JP" altLang="en-US"/>
              <a:t>精度</a:t>
            </a:r>
            <a:endParaRPr kumimoji="1" lang="en-US" altLang="ja-JP" dirty="0"/>
          </a:p>
          <a:p>
            <a:pPr lvl="1"/>
            <a:r>
              <a:rPr lang="ja-JP" altLang="en-US"/>
              <a:t>ベースラインに対して全ての指標で高い性能</a:t>
            </a:r>
            <a:endParaRPr kumimoji="1" lang="en-US" altLang="ja-JP" dirty="0"/>
          </a:p>
        </p:txBody>
      </p:sp>
      <p:sp>
        <p:nvSpPr>
          <p:cNvPr id="4" name="スライド番号プレースホルダー 3">
            <a:extLst>
              <a:ext uri="{FF2B5EF4-FFF2-40B4-BE49-F238E27FC236}">
                <a16:creationId xmlns:a16="http://schemas.microsoft.com/office/drawing/2014/main" id="{401132A4-4282-6FB1-F3CC-8F3ED0296A84}"/>
              </a:ext>
            </a:extLst>
          </p:cNvPr>
          <p:cNvSpPr>
            <a:spLocks noGrp="1"/>
          </p:cNvSpPr>
          <p:nvPr>
            <p:ph type="sldNum" sz="quarter" idx="12"/>
          </p:nvPr>
        </p:nvSpPr>
        <p:spPr/>
        <p:txBody>
          <a:bodyPr/>
          <a:lstStyle/>
          <a:p>
            <a:fld id="{2EB1DF11-3754-204D-886B-D0BD6C82EC86}" type="slidenum">
              <a:rPr lang="ja-JP" altLang="en-US" smtClean="0"/>
              <a:pPr/>
              <a:t>13</a:t>
            </a:fld>
            <a:endParaRPr lang="ja-JP" altLang="en-US"/>
          </a:p>
        </p:txBody>
      </p:sp>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DF51E0D4-0271-D53A-C003-ECE02E6D6611}"/>
                  </a:ext>
                </a:extLst>
              </p:cNvPr>
              <p:cNvGraphicFramePr>
                <a:graphicFrameLocks noGrp="1"/>
              </p:cNvGraphicFramePr>
              <p:nvPr>
                <p:extLst>
                  <p:ext uri="{D42A27DB-BD31-4B8C-83A1-F6EECF244321}">
                    <p14:modId xmlns:p14="http://schemas.microsoft.com/office/powerpoint/2010/main" val="3364086873"/>
                  </p:ext>
                </p:extLst>
              </p:nvPr>
            </p:nvGraphicFramePr>
            <p:xfrm>
              <a:off x="1661318" y="3150077"/>
              <a:ext cx="8869364" cy="2865755"/>
            </p:xfrm>
            <a:graphic>
              <a:graphicData uri="http://schemas.openxmlformats.org/drawingml/2006/table">
                <a:tbl>
                  <a:tblPr firstRow="1" bandRow="1">
                    <a:tableStyleId>{5940675A-B579-460E-94D1-54222C63F5DA}</a:tableStyleId>
                  </a:tblPr>
                  <a:tblGrid>
                    <a:gridCol w="3000693">
                      <a:extLst>
                        <a:ext uri="{9D8B030D-6E8A-4147-A177-3AD203B41FA5}">
                          <a16:colId xmlns:a16="http://schemas.microsoft.com/office/drawing/2014/main" val="4243466747"/>
                        </a:ext>
                      </a:extLst>
                    </a:gridCol>
                    <a:gridCol w="1390968">
                      <a:extLst>
                        <a:ext uri="{9D8B030D-6E8A-4147-A177-3AD203B41FA5}">
                          <a16:colId xmlns:a16="http://schemas.microsoft.com/office/drawing/2014/main" val="1599422397"/>
                        </a:ext>
                      </a:extLst>
                    </a:gridCol>
                    <a:gridCol w="1598930">
                      <a:extLst>
                        <a:ext uri="{9D8B030D-6E8A-4147-A177-3AD203B41FA5}">
                          <a16:colId xmlns:a16="http://schemas.microsoft.com/office/drawing/2014/main" val="3137993529"/>
                        </a:ext>
                      </a:extLst>
                    </a:gridCol>
                    <a:gridCol w="1600518">
                      <a:extLst>
                        <a:ext uri="{9D8B030D-6E8A-4147-A177-3AD203B41FA5}">
                          <a16:colId xmlns:a16="http://schemas.microsoft.com/office/drawing/2014/main" val="2085437797"/>
                        </a:ext>
                      </a:extLst>
                    </a:gridCol>
                    <a:gridCol w="1278255">
                      <a:extLst>
                        <a:ext uri="{9D8B030D-6E8A-4147-A177-3AD203B41FA5}">
                          <a16:colId xmlns:a16="http://schemas.microsoft.com/office/drawing/2014/main" val="620248884"/>
                        </a:ext>
                      </a:extLst>
                    </a:gridCol>
                  </a:tblGrid>
                  <a:tr h="433419">
                    <a:tc>
                      <a:txBody>
                        <a:bodyPr/>
                        <a:lstStyle/>
                        <a:p>
                          <a:r>
                            <a:rPr kumimoji="1" lang="ja-JP" altLang="en-US" sz="2400" b="1">
                              <a:latin typeface="Meiryo" panose="020B0604030504040204" pitchFamily="34" charset="-128"/>
                              <a:ea typeface="Meiryo" panose="020B0604030504040204" pitchFamily="34" charset="-128"/>
                            </a:rPr>
                            <a:t>モデル</a:t>
                          </a:r>
                        </a:p>
                      </a:txBody>
                      <a:tcPr>
                        <a:lnL w="28575" cap="flat" cmpd="sng" algn="ctr">
                          <a:no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𝑴𝑨𝑬</m:t>
                              </m:r>
                            </m:oMath>
                          </a14:m>
                          <a:r>
                            <a:rPr kumimoji="1" lang="en-US" altLang="ja-JP" sz="2400" b="1" dirty="0">
                              <a:latin typeface="Meiryo" panose="020B0604030504040204" pitchFamily="34" charset="-128"/>
                              <a:ea typeface="Meiryo" panose="020B0604030504040204" pitchFamily="34" charset="-128"/>
                            </a:rPr>
                            <a:t> </a:t>
                          </a:r>
                          <a:r>
                            <a:rPr kumimoji="1" lang="ja-JP" altLang="en-US" sz="2400" b="1">
                              <a:latin typeface="Meiryo" panose="020B0604030504040204" pitchFamily="34" charset="-128"/>
                              <a:ea typeface="Meiryo" panose="020B0604030504040204" pitchFamily="34" charset="-128"/>
                            </a:rPr>
                            <a:t>↓</a:t>
                          </a:r>
                        </a:p>
                      </a:txBody>
                      <a:tcPr>
                        <a:lnB w="28575" cap="flat" cmpd="sng" algn="ctr">
                          <a:solidFill>
                            <a:schemeClr val="tx1"/>
                          </a:solidFill>
                          <a:prstDash val="solid"/>
                          <a:round/>
                          <a:headEnd type="none" w="med" len="med"/>
                          <a:tailEnd type="none" w="med" len="med"/>
                        </a:lnB>
                      </a:tcPr>
                    </a:tc>
                    <a:tc>
                      <a:txBody>
                        <a:bodyPr/>
                        <a:lstStyle/>
                        <a:p>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𝑹𝑴𝑺𝑬</m:t>
                              </m:r>
                            </m:oMath>
                          </a14:m>
                          <a:r>
                            <a:rPr kumimoji="1" lang="en-US" altLang="ja-JP" sz="2400" b="1" dirty="0">
                              <a:latin typeface="Meiryo" panose="020B0604030504040204" pitchFamily="34" charset="-128"/>
                              <a:ea typeface="Meiryo" panose="020B0604030504040204" pitchFamily="34" charset="-128"/>
                            </a:rPr>
                            <a:t> </a:t>
                          </a:r>
                          <a:r>
                            <a:rPr kumimoji="1" lang="ja-JP" altLang="en-US" sz="2400" b="1">
                              <a:latin typeface="Meiryo" panose="020B0604030504040204" pitchFamily="34" charset="-128"/>
                              <a:ea typeface="Meiryo" panose="020B0604030504040204" pitchFamily="34" charset="-128"/>
                            </a:rPr>
                            <a:t>↓</a:t>
                          </a:r>
                        </a:p>
                      </a:txBody>
                      <a:tcPr>
                        <a:lnB w="28575" cap="flat" cmpd="sng" algn="ctr">
                          <a:solidFill>
                            <a:schemeClr val="tx1"/>
                          </a:solidFill>
                          <a:prstDash val="solid"/>
                          <a:round/>
                          <a:headEnd type="none" w="med" len="med"/>
                          <a:tailEnd type="none" w="med" len="med"/>
                        </a:lnB>
                      </a:tcPr>
                    </a:tc>
                    <a:tc>
                      <a:txBody>
                        <a:bodyPr/>
                        <a:lstStyle/>
                        <a:p>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𝑴𝑨𝑷𝑬</m:t>
                              </m:r>
                            </m:oMath>
                          </a14:m>
                          <a:r>
                            <a:rPr kumimoji="1" lang="en-US" altLang="ja-JP" sz="2400" b="1" dirty="0">
                              <a:latin typeface="Meiryo" panose="020B0604030504040204" pitchFamily="34" charset="-128"/>
                              <a:ea typeface="Meiryo" panose="020B0604030504040204" pitchFamily="34" charset="-128"/>
                            </a:rPr>
                            <a:t> </a:t>
                          </a:r>
                          <a:r>
                            <a:rPr kumimoji="1" lang="ja-JP" altLang="en-US" sz="2400" b="1">
                              <a:latin typeface="Meiryo" panose="020B0604030504040204" pitchFamily="34" charset="-128"/>
                              <a:ea typeface="Meiryo" panose="020B0604030504040204" pitchFamily="34" charset="-128"/>
                            </a:rPr>
                            <a:t>↓</a:t>
                          </a:r>
                        </a:p>
                      </a:txBody>
                      <a:tcPr>
                        <a:lnB w="28575" cap="flat" cmpd="sng" algn="ctr">
                          <a:solidFill>
                            <a:schemeClr val="tx1"/>
                          </a:solidFill>
                          <a:prstDash val="solid"/>
                          <a:round/>
                          <a:headEnd type="none" w="med" len="med"/>
                          <a:tailEnd type="none" w="med" len="med"/>
                        </a:lnB>
                      </a:tcPr>
                    </a:tc>
                    <a:tc>
                      <a:txBody>
                        <a:bodyPr/>
                        <a:lstStyle/>
                        <a:p>
                          <a14:m>
                            <m:oMath xmlns:m="http://schemas.openxmlformats.org/officeDocument/2006/math">
                              <m:sSup>
                                <m:sSupPr>
                                  <m:ctrlPr>
                                    <a:rPr lang="en-US" altLang="ja-JP" sz="2400" b="1" i="1" dirty="0" smtClean="0">
                                      <a:latin typeface="Cambria Math" panose="02040503050406030204" pitchFamily="18" charset="0"/>
                                    </a:rPr>
                                  </m:ctrlPr>
                                </m:sSupPr>
                                <m:e>
                                  <m:r>
                                    <a:rPr lang="en-US" altLang="ja-JP" sz="2400" b="1" i="1" dirty="0" smtClean="0">
                                      <a:latin typeface="Cambria Math" panose="02040503050406030204" pitchFamily="18" charset="0"/>
                                    </a:rPr>
                                    <m:t>𝑹</m:t>
                                  </m:r>
                                </m:e>
                                <m:sup>
                                  <m:r>
                                    <a:rPr lang="en-US" altLang="ja-JP" sz="2400" b="1" i="1" dirty="0" smtClean="0">
                                      <a:latin typeface="Cambria Math" panose="02040503050406030204" pitchFamily="18" charset="0"/>
                                    </a:rPr>
                                    <m:t>𝟐</m:t>
                                  </m:r>
                                </m:sup>
                              </m:sSup>
                            </m:oMath>
                          </a14:m>
                          <a:r>
                            <a:rPr kumimoji="1" lang="en-US" altLang="ja-JP" sz="2400" b="1" dirty="0">
                              <a:latin typeface="Meiryo" panose="020B0604030504040204" pitchFamily="34" charset="-128"/>
                              <a:ea typeface="Meiryo" panose="020B0604030504040204" pitchFamily="34" charset="-128"/>
                            </a:rPr>
                            <a:t> </a:t>
                          </a:r>
                          <a:r>
                            <a:rPr kumimoji="1" lang="ja-JP" altLang="en-US" sz="2400" b="1">
                              <a:latin typeface="Meiryo" panose="020B0604030504040204" pitchFamily="34" charset="-128"/>
                              <a:ea typeface="Meiryo" panose="020B0604030504040204" pitchFamily="34" charset="-128"/>
                            </a:rPr>
                            <a:t>↑</a:t>
                          </a:r>
                        </a:p>
                      </a:txBody>
                      <a:tcPr>
                        <a:lnR w="28575" cap="flat" cmpd="sng" algn="ctr">
                          <a:no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069021"/>
                      </a:ext>
                    </a:extLst>
                  </a:tr>
                  <a:tr h="370840">
                    <a:tc>
                      <a:txBody>
                        <a:bodyPr/>
                        <a:lstStyle/>
                        <a:p>
                          <a:r>
                            <a:rPr kumimoji="1" lang="ja-JP" altLang="en-US" sz="2400">
                              <a:latin typeface="Meiryo" panose="020B0604030504040204" pitchFamily="34" charset="-128"/>
                              <a:ea typeface="Meiryo" panose="020B0604030504040204" pitchFamily="34" charset="-128"/>
                            </a:rPr>
                            <a:t>ランダムウォーク</a:t>
                          </a:r>
                        </a:p>
                      </a:txBody>
                      <a:tcPr>
                        <a:lnL w="28575" cap="flat" cmpd="sng" algn="ctr">
                          <a:no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l"/>
                          <a:r>
                            <a:rPr lang="en-US" altLang="ja-JP" sz="2400" dirty="0">
                              <a:effectLst/>
                              <a:latin typeface="Meiryo" panose="020B0604030504040204" pitchFamily="34" charset="-128"/>
                              <a:ea typeface="Meiryo" panose="020B0604030504040204" pitchFamily="34" charset="-128"/>
                            </a:rPr>
                            <a:t>21.88</a:t>
                          </a:r>
                        </a:p>
                      </a:txBody>
                      <a:tcPr marL="123825" marR="123825" marT="57150" marB="57150" anchor="ctr">
                        <a:lnT w="28575" cap="flat" cmpd="sng" algn="ctr">
                          <a:solidFill>
                            <a:schemeClr val="tx1"/>
                          </a:solidFill>
                          <a:prstDash val="solid"/>
                          <a:round/>
                          <a:headEnd type="none" w="med" len="med"/>
                          <a:tailEnd type="none" w="med" len="med"/>
                        </a:lnT>
                      </a:tcPr>
                    </a:tc>
                    <a:tc>
                      <a:txBody>
                        <a:bodyPr/>
                        <a:lstStyle/>
                        <a:p>
                          <a:pPr algn="l"/>
                          <a:r>
                            <a:rPr lang="en-US" altLang="ja-JP" sz="2400">
                              <a:effectLst/>
                              <a:latin typeface="Meiryo" panose="020B0604030504040204" pitchFamily="34" charset="-128"/>
                              <a:ea typeface="Meiryo" panose="020B0604030504040204" pitchFamily="34" charset="-128"/>
                            </a:rPr>
                            <a:t>44.67</a:t>
                          </a:r>
                        </a:p>
                      </a:txBody>
                      <a:tcPr marL="123825" marR="123825" marT="57150" marB="57150" anchor="ctr">
                        <a:lnT w="28575" cap="flat" cmpd="sng" algn="ctr">
                          <a:solidFill>
                            <a:schemeClr val="tx1"/>
                          </a:solidFill>
                          <a:prstDash val="solid"/>
                          <a:round/>
                          <a:headEnd type="none" w="med" len="med"/>
                          <a:tailEnd type="none" w="med" len="med"/>
                        </a:lnT>
                      </a:tcPr>
                    </a:tc>
                    <a:tc>
                      <a:txBody>
                        <a:bodyPr/>
                        <a:lstStyle/>
                        <a:p>
                          <a:pPr algn="l"/>
                          <a:r>
                            <a:rPr lang="en-US" altLang="ja-JP" sz="2400">
                              <a:effectLst/>
                              <a:latin typeface="Meiryo" panose="020B0604030504040204" pitchFamily="34" charset="-128"/>
                              <a:ea typeface="Meiryo" panose="020B0604030504040204" pitchFamily="34" charset="-128"/>
                            </a:rPr>
                            <a:t>2.55</a:t>
                          </a:r>
                        </a:p>
                      </a:txBody>
                      <a:tcPr marL="123825" marR="123825" marT="57150" marB="57150" anchor="ctr">
                        <a:lnT w="28575" cap="flat" cmpd="sng" algn="ctr">
                          <a:solidFill>
                            <a:schemeClr val="tx1"/>
                          </a:solidFill>
                          <a:prstDash val="solid"/>
                          <a:round/>
                          <a:headEnd type="none" w="med" len="med"/>
                          <a:tailEnd type="none" w="med" len="med"/>
                        </a:lnT>
                      </a:tcPr>
                    </a:tc>
                    <a:tc>
                      <a:txBody>
                        <a:bodyPr/>
                        <a:lstStyle/>
                        <a:p>
                          <a:pPr algn="l"/>
                          <a:r>
                            <a:rPr lang="en-US" altLang="ja-JP" sz="2400" dirty="0">
                              <a:effectLst/>
                              <a:latin typeface="Meiryo" panose="020B0604030504040204" pitchFamily="34" charset="-128"/>
                              <a:ea typeface="Meiryo" panose="020B0604030504040204" pitchFamily="34" charset="-128"/>
                            </a:rPr>
                            <a:t>-1.01</a:t>
                          </a:r>
                        </a:p>
                      </a:txBody>
                      <a:tcPr marL="123825" marR="123825" marT="57150" marB="57150" anchor="ctr">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57809117"/>
                      </a:ext>
                    </a:extLst>
                  </a:tr>
                  <a:tr h="370840">
                    <a:tc>
                      <a:txBody>
                        <a:bodyPr/>
                        <a:lstStyle/>
                        <a:p>
                          <a:r>
                            <a:rPr kumimoji="1" lang="ja-JP" altLang="en-US" sz="2400">
                              <a:latin typeface="Meiryo" panose="020B0604030504040204" pitchFamily="34" charset="-128"/>
                              <a:ea typeface="Meiryo" panose="020B0604030504040204" pitchFamily="34" charset="-128"/>
                            </a:rPr>
                            <a:t>移動平均</a:t>
                          </a:r>
                          <a:endParaRPr kumimoji="1" lang="en-US" altLang="ja-JP" sz="2400" dirty="0">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tcPr>
                    </a:tc>
                    <a:tc>
                      <a:txBody>
                        <a:bodyPr/>
                        <a:lstStyle/>
                        <a:p>
                          <a:pPr algn="l"/>
                          <a:r>
                            <a:rPr lang="en-US" altLang="ja-JP" sz="2400" dirty="0">
                              <a:effectLst/>
                              <a:latin typeface="Meiryo" panose="020B0604030504040204" pitchFamily="34" charset="-128"/>
                              <a:ea typeface="Meiryo" panose="020B0604030504040204" pitchFamily="34" charset="-128"/>
                            </a:rPr>
                            <a:t>19.01</a:t>
                          </a:r>
                        </a:p>
                      </a:txBody>
                      <a:tcPr marL="123825" marR="123825" marT="57150" marB="57150" anchor="ctr"/>
                    </a:tc>
                    <a:tc>
                      <a:txBody>
                        <a:bodyPr/>
                        <a:lstStyle/>
                        <a:p>
                          <a:pPr algn="l"/>
                          <a:r>
                            <a:rPr lang="en-US" altLang="ja-JP" sz="2400" dirty="0">
                              <a:effectLst/>
                              <a:latin typeface="Meiryo" panose="020B0604030504040204" pitchFamily="34" charset="-128"/>
                              <a:ea typeface="Meiryo" panose="020B0604030504040204" pitchFamily="34" charset="-128"/>
                            </a:rPr>
                            <a:t>37.71</a:t>
                          </a:r>
                        </a:p>
                      </a:txBody>
                      <a:tcPr marL="123825" marR="123825" marT="57150" marB="57150" anchor="ctr"/>
                    </a:tc>
                    <a:tc>
                      <a:txBody>
                        <a:bodyPr/>
                        <a:lstStyle/>
                        <a:p>
                          <a:pPr algn="l"/>
                          <a:r>
                            <a:rPr lang="en-US" altLang="ja-JP" sz="2400">
                              <a:effectLst/>
                              <a:latin typeface="Meiryo" panose="020B0604030504040204" pitchFamily="34" charset="-128"/>
                              <a:ea typeface="Meiryo" panose="020B0604030504040204" pitchFamily="34" charset="-128"/>
                            </a:rPr>
                            <a:t>1.90</a:t>
                          </a:r>
                        </a:p>
                      </a:txBody>
                      <a:tcPr marL="123825" marR="123825" marT="57150" marB="57150" anchor="ctr"/>
                    </a:tc>
                    <a:tc>
                      <a:txBody>
                        <a:bodyPr/>
                        <a:lstStyle/>
                        <a:p>
                          <a:pPr algn="l"/>
                          <a:r>
                            <a:rPr lang="en-US" altLang="ja-JP" sz="2400" dirty="0">
                              <a:effectLst/>
                              <a:latin typeface="Meiryo" panose="020B0604030504040204" pitchFamily="34" charset="-128"/>
                              <a:ea typeface="Meiryo" panose="020B0604030504040204" pitchFamily="34" charset="-128"/>
                            </a:rPr>
                            <a:t>-0.30</a:t>
                          </a:r>
                        </a:p>
                      </a:txBody>
                      <a:tcPr marL="123825" marR="123825" marT="57150" marB="57150" anchor="ctr">
                        <a:lnR w="28575" cap="flat" cmpd="sng" algn="ctr">
                          <a:noFill/>
                          <a:prstDash val="solid"/>
                          <a:round/>
                          <a:headEnd type="none" w="med" len="med"/>
                          <a:tailEnd type="none" w="med" len="med"/>
                        </a:lnR>
                      </a:tcPr>
                    </a:tc>
                    <a:extLst>
                      <a:ext uri="{0D108BD9-81ED-4DB2-BD59-A6C34878D82A}">
                        <a16:rowId xmlns:a16="http://schemas.microsoft.com/office/drawing/2014/main" val="4132474188"/>
                      </a:ext>
                    </a:extLst>
                  </a:tr>
                  <a:tr h="370840">
                    <a:tc>
                      <a:txBody>
                        <a:bodyPr/>
                        <a:lstStyle/>
                        <a:p>
                          <a:r>
                            <a:rPr kumimoji="1" lang="en-US" altLang="ja-JP" sz="2400" b="0" dirty="0">
                              <a:latin typeface="Meiryo" panose="020B0604030504040204" pitchFamily="34" charset="-128"/>
                              <a:ea typeface="Meiryo" panose="020B0604030504040204" pitchFamily="34" charset="-128"/>
                            </a:rPr>
                            <a:t>TWFE</a:t>
                          </a:r>
                          <a:endParaRPr kumimoji="1" lang="ja-JP" altLang="en-US" sz="2400" b="0">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solidFill>
                          <a:srgbClr val="DAE3F3">
                            <a:alpha val="50196"/>
                          </a:srgbClr>
                        </a:solidFill>
                      </a:tcPr>
                    </a:tc>
                    <a:tc>
                      <a:txBody>
                        <a:bodyPr/>
                        <a:lstStyle/>
                        <a:p>
                          <a:pPr algn="l"/>
                          <a:r>
                            <a:rPr kumimoji="1" lang="en-US" altLang="ja-JP" sz="2400" b="0" i="0" u="none" kern="1200" dirty="0">
                              <a:solidFill>
                                <a:schemeClr val="tx1"/>
                              </a:solidFill>
                              <a:effectLst/>
                              <a:latin typeface="Meiryo" panose="020B0604030504040204" pitchFamily="34" charset="-128"/>
                              <a:ea typeface="Meiryo" panose="020B0604030504040204" pitchFamily="34" charset="-128"/>
                              <a:cs typeface="+mn-cs"/>
                            </a:rPr>
                            <a:t>2.62</a:t>
                          </a:r>
                          <a:endParaRPr lang="ja-JP" altLang="en-US" sz="2400" b="0" u="none">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r>
                            <a:rPr lang="en-US" altLang="ja-JP" sz="2400" b="0" u="none" dirty="0">
                              <a:effectLst/>
                              <a:latin typeface="Meiryo" panose="020B0604030504040204" pitchFamily="34" charset="-128"/>
                              <a:ea typeface="Meiryo" panose="020B0604030504040204" pitchFamily="34" charset="-128"/>
                            </a:rPr>
                            <a:t>11.08</a:t>
                          </a:r>
                          <a:endParaRPr lang="ja-JP" altLang="en-US" sz="2400" b="0" u="none">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r>
                            <a:rPr lang="en-US" altLang="ja-JP" sz="2400" b="0" u="none" dirty="0">
                              <a:effectLst/>
                              <a:latin typeface="Meiryo" panose="020B0604030504040204" pitchFamily="34" charset="-128"/>
                              <a:ea typeface="Meiryo" panose="020B0604030504040204" pitchFamily="34" charset="-128"/>
                            </a:rPr>
                            <a:t>0.70</a:t>
                          </a:r>
                          <a:endParaRPr lang="ja-JP" altLang="en-US" sz="2400" b="0" u="none">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r>
                            <a:rPr lang="en-US" altLang="ja-JP" sz="2400" b="0" u="none" dirty="0">
                              <a:effectLst/>
                              <a:latin typeface="Meiryo" panose="020B0604030504040204" pitchFamily="34" charset="-128"/>
                              <a:ea typeface="Meiryo" panose="020B0604030504040204" pitchFamily="34" charset="-128"/>
                            </a:rPr>
                            <a:t>0.87</a:t>
                          </a:r>
                          <a:endParaRPr lang="ja-JP" altLang="en-US" sz="2400" b="0" u="none">
                            <a:effectLst/>
                            <a:latin typeface="Meiryo" panose="020B0604030504040204" pitchFamily="34" charset="-128"/>
                            <a:ea typeface="Meiryo" panose="020B0604030504040204" pitchFamily="34" charset="-128"/>
                          </a:endParaRPr>
                        </a:p>
                      </a:txBody>
                      <a:tcPr marL="123825" marR="123825" marT="57150" marB="57150" anchor="ctr">
                        <a:lnR w="28575" cap="flat" cmpd="sng" algn="ctr">
                          <a:noFill/>
                          <a:prstDash val="solid"/>
                          <a:round/>
                          <a:headEnd type="none" w="med" len="med"/>
                          <a:tailEnd type="none" w="med" len="med"/>
                        </a:lnR>
                        <a:solidFill>
                          <a:srgbClr val="DAE3F3">
                            <a:alpha val="50196"/>
                          </a:srgbClr>
                        </a:solidFill>
                      </a:tcPr>
                    </a:tc>
                    <a:extLst>
                      <a:ext uri="{0D108BD9-81ED-4DB2-BD59-A6C34878D82A}">
                        <a16:rowId xmlns:a16="http://schemas.microsoft.com/office/drawing/2014/main" val="326105048"/>
                      </a:ext>
                    </a:extLst>
                  </a:tr>
                  <a:tr h="370840">
                    <a:tc>
                      <a:txBody>
                        <a:bodyPr/>
                        <a:lstStyle/>
                        <a:p>
                          <a:r>
                            <a:rPr kumimoji="1" lang="en-US" altLang="ja-JP" sz="2400" b="0" dirty="0" err="1">
                              <a:latin typeface="Meiryo" panose="020B0604030504040204" pitchFamily="34" charset="-128"/>
                              <a:ea typeface="Meiryo" panose="020B0604030504040204" pitchFamily="34" charset="-128"/>
                            </a:rPr>
                            <a:t>LightGBM</a:t>
                          </a:r>
                          <a:endParaRPr kumimoji="1" lang="ja-JP" altLang="en-US" sz="2400" b="0">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solidFill>
                          <a:srgbClr val="DAE3F3">
                            <a:alpha val="50196"/>
                          </a:srgbClr>
                        </a:solidFill>
                      </a:tcPr>
                    </a:tc>
                    <a:tc>
                      <a:txBody>
                        <a:bodyPr/>
                        <a:lstStyle/>
                        <a:p>
                          <a:pPr algn="l"/>
                          <a:r>
                            <a:rPr kumimoji="1" lang="en-US" altLang="ja-JP" sz="2400" b="0" i="0" u="sng" kern="1200" dirty="0">
                              <a:solidFill>
                                <a:schemeClr val="tx1"/>
                              </a:solidFill>
                              <a:effectLst/>
                              <a:latin typeface="Meiryo" panose="020B0604030504040204" pitchFamily="34" charset="-128"/>
                              <a:ea typeface="Meiryo" panose="020B0604030504040204" pitchFamily="34" charset="-128"/>
                              <a:cs typeface="+mn-cs"/>
                            </a:rPr>
                            <a:t>2.62</a:t>
                          </a:r>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r>
                            <a:rPr lang="en-US" altLang="ja-JP" sz="2400" b="0" u="sng" dirty="0">
                              <a:effectLst/>
                              <a:latin typeface="Meiryo" panose="020B0604030504040204" pitchFamily="34" charset="-128"/>
                              <a:ea typeface="Meiryo" panose="020B0604030504040204" pitchFamily="34" charset="-128"/>
                            </a:rPr>
                            <a:t>11.08</a:t>
                          </a:r>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r>
                            <a:rPr lang="en-US" altLang="ja-JP" sz="2400" b="0" u="sng" dirty="0">
                              <a:effectLst/>
                              <a:latin typeface="Meiryo" panose="020B0604030504040204" pitchFamily="34" charset="-128"/>
                              <a:ea typeface="Meiryo" panose="020B0604030504040204" pitchFamily="34" charset="-128"/>
                            </a:rPr>
                            <a:t>0.70</a:t>
                          </a:r>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r>
                            <a:rPr lang="en-US" altLang="ja-JP" sz="2400" b="0" u="sng" dirty="0">
                              <a:effectLst/>
                              <a:latin typeface="Meiryo" panose="020B0604030504040204" pitchFamily="34" charset="-128"/>
                              <a:ea typeface="Meiryo" panose="020B0604030504040204" pitchFamily="34" charset="-128"/>
                            </a:rPr>
                            <a:t>0.87</a:t>
                          </a:r>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lnR w="28575" cap="flat" cmpd="sng" algn="ctr">
                          <a:noFill/>
                          <a:prstDash val="solid"/>
                          <a:round/>
                          <a:headEnd type="none" w="med" len="med"/>
                          <a:tailEnd type="none" w="med" len="med"/>
                        </a:lnR>
                        <a:solidFill>
                          <a:srgbClr val="DAE3F3">
                            <a:alpha val="50196"/>
                          </a:srgbClr>
                        </a:solidFill>
                      </a:tcPr>
                    </a:tc>
                    <a:extLst>
                      <a:ext uri="{0D108BD9-81ED-4DB2-BD59-A6C34878D82A}">
                        <a16:rowId xmlns:a16="http://schemas.microsoft.com/office/drawing/2014/main" val="2285680814"/>
                      </a:ext>
                    </a:extLst>
                  </a:tr>
                  <a:tr h="370840">
                    <a:tc>
                      <a:txBody>
                        <a:bodyPr/>
                        <a:lstStyle/>
                        <a:p>
                          <a:r>
                            <a:rPr kumimoji="1" lang="en-US" altLang="ja-JP" sz="2400" b="1" dirty="0" err="1">
                              <a:latin typeface="Meiryo" panose="020B0604030504040204" pitchFamily="34" charset="-128"/>
                              <a:ea typeface="Meiryo" panose="020B0604030504040204" pitchFamily="34" charset="-128"/>
                            </a:rPr>
                            <a:t>TWFE+LightGBM</a:t>
                          </a:r>
                          <a:endParaRPr kumimoji="1" lang="ja-JP" altLang="en-US" sz="2400" b="1">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solidFill>
                          <a:srgbClr val="DAE3F3">
                            <a:alpha val="50196"/>
                          </a:srgbClr>
                        </a:solidFill>
                      </a:tcPr>
                    </a:tc>
                    <a:tc>
                      <a:txBody>
                        <a:bodyPr/>
                        <a:lstStyle/>
                        <a:p>
                          <a:pPr algn="l"/>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lnR w="28575" cap="flat" cmpd="sng" algn="ctr">
                          <a:noFill/>
                          <a:prstDash val="solid"/>
                          <a:round/>
                          <a:headEnd type="none" w="med" len="med"/>
                          <a:tailEnd type="none" w="med" len="med"/>
                        </a:lnR>
                        <a:solidFill>
                          <a:srgbClr val="DAE3F3">
                            <a:alpha val="50196"/>
                          </a:srgbClr>
                        </a:solidFill>
                      </a:tcPr>
                    </a:tc>
                    <a:extLst>
                      <a:ext uri="{0D108BD9-81ED-4DB2-BD59-A6C34878D82A}">
                        <a16:rowId xmlns:a16="http://schemas.microsoft.com/office/drawing/2014/main" val="279354314"/>
                      </a:ext>
                    </a:extLst>
                  </a:tr>
                </a:tbl>
              </a:graphicData>
            </a:graphic>
          </p:graphicFrame>
        </mc:Choice>
        <mc:Fallback>
          <p:graphicFrame>
            <p:nvGraphicFramePr>
              <p:cNvPr id="5" name="表 4">
                <a:extLst>
                  <a:ext uri="{FF2B5EF4-FFF2-40B4-BE49-F238E27FC236}">
                    <a16:creationId xmlns:a16="http://schemas.microsoft.com/office/drawing/2014/main" id="{DF51E0D4-0271-D53A-C003-ECE02E6D6611}"/>
                  </a:ext>
                </a:extLst>
              </p:cNvPr>
              <p:cNvGraphicFramePr>
                <a:graphicFrameLocks noGrp="1"/>
              </p:cNvGraphicFramePr>
              <p:nvPr>
                <p:extLst>
                  <p:ext uri="{D42A27DB-BD31-4B8C-83A1-F6EECF244321}">
                    <p14:modId xmlns:p14="http://schemas.microsoft.com/office/powerpoint/2010/main" val="3364086873"/>
                  </p:ext>
                </p:extLst>
              </p:nvPr>
            </p:nvGraphicFramePr>
            <p:xfrm>
              <a:off x="1661318" y="3150077"/>
              <a:ext cx="8869364" cy="2865755"/>
            </p:xfrm>
            <a:graphic>
              <a:graphicData uri="http://schemas.openxmlformats.org/drawingml/2006/table">
                <a:tbl>
                  <a:tblPr firstRow="1" bandRow="1">
                    <a:tableStyleId>{5940675A-B579-460E-94D1-54222C63F5DA}</a:tableStyleId>
                  </a:tblPr>
                  <a:tblGrid>
                    <a:gridCol w="3000693">
                      <a:extLst>
                        <a:ext uri="{9D8B030D-6E8A-4147-A177-3AD203B41FA5}">
                          <a16:colId xmlns:a16="http://schemas.microsoft.com/office/drawing/2014/main" val="4243466747"/>
                        </a:ext>
                      </a:extLst>
                    </a:gridCol>
                    <a:gridCol w="1390968">
                      <a:extLst>
                        <a:ext uri="{9D8B030D-6E8A-4147-A177-3AD203B41FA5}">
                          <a16:colId xmlns:a16="http://schemas.microsoft.com/office/drawing/2014/main" val="1599422397"/>
                        </a:ext>
                      </a:extLst>
                    </a:gridCol>
                    <a:gridCol w="1598930">
                      <a:extLst>
                        <a:ext uri="{9D8B030D-6E8A-4147-A177-3AD203B41FA5}">
                          <a16:colId xmlns:a16="http://schemas.microsoft.com/office/drawing/2014/main" val="3137993529"/>
                        </a:ext>
                      </a:extLst>
                    </a:gridCol>
                    <a:gridCol w="1600518">
                      <a:extLst>
                        <a:ext uri="{9D8B030D-6E8A-4147-A177-3AD203B41FA5}">
                          <a16:colId xmlns:a16="http://schemas.microsoft.com/office/drawing/2014/main" val="2085437797"/>
                        </a:ext>
                      </a:extLst>
                    </a:gridCol>
                    <a:gridCol w="1278255">
                      <a:extLst>
                        <a:ext uri="{9D8B030D-6E8A-4147-A177-3AD203B41FA5}">
                          <a16:colId xmlns:a16="http://schemas.microsoft.com/office/drawing/2014/main" val="620248884"/>
                        </a:ext>
                      </a:extLst>
                    </a:gridCol>
                  </a:tblGrid>
                  <a:tr h="465455">
                    <a:tc>
                      <a:txBody>
                        <a:bodyPr/>
                        <a:lstStyle/>
                        <a:p>
                          <a:r>
                            <a:rPr kumimoji="1" lang="ja-JP" altLang="en-US" sz="2400" b="1">
                              <a:latin typeface="Meiryo" panose="020B0604030504040204" pitchFamily="34" charset="-128"/>
                              <a:ea typeface="Meiryo" panose="020B0604030504040204" pitchFamily="34" charset="-128"/>
                            </a:rPr>
                            <a:t>モデル</a:t>
                          </a:r>
                        </a:p>
                      </a:txBody>
                      <a:tcPr>
                        <a:lnL w="28575" cap="flat" cmpd="sng" algn="ctr">
                          <a:no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endParaRPr lang="ja-JP"/>
                        </a:p>
                      </a:txBody>
                      <a:tcPr>
                        <a:lnB w="28575" cap="flat" cmpd="sng" algn="ctr">
                          <a:solidFill>
                            <a:schemeClr val="tx1"/>
                          </a:solidFill>
                          <a:prstDash val="solid"/>
                          <a:round/>
                          <a:headEnd type="none" w="med" len="med"/>
                          <a:tailEnd type="none" w="med" len="med"/>
                        </a:lnB>
                        <a:blipFill>
                          <a:blip r:embed="rId2"/>
                          <a:stretch>
                            <a:fillRect l="-215455" t="-10811" r="-321818" b="-535135"/>
                          </a:stretch>
                        </a:blipFill>
                      </a:tcPr>
                    </a:tc>
                    <a:tc>
                      <a:txBody>
                        <a:bodyPr/>
                        <a:lstStyle/>
                        <a:p>
                          <a:endParaRPr lang="ja-JP"/>
                        </a:p>
                      </a:txBody>
                      <a:tcPr>
                        <a:lnB w="28575" cap="flat" cmpd="sng" algn="ctr">
                          <a:solidFill>
                            <a:schemeClr val="tx1"/>
                          </a:solidFill>
                          <a:prstDash val="solid"/>
                          <a:round/>
                          <a:headEnd type="none" w="med" len="med"/>
                          <a:tailEnd type="none" w="med" len="med"/>
                        </a:lnB>
                        <a:blipFill>
                          <a:blip r:embed="rId2"/>
                          <a:stretch>
                            <a:fillRect l="-275397" t="-10811" r="-180952" b="-535135"/>
                          </a:stretch>
                        </a:blipFill>
                      </a:tcPr>
                    </a:tc>
                    <a:tc>
                      <a:txBody>
                        <a:bodyPr/>
                        <a:lstStyle/>
                        <a:p>
                          <a:endParaRPr lang="ja-JP"/>
                        </a:p>
                      </a:txBody>
                      <a:tcPr>
                        <a:lnB w="28575" cap="flat" cmpd="sng" algn="ctr">
                          <a:solidFill>
                            <a:schemeClr val="tx1"/>
                          </a:solidFill>
                          <a:prstDash val="solid"/>
                          <a:round/>
                          <a:headEnd type="none" w="med" len="med"/>
                          <a:tailEnd type="none" w="med" len="med"/>
                        </a:lnB>
                        <a:blipFill>
                          <a:blip r:embed="rId2"/>
                          <a:stretch>
                            <a:fillRect l="-375397" t="-10811" r="-80952" b="-535135"/>
                          </a:stretch>
                        </a:blipFill>
                      </a:tcPr>
                    </a:tc>
                    <a:tc>
                      <a:txBody>
                        <a:bodyPr/>
                        <a:lstStyle/>
                        <a:p>
                          <a:endParaRPr lang="ja-JP"/>
                        </a:p>
                      </a:txBody>
                      <a:tcPr>
                        <a:lnR w="28575" cap="flat" cmpd="sng" algn="ctr">
                          <a:no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2"/>
                          <a:stretch>
                            <a:fillRect l="-593069" t="-10811" r="-990" b="-535135"/>
                          </a:stretch>
                        </a:blipFill>
                      </a:tcPr>
                    </a:tc>
                    <a:extLst>
                      <a:ext uri="{0D108BD9-81ED-4DB2-BD59-A6C34878D82A}">
                        <a16:rowId xmlns:a16="http://schemas.microsoft.com/office/drawing/2014/main" val="582069021"/>
                      </a:ext>
                    </a:extLst>
                  </a:tr>
                  <a:tr h="480060">
                    <a:tc>
                      <a:txBody>
                        <a:bodyPr/>
                        <a:lstStyle/>
                        <a:p>
                          <a:r>
                            <a:rPr kumimoji="1" lang="ja-JP" altLang="en-US" sz="2400">
                              <a:latin typeface="Meiryo" panose="020B0604030504040204" pitchFamily="34" charset="-128"/>
                              <a:ea typeface="Meiryo" panose="020B0604030504040204" pitchFamily="34" charset="-128"/>
                            </a:rPr>
                            <a:t>ランダムウォーク</a:t>
                          </a:r>
                        </a:p>
                      </a:txBody>
                      <a:tcPr>
                        <a:lnL w="28575" cap="flat" cmpd="sng" algn="ctr">
                          <a:no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l"/>
                          <a:r>
                            <a:rPr lang="en-US" altLang="ja-JP" sz="2400" dirty="0">
                              <a:effectLst/>
                              <a:latin typeface="Meiryo" panose="020B0604030504040204" pitchFamily="34" charset="-128"/>
                              <a:ea typeface="Meiryo" panose="020B0604030504040204" pitchFamily="34" charset="-128"/>
                            </a:rPr>
                            <a:t>21.88</a:t>
                          </a:r>
                        </a:p>
                      </a:txBody>
                      <a:tcPr marL="123825" marR="123825" marT="57150" marB="57150" anchor="ctr">
                        <a:lnT w="28575" cap="flat" cmpd="sng" algn="ctr">
                          <a:solidFill>
                            <a:schemeClr val="tx1"/>
                          </a:solidFill>
                          <a:prstDash val="solid"/>
                          <a:round/>
                          <a:headEnd type="none" w="med" len="med"/>
                          <a:tailEnd type="none" w="med" len="med"/>
                        </a:lnT>
                      </a:tcPr>
                    </a:tc>
                    <a:tc>
                      <a:txBody>
                        <a:bodyPr/>
                        <a:lstStyle/>
                        <a:p>
                          <a:pPr algn="l"/>
                          <a:r>
                            <a:rPr lang="en-US" altLang="ja-JP" sz="2400">
                              <a:effectLst/>
                              <a:latin typeface="Meiryo" panose="020B0604030504040204" pitchFamily="34" charset="-128"/>
                              <a:ea typeface="Meiryo" panose="020B0604030504040204" pitchFamily="34" charset="-128"/>
                            </a:rPr>
                            <a:t>44.67</a:t>
                          </a:r>
                        </a:p>
                      </a:txBody>
                      <a:tcPr marL="123825" marR="123825" marT="57150" marB="57150" anchor="ctr">
                        <a:lnT w="28575" cap="flat" cmpd="sng" algn="ctr">
                          <a:solidFill>
                            <a:schemeClr val="tx1"/>
                          </a:solidFill>
                          <a:prstDash val="solid"/>
                          <a:round/>
                          <a:headEnd type="none" w="med" len="med"/>
                          <a:tailEnd type="none" w="med" len="med"/>
                        </a:lnT>
                      </a:tcPr>
                    </a:tc>
                    <a:tc>
                      <a:txBody>
                        <a:bodyPr/>
                        <a:lstStyle/>
                        <a:p>
                          <a:pPr algn="l"/>
                          <a:r>
                            <a:rPr lang="en-US" altLang="ja-JP" sz="2400">
                              <a:effectLst/>
                              <a:latin typeface="Meiryo" panose="020B0604030504040204" pitchFamily="34" charset="-128"/>
                              <a:ea typeface="Meiryo" panose="020B0604030504040204" pitchFamily="34" charset="-128"/>
                            </a:rPr>
                            <a:t>2.55</a:t>
                          </a:r>
                        </a:p>
                      </a:txBody>
                      <a:tcPr marL="123825" marR="123825" marT="57150" marB="57150" anchor="ctr">
                        <a:lnT w="28575" cap="flat" cmpd="sng" algn="ctr">
                          <a:solidFill>
                            <a:schemeClr val="tx1"/>
                          </a:solidFill>
                          <a:prstDash val="solid"/>
                          <a:round/>
                          <a:headEnd type="none" w="med" len="med"/>
                          <a:tailEnd type="none" w="med" len="med"/>
                        </a:lnT>
                      </a:tcPr>
                    </a:tc>
                    <a:tc>
                      <a:txBody>
                        <a:bodyPr/>
                        <a:lstStyle/>
                        <a:p>
                          <a:pPr algn="l"/>
                          <a:r>
                            <a:rPr lang="en-US" altLang="ja-JP" sz="2400" dirty="0">
                              <a:effectLst/>
                              <a:latin typeface="Meiryo" panose="020B0604030504040204" pitchFamily="34" charset="-128"/>
                              <a:ea typeface="Meiryo" panose="020B0604030504040204" pitchFamily="34" charset="-128"/>
                            </a:rPr>
                            <a:t>-1.01</a:t>
                          </a:r>
                        </a:p>
                      </a:txBody>
                      <a:tcPr marL="123825" marR="123825" marT="57150" marB="57150" anchor="ctr">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57809117"/>
                      </a:ext>
                    </a:extLst>
                  </a:tr>
                  <a:tr h="480060">
                    <a:tc>
                      <a:txBody>
                        <a:bodyPr/>
                        <a:lstStyle/>
                        <a:p>
                          <a:r>
                            <a:rPr kumimoji="1" lang="ja-JP" altLang="en-US" sz="2400">
                              <a:latin typeface="Meiryo" panose="020B0604030504040204" pitchFamily="34" charset="-128"/>
                              <a:ea typeface="Meiryo" panose="020B0604030504040204" pitchFamily="34" charset="-128"/>
                            </a:rPr>
                            <a:t>移動平均</a:t>
                          </a:r>
                          <a:endParaRPr kumimoji="1" lang="en-US" altLang="ja-JP" sz="2400" dirty="0">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tcPr>
                    </a:tc>
                    <a:tc>
                      <a:txBody>
                        <a:bodyPr/>
                        <a:lstStyle/>
                        <a:p>
                          <a:pPr algn="l"/>
                          <a:r>
                            <a:rPr lang="en-US" altLang="ja-JP" sz="2400" dirty="0">
                              <a:effectLst/>
                              <a:latin typeface="Meiryo" panose="020B0604030504040204" pitchFamily="34" charset="-128"/>
                              <a:ea typeface="Meiryo" panose="020B0604030504040204" pitchFamily="34" charset="-128"/>
                            </a:rPr>
                            <a:t>19.01</a:t>
                          </a:r>
                        </a:p>
                      </a:txBody>
                      <a:tcPr marL="123825" marR="123825" marT="57150" marB="57150" anchor="ctr"/>
                    </a:tc>
                    <a:tc>
                      <a:txBody>
                        <a:bodyPr/>
                        <a:lstStyle/>
                        <a:p>
                          <a:pPr algn="l"/>
                          <a:r>
                            <a:rPr lang="en-US" altLang="ja-JP" sz="2400" dirty="0">
                              <a:effectLst/>
                              <a:latin typeface="Meiryo" panose="020B0604030504040204" pitchFamily="34" charset="-128"/>
                              <a:ea typeface="Meiryo" panose="020B0604030504040204" pitchFamily="34" charset="-128"/>
                            </a:rPr>
                            <a:t>37.71</a:t>
                          </a:r>
                        </a:p>
                      </a:txBody>
                      <a:tcPr marL="123825" marR="123825" marT="57150" marB="57150" anchor="ctr"/>
                    </a:tc>
                    <a:tc>
                      <a:txBody>
                        <a:bodyPr/>
                        <a:lstStyle/>
                        <a:p>
                          <a:pPr algn="l"/>
                          <a:r>
                            <a:rPr lang="en-US" altLang="ja-JP" sz="2400">
                              <a:effectLst/>
                              <a:latin typeface="Meiryo" panose="020B0604030504040204" pitchFamily="34" charset="-128"/>
                              <a:ea typeface="Meiryo" panose="020B0604030504040204" pitchFamily="34" charset="-128"/>
                            </a:rPr>
                            <a:t>1.90</a:t>
                          </a:r>
                        </a:p>
                      </a:txBody>
                      <a:tcPr marL="123825" marR="123825" marT="57150" marB="57150" anchor="ctr"/>
                    </a:tc>
                    <a:tc>
                      <a:txBody>
                        <a:bodyPr/>
                        <a:lstStyle/>
                        <a:p>
                          <a:pPr algn="l"/>
                          <a:r>
                            <a:rPr lang="en-US" altLang="ja-JP" sz="2400" dirty="0">
                              <a:effectLst/>
                              <a:latin typeface="Meiryo" panose="020B0604030504040204" pitchFamily="34" charset="-128"/>
                              <a:ea typeface="Meiryo" panose="020B0604030504040204" pitchFamily="34" charset="-128"/>
                            </a:rPr>
                            <a:t>-0.30</a:t>
                          </a:r>
                        </a:p>
                      </a:txBody>
                      <a:tcPr marL="123825" marR="123825" marT="57150" marB="57150" anchor="ctr">
                        <a:lnR w="28575" cap="flat" cmpd="sng" algn="ctr">
                          <a:noFill/>
                          <a:prstDash val="solid"/>
                          <a:round/>
                          <a:headEnd type="none" w="med" len="med"/>
                          <a:tailEnd type="none" w="med" len="med"/>
                        </a:lnR>
                      </a:tcPr>
                    </a:tc>
                    <a:extLst>
                      <a:ext uri="{0D108BD9-81ED-4DB2-BD59-A6C34878D82A}">
                        <a16:rowId xmlns:a16="http://schemas.microsoft.com/office/drawing/2014/main" val="4132474188"/>
                      </a:ext>
                    </a:extLst>
                  </a:tr>
                  <a:tr h="480060">
                    <a:tc>
                      <a:txBody>
                        <a:bodyPr/>
                        <a:lstStyle/>
                        <a:p>
                          <a:r>
                            <a:rPr kumimoji="1" lang="en-US" altLang="ja-JP" sz="2400" b="0" dirty="0">
                              <a:latin typeface="Meiryo" panose="020B0604030504040204" pitchFamily="34" charset="-128"/>
                              <a:ea typeface="Meiryo" panose="020B0604030504040204" pitchFamily="34" charset="-128"/>
                            </a:rPr>
                            <a:t>TWFE</a:t>
                          </a:r>
                          <a:endParaRPr kumimoji="1" lang="ja-JP" altLang="en-US" sz="2400" b="0">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solidFill>
                          <a:srgbClr val="DAE3F3">
                            <a:alpha val="50196"/>
                          </a:srgbClr>
                        </a:solidFill>
                      </a:tcPr>
                    </a:tc>
                    <a:tc>
                      <a:txBody>
                        <a:bodyPr/>
                        <a:lstStyle/>
                        <a:p>
                          <a:pPr algn="l"/>
                          <a:r>
                            <a:rPr kumimoji="1" lang="en-US" altLang="ja-JP" sz="2400" b="0" i="0" u="none" kern="1200" dirty="0">
                              <a:solidFill>
                                <a:schemeClr val="tx1"/>
                              </a:solidFill>
                              <a:effectLst/>
                              <a:latin typeface="Meiryo" panose="020B0604030504040204" pitchFamily="34" charset="-128"/>
                              <a:ea typeface="Meiryo" panose="020B0604030504040204" pitchFamily="34" charset="-128"/>
                              <a:cs typeface="+mn-cs"/>
                            </a:rPr>
                            <a:t>2.62</a:t>
                          </a:r>
                          <a:endParaRPr lang="ja-JP" altLang="en-US" sz="2400" b="0" u="none">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r>
                            <a:rPr lang="en-US" altLang="ja-JP" sz="2400" b="0" u="none" dirty="0">
                              <a:effectLst/>
                              <a:latin typeface="Meiryo" panose="020B0604030504040204" pitchFamily="34" charset="-128"/>
                              <a:ea typeface="Meiryo" panose="020B0604030504040204" pitchFamily="34" charset="-128"/>
                            </a:rPr>
                            <a:t>11.08</a:t>
                          </a:r>
                          <a:endParaRPr lang="ja-JP" altLang="en-US" sz="2400" b="0" u="none">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r>
                            <a:rPr lang="en-US" altLang="ja-JP" sz="2400" b="0" u="none" dirty="0">
                              <a:effectLst/>
                              <a:latin typeface="Meiryo" panose="020B0604030504040204" pitchFamily="34" charset="-128"/>
                              <a:ea typeface="Meiryo" panose="020B0604030504040204" pitchFamily="34" charset="-128"/>
                            </a:rPr>
                            <a:t>0.70</a:t>
                          </a:r>
                          <a:endParaRPr lang="ja-JP" altLang="en-US" sz="2400" b="0" u="none">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r>
                            <a:rPr lang="en-US" altLang="ja-JP" sz="2400" b="0" u="none" dirty="0">
                              <a:effectLst/>
                              <a:latin typeface="Meiryo" panose="020B0604030504040204" pitchFamily="34" charset="-128"/>
                              <a:ea typeface="Meiryo" panose="020B0604030504040204" pitchFamily="34" charset="-128"/>
                            </a:rPr>
                            <a:t>0.87</a:t>
                          </a:r>
                          <a:endParaRPr lang="ja-JP" altLang="en-US" sz="2400" b="0" u="none">
                            <a:effectLst/>
                            <a:latin typeface="Meiryo" panose="020B0604030504040204" pitchFamily="34" charset="-128"/>
                            <a:ea typeface="Meiryo" panose="020B0604030504040204" pitchFamily="34" charset="-128"/>
                          </a:endParaRPr>
                        </a:p>
                      </a:txBody>
                      <a:tcPr marL="123825" marR="123825" marT="57150" marB="57150" anchor="ctr">
                        <a:lnR w="28575" cap="flat" cmpd="sng" algn="ctr">
                          <a:noFill/>
                          <a:prstDash val="solid"/>
                          <a:round/>
                          <a:headEnd type="none" w="med" len="med"/>
                          <a:tailEnd type="none" w="med" len="med"/>
                        </a:lnR>
                        <a:solidFill>
                          <a:srgbClr val="DAE3F3">
                            <a:alpha val="50196"/>
                          </a:srgbClr>
                        </a:solidFill>
                      </a:tcPr>
                    </a:tc>
                    <a:extLst>
                      <a:ext uri="{0D108BD9-81ED-4DB2-BD59-A6C34878D82A}">
                        <a16:rowId xmlns:a16="http://schemas.microsoft.com/office/drawing/2014/main" val="326105048"/>
                      </a:ext>
                    </a:extLst>
                  </a:tr>
                  <a:tr h="480060">
                    <a:tc>
                      <a:txBody>
                        <a:bodyPr/>
                        <a:lstStyle/>
                        <a:p>
                          <a:r>
                            <a:rPr kumimoji="1" lang="en-US" altLang="ja-JP" sz="2400" b="0" dirty="0" err="1">
                              <a:latin typeface="Meiryo" panose="020B0604030504040204" pitchFamily="34" charset="-128"/>
                              <a:ea typeface="Meiryo" panose="020B0604030504040204" pitchFamily="34" charset="-128"/>
                            </a:rPr>
                            <a:t>LightGBM</a:t>
                          </a:r>
                          <a:endParaRPr kumimoji="1" lang="ja-JP" altLang="en-US" sz="2400" b="0">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solidFill>
                          <a:srgbClr val="DAE3F3">
                            <a:alpha val="50196"/>
                          </a:srgbClr>
                        </a:solidFill>
                      </a:tcPr>
                    </a:tc>
                    <a:tc>
                      <a:txBody>
                        <a:bodyPr/>
                        <a:lstStyle/>
                        <a:p>
                          <a:pPr algn="l"/>
                          <a:r>
                            <a:rPr kumimoji="1" lang="en-US" altLang="ja-JP" sz="2400" b="0" i="0" u="sng" kern="1200" dirty="0">
                              <a:solidFill>
                                <a:schemeClr val="tx1"/>
                              </a:solidFill>
                              <a:effectLst/>
                              <a:latin typeface="Meiryo" panose="020B0604030504040204" pitchFamily="34" charset="-128"/>
                              <a:ea typeface="Meiryo" panose="020B0604030504040204" pitchFamily="34" charset="-128"/>
                              <a:cs typeface="+mn-cs"/>
                            </a:rPr>
                            <a:t>2.62</a:t>
                          </a:r>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r>
                            <a:rPr lang="en-US" altLang="ja-JP" sz="2400" b="0" u="sng" dirty="0">
                              <a:effectLst/>
                              <a:latin typeface="Meiryo" panose="020B0604030504040204" pitchFamily="34" charset="-128"/>
                              <a:ea typeface="Meiryo" panose="020B0604030504040204" pitchFamily="34" charset="-128"/>
                            </a:rPr>
                            <a:t>11.08</a:t>
                          </a:r>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r>
                            <a:rPr lang="en-US" altLang="ja-JP" sz="2400" b="0" u="sng" dirty="0">
                              <a:effectLst/>
                              <a:latin typeface="Meiryo" panose="020B0604030504040204" pitchFamily="34" charset="-128"/>
                              <a:ea typeface="Meiryo" panose="020B0604030504040204" pitchFamily="34" charset="-128"/>
                            </a:rPr>
                            <a:t>0.70</a:t>
                          </a:r>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r>
                            <a:rPr lang="en-US" altLang="ja-JP" sz="2400" b="0" u="sng" dirty="0">
                              <a:effectLst/>
                              <a:latin typeface="Meiryo" panose="020B0604030504040204" pitchFamily="34" charset="-128"/>
                              <a:ea typeface="Meiryo" panose="020B0604030504040204" pitchFamily="34" charset="-128"/>
                            </a:rPr>
                            <a:t>0.87</a:t>
                          </a:r>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lnR w="28575" cap="flat" cmpd="sng" algn="ctr">
                          <a:noFill/>
                          <a:prstDash val="solid"/>
                          <a:round/>
                          <a:headEnd type="none" w="med" len="med"/>
                          <a:tailEnd type="none" w="med" len="med"/>
                        </a:lnR>
                        <a:solidFill>
                          <a:srgbClr val="DAE3F3">
                            <a:alpha val="50196"/>
                          </a:srgbClr>
                        </a:solidFill>
                      </a:tcPr>
                    </a:tc>
                    <a:extLst>
                      <a:ext uri="{0D108BD9-81ED-4DB2-BD59-A6C34878D82A}">
                        <a16:rowId xmlns:a16="http://schemas.microsoft.com/office/drawing/2014/main" val="2285680814"/>
                      </a:ext>
                    </a:extLst>
                  </a:tr>
                  <a:tr h="480060">
                    <a:tc>
                      <a:txBody>
                        <a:bodyPr/>
                        <a:lstStyle/>
                        <a:p>
                          <a:r>
                            <a:rPr kumimoji="1" lang="en-US" altLang="ja-JP" sz="2400" b="1" dirty="0" err="1">
                              <a:latin typeface="Meiryo" panose="020B0604030504040204" pitchFamily="34" charset="-128"/>
                              <a:ea typeface="Meiryo" panose="020B0604030504040204" pitchFamily="34" charset="-128"/>
                            </a:rPr>
                            <a:t>TWFE+LightGBM</a:t>
                          </a:r>
                          <a:endParaRPr kumimoji="1" lang="ja-JP" altLang="en-US" sz="2400" b="1">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solidFill>
                          <a:srgbClr val="DAE3F3">
                            <a:alpha val="50196"/>
                          </a:srgbClr>
                        </a:solidFill>
                      </a:tcPr>
                    </a:tc>
                    <a:tc>
                      <a:txBody>
                        <a:bodyPr/>
                        <a:lstStyle/>
                        <a:p>
                          <a:pPr algn="l"/>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solidFill>
                          <a:srgbClr val="DAE3F3">
                            <a:alpha val="50196"/>
                          </a:srgbClr>
                        </a:solidFill>
                      </a:tcPr>
                    </a:tc>
                    <a:tc>
                      <a:txBody>
                        <a:bodyPr/>
                        <a:lstStyle/>
                        <a:p>
                          <a:pPr algn="l"/>
                          <a:endParaRPr lang="ja-JP" altLang="en-US" sz="2400" b="0" u="sng">
                            <a:effectLst/>
                            <a:latin typeface="Meiryo" panose="020B0604030504040204" pitchFamily="34" charset="-128"/>
                            <a:ea typeface="Meiryo" panose="020B0604030504040204" pitchFamily="34" charset="-128"/>
                          </a:endParaRPr>
                        </a:p>
                      </a:txBody>
                      <a:tcPr marL="123825" marR="123825" marT="57150" marB="57150" anchor="ctr">
                        <a:lnR w="28575" cap="flat" cmpd="sng" algn="ctr">
                          <a:noFill/>
                          <a:prstDash val="solid"/>
                          <a:round/>
                          <a:headEnd type="none" w="med" len="med"/>
                          <a:tailEnd type="none" w="med" len="med"/>
                        </a:lnR>
                        <a:solidFill>
                          <a:srgbClr val="DAE3F3">
                            <a:alpha val="50196"/>
                          </a:srgbClr>
                        </a:solidFill>
                      </a:tcPr>
                    </a:tc>
                    <a:extLst>
                      <a:ext uri="{0D108BD9-81ED-4DB2-BD59-A6C34878D82A}">
                        <a16:rowId xmlns:a16="http://schemas.microsoft.com/office/drawing/2014/main" val="279354314"/>
                      </a:ext>
                    </a:extLst>
                  </a:tr>
                </a:tbl>
              </a:graphicData>
            </a:graphic>
          </p:graphicFrame>
        </mc:Fallback>
      </mc:AlternateContent>
    </p:spTree>
    <p:extLst>
      <p:ext uri="{BB962C8B-B14F-4D97-AF65-F5344CB8AC3E}">
        <p14:creationId xmlns:p14="http://schemas.microsoft.com/office/powerpoint/2010/main" val="766936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926DA8-B207-552F-CFF2-392B0324E256}"/>
              </a:ext>
            </a:extLst>
          </p:cNvPr>
          <p:cNvSpPr>
            <a:spLocks noGrp="1"/>
          </p:cNvSpPr>
          <p:nvPr>
            <p:ph type="title"/>
          </p:nvPr>
        </p:nvSpPr>
        <p:spPr/>
        <p:txBody>
          <a:bodyPr/>
          <a:lstStyle/>
          <a:p>
            <a:r>
              <a:rPr lang="ja-JP" altLang="en-US"/>
              <a:t>課題</a:t>
            </a:r>
            <a:endParaRPr kumimoji="1" lang="ja-JP" altLang="en-US"/>
          </a:p>
        </p:txBody>
      </p:sp>
      <p:sp>
        <p:nvSpPr>
          <p:cNvPr id="3" name="コンテンツ プレースホルダー 2">
            <a:extLst>
              <a:ext uri="{FF2B5EF4-FFF2-40B4-BE49-F238E27FC236}">
                <a16:creationId xmlns:a16="http://schemas.microsoft.com/office/drawing/2014/main" id="{7380DB40-3009-9052-6418-4DFA1CCA63A8}"/>
              </a:ext>
            </a:extLst>
          </p:cNvPr>
          <p:cNvSpPr>
            <a:spLocks noGrp="1"/>
          </p:cNvSpPr>
          <p:nvPr>
            <p:ph idx="1"/>
          </p:nvPr>
        </p:nvSpPr>
        <p:spPr/>
        <p:txBody>
          <a:bodyPr/>
          <a:lstStyle/>
          <a:p>
            <a:r>
              <a:rPr lang="ja-JP" altLang="en-US" b="1"/>
              <a:t>構造変化年の外れ</a:t>
            </a:r>
            <a:r>
              <a:rPr lang="ja-JP" altLang="en-US"/>
              <a:t>（住居表示変更・再開発・災害直後）への補正が未実装</a:t>
            </a:r>
            <a:endParaRPr lang="en-US" altLang="ja-JP" dirty="0"/>
          </a:p>
          <a:p>
            <a:endParaRPr kumimoji="1" lang="en-US" altLang="ja-JP" dirty="0"/>
          </a:p>
          <a:p>
            <a:r>
              <a:rPr lang="ja-JP" altLang="en-US" b="1"/>
              <a:t>将来イベントデータの運用設計</a:t>
            </a:r>
            <a:r>
              <a:rPr lang="ja-JP" altLang="en-US"/>
              <a:t>（更新頻度・責任部署・入力様式）</a:t>
            </a:r>
            <a:endParaRPr lang="en-US" altLang="ja-JP" dirty="0"/>
          </a:p>
        </p:txBody>
      </p:sp>
      <p:sp>
        <p:nvSpPr>
          <p:cNvPr id="4" name="スライド番号プレースホルダー 3">
            <a:extLst>
              <a:ext uri="{FF2B5EF4-FFF2-40B4-BE49-F238E27FC236}">
                <a16:creationId xmlns:a16="http://schemas.microsoft.com/office/drawing/2014/main" id="{F003C0C0-61E1-BE0B-5F42-E79182027E85}"/>
              </a:ext>
            </a:extLst>
          </p:cNvPr>
          <p:cNvSpPr>
            <a:spLocks noGrp="1"/>
          </p:cNvSpPr>
          <p:nvPr>
            <p:ph type="sldNum" sz="quarter" idx="12"/>
          </p:nvPr>
        </p:nvSpPr>
        <p:spPr/>
        <p:txBody>
          <a:bodyPr/>
          <a:lstStyle/>
          <a:p>
            <a:fld id="{2EB1DF11-3754-204D-886B-D0BD6C82EC86}" type="slidenum">
              <a:rPr lang="ja-JP" altLang="en-US" smtClean="0"/>
              <a:pPr/>
              <a:t>14</a:t>
            </a:fld>
            <a:endParaRPr lang="ja-JP" altLang="en-US"/>
          </a:p>
        </p:txBody>
      </p:sp>
    </p:spTree>
    <p:extLst>
      <p:ext uri="{BB962C8B-B14F-4D97-AF65-F5344CB8AC3E}">
        <p14:creationId xmlns:p14="http://schemas.microsoft.com/office/powerpoint/2010/main" val="2157235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2171D-8075-A155-E6E0-1C9BDEA422A8}"/>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01B2FEC8-5AFD-3B3C-02E1-437C1CDD3579}"/>
              </a:ext>
            </a:extLst>
          </p:cNvPr>
          <p:cNvSpPr>
            <a:spLocks noGrp="1"/>
          </p:cNvSpPr>
          <p:nvPr>
            <p:ph idx="1"/>
          </p:nvPr>
        </p:nvSpPr>
        <p:spPr/>
        <p:txBody>
          <a:bodyPr/>
          <a:lstStyle/>
          <a:p>
            <a:r>
              <a:rPr lang="ja-JP" altLang="en-US"/>
              <a:t>課題</a:t>
            </a:r>
            <a:endParaRPr lang="en-US" altLang="ja-JP" dirty="0"/>
          </a:p>
          <a:p>
            <a:pPr lvl="1"/>
            <a:r>
              <a:rPr lang="ja-JP" altLang="en-US"/>
              <a:t>人口とイベントの関係をモデル化</a:t>
            </a:r>
            <a:endParaRPr lang="en-US" altLang="ja-JP" dirty="0"/>
          </a:p>
          <a:p>
            <a:pPr lvl="1"/>
            <a:endParaRPr lang="en-US" altLang="ja-JP" dirty="0"/>
          </a:p>
          <a:p>
            <a:r>
              <a:rPr lang="ja-JP" altLang="en-US"/>
              <a:t>目的</a:t>
            </a:r>
            <a:endParaRPr lang="en-US" altLang="ja-JP" dirty="0"/>
          </a:p>
          <a:p>
            <a:pPr lvl="1"/>
            <a:r>
              <a:rPr lang="ja-JP" altLang="en-US"/>
              <a:t>ファ</a:t>
            </a:r>
            <a:endParaRPr lang="en-US" altLang="ja-JP" dirty="0"/>
          </a:p>
          <a:p>
            <a:pPr lvl="1"/>
            <a:endParaRPr lang="en-US" altLang="ja-JP" dirty="0"/>
          </a:p>
          <a:p>
            <a:r>
              <a:rPr lang="ja-JP" altLang="en-US"/>
              <a:t>モデル</a:t>
            </a:r>
            <a:endParaRPr lang="en-US" altLang="ja-JP" dirty="0"/>
          </a:p>
          <a:p>
            <a:pPr lvl="1"/>
            <a:r>
              <a:rPr lang="en-US" altLang="ja-JP" dirty="0"/>
              <a:t>TWFE</a:t>
            </a:r>
            <a:r>
              <a:rPr lang="ja-JP" altLang="en-US"/>
              <a:t>＋</a:t>
            </a:r>
            <a:r>
              <a:rPr lang="en-US" altLang="ja-JP" dirty="0" err="1"/>
              <a:t>LightGBM</a:t>
            </a:r>
            <a:endParaRPr lang="en-US" altLang="ja-JP" dirty="0"/>
          </a:p>
          <a:p>
            <a:pPr lvl="1"/>
            <a:endParaRPr lang="en-US" altLang="ja-JP" dirty="0"/>
          </a:p>
          <a:p>
            <a:r>
              <a:rPr lang="ja-JP" altLang="en-US"/>
              <a:t>結果</a:t>
            </a:r>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ECA563AA-4901-21F3-2321-0179EBCE4AB0}"/>
              </a:ext>
            </a:extLst>
          </p:cNvPr>
          <p:cNvSpPr>
            <a:spLocks noGrp="1"/>
          </p:cNvSpPr>
          <p:nvPr>
            <p:ph type="sldNum" sz="quarter" idx="12"/>
          </p:nvPr>
        </p:nvSpPr>
        <p:spPr/>
        <p:txBody>
          <a:bodyPr/>
          <a:lstStyle/>
          <a:p>
            <a:fld id="{2EB1DF11-3754-204D-886B-D0BD6C82EC86}" type="slidenum">
              <a:rPr lang="ja-JP" altLang="en-US" smtClean="0"/>
              <a:pPr/>
              <a:t>15</a:t>
            </a:fld>
            <a:endParaRPr lang="ja-JP" altLang="en-US"/>
          </a:p>
        </p:txBody>
      </p:sp>
    </p:spTree>
    <p:extLst>
      <p:ext uri="{BB962C8B-B14F-4D97-AF65-F5344CB8AC3E}">
        <p14:creationId xmlns:p14="http://schemas.microsoft.com/office/powerpoint/2010/main" val="3452555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CDFD94-A6DD-A6C5-6DC8-57252CFC6CB5}"/>
              </a:ext>
            </a:extLst>
          </p:cNvPr>
          <p:cNvSpPr>
            <a:spLocks noGrp="1"/>
          </p:cNvSpPr>
          <p:nvPr>
            <p:ph type="title"/>
          </p:nvPr>
        </p:nvSpPr>
        <p:spPr/>
        <p:txBody>
          <a:bodyPr/>
          <a:lstStyle/>
          <a:p>
            <a:r>
              <a:rPr kumimoji="1" lang="ja-JP" altLang="en-US"/>
              <a:t>補足資料</a:t>
            </a:r>
          </a:p>
        </p:txBody>
      </p:sp>
      <p:sp>
        <p:nvSpPr>
          <p:cNvPr id="3" name="コンテンツ プレースホルダー 2">
            <a:extLst>
              <a:ext uri="{FF2B5EF4-FFF2-40B4-BE49-F238E27FC236}">
                <a16:creationId xmlns:a16="http://schemas.microsoft.com/office/drawing/2014/main" id="{039D435E-07BA-161C-E146-90E9AC68090C}"/>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0EB4F68-123A-0BE2-7F9B-FDD1C5C935F2}"/>
              </a:ext>
            </a:extLst>
          </p:cNvPr>
          <p:cNvSpPr>
            <a:spLocks noGrp="1"/>
          </p:cNvSpPr>
          <p:nvPr>
            <p:ph type="sldNum" sz="quarter" idx="12"/>
          </p:nvPr>
        </p:nvSpPr>
        <p:spPr/>
        <p:txBody>
          <a:bodyPr/>
          <a:lstStyle/>
          <a:p>
            <a:fld id="{2EB1DF11-3754-204D-886B-D0BD6C82EC86}" type="slidenum">
              <a:rPr lang="ja-JP" altLang="en-US" smtClean="0"/>
              <a:pPr/>
              <a:t>16</a:t>
            </a:fld>
            <a:endParaRPr lang="ja-JP" altLang="en-US"/>
          </a:p>
        </p:txBody>
      </p:sp>
    </p:spTree>
    <p:extLst>
      <p:ext uri="{BB962C8B-B14F-4D97-AF65-F5344CB8AC3E}">
        <p14:creationId xmlns:p14="http://schemas.microsoft.com/office/powerpoint/2010/main" val="3313722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273258-8871-ADC0-CE14-404EF25A8E1E}"/>
              </a:ext>
            </a:extLst>
          </p:cNvPr>
          <p:cNvSpPr>
            <a:spLocks noGrp="1"/>
          </p:cNvSpPr>
          <p:nvPr>
            <p:ph type="title"/>
          </p:nvPr>
        </p:nvSpPr>
        <p:spPr/>
        <p:txBody>
          <a:bodyPr/>
          <a:lstStyle/>
          <a:p>
            <a:r>
              <a:rPr kumimoji="1" lang="en-US" altLang="ja-JP" dirty="0" err="1"/>
              <a:t>LightGBM</a:t>
            </a:r>
            <a:r>
              <a:rPr kumimoji="1" lang="ja-JP" altLang="en-US"/>
              <a:t>学習</a:t>
            </a:r>
          </a:p>
        </p:txBody>
      </p:sp>
      <p:sp>
        <p:nvSpPr>
          <p:cNvPr id="3" name="コンテンツ プレースホルダー 2">
            <a:extLst>
              <a:ext uri="{FF2B5EF4-FFF2-40B4-BE49-F238E27FC236}">
                <a16:creationId xmlns:a16="http://schemas.microsoft.com/office/drawing/2014/main" id="{1D5E5C7E-DA9F-1FC1-FFFC-2EA339C2F7EC}"/>
              </a:ext>
            </a:extLst>
          </p:cNvPr>
          <p:cNvSpPr>
            <a:spLocks noGrp="1"/>
          </p:cNvSpPr>
          <p:nvPr>
            <p:ph idx="1"/>
          </p:nvPr>
        </p:nvSpPr>
        <p:spPr/>
        <p:txBody>
          <a:bodyPr/>
          <a:lstStyle/>
          <a:p>
            <a:r>
              <a:rPr lang="ja-JP" altLang="en-US"/>
              <a:t>学習方式</a:t>
            </a:r>
            <a:endParaRPr lang="en-US" altLang="ja-JP" dirty="0"/>
          </a:p>
          <a:p>
            <a:pPr lvl="1"/>
            <a:r>
              <a:rPr lang="ja-JP" altLang="en-US"/>
              <a:t>時系列クロスバリデーション</a:t>
            </a:r>
            <a:endParaRPr lang="en-US" altLang="ja-JP" dirty="0"/>
          </a:p>
          <a:p>
            <a:pPr lvl="2"/>
            <a:r>
              <a:rPr lang="ja-JP" altLang="en-US"/>
              <a:t>学習期間が一年ずつ伸びていく</a:t>
            </a:r>
            <a:endParaRPr lang="en-US" altLang="ja-JP" dirty="0"/>
          </a:p>
          <a:p>
            <a:pPr lvl="2"/>
            <a:r>
              <a:rPr lang="en-US" altLang="ja-JP" dirty="0"/>
              <a:t>(</a:t>
            </a:r>
            <a:r>
              <a:rPr lang="ja-JP" altLang="en-US"/>
              <a:t>ステップ１）</a:t>
            </a:r>
            <a:r>
              <a:rPr lang="en-US" altLang="ja-JP" dirty="0"/>
              <a:t>1999</a:t>
            </a:r>
            <a:r>
              <a:rPr lang="ja-JP" altLang="en-US"/>
              <a:t>年</a:t>
            </a:r>
            <a:r>
              <a:rPr lang="en-US" altLang="ja-JP" dirty="0"/>
              <a:t>-2017</a:t>
            </a:r>
            <a:r>
              <a:rPr lang="ja-JP" altLang="en-US"/>
              <a:t>年→</a:t>
            </a:r>
            <a:r>
              <a:rPr lang="en-US" altLang="ja-JP" dirty="0"/>
              <a:t>2018</a:t>
            </a:r>
            <a:r>
              <a:rPr lang="ja-JP" altLang="en-US"/>
              <a:t>年を予測</a:t>
            </a:r>
            <a:endParaRPr lang="en-US" altLang="ja-JP" dirty="0"/>
          </a:p>
          <a:p>
            <a:pPr lvl="2"/>
            <a:r>
              <a:rPr lang="en-US" altLang="ja-JP" dirty="0"/>
              <a:t>(</a:t>
            </a:r>
            <a:r>
              <a:rPr lang="ja-JP" altLang="en-US"/>
              <a:t>ステップ２）</a:t>
            </a:r>
            <a:r>
              <a:rPr lang="en-US" altLang="ja-JP" dirty="0"/>
              <a:t>1999</a:t>
            </a:r>
            <a:r>
              <a:rPr lang="ja-JP" altLang="en-US"/>
              <a:t>年</a:t>
            </a:r>
            <a:r>
              <a:rPr lang="en-US" altLang="ja-JP" dirty="0"/>
              <a:t>-2018</a:t>
            </a:r>
            <a:r>
              <a:rPr lang="ja-JP" altLang="en-US"/>
              <a:t>年→</a:t>
            </a:r>
            <a:r>
              <a:rPr lang="en-US" altLang="ja-JP" dirty="0"/>
              <a:t>2019</a:t>
            </a:r>
            <a:r>
              <a:rPr lang="ja-JP" altLang="en-US"/>
              <a:t>年を予測</a:t>
            </a:r>
            <a:endParaRPr lang="en-US" altLang="ja-JP" dirty="0"/>
          </a:p>
          <a:p>
            <a:endParaRPr lang="en-US" altLang="ja-JP" dirty="0"/>
          </a:p>
          <a:p>
            <a:r>
              <a:rPr lang="ja-JP" altLang="en-US"/>
              <a:t>損失関数</a:t>
            </a:r>
            <a:endParaRPr lang="en-US" altLang="ja-JP" dirty="0"/>
          </a:p>
          <a:p>
            <a:pPr lvl="1"/>
            <a:r>
              <a:rPr lang="en-US" altLang="ja-JP" dirty="0"/>
              <a:t>Huber</a:t>
            </a:r>
            <a:r>
              <a:rPr lang="ja-JP" altLang="en-US"/>
              <a:t>損失</a:t>
            </a:r>
            <a:endParaRPr lang="en-US" altLang="ja-JP" dirty="0"/>
          </a:p>
          <a:p>
            <a:pPr lvl="2"/>
            <a:r>
              <a:rPr lang="ja-JP" altLang="en-US">
                <a:solidFill>
                  <a:srgbClr val="3B3B3B"/>
                </a:solidFill>
                <a:latin typeface="-apple-system"/>
              </a:rPr>
              <a:t>外れ値にロバスト</a:t>
            </a:r>
            <a:endParaRPr lang="en-US" altLang="ja-JP" dirty="0">
              <a:solidFill>
                <a:srgbClr val="3B3B3B"/>
              </a:solidFill>
              <a:latin typeface="-apple-system"/>
            </a:endParaRPr>
          </a:p>
        </p:txBody>
      </p:sp>
      <p:sp>
        <p:nvSpPr>
          <p:cNvPr id="4" name="スライド番号プレースホルダー 3">
            <a:extLst>
              <a:ext uri="{FF2B5EF4-FFF2-40B4-BE49-F238E27FC236}">
                <a16:creationId xmlns:a16="http://schemas.microsoft.com/office/drawing/2014/main" id="{23C5CB03-243A-10E0-545A-B78950E96385}"/>
              </a:ext>
            </a:extLst>
          </p:cNvPr>
          <p:cNvSpPr>
            <a:spLocks noGrp="1"/>
          </p:cNvSpPr>
          <p:nvPr>
            <p:ph type="sldNum" sz="quarter" idx="12"/>
          </p:nvPr>
        </p:nvSpPr>
        <p:spPr/>
        <p:txBody>
          <a:bodyPr/>
          <a:lstStyle/>
          <a:p>
            <a:fld id="{2EB1DF11-3754-204D-886B-D0BD6C82EC86}" type="slidenum">
              <a:rPr lang="ja-JP" altLang="en-US" smtClean="0"/>
              <a:pPr/>
              <a:t>17</a:t>
            </a:fld>
            <a:endParaRPr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B11B17BD-7B30-9070-0955-FD186DC6274B}"/>
                  </a:ext>
                </a:extLst>
              </p:cNvPr>
              <p:cNvSpPr txBox="1"/>
              <p:nvPr/>
            </p:nvSpPr>
            <p:spPr>
              <a:xfrm>
                <a:off x="4582395" y="4436376"/>
                <a:ext cx="6771405" cy="1757148"/>
              </a:xfrm>
              <a:prstGeom prst="rect">
                <a:avLst/>
              </a:prstGeom>
              <a:noFill/>
              <a:ln w="9525">
                <a:solidFill>
                  <a:schemeClr val="tx1"/>
                </a:solidFill>
              </a:ln>
            </p:spPr>
            <p:txBody>
              <a:bodyPr wrap="square" rtlCol="0">
                <a:spAutoFit/>
              </a:bodyPr>
              <a:lstStyle/>
              <a:p>
                <a:pPr lvl="1"/>
                <a14:m>
                  <m:oMathPara xmlns:m="http://schemas.openxmlformats.org/officeDocument/2006/math">
                    <m:oMathParaPr>
                      <m:jc m:val="center"/>
                    </m:oMathParaPr>
                    <m:oMath xmlns:m="http://schemas.openxmlformats.org/officeDocument/2006/math">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𝐿</m:t>
                          </m:r>
                        </m:e>
                        <m:sub>
                          <m:r>
                            <a:rPr lang="en-US" altLang="ja-JP" sz="2400" b="0" i="1" dirty="0" smtClean="0">
                              <a:latin typeface="Cambria Math" panose="02040503050406030204" pitchFamily="18" charset="0"/>
                              <a:ea typeface="Cambria Math" panose="02040503050406030204" pitchFamily="18" charset="0"/>
                            </a:rPr>
                            <m:t>𝛿</m:t>
                          </m:r>
                        </m:sub>
                      </m:sSub>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𝑦</m:t>
                      </m:r>
                      <m:r>
                        <a:rPr lang="en-US" altLang="ja-JP" sz="2400" b="0" i="1" dirty="0" smtClean="0">
                          <a:latin typeface="Cambria Math" panose="02040503050406030204" pitchFamily="18" charset="0"/>
                        </a:rPr>
                        <m:t>)=</m:t>
                      </m:r>
                      <m:d>
                        <m:dPr>
                          <m:begChr m:val="{"/>
                          <m:endChr m:val=""/>
                          <m:ctrlPr>
                            <a:rPr lang="en-US" altLang="ja-JP" sz="2400" i="1" dirty="0" smtClean="0">
                              <a:latin typeface="Cambria Math" panose="02040503050406030204" pitchFamily="18" charset="0"/>
                            </a:rPr>
                          </m:ctrlPr>
                        </m:dPr>
                        <m:e>
                          <m:eqArr>
                            <m:eqArrPr>
                              <m:ctrlPr>
                                <a:rPr lang="en-US" altLang="ja-JP" sz="2400" i="1" dirty="0" smtClean="0">
                                  <a:latin typeface="Cambria Math" panose="02040503050406030204" pitchFamily="18" charset="0"/>
                                </a:rPr>
                              </m:ctrlPr>
                            </m:eqArrPr>
                            <m:e>
                              <m:f>
                                <m:fPr>
                                  <m:ctrlPr>
                                    <a:rPr lang="en-US" altLang="ja-JP" sz="2400" i="1" dirty="0" smtClean="0">
                                      <a:latin typeface="Cambria Math" panose="02040503050406030204" pitchFamily="18" charset="0"/>
                                    </a:rPr>
                                  </m:ctrlPr>
                                </m:fPr>
                                <m:num>
                                  <m:r>
                                    <a:rPr lang="en-US" altLang="ja-JP" sz="2400" b="0" i="1" dirty="0" smtClean="0">
                                      <a:latin typeface="Cambria Math" panose="02040503050406030204" pitchFamily="18" charset="0"/>
                                    </a:rPr>
                                    <m:t>1</m:t>
                                  </m:r>
                                </m:num>
                                <m:den>
                                  <m:r>
                                    <a:rPr lang="en-US" altLang="ja-JP" sz="2400" b="0" i="1" dirty="0" smtClean="0">
                                      <a:latin typeface="Cambria Math" panose="02040503050406030204" pitchFamily="18" charset="0"/>
                                    </a:rPr>
                                    <m:t>2</m:t>
                                  </m:r>
                                </m:den>
                              </m:f>
                              <m:sSup>
                                <m:sSupPr>
                                  <m:ctrlPr>
                                    <a:rPr lang="en-US" altLang="ja-JP" sz="2400" b="0" i="1" dirty="0" smtClean="0">
                                      <a:latin typeface="Cambria Math" panose="02040503050406030204" pitchFamily="18" charset="0"/>
                                    </a:rPr>
                                  </m:ctrlPr>
                                </m:sSupPr>
                                <m:e>
                                  <m:r>
                                    <a:rPr lang="en-US" altLang="ja-JP" sz="2400" i="1" dirty="0">
                                      <a:latin typeface="Cambria Math" panose="02040503050406030204" pitchFamily="18" charset="0"/>
                                    </a:rPr>
                                    <m:t>(</m:t>
                                  </m:r>
                                  <m:r>
                                    <a:rPr lang="en-US" altLang="ja-JP" sz="2400" i="1" dirty="0">
                                      <a:latin typeface="Cambria Math" panose="02040503050406030204" pitchFamily="18" charset="0"/>
                                    </a:rPr>
                                    <m:t>𝑦</m:t>
                                  </m:r>
                                  <m:r>
                                    <a:rPr lang="en-US" altLang="ja-JP" sz="2400" i="1" dirty="0">
                                      <a:latin typeface="Cambria Math" panose="02040503050406030204" pitchFamily="18" charset="0"/>
                                    </a:rPr>
                                    <m:t>−</m:t>
                                  </m:r>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r>
                                    <a:rPr lang="en-US" altLang="ja-JP" sz="2400" i="1" dirty="0">
                                      <a:latin typeface="Cambria Math" panose="02040503050406030204" pitchFamily="18" charset="0"/>
                                    </a:rPr>
                                    <m:t>)</m:t>
                                  </m:r>
                                </m:e>
                                <m:sup>
                                  <m:r>
                                    <a:rPr lang="en-US" altLang="ja-JP" sz="2400" b="0" i="1" dirty="0" smtClean="0">
                                      <a:latin typeface="Cambria Math" panose="02040503050406030204" pitchFamily="18" charset="0"/>
                                    </a:rPr>
                                    <m:t>2</m:t>
                                  </m:r>
                                </m:sup>
                              </m:sSup>
                              <m:r>
                                <a:rPr lang="en-US" altLang="ja-JP" sz="2400" b="0" i="1" dirty="0" smtClean="0">
                                  <a:latin typeface="Cambria Math" panose="02040503050406030204" pitchFamily="18" charset="0"/>
                                </a:rPr>
                                <m:t>                        (</m:t>
                              </m:r>
                              <m:d>
                                <m:dPr>
                                  <m:begChr m:val="|"/>
                                  <m:endChr m:val="|"/>
                                  <m:ctrlPr>
                                    <a:rPr lang="en-US" altLang="ja-JP" sz="2400" b="0" i="1" dirty="0" smtClean="0">
                                      <a:latin typeface="Cambria Math" panose="02040503050406030204" pitchFamily="18" charset="0"/>
                                    </a:rPr>
                                  </m:ctrlPr>
                                </m:dPr>
                                <m:e>
                                  <m:r>
                                    <a:rPr lang="en-US" altLang="ja-JP" sz="2400" i="1" dirty="0">
                                      <a:latin typeface="Cambria Math" panose="02040503050406030204" pitchFamily="18" charset="0"/>
                                    </a:rPr>
                                    <m:t>𝑦</m:t>
                                  </m:r>
                                  <m:r>
                                    <a:rPr lang="en-US" altLang="ja-JP" sz="2400" i="1" dirty="0">
                                      <a:latin typeface="Cambria Math" panose="02040503050406030204" pitchFamily="18" charset="0"/>
                                    </a:rPr>
                                    <m:t>−</m:t>
                                  </m:r>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e>
                              </m:d>
                              <m:r>
                                <a:rPr lang="en-US" altLang="ja-JP" sz="2400" i="1" dirty="0" smtClean="0">
                                  <a:latin typeface="Cambria Math" panose="02040503050406030204" pitchFamily="18" charset="0"/>
                                  <a:ea typeface="Cambria Math" panose="02040503050406030204" pitchFamily="18" charset="0"/>
                                </a:rPr>
                                <m:t>≤</m:t>
                              </m:r>
                              <m:r>
                                <a:rPr lang="en-US" altLang="ja-JP" sz="2400" i="1" dirty="0" smtClean="0">
                                  <a:latin typeface="Cambria Math" panose="02040503050406030204" pitchFamily="18" charset="0"/>
                                  <a:ea typeface="Cambria Math" panose="02040503050406030204" pitchFamily="18" charset="0"/>
                                </a:rPr>
                                <m:t>𝛿</m:t>
                              </m:r>
                              <m:r>
                                <a:rPr lang="en-US" altLang="ja-JP" sz="2400" b="0" i="1" dirty="0" smtClean="0">
                                  <a:latin typeface="Cambria Math" panose="02040503050406030204" pitchFamily="18" charset="0"/>
                                </a:rPr>
                                <m:t>)</m:t>
                              </m:r>
                            </m:e>
                            <m:e>
                              <m:r>
                                <a:rPr lang="en-US" altLang="ja-JP" sz="2400" i="1" dirty="0" smtClean="0">
                                  <a:latin typeface="Cambria Math" panose="02040503050406030204" pitchFamily="18" charset="0"/>
                                  <a:ea typeface="Cambria Math" panose="02040503050406030204" pitchFamily="18" charset="0"/>
                                </a:rPr>
                                <m:t>𝛿</m:t>
                              </m:r>
                              <m:d>
                                <m:dPr>
                                  <m:ctrlPr>
                                    <a:rPr lang="en-US" altLang="ja-JP" sz="2400" b="0" i="1" dirty="0" smtClean="0">
                                      <a:latin typeface="Cambria Math" panose="02040503050406030204" pitchFamily="18" charset="0"/>
                                      <a:ea typeface="Cambria Math" panose="02040503050406030204" pitchFamily="18" charset="0"/>
                                    </a:rPr>
                                  </m:ctrlPr>
                                </m:dPr>
                                <m:e>
                                  <m:d>
                                    <m:dPr>
                                      <m:begChr m:val="|"/>
                                      <m:endChr m:val="|"/>
                                      <m:ctrlPr>
                                        <a:rPr lang="en-US" altLang="ja-JP" sz="2400" b="0" i="1" dirty="0" smtClean="0">
                                          <a:latin typeface="Cambria Math" panose="02040503050406030204" pitchFamily="18" charset="0"/>
                                          <a:ea typeface="Cambria Math" panose="02040503050406030204" pitchFamily="18" charset="0"/>
                                        </a:rPr>
                                      </m:ctrlPr>
                                    </m:dPr>
                                    <m:e>
                                      <m:r>
                                        <a:rPr lang="en-US" altLang="ja-JP" sz="2400" b="0" i="1" dirty="0" smtClean="0">
                                          <a:latin typeface="Cambria Math" panose="02040503050406030204" pitchFamily="18" charset="0"/>
                                          <a:ea typeface="Cambria Math" panose="02040503050406030204" pitchFamily="18" charset="0"/>
                                        </a:rPr>
                                        <m:t>𝑦</m:t>
                                      </m:r>
                                      <m:r>
                                        <a:rPr lang="en-US" altLang="ja-JP" sz="2400" b="0" i="1" dirty="0" smtClean="0">
                                          <a:latin typeface="Cambria Math" panose="02040503050406030204" pitchFamily="18" charset="0"/>
                                          <a:ea typeface="Cambria Math" panose="02040503050406030204" pitchFamily="18" charset="0"/>
                                        </a:rPr>
                                        <m:t>−</m:t>
                                      </m:r>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e>
                                  </m:d>
                                  <m:r>
                                    <a:rPr lang="en-US" altLang="ja-JP" sz="2400" b="0" i="1" dirty="0" smtClean="0">
                                      <a:latin typeface="Cambria Math" panose="02040503050406030204" pitchFamily="18" charset="0"/>
                                      <a:ea typeface="Cambria Math" panose="02040503050406030204" pitchFamily="18" charset="0"/>
                                    </a:rPr>
                                    <m:t>−</m:t>
                                  </m:r>
                                  <m:f>
                                    <m:fPr>
                                      <m:ctrlPr>
                                        <a:rPr lang="en-US" altLang="ja-JP" sz="2400" b="0" i="1" dirty="0" smtClean="0">
                                          <a:latin typeface="Cambria Math" panose="02040503050406030204" pitchFamily="18" charset="0"/>
                                          <a:ea typeface="Cambria Math" panose="02040503050406030204" pitchFamily="18" charset="0"/>
                                        </a:rPr>
                                      </m:ctrlPr>
                                    </m:fPr>
                                    <m:num>
                                      <m:r>
                                        <a:rPr lang="en-US" altLang="ja-JP" sz="2400" b="0" i="1" dirty="0" smtClean="0">
                                          <a:latin typeface="Cambria Math" panose="02040503050406030204" pitchFamily="18" charset="0"/>
                                          <a:ea typeface="Cambria Math" panose="02040503050406030204" pitchFamily="18" charset="0"/>
                                        </a:rPr>
                                        <m:t>𝛿</m:t>
                                      </m:r>
                                    </m:num>
                                    <m:den>
                                      <m:r>
                                        <a:rPr lang="en-US" altLang="ja-JP" sz="2400" b="0" i="1" dirty="0" smtClean="0">
                                          <a:latin typeface="Cambria Math" panose="02040503050406030204" pitchFamily="18" charset="0"/>
                                          <a:ea typeface="Cambria Math" panose="02040503050406030204" pitchFamily="18" charset="0"/>
                                        </a:rPr>
                                        <m:t>2</m:t>
                                      </m:r>
                                    </m:den>
                                  </m:f>
                                </m:e>
                              </m:d>
                              <m:r>
                                <a:rPr lang="en-US" altLang="ja-JP" sz="2400" b="0" i="1" dirty="0" smtClean="0">
                                  <a:latin typeface="Cambria Math" panose="02040503050406030204" pitchFamily="18" charset="0"/>
                                  <a:ea typeface="Cambria Math" panose="02040503050406030204" pitchFamily="18" charset="0"/>
                                </a:rPr>
                                <m:t>             (</m:t>
                              </m:r>
                              <m:d>
                                <m:dPr>
                                  <m:begChr m:val="|"/>
                                  <m:endChr m:val="|"/>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𝑦</m:t>
                                  </m:r>
                                  <m:r>
                                    <a:rPr lang="en-US" altLang="ja-JP" sz="2400" i="1" dirty="0">
                                      <a:latin typeface="Cambria Math" panose="02040503050406030204" pitchFamily="18" charset="0"/>
                                    </a:rPr>
                                    <m:t>−</m:t>
                                  </m:r>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e>
                              </m:d>
                              <m:r>
                                <a:rPr lang="en-US" altLang="ja-JP" sz="2400" i="1" dirty="0">
                                  <a:latin typeface="Cambria Math" panose="02040503050406030204" pitchFamily="18" charset="0"/>
                                  <a:ea typeface="Cambria Math" panose="02040503050406030204" pitchFamily="18" charset="0"/>
                                </a:rPr>
                                <m:t>&gt;</m:t>
                              </m:r>
                              <m:r>
                                <a:rPr lang="en-US" altLang="ja-JP" sz="2400" i="1" dirty="0" smtClean="0">
                                  <a:latin typeface="Cambria Math" panose="02040503050406030204" pitchFamily="18" charset="0"/>
                                  <a:ea typeface="Cambria Math" panose="02040503050406030204" pitchFamily="18" charset="0"/>
                                </a:rPr>
                                <m:t>𝛿</m:t>
                              </m:r>
                              <m:r>
                                <a:rPr lang="en-US" altLang="ja-JP" sz="2400" b="0" i="1" dirty="0" smtClean="0">
                                  <a:latin typeface="Cambria Math" panose="02040503050406030204" pitchFamily="18" charset="0"/>
                                  <a:ea typeface="Cambria Math" panose="02040503050406030204" pitchFamily="18" charset="0"/>
                                </a:rPr>
                                <m:t>)</m:t>
                              </m:r>
                            </m:e>
                          </m:eqArr>
                        </m:e>
                      </m:d>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5" name="テキスト ボックス 4">
                <a:extLst>
                  <a:ext uri="{FF2B5EF4-FFF2-40B4-BE49-F238E27FC236}">
                    <a16:creationId xmlns:a16="http://schemas.microsoft.com/office/drawing/2014/main" id="{B11B17BD-7B30-9070-0955-FD186DC6274B}"/>
                  </a:ext>
                </a:extLst>
              </p:cNvPr>
              <p:cNvSpPr txBox="1">
                <a:spLocks noRot="1" noChangeAspect="1" noMove="1" noResize="1" noEditPoints="1" noAdjustHandles="1" noChangeArrowheads="1" noChangeShapeType="1" noTextEdit="1"/>
              </p:cNvSpPr>
              <p:nvPr/>
            </p:nvSpPr>
            <p:spPr>
              <a:xfrm>
                <a:off x="4582395" y="4436376"/>
                <a:ext cx="6771405" cy="1757148"/>
              </a:xfrm>
              <a:prstGeom prst="rect">
                <a:avLst/>
              </a:prstGeom>
              <a:blipFill>
                <a:blip r:embed="rId2"/>
                <a:stretch>
                  <a:fillRect/>
                </a:stretch>
              </a:blipFill>
              <a:ln w="952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003976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8A8850-4CEE-86CD-4510-585288F891A2}"/>
              </a:ext>
            </a:extLst>
          </p:cNvPr>
          <p:cNvSpPr>
            <a:spLocks noGrp="1"/>
          </p:cNvSpPr>
          <p:nvPr>
            <p:ph type="title"/>
          </p:nvPr>
        </p:nvSpPr>
        <p:spPr/>
        <p:txBody>
          <a:bodyPr/>
          <a:lstStyle/>
          <a:p>
            <a:r>
              <a:rPr lang="ja-JP" altLang="en-US"/>
              <a:t>二方向効果モデル</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81DC448-B28F-F8E2-A521-3171A8BE57F0}"/>
                  </a:ext>
                </a:extLst>
              </p:cNvPr>
              <p:cNvSpPr>
                <a:spLocks noGrp="1"/>
              </p:cNvSpPr>
              <p:nvPr>
                <p:ph idx="1"/>
              </p:nvPr>
            </p:nvSpPr>
            <p:spPr/>
            <p:txBody>
              <a:bodyPr/>
              <a:lstStyle/>
              <a:p>
                <a:r>
                  <a:rPr kumimoji="1" lang="ja-JP" altLang="en-US"/>
                  <a:t>最小二乗法</a:t>
                </a:r>
                <a:endParaRPr kumimoji="1" lang="en-US" altLang="ja-JP" dirty="0"/>
              </a:p>
              <a:p>
                <a:pPr lvl="1"/>
                <a:r>
                  <a:rPr lang="ja-JP" altLang="en-US"/>
                  <a:t>残差二乗和（</a:t>
                </a:r>
                <a:r>
                  <a:rPr lang="en-US" altLang="ja-JP" dirty="0"/>
                  <a:t>RSS</a:t>
                </a:r>
                <a:r>
                  <a:rPr lang="ja-JP" altLang="en-US"/>
                  <a:t>）を最小にする係数を求める</a:t>
                </a:r>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r>
                  <a:rPr kumimoji="1" lang="ja-JP" altLang="en-US"/>
                  <a:t>残差</a:t>
                </a:r>
                <a:r>
                  <a:rPr kumimoji="1" lang="en-US" altLang="ja-JP" dirty="0"/>
                  <a:t> </a:t>
                </a:r>
                <a14:m>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𝜃</m:t>
                    </m:r>
                  </m:oMath>
                </a14:m>
                <a:r>
                  <a:rPr kumimoji="1" lang="en-US" altLang="ja-JP" dirty="0"/>
                  <a:t> </a:t>
                </a:r>
                <a:endParaRPr kumimoji="1" lang="ja-JP" altLang="en-US"/>
              </a:p>
            </p:txBody>
          </p:sp>
        </mc:Choice>
        <mc:Fallback>
          <p:sp>
            <p:nvSpPr>
              <p:cNvPr id="3" name="コンテンツ プレースホルダー 2">
                <a:extLst>
                  <a:ext uri="{FF2B5EF4-FFF2-40B4-BE49-F238E27FC236}">
                    <a16:creationId xmlns:a16="http://schemas.microsoft.com/office/drawing/2014/main" id="{C81DC448-B28F-F8E2-A521-3171A8BE57F0}"/>
                  </a:ext>
                </a:extLst>
              </p:cNvPr>
              <p:cNvSpPr>
                <a:spLocks noGrp="1" noRot="1" noChangeAspect="1" noMove="1" noResize="1" noEditPoints="1" noAdjustHandles="1" noChangeArrowheads="1" noChangeShapeType="1" noTextEdit="1"/>
              </p:cNvSpPr>
              <p:nvPr>
                <p:ph idx="1"/>
              </p:nvPr>
            </p:nvSpPr>
            <p:spPr>
              <a:blipFill>
                <a:blip r:embed="rId2"/>
                <a:stretch>
                  <a:fillRect l="-1086" t="-204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C251806-B2F2-5162-BAC5-8CA605864C92}"/>
              </a:ext>
            </a:extLst>
          </p:cNvPr>
          <p:cNvSpPr>
            <a:spLocks noGrp="1"/>
          </p:cNvSpPr>
          <p:nvPr>
            <p:ph type="sldNum" sz="quarter" idx="12"/>
          </p:nvPr>
        </p:nvSpPr>
        <p:spPr/>
        <p:txBody>
          <a:bodyPr/>
          <a:lstStyle/>
          <a:p>
            <a:fld id="{2EB1DF11-3754-204D-886B-D0BD6C82EC86}" type="slidenum">
              <a:rPr lang="ja-JP" altLang="en-US" smtClean="0"/>
              <a:pPr/>
              <a:t>18</a:t>
            </a:fld>
            <a:endParaRPr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C0DA1A9-B9DD-2C53-876E-A6FD01950B1F}"/>
                  </a:ext>
                </a:extLst>
              </p:cNvPr>
              <p:cNvSpPr txBox="1"/>
              <p:nvPr/>
            </p:nvSpPr>
            <p:spPr>
              <a:xfrm>
                <a:off x="1709979" y="2625639"/>
                <a:ext cx="7642541" cy="836319"/>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𝑅𝑆𝑆</m:t>
                      </m:r>
                      <m:d>
                        <m:dPr>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ea typeface="Cambria Math" panose="02040503050406030204" pitchFamily="18" charset="0"/>
                            </a:rPr>
                            <m:t>𝛼</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𝛾</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𝛽</m:t>
                          </m:r>
                        </m:e>
                      </m:d>
                      <m:r>
                        <a:rPr lang="en-US" altLang="ja-JP" sz="2400" b="0" i="1" dirty="0" smtClean="0">
                          <a:latin typeface="Cambria Math" panose="02040503050406030204" pitchFamily="18" charset="0"/>
                        </a:rPr>
                        <m:t>=</m:t>
                      </m:r>
                      <m:nary>
                        <m:naryPr>
                          <m:chr m:val="∑"/>
                          <m:limLoc m:val="subSup"/>
                          <m:supHide m:val="on"/>
                          <m:ctrlPr>
                            <a:rPr lang="en-US" altLang="ja-JP" sz="2400" b="0" i="1" dirty="0" smtClean="0">
                              <a:latin typeface="Cambria Math" panose="02040503050406030204" pitchFamily="18" charset="0"/>
                            </a:rPr>
                          </m:ctrlPr>
                        </m:naryPr>
                        <m:sub>
                          <m:r>
                            <m:rPr>
                              <m:brk m:alnAt="9"/>
                            </m:rPr>
                            <a:rPr lang="en-US" altLang="ja-JP" sz="2400" b="0" i="1" dirty="0" smtClean="0">
                              <a:latin typeface="Cambria Math" panose="02040503050406030204" pitchFamily="18" charset="0"/>
                            </a:rPr>
                            <m:t>𝑖</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𝑡</m:t>
                          </m:r>
                        </m:sub>
                        <m:sup/>
                        <m:e>
                          <m:sSup>
                            <m:sSupPr>
                              <m:ctrlPr>
                                <a:rPr lang="en-US" altLang="ja-JP" sz="2400" b="0" i="1" dirty="0" smtClean="0">
                                  <a:latin typeface="Cambria Math" panose="02040503050406030204" pitchFamily="18" charset="0"/>
                                </a:rPr>
                              </m:ctrlPr>
                            </m:sSupPr>
                            <m:e>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e>
                                    <m:sub>
                                      <m: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i="1" dirty="0">
                                          <a:latin typeface="Cambria Math" panose="02040503050406030204" pitchFamily="18" charset="0"/>
                                        </a:rPr>
                                        <m:t>𝑡</m:t>
                                      </m:r>
                                    </m:sub>
                                  </m:sSub>
                                  <m:r>
                                    <a:rPr lang="en-US" altLang="ja-JP" sz="2400" i="1" dirty="0">
                                      <a:latin typeface="Cambria Math" panose="02040503050406030204" pitchFamily="18" charset="0"/>
                                    </a:rPr>
                                    <m:t>−</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𝛼</m:t>
                                          </m:r>
                                        </m:e>
                                        <m:sub>
                                          <m:r>
                                            <a:rPr lang="en-US" altLang="ja-JP" sz="2400" i="1" dirty="0">
                                              <a:latin typeface="Cambria Math" panose="02040503050406030204" pitchFamily="18" charset="0"/>
                                            </a:rPr>
                                            <m:t>𝑖</m:t>
                                          </m:r>
                                        </m:sub>
                                      </m:sSub>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b="0" i="1" dirty="0" smtClean="0">
                                              <a:latin typeface="Cambria Math" panose="02040503050406030204" pitchFamily="18" charset="0"/>
                                            </a:rPr>
                                            <m:t>𝑖</m:t>
                                          </m:r>
                                        </m:sub>
                                      </m:sSub>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𝛾</m:t>
                                          </m:r>
                                        </m:e>
                                        <m:sub>
                                          <m:r>
                                            <a:rPr lang="en-US" altLang="ja-JP" sz="2400" i="1" dirty="0">
                                              <a:latin typeface="Cambria Math" panose="02040503050406030204" pitchFamily="18" charset="0"/>
                                            </a:rPr>
                                            <m:t>𝑡</m:t>
                                          </m:r>
                                        </m:sub>
                                      </m:sSub>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𝐷</m:t>
                                          </m:r>
                                        </m:e>
                                        <m:sub>
                                          <m:r>
                                            <a:rPr lang="en-US" altLang="ja-JP" sz="2400" b="0" i="1" dirty="0" smtClean="0">
                                              <a:latin typeface="Cambria Math" panose="02040503050406030204" pitchFamily="18" charset="0"/>
                                            </a:rPr>
                                            <m:t>𝑡</m:t>
                                          </m:r>
                                        </m:sub>
                                      </m:sSub>
                                      <m:r>
                                        <a:rPr lang="en-US" altLang="ja-JP" sz="2400" i="1" dirty="0">
                                          <a:latin typeface="Cambria Math" panose="02040503050406030204" pitchFamily="18" charset="0"/>
                                        </a:rPr>
                                        <m:t>+</m:t>
                                      </m:r>
                                      <m:r>
                                        <a:rPr lang="en-US" altLang="ja-JP" sz="2400" i="1" dirty="0">
                                          <a:latin typeface="Cambria Math" panose="02040503050406030204" pitchFamily="18" charset="0"/>
                                          <a:ea typeface="Cambria Math" panose="02040503050406030204" pitchFamily="18" charset="0"/>
                                        </a:rPr>
                                        <m:t>𝛽</m:t>
                                      </m:r>
                                      <m:sSub>
                                        <m:sSubPr>
                                          <m:ctrlPr>
                                            <a:rPr lang="en-US" altLang="ja-JP" sz="2400" i="1" dirty="0">
                                              <a:latin typeface="Cambria Math" panose="02040503050406030204" pitchFamily="18" charset="0"/>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𝐸</m:t>
                                          </m:r>
                                        </m:e>
                                        <m:sub>
                                          <m:r>
                                            <a:rPr lang="en-US" altLang="ja-JP" sz="2400" i="1" dirty="0">
                                              <a:latin typeface="Cambria Math" panose="02040503050406030204" pitchFamily="18" charset="0"/>
                                              <a:ea typeface="Cambria Math" panose="02040503050406030204" pitchFamily="18" charset="0"/>
                                            </a:rPr>
                                            <m:t>𝑖</m:t>
                                          </m:r>
                                          <m:r>
                                            <a:rPr lang="en-US" altLang="ja-JP" sz="2400" i="1" dirty="0">
                                              <a:latin typeface="Cambria Math" panose="02040503050406030204" pitchFamily="18" charset="0"/>
                                              <a:ea typeface="Cambria Math" panose="02040503050406030204" pitchFamily="18" charset="0"/>
                                            </a:rPr>
                                            <m:t>,</m:t>
                                          </m:r>
                                          <m:r>
                                            <a:rPr lang="en-US" altLang="ja-JP" sz="2400" i="1" dirty="0">
                                              <a:latin typeface="Cambria Math" panose="02040503050406030204" pitchFamily="18" charset="0"/>
                                              <a:ea typeface="Cambria Math" panose="02040503050406030204" pitchFamily="18" charset="0"/>
                                            </a:rPr>
                                            <m:t>𝑡</m:t>
                                          </m:r>
                                        </m:sub>
                                      </m:sSub>
                                    </m:e>
                                  </m:d>
                                </m:e>
                              </m:d>
                            </m:e>
                            <m:sup>
                              <m:r>
                                <a:rPr lang="en-US" altLang="ja-JP" sz="2400" b="0" i="1" dirty="0" smtClean="0">
                                  <a:latin typeface="Cambria Math" panose="02040503050406030204" pitchFamily="18" charset="0"/>
                                </a:rPr>
                                <m:t>2</m:t>
                              </m:r>
                            </m:sup>
                          </m:sSup>
                        </m:e>
                      </m:nary>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5" name="テキスト ボックス 4">
                <a:extLst>
                  <a:ext uri="{FF2B5EF4-FFF2-40B4-BE49-F238E27FC236}">
                    <a16:creationId xmlns:a16="http://schemas.microsoft.com/office/drawing/2014/main" id="{EC0DA1A9-B9DD-2C53-876E-A6FD01950B1F}"/>
                  </a:ext>
                </a:extLst>
              </p:cNvPr>
              <p:cNvSpPr txBox="1">
                <a:spLocks noRot="1" noChangeAspect="1" noMove="1" noResize="1" noEditPoints="1" noAdjustHandles="1" noChangeArrowheads="1" noChangeShapeType="1" noTextEdit="1"/>
              </p:cNvSpPr>
              <p:nvPr/>
            </p:nvSpPr>
            <p:spPr>
              <a:xfrm>
                <a:off x="1709979" y="2625639"/>
                <a:ext cx="7642541" cy="836319"/>
              </a:xfrm>
              <a:prstGeom prst="rect">
                <a:avLst/>
              </a:prstGeom>
              <a:blipFill>
                <a:blip r:embed="rId3"/>
                <a:stretch>
                  <a:fillRect t="-154412" b="-220588"/>
                </a:stretch>
              </a:blipFill>
              <a:ln w="952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E326801-7484-9B22-D940-3B3C176B32D0}"/>
                  </a:ext>
                </a:extLst>
              </p:cNvPr>
              <p:cNvSpPr txBox="1"/>
              <p:nvPr/>
            </p:nvSpPr>
            <p:spPr>
              <a:xfrm>
                <a:off x="9068685" y="1912935"/>
                <a:ext cx="2826671" cy="2273571"/>
              </a:xfrm>
              <a:prstGeom prst="rect">
                <a:avLst/>
              </a:prstGeom>
              <a:noFill/>
              <a:ln w="9525">
                <a:noFill/>
              </a:ln>
            </p:spPr>
            <p:txBody>
              <a:bodyPr wrap="none" rtlCol="0">
                <a:spAutoFit/>
              </a:bodyPr>
              <a:lstStyle/>
              <a:p>
                <a:pPr lvl="1"/>
                <a14:m>
                  <m:oMath xmlns:m="http://schemas.openxmlformats.org/officeDocument/2006/math">
                    <m:sSub>
                      <m:sSubPr>
                        <m:ctrlPr>
                          <a:rPr lang="en-US" altLang="ja-JP" sz="2000" i="1" dirty="0" smtClean="0">
                            <a:latin typeface="Cambria Math" panose="02040503050406030204" pitchFamily="18" charset="0"/>
                          </a:rPr>
                        </m:ctrlPr>
                      </m:sSubPr>
                      <m:e>
                        <m:acc>
                          <m:accPr>
                            <m:chr m:val="̂"/>
                            <m:ctrlPr>
                              <a:rPr lang="en-US" altLang="ja-JP" sz="2000" i="1" dirty="0" smtClean="0">
                                <a:latin typeface="Cambria Math" panose="02040503050406030204" pitchFamily="18" charset="0"/>
                              </a:rPr>
                            </m:ctrlPr>
                          </m:accPr>
                          <m:e>
                            <m:r>
                              <a:rPr lang="en-US" altLang="ja-JP" sz="2000" b="0" i="1" dirty="0" smtClean="0">
                                <a:latin typeface="Cambria Math" panose="02040503050406030204" pitchFamily="18" charset="0"/>
                              </a:rPr>
                              <m:t>𝑦</m:t>
                            </m:r>
                          </m:e>
                        </m:acc>
                      </m:e>
                      <m:sub>
                        <m:r>
                          <a:rPr lang="en-US" altLang="ja-JP" sz="2000" b="0" i="1" dirty="0" smtClean="0">
                            <a:latin typeface="Cambria Math" panose="02040503050406030204" pitchFamily="18" charset="0"/>
                          </a:rPr>
                          <m:t>𝑖</m:t>
                        </m:r>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𝑡</m:t>
                        </m:r>
                      </m:sub>
                    </m:sSub>
                  </m:oMath>
                </a14:m>
                <a:r>
                  <a:rPr lang="en-US" altLang="ja-JP" sz="2000" dirty="0">
                    <a:latin typeface="Meiryo" panose="020B0604030504040204" pitchFamily="34" charset="-128"/>
                    <a:ea typeface="Meiryo" panose="020B0604030504040204" pitchFamily="34" charset="-128"/>
                  </a:rPr>
                  <a:t>:</a:t>
                </a:r>
                <a:r>
                  <a:rPr lang="ja-JP" altLang="en-US" sz="2000">
                    <a:latin typeface="Meiryo" panose="020B0604030504040204" pitchFamily="34" charset="-128"/>
                    <a:ea typeface="Meiryo" panose="020B0604030504040204" pitchFamily="34" charset="-128"/>
                  </a:rPr>
                  <a:t>実測値</a:t>
                </a:r>
                <a:endParaRPr lang="en-US" altLang="ja-JP" sz="2000" dirty="0">
                  <a:latin typeface="Meiryo" panose="020B0604030504040204" pitchFamily="34" charset="-128"/>
                  <a:ea typeface="Meiryo" panose="020B0604030504040204" pitchFamily="34" charset="-128"/>
                </a:endParaRPr>
              </a:p>
              <a:p>
                <a:pPr lvl="1"/>
                <a14:m>
                  <m:oMath xmlns:m="http://schemas.openxmlformats.org/officeDocument/2006/math">
                    <m:sSub>
                      <m:sSubPr>
                        <m:ctrlPr>
                          <a:rPr lang="en-US" altLang="ja-JP" sz="2000" b="0" i="1" dirty="0" smtClean="0">
                            <a:latin typeface="Cambria Math" panose="02040503050406030204" pitchFamily="18" charset="0"/>
                          </a:rPr>
                        </m:ctrlPr>
                      </m:sSubPr>
                      <m:e>
                        <m:r>
                          <a:rPr lang="en-US" altLang="ja-JP" sz="2000" i="1" dirty="0">
                            <a:latin typeface="Cambria Math" panose="02040503050406030204" pitchFamily="18" charset="0"/>
                            <a:ea typeface="Cambria Math" panose="02040503050406030204" pitchFamily="18" charset="0"/>
                          </a:rPr>
                          <m:t>𝛼</m:t>
                        </m:r>
                      </m:e>
                      <m:sub>
                        <m:r>
                          <a:rPr lang="en-US" altLang="ja-JP" sz="2000" b="0" i="1" dirty="0" smtClean="0">
                            <a:latin typeface="Cambria Math" panose="02040503050406030204" pitchFamily="18" charset="0"/>
                          </a:rPr>
                          <m:t>𝑖</m:t>
                        </m:r>
                      </m:sub>
                    </m:sSub>
                  </m:oMath>
                </a14:m>
                <a:r>
                  <a:rPr lang="en-US" altLang="ja-JP" sz="2000" dirty="0">
                    <a:latin typeface="Meiryo" panose="020B0604030504040204" pitchFamily="34" charset="-128"/>
                    <a:ea typeface="Meiryo" panose="020B0604030504040204" pitchFamily="34" charset="-128"/>
                  </a:rPr>
                  <a:t>:</a:t>
                </a:r>
                <a:r>
                  <a:rPr lang="ja-JP" altLang="en-US" sz="2000">
                    <a:latin typeface="Meiryo" panose="020B0604030504040204" pitchFamily="34" charset="-128"/>
                    <a:ea typeface="Meiryo" panose="020B0604030504040204" pitchFamily="34" charset="-128"/>
                  </a:rPr>
                  <a:t>町丁</a:t>
                </a:r>
                <a:r>
                  <a:rPr lang="en-US" altLang="ja-JP" sz="2000" dirty="0">
                    <a:latin typeface="Meiryo" panose="020B0604030504040204" pitchFamily="34" charset="-128"/>
                    <a:ea typeface="Meiryo" panose="020B0604030504040204" pitchFamily="34" charset="-128"/>
                  </a:rPr>
                  <a:t> </a:t>
                </a:r>
                <a14:m>
                  <m:oMath xmlns:m="http://schemas.openxmlformats.org/officeDocument/2006/math">
                    <m:r>
                      <a:rPr lang="en-US" altLang="ja-JP" sz="2000" i="1" dirty="0">
                        <a:latin typeface="Cambria Math" panose="02040503050406030204" pitchFamily="18" charset="0"/>
                      </a:rPr>
                      <m:t>𝑖</m:t>
                    </m:r>
                  </m:oMath>
                </a14:m>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らしさ</a:t>
                </a:r>
                <a:endParaRPr lang="en-US" altLang="ja-JP" sz="2000" dirty="0">
                  <a:latin typeface="Meiryo" panose="020B0604030504040204" pitchFamily="34" charset="-128"/>
                  <a:ea typeface="Meiryo" panose="020B0604030504040204" pitchFamily="34" charset="-128"/>
                </a:endParaRPr>
              </a:p>
              <a:p>
                <a:pPr lvl="1"/>
                <a14:m>
                  <m:oMath xmlns:m="http://schemas.openxmlformats.org/officeDocument/2006/math">
                    <m:sSub>
                      <m:sSubPr>
                        <m:ctrlPr>
                          <a:rPr lang="en-US" altLang="ja-JP" sz="2000" i="1" dirty="0" smtClean="0">
                            <a:latin typeface="Cambria Math" panose="02040503050406030204" pitchFamily="18" charset="0"/>
                          </a:rPr>
                        </m:ctrlPr>
                      </m:sSubPr>
                      <m:e>
                        <m:r>
                          <a:rPr lang="en-US" altLang="ja-JP" sz="2000" i="1" dirty="0">
                            <a:latin typeface="Cambria Math" panose="02040503050406030204" pitchFamily="18" charset="0"/>
                          </a:rPr>
                          <m:t>𝐴</m:t>
                        </m:r>
                      </m:e>
                      <m:sub>
                        <m:r>
                          <a:rPr lang="en-US" altLang="ja-JP" sz="2000" b="0" i="1" dirty="0" smtClean="0">
                            <a:latin typeface="Cambria Math" panose="02040503050406030204" pitchFamily="18" charset="0"/>
                          </a:rPr>
                          <m:t>𝑖</m:t>
                        </m:r>
                      </m:sub>
                    </m:sSub>
                  </m:oMath>
                </a14:m>
                <a:r>
                  <a:rPr lang="en-US" altLang="ja-JP" sz="2000" dirty="0">
                    <a:latin typeface="Meiryo" panose="020B0604030504040204" pitchFamily="34" charset="-128"/>
                    <a:ea typeface="Meiryo" panose="020B0604030504040204" pitchFamily="34" charset="-128"/>
                  </a:rPr>
                  <a:t>:</a:t>
                </a:r>
                <a:r>
                  <a:rPr lang="ja-JP" altLang="en-US" sz="2000">
                    <a:latin typeface="Meiryo" panose="020B0604030504040204" pitchFamily="34" charset="-128"/>
                    <a:ea typeface="Meiryo" panose="020B0604030504040204" pitchFamily="34" charset="-128"/>
                  </a:rPr>
                  <a:t>町丁の</a:t>
                </a:r>
                <a:r>
                  <a:rPr lang="en-US" altLang="ja-JP" sz="2000" dirty="0">
                    <a:latin typeface="Meiryo" panose="020B0604030504040204" pitchFamily="34" charset="-128"/>
                    <a:ea typeface="Meiryo" panose="020B0604030504040204" pitchFamily="34" charset="-128"/>
                  </a:rPr>
                  <a:t>0/1</a:t>
                </a:r>
              </a:p>
              <a:p>
                <a:pPr lvl="1"/>
                <a14:m>
                  <m:oMath xmlns:m="http://schemas.openxmlformats.org/officeDocument/2006/math">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ea typeface="Cambria Math" panose="02040503050406030204" pitchFamily="18" charset="0"/>
                          </a:rPr>
                          <m:t>𝛾</m:t>
                        </m:r>
                      </m:e>
                      <m:sub>
                        <m:r>
                          <a:rPr lang="en-US" altLang="ja-JP" sz="2000" b="0" i="1" dirty="0" smtClean="0">
                            <a:latin typeface="Cambria Math" panose="02040503050406030204" pitchFamily="18" charset="0"/>
                          </a:rPr>
                          <m:t>𝑡</m:t>
                        </m:r>
                      </m:sub>
                    </m:sSub>
                  </m:oMath>
                </a14:m>
                <a:r>
                  <a:rPr lang="en-US" altLang="ja-JP" sz="2000" dirty="0">
                    <a:latin typeface="Meiryo" panose="020B0604030504040204" pitchFamily="34" charset="-128"/>
                    <a:ea typeface="Meiryo" panose="020B0604030504040204" pitchFamily="34" charset="-128"/>
                  </a:rPr>
                  <a:t>:</a:t>
                </a:r>
                <a:r>
                  <a:rPr lang="ja-JP" altLang="en-US" sz="2000">
                    <a:latin typeface="Meiryo" panose="020B0604030504040204" pitchFamily="34" charset="-128"/>
                    <a:ea typeface="Meiryo" panose="020B0604030504040204" pitchFamily="34" charset="-128"/>
                  </a:rPr>
                  <a:t>年</a:t>
                </a:r>
                <a:r>
                  <a:rPr lang="en-US" altLang="ja-JP" sz="2000" dirty="0">
                    <a:latin typeface="Meiryo" panose="020B0604030504040204" pitchFamily="34" charset="-128"/>
                    <a:ea typeface="Meiryo" panose="020B0604030504040204" pitchFamily="34" charset="-128"/>
                  </a:rPr>
                  <a:t> </a:t>
                </a:r>
                <a14:m>
                  <m:oMath xmlns:m="http://schemas.openxmlformats.org/officeDocument/2006/math">
                    <m:r>
                      <a:rPr lang="en-US" altLang="ja-JP" sz="2000" i="1" dirty="0">
                        <a:latin typeface="Cambria Math" panose="02040503050406030204" pitchFamily="18" charset="0"/>
                      </a:rPr>
                      <m:t>𝑡</m:t>
                    </m:r>
                  </m:oMath>
                </a14:m>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らしさ</a:t>
                </a:r>
                <a:endParaRPr lang="en-US" altLang="ja-JP" sz="2000" dirty="0">
                  <a:latin typeface="Meiryo" panose="020B0604030504040204" pitchFamily="34" charset="-128"/>
                  <a:ea typeface="Meiryo" panose="020B0604030504040204" pitchFamily="34" charset="-128"/>
                </a:endParaRPr>
              </a:p>
              <a:p>
                <a:pPr lvl="1"/>
                <a14:m>
                  <m:oMath xmlns:m="http://schemas.openxmlformats.org/officeDocument/2006/math">
                    <m:sSub>
                      <m:sSubPr>
                        <m:ctrlPr>
                          <a:rPr lang="en-US" altLang="ja-JP" sz="2000" i="1" dirty="0" smtClean="0">
                            <a:latin typeface="Cambria Math" panose="02040503050406030204" pitchFamily="18" charset="0"/>
                          </a:rPr>
                        </m:ctrlPr>
                      </m:sSubPr>
                      <m:e>
                        <m:r>
                          <a:rPr lang="en-US" altLang="ja-JP" sz="2000" i="1" dirty="0">
                            <a:latin typeface="Cambria Math" panose="02040503050406030204" pitchFamily="18" charset="0"/>
                          </a:rPr>
                          <m:t>𝐷</m:t>
                        </m:r>
                      </m:e>
                      <m:sub>
                        <m:r>
                          <a:rPr lang="en-US" altLang="ja-JP" sz="2000" b="0" i="1" dirty="0" smtClean="0">
                            <a:latin typeface="Cambria Math" panose="02040503050406030204" pitchFamily="18" charset="0"/>
                          </a:rPr>
                          <m:t>𝑡</m:t>
                        </m:r>
                      </m:sub>
                    </m:sSub>
                  </m:oMath>
                </a14:m>
                <a:r>
                  <a:rPr lang="en-US" altLang="ja-JP" sz="2000" dirty="0">
                    <a:latin typeface="Meiryo" panose="020B0604030504040204" pitchFamily="34" charset="-128"/>
                    <a:ea typeface="Meiryo" panose="020B0604030504040204" pitchFamily="34" charset="-128"/>
                  </a:rPr>
                  <a:t>:</a:t>
                </a:r>
                <a:r>
                  <a:rPr lang="ja-JP" altLang="en-US" sz="2000">
                    <a:latin typeface="Meiryo" panose="020B0604030504040204" pitchFamily="34" charset="-128"/>
                    <a:ea typeface="Meiryo" panose="020B0604030504040204" pitchFamily="34" charset="-128"/>
                  </a:rPr>
                  <a:t>年の</a:t>
                </a:r>
                <a:r>
                  <a:rPr lang="en-US" altLang="ja-JP" sz="2000" dirty="0">
                    <a:latin typeface="Meiryo" panose="020B0604030504040204" pitchFamily="34" charset="-128"/>
                    <a:ea typeface="Meiryo" panose="020B0604030504040204" pitchFamily="34" charset="-128"/>
                  </a:rPr>
                  <a:t>0/1</a:t>
                </a:r>
              </a:p>
              <a:p>
                <a:pPr lvl="1"/>
                <a14:m>
                  <m:oMath xmlns:m="http://schemas.openxmlformats.org/officeDocument/2006/math">
                    <m:r>
                      <a:rPr lang="en-US" altLang="ja-JP" sz="2000" i="1" dirty="0">
                        <a:latin typeface="Cambria Math" panose="02040503050406030204" pitchFamily="18" charset="0"/>
                        <a:ea typeface="Cambria Math" panose="02040503050406030204" pitchFamily="18" charset="0"/>
                      </a:rPr>
                      <m:t>𝛽</m:t>
                    </m:r>
                    <m:r>
                      <a:rPr lang="en-US" altLang="ja-JP" sz="2000" i="1" dirty="0">
                        <a:latin typeface="Cambria Math" panose="02040503050406030204" pitchFamily="18" charset="0"/>
                        <a:ea typeface="Cambria Math" panose="02040503050406030204" pitchFamily="18" charset="0"/>
                      </a:rPr>
                      <m:t> </m:t>
                    </m:r>
                  </m:oMath>
                </a14:m>
                <a:r>
                  <a:rPr lang="en-US" altLang="ja-JP" sz="2000" dirty="0">
                    <a:latin typeface="Meiryo" panose="020B0604030504040204" pitchFamily="34" charset="-128"/>
                    <a:ea typeface="Meiryo" panose="020B0604030504040204" pitchFamily="34" charset="-128"/>
                  </a:rPr>
                  <a:t>:</a:t>
                </a:r>
                <a:r>
                  <a:rPr lang="ja-JP" altLang="en-US" sz="2000">
                    <a:latin typeface="Meiryo" panose="020B0604030504040204" pitchFamily="34" charset="-128"/>
                    <a:ea typeface="Meiryo" panose="020B0604030504040204" pitchFamily="34" charset="-128"/>
                  </a:rPr>
                  <a:t>イベント効果</a:t>
                </a:r>
                <a:endParaRPr lang="en-US" altLang="ja-JP" sz="2000" dirty="0">
                  <a:latin typeface="Meiryo" panose="020B0604030504040204" pitchFamily="34" charset="-128"/>
                  <a:ea typeface="Meiryo" panose="020B0604030504040204" pitchFamily="34" charset="-128"/>
                </a:endParaRPr>
              </a:p>
              <a:p>
                <a:pPr lvl="1"/>
                <a14:m>
                  <m:oMath xmlns:m="http://schemas.openxmlformats.org/officeDocument/2006/math">
                    <m:sSub>
                      <m:sSubPr>
                        <m:ctrlPr>
                          <a:rPr lang="en-US" altLang="ja-JP" sz="2000" b="0" i="1" dirty="0" smtClean="0">
                            <a:latin typeface="Cambria Math" panose="02040503050406030204" pitchFamily="18" charset="0"/>
                            <a:ea typeface="Cambria Math" panose="02040503050406030204" pitchFamily="18" charset="0"/>
                          </a:rPr>
                        </m:ctrlPr>
                      </m:sSubPr>
                      <m:e>
                        <m:r>
                          <a:rPr lang="en-US" altLang="ja-JP" sz="2000" b="0" i="1" dirty="0" smtClean="0">
                            <a:latin typeface="Cambria Math" panose="02040503050406030204" pitchFamily="18" charset="0"/>
                            <a:ea typeface="Cambria Math" panose="02040503050406030204" pitchFamily="18" charset="0"/>
                          </a:rPr>
                          <m:t>𝐸</m:t>
                        </m:r>
                      </m:e>
                      <m:sub>
                        <m:r>
                          <a:rPr lang="en-US" altLang="ja-JP" sz="2000" b="0" i="1" dirty="0" smtClean="0">
                            <a:latin typeface="Cambria Math" panose="02040503050406030204" pitchFamily="18" charset="0"/>
                            <a:ea typeface="Cambria Math" panose="02040503050406030204" pitchFamily="18" charset="0"/>
                          </a:rPr>
                          <m:t>𝑖</m:t>
                        </m:r>
                        <m:r>
                          <a:rPr lang="en-US" altLang="ja-JP" sz="2000" b="0" i="1" dirty="0" smtClean="0">
                            <a:latin typeface="Cambria Math" panose="02040503050406030204" pitchFamily="18" charset="0"/>
                            <a:ea typeface="Cambria Math" panose="02040503050406030204" pitchFamily="18" charset="0"/>
                          </a:rPr>
                          <m:t>,</m:t>
                        </m:r>
                        <m:r>
                          <a:rPr lang="en-US" altLang="ja-JP" sz="2000" b="0" i="1" dirty="0" smtClean="0">
                            <a:latin typeface="Cambria Math" panose="02040503050406030204" pitchFamily="18" charset="0"/>
                            <a:ea typeface="Cambria Math" panose="02040503050406030204" pitchFamily="18" charset="0"/>
                          </a:rPr>
                          <m:t>𝑡</m:t>
                        </m:r>
                      </m:sub>
                    </m:sSub>
                  </m:oMath>
                </a14:m>
                <a:r>
                  <a:rPr lang="en-US" altLang="ja-JP" sz="2000" dirty="0">
                    <a:latin typeface="Meiryo" panose="020B0604030504040204" pitchFamily="34" charset="-128"/>
                    <a:ea typeface="Meiryo" panose="020B0604030504040204" pitchFamily="34" charset="-128"/>
                  </a:rPr>
                  <a:t>:</a:t>
                </a:r>
                <a:r>
                  <a:rPr lang="ja-JP" altLang="en-US" sz="2000">
                    <a:latin typeface="Meiryo" panose="020B0604030504040204" pitchFamily="34" charset="-128"/>
                    <a:ea typeface="Meiryo" panose="020B0604030504040204" pitchFamily="34" charset="-128"/>
                  </a:rPr>
                  <a:t>イベントの</a:t>
                </a:r>
                <a:r>
                  <a:rPr lang="en-US" altLang="ja-JP" sz="2000" dirty="0">
                    <a:latin typeface="Meiryo" panose="020B0604030504040204" pitchFamily="34" charset="-128"/>
                    <a:ea typeface="Meiryo" panose="020B0604030504040204" pitchFamily="34" charset="-128"/>
                  </a:rPr>
                  <a:t>0/1</a:t>
                </a:r>
              </a:p>
            </p:txBody>
          </p:sp>
        </mc:Choice>
        <mc:Fallback>
          <p:sp>
            <p:nvSpPr>
              <p:cNvPr id="6" name="テキスト ボックス 5">
                <a:extLst>
                  <a:ext uri="{FF2B5EF4-FFF2-40B4-BE49-F238E27FC236}">
                    <a16:creationId xmlns:a16="http://schemas.microsoft.com/office/drawing/2014/main" id="{DE326801-7484-9B22-D940-3B3C176B32D0}"/>
                  </a:ext>
                </a:extLst>
              </p:cNvPr>
              <p:cNvSpPr txBox="1">
                <a:spLocks noRot="1" noChangeAspect="1" noMove="1" noResize="1" noEditPoints="1" noAdjustHandles="1" noChangeArrowheads="1" noChangeShapeType="1" noTextEdit="1"/>
              </p:cNvSpPr>
              <p:nvPr/>
            </p:nvSpPr>
            <p:spPr>
              <a:xfrm>
                <a:off x="9068685" y="1912935"/>
                <a:ext cx="2826671" cy="2273571"/>
              </a:xfrm>
              <a:prstGeom prst="rect">
                <a:avLst/>
              </a:prstGeom>
              <a:blipFill>
                <a:blip r:embed="rId4"/>
                <a:stretch>
                  <a:fillRect t="-1667" r="-1345" b="-3889"/>
                </a:stretch>
              </a:blipFill>
              <a:ln w="9525">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D9462D51-7B19-672C-6DF0-02D7144AB78A}"/>
                  </a:ext>
                </a:extLst>
              </p:cNvPr>
              <p:cNvSpPr txBox="1"/>
              <p:nvPr/>
            </p:nvSpPr>
            <p:spPr>
              <a:xfrm>
                <a:off x="1709979" y="4832086"/>
                <a:ext cx="3442417" cy="1568891"/>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𝑋</m:t>
                      </m:r>
                      <m:r>
                        <a:rPr lang="en-US" altLang="ja-JP" sz="2400" b="0" i="1" dirty="0" smtClean="0">
                          <a:latin typeface="Cambria Math" panose="02040503050406030204" pitchFamily="18" charset="0"/>
                        </a:rPr>
                        <m:t>=</m:t>
                      </m:r>
                      <m:d>
                        <m:dPr>
                          <m:begChr m:val="["/>
                          <m:endChr m:val="]"/>
                          <m:ctrlPr>
                            <a:rPr lang="en-US" altLang="ja-JP" sz="2400" b="0" i="1" dirty="0" smtClean="0">
                              <a:latin typeface="Cambria Math" panose="02040503050406030204" pitchFamily="18" charset="0"/>
                            </a:rPr>
                          </m:ctrlPr>
                        </m:dPr>
                        <m:e>
                          <m:m>
                            <m:mPr>
                              <m:mcs>
                                <m:mc>
                                  <m:mcPr>
                                    <m:count m:val="1"/>
                                    <m:mcJc m:val="center"/>
                                  </m:mcPr>
                                </m:mc>
                              </m:mcs>
                              <m:ctrlPr>
                                <a:rPr lang="en-US" altLang="ja-JP" sz="2400" i="1" dirty="0">
                                  <a:latin typeface="Cambria Math" panose="02040503050406030204" pitchFamily="18" charset="0"/>
                                </a:rPr>
                              </m:ctrlPr>
                            </m:mPr>
                            <m:mr>
                              <m:e>
                                <m:m>
                                  <m:mPr>
                                    <m:mcs>
                                      <m:mc>
                                        <m:mcPr>
                                          <m:count m:val="2"/>
                                          <m:mcJc m:val="center"/>
                                        </m:mcPr>
                                      </m:mc>
                                    </m:mcs>
                                    <m:ctrlPr>
                                      <a:rPr lang="en-US" altLang="ja-JP" sz="2400" i="1" dirty="0">
                                        <a:latin typeface="Cambria Math" panose="02040503050406030204" pitchFamily="18" charset="0"/>
                                      </a:rPr>
                                    </m:ctrlPr>
                                  </m:mPr>
                                  <m:m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e>
                                    <m:e>
                                      <m:m>
                                        <m:mPr>
                                          <m:mcs>
                                            <m:mc>
                                              <m:mcPr>
                                                <m:count m:val="2"/>
                                                <m:mcJc m:val="center"/>
                                              </m:mcPr>
                                            </m:mc>
                                          </m:mcs>
                                          <m:ctrlPr>
                                            <a:rPr lang="en-US" altLang="ja-JP" sz="2400" i="1" dirty="0">
                                              <a:latin typeface="Cambria Math" panose="02040503050406030204" pitchFamily="18" charset="0"/>
                                            </a:rPr>
                                          </m:ctrlPr>
                                        </m:mPr>
                                        <m:m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𝐷</m:t>
                                                </m:r>
                                              </m:e>
                                              <m:sub>
                                                <m:r>
                                                  <a:rPr lang="en-US" altLang="ja-JP" sz="2400" i="1" dirty="0">
                                                    <a:latin typeface="Cambria Math" panose="02040503050406030204" pitchFamily="18" charset="0"/>
                                                  </a:rPr>
                                                  <m:t>1</m:t>
                                                </m:r>
                                              </m:sub>
                                            </m:sSub>
                                          </m:e>
                                          <m:e>
                                            <m:sSub>
                                              <m:sSubPr>
                                                <m:ctrlPr>
                                                  <a:rPr lang="en-US" altLang="ja-JP" sz="2400" i="1" dirty="0">
                                                    <a:latin typeface="Cambria Math" panose="02040503050406030204" pitchFamily="18" charset="0"/>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𝐸</m:t>
                                                </m:r>
                                              </m:e>
                                              <m:sub>
                                                <m:r>
                                                  <a:rPr lang="en-US" altLang="ja-JP" sz="2400" i="1" dirty="0">
                                                    <a:latin typeface="Cambria Math" panose="02040503050406030204" pitchFamily="18" charset="0"/>
                                                    <a:ea typeface="Cambria Math" panose="02040503050406030204" pitchFamily="18" charset="0"/>
                                                  </a:rPr>
                                                  <m:t>1</m:t>
                                                </m:r>
                                                <m:r>
                                                  <a:rPr lang="en-US" altLang="ja-JP" sz="2400" i="1" dirty="0">
                                                    <a:latin typeface="Cambria Math" panose="02040503050406030204" pitchFamily="18" charset="0"/>
                                                    <a:ea typeface="Cambria Math" panose="02040503050406030204" pitchFamily="18" charset="0"/>
                                                  </a:rPr>
                                                  <m:t>,</m:t>
                                                </m:r>
                                                <m:r>
                                                  <a:rPr lang="en-US" altLang="ja-JP" sz="2400" i="1" dirty="0">
                                                    <a:latin typeface="Cambria Math" panose="02040503050406030204" pitchFamily="18" charset="0"/>
                                                    <a:ea typeface="Cambria Math" panose="02040503050406030204" pitchFamily="18" charset="0"/>
                                                  </a:rPr>
                                                  <m:t>1</m:t>
                                                </m:r>
                                              </m:sub>
                                            </m:sSub>
                                          </m:e>
                                        </m:mr>
                                      </m:m>
                                    </m:e>
                                  </m:mr>
                                </m:m>
                              </m:e>
                            </m:mr>
                            <m:mr>
                              <m:e>
                                <m:m>
                                  <m:mPr>
                                    <m:mcs>
                                      <m:mc>
                                        <m:mcPr>
                                          <m:count m:val="2"/>
                                          <m:mcJc m:val="center"/>
                                        </m:mcPr>
                                      </m:mc>
                                    </m:mcs>
                                    <m:ctrlPr>
                                      <a:rPr lang="en-US" altLang="ja-JP" sz="2400" i="1" dirty="0">
                                        <a:latin typeface="Cambria Math" panose="02040503050406030204" pitchFamily="18" charset="0"/>
                                      </a:rPr>
                                    </m:ctrlPr>
                                  </m:mPr>
                                  <m:mr>
                                    <m:e>
                                      <m:m>
                                        <m:mPr>
                                          <m:mcs>
                                            <m:mc>
                                              <m:mcPr>
                                                <m:count m:val="1"/>
                                                <m:mcJc m:val="center"/>
                                              </m:mcPr>
                                            </m:mc>
                                          </m:mcs>
                                          <m:ctrlPr>
                                            <a:rPr lang="en-US" altLang="ja-JP" sz="2400" i="1" dirty="0">
                                              <a:latin typeface="Cambria Math" panose="02040503050406030204" pitchFamily="18" charset="0"/>
                                            </a:rPr>
                                          </m:ctrlPr>
                                        </m:mPr>
                                        <m:m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e>
                                        </m:mr>
                                        <m:mr>
                                          <m:e>
                                            <m:m>
                                              <m:mPr>
                                                <m:mcs>
                                                  <m:mc>
                                                    <m:mcPr>
                                                      <m:count m:val="1"/>
                                                      <m:mcJc m:val="center"/>
                                                    </m:mcPr>
                                                  </m:mc>
                                                </m:mcs>
                                                <m:ctrlPr>
                                                  <a:rPr lang="en-US" altLang="ja-JP" sz="2400" i="1" dirty="0">
                                                    <a:latin typeface="Cambria Math" panose="02040503050406030204" pitchFamily="18" charset="0"/>
                                                  </a:rPr>
                                                </m:ctrlPr>
                                              </m:mPr>
                                              <m:mr>
                                                <m:e/>
                                              </m:mr>
                                              <m:m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𝑛</m:t>
                                                      </m:r>
                                                    </m:sub>
                                                  </m:sSub>
                                                </m:e>
                                              </m:mr>
                                            </m:m>
                                          </m:e>
                                        </m:mr>
                                      </m:m>
                                    </m:e>
                                    <m:e>
                                      <m:m>
                                        <m:mPr>
                                          <m:mcs>
                                            <m:mc>
                                              <m:mcPr>
                                                <m:count m:val="1"/>
                                                <m:mcJc m:val="center"/>
                                              </m:mcPr>
                                            </m:mc>
                                          </m:mcs>
                                          <m:ctrlPr>
                                            <a:rPr lang="en-US" altLang="ja-JP" sz="2400" i="1" dirty="0">
                                              <a:latin typeface="Cambria Math" panose="02040503050406030204" pitchFamily="18" charset="0"/>
                                            </a:rPr>
                                          </m:ctrlPr>
                                        </m:mPr>
                                        <m:mr>
                                          <m:e>
                                            <m:m>
                                              <m:mPr>
                                                <m:mcs>
                                                  <m:mc>
                                                    <m:mcPr>
                                                      <m:count m:val="2"/>
                                                      <m:mcJc m:val="center"/>
                                                    </m:mcPr>
                                                  </m:mc>
                                                </m:mcs>
                                                <m:ctrlPr>
                                                  <a:rPr lang="en-US" altLang="ja-JP" sz="2400" i="1" dirty="0">
                                                    <a:latin typeface="Cambria Math" panose="02040503050406030204" pitchFamily="18" charset="0"/>
                                                  </a:rPr>
                                                </m:ctrlPr>
                                              </m:mPr>
                                              <m:m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𝐷</m:t>
                                                      </m:r>
                                                    </m:e>
                                                    <m:sub>
                                                      <m:r>
                                                        <a:rPr lang="en-US" altLang="ja-JP" sz="2400" i="1" dirty="0">
                                                          <a:latin typeface="Cambria Math" panose="02040503050406030204" pitchFamily="18" charset="0"/>
                                                        </a:rPr>
                                                        <m:t>2</m:t>
                                                      </m:r>
                                                    </m:sub>
                                                  </m:sSub>
                                                </m:e>
                                                <m:e>
                                                  <m:sSub>
                                                    <m:sSubPr>
                                                      <m:ctrlPr>
                                                        <a:rPr lang="en-US" altLang="ja-JP" sz="2400" i="1" dirty="0">
                                                          <a:latin typeface="Cambria Math" panose="02040503050406030204" pitchFamily="18" charset="0"/>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𝐸</m:t>
                                                      </m:r>
                                                    </m:e>
                                                    <m:sub>
                                                      <m:r>
                                                        <a:rPr lang="en-US" altLang="ja-JP" sz="2400" i="1" dirty="0">
                                                          <a:latin typeface="Cambria Math" panose="02040503050406030204" pitchFamily="18" charset="0"/>
                                                          <a:ea typeface="Cambria Math" panose="02040503050406030204" pitchFamily="18" charset="0"/>
                                                        </a:rPr>
                                                        <m:t>1</m:t>
                                                      </m:r>
                                                      <m:r>
                                                        <a:rPr lang="en-US" altLang="ja-JP" sz="2400" i="1" dirty="0">
                                                          <a:latin typeface="Cambria Math" panose="02040503050406030204" pitchFamily="18" charset="0"/>
                                                          <a:ea typeface="Cambria Math" panose="02040503050406030204" pitchFamily="18" charset="0"/>
                                                        </a:rPr>
                                                        <m:t>,</m:t>
                                                      </m:r>
                                                      <m:r>
                                                        <a:rPr lang="en-US" altLang="ja-JP" sz="2400" i="1" dirty="0">
                                                          <a:latin typeface="Cambria Math" panose="02040503050406030204" pitchFamily="18" charset="0"/>
                                                          <a:ea typeface="Cambria Math" panose="02040503050406030204" pitchFamily="18" charset="0"/>
                                                        </a:rPr>
                                                        <m:t>2</m:t>
                                                      </m:r>
                                                    </m:sub>
                                                  </m:sSub>
                                                </m:e>
                                              </m:mr>
                                            </m:m>
                                          </m:e>
                                        </m:mr>
                                        <m:mr>
                                          <m:e>
                                            <m:m>
                                              <m:mPr>
                                                <m:mcs>
                                                  <m:mc>
                                                    <m:mcPr>
                                                      <m:count m:val="1"/>
                                                      <m:mcJc m:val="center"/>
                                                    </m:mcPr>
                                                  </m:mc>
                                                </m:mcs>
                                                <m:ctrlPr>
                                                  <a:rPr lang="en-US" altLang="ja-JP" sz="2400" i="1" dirty="0">
                                                    <a:latin typeface="Cambria Math" panose="02040503050406030204" pitchFamily="18" charset="0"/>
                                                  </a:rPr>
                                                </m:ctrlPr>
                                              </m:mPr>
                                              <m:mr>
                                                <m:e>
                                                  <m:m>
                                                    <m:mPr>
                                                      <m:mcs>
                                                        <m:mc>
                                                          <m:mcPr>
                                                            <m:count m:val="2"/>
                                                            <m:mcJc m:val="center"/>
                                                          </m:mcPr>
                                                        </m:mc>
                                                      </m:mcs>
                                                      <m:ctrlPr>
                                                        <a:rPr lang="en-US" altLang="ja-JP" sz="2400" i="1" dirty="0">
                                                          <a:latin typeface="Cambria Math" panose="02040503050406030204" pitchFamily="18" charset="0"/>
                                                        </a:rPr>
                                                      </m:ctrlPr>
                                                    </m:mPr>
                                                    <m:mr>
                                                      <m:e/>
                                                      <m:e/>
                                                    </m:mr>
                                                  </m:m>
                                                </m:e>
                                              </m:mr>
                                              <m:mr>
                                                <m:e>
                                                  <m:m>
                                                    <m:mPr>
                                                      <m:mcs>
                                                        <m:mc>
                                                          <m:mcPr>
                                                            <m:count m:val="2"/>
                                                            <m:mcJc m:val="center"/>
                                                          </m:mcPr>
                                                        </m:mc>
                                                      </m:mcs>
                                                      <m:ctrlPr>
                                                        <a:rPr lang="en-US" altLang="ja-JP" sz="2400" i="1" dirty="0">
                                                          <a:latin typeface="Cambria Math" panose="02040503050406030204" pitchFamily="18" charset="0"/>
                                                        </a:rPr>
                                                      </m:ctrlPr>
                                                    </m:mPr>
                                                    <m:m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𝐷</m:t>
                                                            </m:r>
                                                          </m:e>
                                                          <m:sub>
                                                            <m:r>
                                                              <a:rPr lang="en-US" altLang="ja-JP" sz="2400" i="1" dirty="0">
                                                                <a:latin typeface="Cambria Math" panose="02040503050406030204" pitchFamily="18" charset="0"/>
                                                              </a:rPr>
                                                              <m:t>2</m:t>
                                                            </m:r>
                                                          </m:sub>
                                                        </m:sSub>
                                                      </m:e>
                                                      <m:e>
                                                        <m:sSub>
                                                          <m:sSubPr>
                                                            <m:ctrlPr>
                                                              <a:rPr lang="en-US" altLang="ja-JP" sz="2400" i="1" dirty="0">
                                                                <a:latin typeface="Cambria Math" panose="02040503050406030204" pitchFamily="18" charset="0"/>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𝐸</m:t>
                                                            </m:r>
                                                          </m:e>
                                                          <m:sub>
                                                            <m:r>
                                                              <a:rPr lang="en-US" altLang="ja-JP" sz="2400" i="1" dirty="0">
                                                                <a:latin typeface="Cambria Math" panose="02040503050406030204" pitchFamily="18" charset="0"/>
                                                                <a:ea typeface="Cambria Math" panose="02040503050406030204" pitchFamily="18" charset="0"/>
                                                              </a:rPr>
                                                              <m:t>𝑛</m:t>
                                                            </m:r>
                                                            <m:r>
                                                              <a:rPr lang="en-US" altLang="ja-JP" sz="2400" i="1" dirty="0">
                                                                <a:latin typeface="Cambria Math" panose="02040503050406030204" pitchFamily="18" charset="0"/>
                                                                <a:ea typeface="Cambria Math" panose="02040503050406030204" pitchFamily="18" charset="0"/>
                                                              </a:rPr>
                                                              <m:t>,</m:t>
                                                            </m:r>
                                                            <m:r>
                                                              <a:rPr lang="en-US" altLang="ja-JP" sz="2400" i="1" dirty="0">
                                                                <a:latin typeface="Cambria Math" panose="02040503050406030204" pitchFamily="18" charset="0"/>
                                                                <a:ea typeface="Cambria Math" panose="02040503050406030204" pitchFamily="18" charset="0"/>
                                                              </a:rPr>
                                                              <m:t>2</m:t>
                                                            </m:r>
                                                          </m:sub>
                                                        </m:sSub>
                                                      </m:e>
                                                    </m:mr>
                                                  </m:m>
                                                </m:e>
                                              </m:mr>
                                            </m:m>
                                          </m:e>
                                        </m:mr>
                                      </m:m>
                                    </m:e>
                                  </m:mr>
                                </m:m>
                              </m:e>
                            </m:mr>
                          </m:m>
                        </m:e>
                      </m:d>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7" name="テキスト ボックス 6">
                <a:extLst>
                  <a:ext uri="{FF2B5EF4-FFF2-40B4-BE49-F238E27FC236}">
                    <a16:creationId xmlns:a16="http://schemas.microsoft.com/office/drawing/2014/main" id="{D9462D51-7B19-672C-6DF0-02D7144AB78A}"/>
                  </a:ext>
                </a:extLst>
              </p:cNvPr>
              <p:cNvSpPr txBox="1">
                <a:spLocks noRot="1" noChangeAspect="1" noMove="1" noResize="1" noEditPoints="1" noAdjustHandles="1" noChangeArrowheads="1" noChangeShapeType="1" noTextEdit="1"/>
              </p:cNvSpPr>
              <p:nvPr/>
            </p:nvSpPr>
            <p:spPr>
              <a:xfrm>
                <a:off x="1709979" y="4832086"/>
                <a:ext cx="3442417" cy="1568891"/>
              </a:xfrm>
              <a:prstGeom prst="rect">
                <a:avLst/>
              </a:prstGeom>
              <a:blipFill>
                <a:blip r:embed="rId5"/>
                <a:stretch>
                  <a:fillRect/>
                </a:stretch>
              </a:blipFill>
              <a:ln w="952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B0C26258-FE38-8890-4B1D-E292E51F11FB}"/>
                  </a:ext>
                </a:extLst>
              </p:cNvPr>
              <p:cNvSpPr txBox="1"/>
              <p:nvPr/>
            </p:nvSpPr>
            <p:spPr>
              <a:xfrm>
                <a:off x="5824779" y="4832085"/>
                <a:ext cx="1773691" cy="1082348"/>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ea typeface="Cambria Math" panose="02040503050406030204" pitchFamily="18" charset="0"/>
                        </a:rPr>
                        <m:t>𝜃</m:t>
                      </m:r>
                      <m:r>
                        <a:rPr lang="en-US" altLang="ja-JP" sz="2400" b="0" i="1" dirty="0" smtClean="0">
                          <a:latin typeface="Cambria Math" panose="02040503050406030204" pitchFamily="18" charset="0"/>
                        </a:rPr>
                        <m:t>=</m:t>
                      </m:r>
                      <m:d>
                        <m:dPr>
                          <m:begChr m:val="["/>
                          <m:endChr m:val="]"/>
                          <m:ctrlPr>
                            <a:rPr lang="en-US" altLang="ja-JP" sz="2400" b="0" i="1" dirty="0" smtClean="0">
                              <a:latin typeface="Cambria Math" panose="02040503050406030204" pitchFamily="18" charset="0"/>
                            </a:rPr>
                          </m:ctrlPr>
                        </m:dPr>
                        <m:e>
                          <m:m>
                            <m:mPr>
                              <m:mcs>
                                <m:mc>
                                  <m:mcPr>
                                    <m:count m:val="1"/>
                                    <m:mcJc m:val="center"/>
                                  </m:mcPr>
                                </m:mc>
                              </m:mcs>
                              <m:ctrlPr>
                                <a:rPr lang="en-US" altLang="ja-JP" sz="2400" b="0" i="1" dirty="0" smtClean="0">
                                  <a:latin typeface="Cambria Math" panose="02040503050406030204" pitchFamily="18" charset="0"/>
                                </a:rPr>
                              </m:ctrlPr>
                            </m:mPr>
                            <m:mr>
                              <m:e>
                                <m:r>
                                  <a:rPr lang="en-US" altLang="ja-JP" sz="2400" i="1" dirty="0">
                                    <a:latin typeface="Cambria Math" panose="02040503050406030204" pitchFamily="18" charset="0"/>
                                    <a:ea typeface="Cambria Math" panose="02040503050406030204" pitchFamily="18" charset="0"/>
                                  </a:rPr>
                                  <m:t>𝛼</m:t>
                                </m:r>
                              </m:e>
                            </m:mr>
                            <m:mr>
                              <m:e>
                                <m:r>
                                  <a:rPr lang="en-US" altLang="ja-JP" sz="2400" i="1" dirty="0">
                                    <a:latin typeface="Cambria Math" panose="02040503050406030204" pitchFamily="18" charset="0"/>
                                    <a:ea typeface="Cambria Math" panose="02040503050406030204" pitchFamily="18" charset="0"/>
                                  </a:rPr>
                                  <m:t>𝛾</m:t>
                                </m:r>
                              </m:e>
                            </m:mr>
                            <m:mr>
                              <m:e>
                                <m:r>
                                  <a:rPr lang="en-US" altLang="ja-JP" sz="2400" i="1" dirty="0">
                                    <a:latin typeface="Cambria Math" panose="02040503050406030204" pitchFamily="18" charset="0"/>
                                    <a:ea typeface="Cambria Math" panose="02040503050406030204" pitchFamily="18" charset="0"/>
                                  </a:rPr>
                                  <m:t>𝛽</m:t>
                                </m:r>
                              </m:e>
                            </m:mr>
                          </m:m>
                        </m:e>
                      </m:d>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8" name="テキスト ボックス 7">
                <a:extLst>
                  <a:ext uri="{FF2B5EF4-FFF2-40B4-BE49-F238E27FC236}">
                    <a16:creationId xmlns:a16="http://schemas.microsoft.com/office/drawing/2014/main" id="{B0C26258-FE38-8890-4B1D-E292E51F11FB}"/>
                  </a:ext>
                </a:extLst>
              </p:cNvPr>
              <p:cNvSpPr txBox="1">
                <a:spLocks noRot="1" noChangeAspect="1" noMove="1" noResize="1" noEditPoints="1" noAdjustHandles="1" noChangeArrowheads="1" noChangeShapeType="1" noTextEdit="1"/>
              </p:cNvSpPr>
              <p:nvPr/>
            </p:nvSpPr>
            <p:spPr>
              <a:xfrm>
                <a:off x="5824779" y="4832085"/>
                <a:ext cx="1773691" cy="1082348"/>
              </a:xfrm>
              <a:prstGeom prst="rect">
                <a:avLst/>
              </a:prstGeom>
              <a:blipFill>
                <a:blip r:embed="rId6"/>
                <a:stretch>
                  <a:fillRect b="-6897"/>
                </a:stretch>
              </a:blipFill>
              <a:ln w="9525">
                <a:solidFill>
                  <a:schemeClr val="tx1"/>
                </a:solidFill>
              </a:ln>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C752009-BE5E-C21B-D85F-19E58AEDCEAB}"/>
              </a:ext>
            </a:extLst>
          </p:cNvPr>
          <p:cNvSpPr txBox="1"/>
          <p:nvPr/>
        </p:nvSpPr>
        <p:spPr>
          <a:xfrm rot="5400000">
            <a:off x="2934266" y="5586458"/>
            <a:ext cx="425116" cy="369332"/>
          </a:xfrm>
          <a:prstGeom prst="rect">
            <a:avLst/>
          </a:prstGeom>
          <a:noFill/>
        </p:spPr>
        <p:txBody>
          <a:bodyPr wrap="none" rtlCol="0">
            <a:spAutoFit/>
          </a:bodyPr>
          <a:lstStyle/>
          <a:p>
            <a:r>
              <a:rPr kumimoji="1" lang="en-US" altLang="ja-JP" dirty="0">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
        <p:nvSpPr>
          <p:cNvPr id="10" name="テキスト ボックス 9">
            <a:extLst>
              <a:ext uri="{FF2B5EF4-FFF2-40B4-BE49-F238E27FC236}">
                <a16:creationId xmlns:a16="http://schemas.microsoft.com/office/drawing/2014/main" id="{2D6E99EE-8864-B0ED-E9AC-36C98B7F888D}"/>
              </a:ext>
            </a:extLst>
          </p:cNvPr>
          <p:cNvSpPr txBox="1"/>
          <p:nvPr/>
        </p:nvSpPr>
        <p:spPr>
          <a:xfrm rot="5400000">
            <a:off x="3606649" y="5586458"/>
            <a:ext cx="425116" cy="369332"/>
          </a:xfrm>
          <a:prstGeom prst="rect">
            <a:avLst/>
          </a:prstGeom>
          <a:noFill/>
        </p:spPr>
        <p:txBody>
          <a:bodyPr wrap="none" rtlCol="0">
            <a:spAutoFit/>
          </a:bodyPr>
          <a:lstStyle/>
          <a:p>
            <a:r>
              <a:rPr kumimoji="1" lang="en-US" altLang="ja-JP" dirty="0">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D2310DDE-4573-B071-595B-285A2DB33EAC}"/>
              </a:ext>
            </a:extLst>
          </p:cNvPr>
          <p:cNvSpPr txBox="1"/>
          <p:nvPr/>
        </p:nvSpPr>
        <p:spPr>
          <a:xfrm rot="5400000">
            <a:off x="4279032" y="5586458"/>
            <a:ext cx="425116" cy="369332"/>
          </a:xfrm>
          <a:prstGeom prst="rect">
            <a:avLst/>
          </a:prstGeom>
          <a:noFill/>
        </p:spPr>
        <p:txBody>
          <a:bodyPr wrap="none" rtlCol="0">
            <a:spAutoFit/>
          </a:bodyPr>
          <a:lstStyle/>
          <a:p>
            <a:r>
              <a:rPr kumimoji="1" lang="en-US" altLang="ja-JP" dirty="0">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6290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41C47-2CB8-EB74-F6D2-11BB775F0896}"/>
              </a:ext>
            </a:extLst>
          </p:cNvPr>
          <p:cNvSpPr>
            <a:spLocks noGrp="1"/>
          </p:cNvSpPr>
          <p:nvPr>
            <p:ph type="title"/>
          </p:nvPr>
        </p:nvSpPr>
        <p:spPr/>
        <p:txBody>
          <a:bodyPr/>
          <a:lstStyle/>
          <a:p>
            <a:r>
              <a:rPr kumimoji="1" lang="ja-JP" altLang="en-US"/>
              <a:t>課題の趣旨</a:t>
            </a:r>
          </a:p>
        </p:txBody>
      </p:sp>
      <p:sp>
        <p:nvSpPr>
          <p:cNvPr id="3" name="コンテンツ プレースホルダー 2">
            <a:extLst>
              <a:ext uri="{FF2B5EF4-FFF2-40B4-BE49-F238E27FC236}">
                <a16:creationId xmlns:a16="http://schemas.microsoft.com/office/drawing/2014/main" id="{E05E5BAD-FBC1-D6CF-7545-0FAE3BCE8477}"/>
              </a:ext>
            </a:extLst>
          </p:cNvPr>
          <p:cNvSpPr>
            <a:spLocks noGrp="1"/>
          </p:cNvSpPr>
          <p:nvPr>
            <p:ph idx="1"/>
          </p:nvPr>
        </p:nvSpPr>
        <p:spPr/>
        <p:txBody>
          <a:bodyPr/>
          <a:lstStyle/>
          <a:p>
            <a:r>
              <a:rPr kumimoji="1" lang="ja-JP" altLang="en-US"/>
              <a:t>課題の趣旨</a:t>
            </a:r>
            <a:endParaRPr kumimoji="1" lang="en-US" altLang="ja-JP" dirty="0"/>
          </a:p>
          <a:p>
            <a:pPr lvl="1"/>
            <a:r>
              <a:rPr lang="ja-JP" altLang="en-US"/>
              <a:t>人口とイベントの関係をモデル化</a:t>
            </a:r>
            <a:endParaRPr lang="en-US" altLang="ja-JP" dirty="0"/>
          </a:p>
          <a:p>
            <a:pPr lvl="1"/>
            <a:r>
              <a:rPr lang="ja-JP" altLang="en-US"/>
              <a:t>将来のシナリオから人口を予測</a:t>
            </a:r>
            <a:endParaRPr lang="en-US" altLang="ja-JP" dirty="0"/>
          </a:p>
          <a:p>
            <a:pPr lvl="2"/>
            <a:r>
              <a:rPr kumimoji="1" lang="ja-JP" altLang="en-US"/>
              <a:t>例）</a:t>
            </a:r>
            <a:r>
              <a:rPr kumimoji="1" lang="en-US" altLang="ja-JP" dirty="0"/>
              <a:t>2026</a:t>
            </a:r>
            <a:r>
              <a:rPr kumimoji="1" lang="ja-JP" altLang="en-US"/>
              <a:t>年</a:t>
            </a:r>
            <a:r>
              <a:rPr kumimoji="1" lang="en-US" altLang="ja-JP" dirty="0"/>
              <a:t>A</a:t>
            </a:r>
            <a:r>
              <a:rPr kumimoji="1" lang="ja-JP" altLang="en-US"/>
              <a:t>市に工場ができた場合の人口の変化を予測</a:t>
            </a:r>
            <a:endParaRPr kumimoji="1" lang="en-US" altLang="ja-JP" dirty="0"/>
          </a:p>
        </p:txBody>
      </p:sp>
      <p:sp>
        <p:nvSpPr>
          <p:cNvPr id="4" name="スライド番号プレースホルダー 3">
            <a:extLst>
              <a:ext uri="{FF2B5EF4-FFF2-40B4-BE49-F238E27FC236}">
                <a16:creationId xmlns:a16="http://schemas.microsoft.com/office/drawing/2014/main" id="{67CCEEE0-AE5B-BD39-BB12-C02BA2A33EDD}"/>
              </a:ext>
            </a:extLst>
          </p:cNvPr>
          <p:cNvSpPr>
            <a:spLocks noGrp="1"/>
          </p:cNvSpPr>
          <p:nvPr>
            <p:ph type="sldNum" sz="quarter" idx="12"/>
          </p:nvPr>
        </p:nvSpPr>
        <p:spPr/>
        <p:txBody>
          <a:bodyPr/>
          <a:lstStyle/>
          <a:p>
            <a:fld id="{2EB1DF11-3754-204D-886B-D0BD6C82EC86}" type="slidenum">
              <a:rPr lang="ja-JP" altLang="en-US" smtClean="0"/>
              <a:pPr/>
              <a:t>1</a:t>
            </a:fld>
            <a:endParaRPr lang="ja-JP" altLang="en-US"/>
          </a:p>
        </p:txBody>
      </p:sp>
      <p:grpSp>
        <p:nvGrpSpPr>
          <p:cNvPr id="40" name="グループ化 39">
            <a:extLst>
              <a:ext uri="{FF2B5EF4-FFF2-40B4-BE49-F238E27FC236}">
                <a16:creationId xmlns:a16="http://schemas.microsoft.com/office/drawing/2014/main" id="{194EEEB1-16DE-A0A4-88AA-6AEA732F823F}"/>
              </a:ext>
            </a:extLst>
          </p:cNvPr>
          <p:cNvGrpSpPr/>
          <p:nvPr/>
        </p:nvGrpSpPr>
        <p:grpSpPr>
          <a:xfrm>
            <a:off x="877922" y="3932708"/>
            <a:ext cx="10575003" cy="2568105"/>
            <a:chOff x="814167" y="3804116"/>
            <a:chExt cx="10575003" cy="2568105"/>
          </a:xfrm>
        </p:grpSpPr>
        <p:grpSp>
          <p:nvGrpSpPr>
            <p:cNvPr id="10" name="グループ化 9">
              <a:extLst>
                <a:ext uri="{FF2B5EF4-FFF2-40B4-BE49-F238E27FC236}">
                  <a16:creationId xmlns:a16="http://schemas.microsoft.com/office/drawing/2014/main" id="{A083610A-9415-CF90-BEAD-D5D392D0ED35}"/>
                </a:ext>
              </a:extLst>
            </p:cNvPr>
            <p:cNvGrpSpPr/>
            <p:nvPr/>
          </p:nvGrpSpPr>
          <p:grpSpPr>
            <a:xfrm>
              <a:off x="5630386" y="4193085"/>
              <a:ext cx="1168572" cy="1709530"/>
              <a:chOff x="4417601" y="3869635"/>
              <a:chExt cx="1168572" cy="1709530"/>
            </a:xfrm>
          </p:grpSpPr>
          <p:sp>
            <p:nvSpPr>
              <p:cNvPr id="8" name="角丸四角形 7">
                <a:extLst>
                  <a:ext uri="{FF2B5EF4-FFF2-40B4-BE49-F238E27FC236}">
                    <a16:creationId xmlns:a16="http://schemas.microsoft.com/office/drawing/2014/main" id="{5DAA6D16-FB42-3332-4721-7B4C82A510D5}"/>
                  </a:ext>
                </a:extLst>
              </p:cNvPr>
              <p:cNvSpPr/>
              <p:nvPr/>
            </p:nvSpPr>
            <p:spPr>
              <a:xfrm>
                <a:off x="4417601" y="3869635"/>
                <a:ext cx="1168572" cy="1709530"/>
              </a:xfrm>
              <a:prstGeom prst="roundRect">
                <a:avLst/>
              </a:prstGeom>
              <a:solidFill>
                <a:schemeClr val="accent5">
                  <a:lumMod val="20000"/>
                  <a:lumOff val="8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EF0D280-AAC4-73F5-3803-A1C8FE89A67F}"/>
                  </a:ext>
                </a:extLst>
              </p:cNvPr>
              <p:cNvSpPr txBox="1"/>
              <p:nvPr/>
            </p:nvSpPr>
            <p:spPr>
              <a:xfrm>
                <a:off x="4447889" y="4493565"/>
                <a:ext cx="1107996"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モデル</a:t>
                </a:r>
              </a:p>
            </p:txBody>
          </p:sp>
        </p:grpSp>
        <p:sp>
          <p:nvSpPr>
            <p:cNvPr id="11" name="右矢印 10">
              <a:extLst>
                <a:ext uri="{FF2B5EF4-FFF2-40B4-BE49-F238E27FC236}">
                  <a16:creationId xmlns:a16="http://schemas.microsoft.com/office/drawing/2014/main" id="{9AEF0B91-7021-E5E5-0C6F-1012C688FBFD}"/>
                </a:ext>
              </a:extLst>
            </p:cNvPr>
            <p:cNvSpPr/>
            <p:nvPr/>
          </p:nvSpPr>
          <p:spPr>
            <a:xfrm>
              <a:off x="4852442" y="4564149"/>
              <a:ext cx="655871" cy="990885"/>
            </a:xfrm>
            <a:prstGeom prst="rightArrow">
              <a:avLst/>
            </a:prstGeom>
            <a:solidFill>
              <a:schemeClr val="bg1">
                <a:lumMod val="8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a:extLst>
                <a:ext uri="{FF2B5EF4-FFF2-40B4-BE49-F238E27FC236}">
                  <a16:creationId xmlns:a16="http://schemas.microsoft.com/office/drawing/2014/main" id="{9E3240C0-AEC5-DFB3-878D-3CB8AEC61A46}"/>
                </a:ext>
              </a:extLst>
            </p:cNvPr>
            <p:cNvSpPr/>
            <p:nvPr/>
          </p:nvSpPr>
          <p:spPr>
            <a:xfrm>
              <a:off x="6990368" y="4552408"/>
              <a:ext cx="655871" cy="990885"/>
            </a:xfrm>
            <a:prstGeom prst="rightArrow">
              <a:avLst/>
            </a:prstGeom>
            <a:solidFill>
              <a:schemeClr val="bg1">
                <a:lumMod val="8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B1F0FF2B-7E74-12A5-238C-5B06B9A30EC5}"/>
                </a:ext>
              </a:extLst>
            </p:cNvPr>
            <p:cNvGrpSpPr/>
            <p:nvPr/>
          </p:nvGrpSpPr>
          <p:grpSpPr>
            <a:xfrm>
              <a:off x="814167" y="5394542"/>
              <a:ext cx="3706912" cy="977679"/>
              <a:chOff x="838200" y="3975320"/>
              <a:chExt cx="3706912" cy="977679"/>
            </a:xfrm>
          </p:grpSpPr>
          <p:grpSp>
            <p:nvGrpSpPr>
              <p:cNvPr id="7" name="グループ化 6">
                <a:extLst>
                  <a:ext uri="{FF2B5EF4-FFF2-40B4-BE49-F238E27FC236}">
                    <a16:creationId xmlns:a16="http://schemas.microsoft.com/office/drawing/2014/main" id="{AE2101B0-3DAE-3417-97D2-267C0B008A53}"/>
                  </a:ext>
                </a:extLst>
              </p:cNvPr>
              <p:cNvGrpSpPr/>
              <p:nvPr/>
            </p:nvGrpSpPr>
            <p:grpSpPr>
              <a:xfrm>
                <a:off x="838200" y="3985591"/>
                <a:ext cx="1624163" cy="967408"/>
                <a:chOff x="1258956" y="4081670"/>
                <a:chExt cx="1624163" cy="967408"/>
              </a:xfrm>
            </p:grpSpPr>
            <p:sp>
              <p:nvSpPr>
                <p:cNvPr id="5" name="正方形/長方形 4">
                  <a:extLst>
                    <a:ext uri="{FF2B5EF4-FFF2-40B4-BE49-F238E27FC236}">
                      <a16:creationId xmlns:a16="http://schemas.microsoft.com/office/drawing/2014/main" id="{34E3D865-BDC3-E0E6-CED0-230FD99A2167}"/>
                    </a:ext>
                  </a:extLst>
                </p:cNvPr>
                <p:cNvSpPr/>
                <p:nvPr/>
              </p:nvSpPr>
              <p:spPr>
                <a:xfrm>
                  <a:off x="1258956" y="4081670"/>
                  <a:ext cx="1616147" cy="967408"/>
                </a:xfrm>
                <a:prstGeom prst="rect">
                  <a:avLst/>
                </a:prstGeom>
                <a:noFill/>
                <a:ln w="190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4A62FD3-CC4D-4A82-5082-7B7DBBF1C85A}"/>
                    </a:ext>
                  </a:extLst>
                </p:cNvPr>
                <p:cNvSpPr txBox="1"/>
                <p:nvPr/>
              </p:nvSpPr>
              <p:spPr>
                <a:xfrm>
                  <a:off x="1258956" y="4149875"/>
                  <a:ext cx="1624163" cy="830997"/>
                </a:xfrm>
                <a:prstGeom prst="rect">
                  <a:avLst/>
                </a:prstGeom>
                <a:noFill/>
              </p:spPr>
              <p:txBody>
                <a:bodyPr wrap="none" rtlCol="0">
                  <a:spAutoFit/>
                </a:bodyPr>
                <a:lstStyle/>
                <a:p>
                  <a:pPr algn="ctr"/>
                  <a:r>
                    <a:rPr kumimoji="1" lang="en-US" altLang="ja-JP" sz="2400" dirty="0">
                      <a:latin typeface="Meiryo" panose="020B0604030504040204" pitchFamily="34" charset="-128"/>
                      <a:ea typeface="Meiryo" panose="020B0604030504040204" pitchFamily="34" charset="-128"/>
                    </a:rPr>
                    <a:t>A</a:t>
                  </a:r>
                  <a:r>
                    <a:rPr lang="ja-JP" altLang="en-US" sz="2400">
                      <a:latin typeface="Meiryo" panose="020B0604030504040204" pitchFamily="34" charset="-128"/>
                      <a:ea typeface="Meiryo" panose="020B0604030504040204" pitchFamily="34" charset="-128"/>
                    </a:rPr>
                    <a:t>市の人口</a:t>
                  </a:r>
                  <a:br>
                    <a:rPr lang="en-US" altLang="ja-JP" sz="2400" dirty="0">
                      <a:latin typeface="Meiryo" panose="020B0604030504040204" pitchFamily="34" charset="-128"/>
                      <a:ea typeface="Meiryo" panose="020B0604030504040204" pitchFamily="34" charset="-128"/>
                    </a:rPr>
                  </a:b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2025</a:t>
                  </a:r>
                  <a:r>
                    <a:rPr lang="ja-JP" altLang="en-US" sz="2400">
                      <a:latin typeface="Meiryo" panose="020B0604030504040204" pitchFamily="34" charset="-128"/>
                      <a:ea typeface="Meiryo" panose="020B0604030504040204" pitchFamily="34" charset="-128"/>
                    </a:rPr>
                    <a:t>）</a:t>
                  </a:r>
                  <a:endParaRPr kumimoji="1" lang="ja-JP" altLang="en-US" sz="2400">
                    <a:latin typeface="Meiryo" panose="020B0604030504040204" pitchFamily="34" charset="-128"/>
                    <a:ea typeface="Meiryo" panose="020B0604030504040204" pitchFamily="34" charset="-128"/>
                  </a:endParaRPr>
                </a:p>
              </p:txBody>
            </p:sp>
          </p:grpSp>
          <p:grpSp>
            <p:nvGrpSpPr>
              <p:cNvPr id="13" name="グループ化 12">
                <a:extLst>
                  <a:ext uri="{FF2B5EF4-FFF2-40B4-BE49-F238E27FC236}">
                    <a16:creationId xmlns:a16="http://schemas.microsoft.com/office/drawing/2014/main" id="{9550BEE0-5DD8-4372-D3C4-492B17256E99}"/>
                  </a:ext>
                </a:extLst>
              </p:cNvPr>
              <p:cNvGrpSpPr/>
              <p:nvPr/>
            </p:nvGrpSpPr>
            <p:grpSpPr>
              <a:xfrm>
                <a:off x="3612297" y="3975320"/>
                <a:ext cx="932815" cy="967408"/>
                <a:chOff x="1258956" y="4081670"/>
                <a:chExt cx="932815" cy="967408"/>
              </a:xfrm>
            </p:grpSpPr>
            <p:sp>
              <p:nvSpPr>
                <p:cNvPr id="14" name="正方形/長方形 13">
                  <a:extLst>
                    <a:ext uri="{FF2B5EF4-FFF2-40B4-BE49-F238E27FC236}">
                      <a16:creationId xmlns:a16="http://schemas.microsoft.com/office/drawing/2014/main" id="{03823EAC-5B0A-2AF9-6CEA-BA9388A5E3FA}"/>
                    </a:ext>
                  </a:extLst>
                </p:cNvPr>
                <p:cNvSpPr/>
                <p:nvPr/>
              </p:nvSpPr>
              <p:spPr>
                <a:xfrm>
                  <a:off x="1258956" y="4081670"/>
                  <a:ext cx="932815" cy="967408"/>
                </a:xfrm>
                <a:prstGeom prst="rect">
                  <a:avLst/>
                </a:prstGeom>
                <a:noFill/>
                <a:ln w="190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5" name="テキスト ボックス 14">
                  <a:extLst>
                    <a:ext uri="{FF2B5EF4-FFF2-40B4-BE49-F238E27FC236}">
                      <a16:creationId xmlns:a16="http://schemas.microsoft.com/office/drawing/2014/main" id="{BD789051-65FA-543E-E5D0-B461F4A6BA47}"/>
                    </a:ext>
                  </a:extLst>
                </p:cNvPr>
                <p:cNvSpPr txBox="1"/>
                <p:nvPr/>
              </p:nvSpPr>
              <p:spPr>
                <a:xfrm>
                  <a:off x="1322743" y="4344811"/>
                  <a:ext cx="800219" cy="461665"/>
                </a:xfrm>
                <a:prstGeom prst="rect">
                  <a:avLst/>
                </a:prstGeom>
                <a:noFill/>
              </p:spPr>
              <p:txBody>
                <a:bodyPr wrap="none" rtlCol="0">
                  <a:spAutoFit/>
                </a:bodyPr>
                <a:lstStyle/>
                <a:p>
                  <a:pPr algn="ctr"/>
                  <a:r>
                    <a:rPr kumimoji="1" lang="ja-JP" altLang="en-US" sz="2400">
                      <a:solidFill>
                        <a:srgbClr val="FF0000"/>
                      </a:solidFill>
                      <a:latin typeface="Meiryo" panose="020B0604030504040204" pitchFamily="34" charset="-128"/>
                      <a:ea typeface="Meiryo" panose="020B0604030504040204" pitchFamily="34" charset="-128"/>
                    </a:rPr>
                    <a:t>工場</a:t>
                  </a:r>
                </a:p>
              </p:txBody>
            </p:sp>
          </p:grpSp>
          <p:sp>
            <p:nvSpPr>
              <p:cNvPr id="16" name="加算記号 15">
                <a:extLst>
                  <a:ext uri="{FF2B5EF4-FFF2-40B4-BE49-F238E27FC236}">
                    <a16:creationId xmlns:a16="http://schemas.microsoft.com/office/drawing/2014/main" id="{504F8E22-8DBA-70EE-6B19-C5836C0A7E7A}"/>
                  </a:ext>
                </a:extLst>
              </p:cNvPr>
              <p:cNvSpPr/>
              <p:nvPr/>
            </p:nvSpPr>
            <p:spPr>
              <a:xfrm>
                <a:off x="2576815" y="4031641"/>
                <a:ext cx="850681" cy="854765"/>
              </a:xfrm>
              <a:prstGeom prst="mathPlus">
                <a:avLst/>
              </a:prstGeom>
              <a:solidFill>
                <a:schemeClr val="bg2">
                  <a:lumMod val="90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 name="直線コネクタ 17">
              <a:extLst>
                <a:ext uri="{FF2B5EF4-FFF2-40B4-BE49-F238E27FC236}">
                  <a16:creationId xmlns:a16="http://schemas.microsoft.com/office/drawing/2014/main" id="{62C4A5BE-FACE-9098-2A0D-19783F6D97FD}"/>
                </a:ext>
              </a:extLst>
            </p:cNvPr>
            <p:cNvCxnSpPr>
              <a:cxnSpLocks/>
            </p:cNvCxnSpPr>
            <p:nvPr/>
          </p:nvCxnSpPr>
          <p:spPr>
            <a:xfrm flipV="1">
              <a:off x="838200" y="5047853"/>
              <a:ext cx="3928190" cy="1173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4" name="グループ化 23">
              <a:extLst>
                <a:ext uri="{FF2B5EF4-FFF2-40B4-BE49-F238E27FC236}">
                  <a16:creationId xmlns:a16="http://schemas.microsoft.com/office/drawing/2014/main" id="{85BC815F-A937-5C09-788F-8F71C7CEDFCB}"/>
                </a:ext>
              </a:extLst>
            </p:cNvPr>
            <p:cNvGrpSpPr/>
            <p:nvPr/>
          </p:nvGrpSpPr>
          <p:grpSpPr>
            <a:xfrm>
              <a:off x="2166040" y="3804116"/>
              <a:ext cx="1624163" cy="967408"/>
              <a:chOff x="2238462" y="3767506"/>
              <a:chExt cx="1624163" cy="967408"/>
            </a:xfrm>
          </p:grpSpPr>
          <p:sp>
            <p:nvSpPr>
              <p:cNvPr id="21" name="正方形/長方形 20">
                <a:extLst>
                  <a:ext uri="{FF2B5EF4-FFF2-40B4-BE49-F238E27FC236}">
                    <a16:creationId xmlns:a16="http://schemas.microsoft.com/office/drawing/2014/main" id="{6C5A8652-D44F-E08E-76D2-79C0DC85F66F}"/>
                  </a:ext>
                </a:extLst>
              </p:cNvPr>
              <p:cNvSpPr/>
              <p:nvPr/>
            </p:nvSpPr>
            <p:spPr>
              <a:xfrm>
                <a:off x="2238462" y="3767506"/>
                <a:ext cx="1616147" cy="967408"/>
              </a:xfrm>
              <a:prstGeom prst="rect">
                <a:avLst/>
              </a:prstGeom>
              <a:noFill/>
              <a:ln w="190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35950026-8A66-5254-18F6-4D58F7099D16}"/>
                  </a:ext>
                </a:extLst>
              </p:cNvPr>
              <p:cNvSpPr txBox="1"/>
              <p:nvPr/>
            </p:nvSpPr>
            <p:spPr>
              <a:xfrm>
                <a:off x="2238462" y="3835711"/>
                <a:ext cx="1624163" cy="830997"/>
              </a:xfrm>
              <a:prstGeom prst="rect">
                <a:avLst/>
              </a:prstGeom>
              <a:noFill/>
            </p:spPr>
            <p:txBody>
              <a:bodyPr wrap="none" rtlCol="0">
                <a:spAutoFit/>
              </a:bodyPr>
              <a:lstStyle/>
              <a:p>
                <a:pPr algn="ctr"/>
                <a:r>
                  <a:rPr kumimoji="1" lang="en-US" altLang="ja-JP" sz="2400" dirty="0">
                    <a:latin typeface="Meiryo" panose="020B0604030504040204" pitchFamily="34" charset="-128"/>
                    <a:ea typeface="Meiryo" panose="020B0604030504040204" pitchFamily="34" charset="-128"/>
                  </a:rPr>
                  <a:t>A</a:t>
                </a:r>
                <a:r>
                  <a:rPr lang="ja-JP" altLang="en-US" sz="2400">
                    <a:latin typeface="Meiryo" panose="020B0604030504040204" pitchFamily="34" charset="-128"/>
                    <a:ea typeface="Meiryo" panose="020B0604030504040204" pitchFamily="34" charset="-128"/>
                  </a:rPr>
                  <a:t>市の人口</a:t>
                </a:r>
                <a:br>
                  <a:rPr lang="en-US" altLang="ja-JP" sz="2400" dirty="0">
                    <a:latin typeface="Meiryo" panose="020B0604030504040204" pitchFamily="34" charset="-128"/>
                    <a:ea typeface="Meiryo" panose="020B0604030504040204" pitchFamily="34" charset="-128"/>
                  </a:rPr>
                </a:b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2025</a:t>
                </a:r>
                <a:r>
                  <a:rPr lang="ja-JP" altLang="en-US" sz="2400">
                    <a:latin typeface="Meiryo" panose="020B0604030504040204" pitchFamily="34" charset="-128"/>
                    <a:ea typeface="Meiryo" panose="020B0604030504040204" pitchFamily="34" charset="-128"/>
                  </a:rPr>
                  <a:t>）</a:t>
                </a:r>
                <a:endParaRPr kumimoji="1" lang="ja-JP" altLang="en-US" sz="2400">
                  <a:latin typeface="Meiryo" panose="020B0604030504040204" pitchFamily="34" charset="-128"/>
                  <a:ea typeface="Meiryo" panose="020B0604030504040204" pitchFamily="34" charset="-128"/>
                </a:endParaRPr>
              </a:p>
            </p:txBody>
          </p:sp>
        </p:grpSp>
        <p:cxnSp>
          <p:nvCxnSpPr>
            <p:cNvPr id="25" name="直線コネクタ 24">
              <a:extLst>
                <a:ext uri="{FF2B5EF4-FFF2-40B4-BE49-F238E27FC236}">
                  <a16:creationId xmlns:a16="http://schemas.microsoft.com/office/drawing/2014/main" id="{50FF063F-4B2E-0AB1-6623-DFDB2148FEC6}"/>
                </a:ext>
              </a:extLst>
            </p:cNvPr>
            <p:cNvCxnSpPr>
              <a:cxnSpLocks/>
            </p:cNvCxnSpPr>
            <p:nvPr/>
          </p:nvCxnSpPr>
          <p:spPr>
            <a:xfrm>
              <a:off x="8029875" y="5063924"/>
              <a:ext cx="1624163"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99BD0BC-6CD3-DC63-B87F-745E7CC3C6CC}"/>
                </a:ext>
              </a:extLst>
            </p:cNvPr>
            <p:cNvGrpSpPr/>
            <p:nvPr/>
          </p:nvGrpSpPr>
          <p:grpSpPr>
            <a:xfrm>
              <a:off x="8037891" y="3804116"/>
              <a:ext cx="1624163" cy="967408"/>
              <a:chOff x="2238462" y="3767506"/>
              <a:chExt cx="1624163" cy="967408"/>
            </a:xfrm>
          </p:grpSpPr>
          <p:sp>
            <p:nvSpPr>
              <p:cNvPr id="28" name="正方形/長方形 27">
                <a:extLst>
                  <a:ext uri="{FF2B5EF4-FFF2-40B4-BE49-F238E27FC236}">
                    <a16:creationId xmlns:a16="http://schemas.microsoft.com/office/drawing/2014/main" id="{565D4457-77BB-45BE-FB43-6AC490E12944}"/>
                  </a:ext>
                </a:extLst>
              </p:cNvPr>
              <p:cNvSpPr/>
              <p:nvPr/>
            </p:nvSpPr>
            <p:spPr>
              <a:xfrm>
                <a:off x="2238462" y="3767506"/>
                <a:ext cx="1616147" cy="967408"/>
              </a:xfrm>
              <a:prstGeom prst="rect">
                <a:avLst/>
              </a:prstGeom>
              <a:noFill/>
              <a:ln w="190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45FC2816-2CBE-C7D4-0500-DA5C0B9B78CA}"/>
                  </a:ext>
                </a:extLst>
              </p:cNvPr>
              <p:cNvSpPr txBox="1"/>
              <p:nvPr/>
            </p:nvSpPr>
            <p:spPr>
              <a:xfrm>
                <a:off x="2238462" y="3835711"/>
                <a:ext cx="1624163" cy="830997"/>
              </a:xfrm>
              <a:prstGeom prst="rect">
                <a:avLst/>
              </a:prstGeom>
              <a:noFill/>
            </p:spPr>
            <p:txBody>
              <a:bodyPr wrap="none" rtlCol="0">
                <a:spAutoFit/>
              </a:bodyPr>
              <a:lstStyle/>
              <a:p>
                <a:pPr algn="ctr"/>
                <a:r>
                  <a:rPr kumimoji="1" lang="en-US" altLang="ja-JP" sz="2400" dirty="0">
                    <a:latin typeface="Meiryo" panose="020B0604030504040204" pitchFamily="34" charset="-128"/>
                    <a:ea typeface="Meiryo" panose="020B0604030504040204" pitchFamily="34" charset="-128"/>
                  </a:rPr>
                  <a:t>A</a:t>
                </a:r>
                <a:r>
                  <a:rPr lang="ja-JP" altLang="en-US" sz="2400">
                    <a:latin typeface="Meiryo" panose="020B0604030504040204" pitchFamily="34" charset="-128"/>
                    <a:ea typeface="Meiryo" panose="020B0604030504040204" pitchFamily="34" charset="-128"/>
                  </a:rPr>
                  <a:t>市の人口</a:t>
                </a:r>
                <a:br>
                  <a:rPr lang="en-US" altLang="ja-JP" sz="2400" dirty="0">
                    <a:latin typeface="Meiryo" panose="020B0604030504040204" pitchFamily="34" charset="-128"/>
                    <a:ea typeface="Meiryo" panose="020B0604030504040204" pitchFamily="34" charset="-128"/>
                  </a:rPr>
                </a:b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2026</a:t>
                </a:r>
                <a:r>
                  <a:rPr lang="ja-JP" altLang="en-US" sz="2400">
                    <a:latin typeface="Meiryo" panose="020B0604030504040204" pitchFamily="34" charset="-128"/>
                    <a:ea typeface="Meiryo" panose="020B0604030504040204" pitchFamily="34" charset="-128"/>
                  </a:rPr>
                  <a:t>）</a:t>
                </a:r>
                <a:endParaRPr kumimoji="1" lang="ja-JP" altLang="en-US" sz="2400">
                  <a:latin typeface="Meiryo" panose="020B0604030504040204" pitchFamily="34" charset="-128"/>
                  <a:ea typeface="Meiryo" panose="020B0604030504040204" pitchFamily="34" charset="-128"/>
                </a:endParaRPr>
              </a:p>
            </p:txBody>
          </p:sp>
        </p:grpSp>
        <p:grpSp>
          <p:nvGrpSpPr>
            <p:cNvPr id="31" name="グループ化 30">
              <a:extLst>
                <a:ext uri="{FF2B5EF4-FFF2-40B4-BE49-F238E27FC236}">
                  <a16:creationId xmlns:a16="http://schemas.microsoft.com/office/drawing/2014/main" id="{F058699F-A316-D51D-AB73-FE6637E17C57}"/>
                </a:ext>
              </a:extLst>
            </p:cNvPr>
            <p:cNvGrpSpPr/>
            <p:nvPr/>
          </p:nvGrpSpPr>
          <p:grpSpPr>
            <a:xfrm>
              <a:off x="8029875" y="5308314"/>
              <a:ext cx="1624163" cy="967408"/>
              <a:chOff x="2238462" y="3767506"/>
              <a:chExt cx="1624163" cy="967408"/>
            </a:xfrm>
          </p:grpSpPr>
          <p:sp>
            <p:nvSpPr>
              <p:cNvPr id="32" name="正方形/長方形 31">
                <a:extLst>
                  <a:ext uri="{FF2B5EF4-FFF2-40B4-BE49-F238E27FC236}">
                    <a16:creationId xmlns:a16="http://schemas.microsoft.com/office/drawing/2014/main" id="{A5BB0D63-54F9-FDED-212B-2EBED22FF4AA}"/>
                  </a:ext>
                </a:extLst>
              </p:cNvPr>
              <p:cNvSpPr/>
              <p:nvPr/>
            </p:nvSpPr>
            <p:spPr>
              <a:xfrm>
                <a:off x="2238462" y="3767506"/>
                <a:ext cx="1616147" cy="967408"/>
              </a:xfrm>
              <a:prstGeom prst="rect">
                <a:avLst/>
              </a:prstGeom>
              <a:noFill/>
              <a:ln w="190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3C6AB7B3-75B3-1E4F-0D63-EF4E07299D63}"/>
                  </a:ext>
                </a:extLst>
              </p:cNvPr>
              <p:cNvSpPr txBox="1"/>
              <p:nvPr/>
            </p:nvSpPr>
            <p:spPr>
              <a:xfrm>
                <a:off x="2238462" y="3835711"/>
                <a:ext cx="1624163" cy="830997"/>
              </a:xfrm>
              <a:prstGeom prst="rect">
                <a:avLst/>
              </a:prstGeom>
              <a:noFill/>
            </p:spPr>
            <p:txBody>
              <a:bodyPr wrap="none" rtlCol="0">
                <a:spAutoFit/>
              </a:bodyPr>
              <a:lstStyle/>
              <a:p>
                <a:pPr algn="ctr"/>
                <a:r>
                  <a:rPr kumimoji="1" lang="en-US" altLang="ja-JP" sz="2400" dirty="0">
                    <a:solidFill>
                      <a:srgbClr val="FF0000"/>
                    </a:solidFill>
                    <a:latin typeface="Meiryo" panose="020B0604030504040204" pitchFamily="34" charset="-128"/>
                    <a:ea typeface="Meiryo" panose="020B0604030504040204" pitchFamily="34" charset="-128"/>
                  </a:rPr>
                  <a:t>A</a:t>
                </a:r>
                <a:r>
                  <a:rPr lang="ja-JP" altLang="en-US" sz="2400">
                    <a:solidFill>
                      <a:srgbClr val="FF0000"/>
                    </a:solidFill>
                    <a:latin typeface="Meiryo" panose="020B0604030504040204" pitchFamily="34" charset="-128"/>
                    <a:ea typeface="Meiryo" panose="020B0604030504040204" pitchFamily="34" charset="-128"/>
                  </a:rPr>
                  <a:t>市の人口</a:t>
                </a:r>
                <a:br>
                  <a:rPr lang="en-US" altLang="ja-JP" sz="2400" dirty="0">
                    <a:solidFill>
                      <a:srgbClr val="FF0000"/>
                    </a:solidFill>
                    <a:latin typeface="Meiryo" panose="020B0604030504040204" pitchFamily="34" charset="-128"/>
                    <a:ea typeface="Meiryo" panose="020B0604030504040204" pitchFamily="34" charset="-128"/>
                  </a:rPr>
                </a:br>
                <a:r>
                  <a:rPr lang="ja-JP" altLang="en-US" sz="2400">
                    <a:solidFill>
                      <a:srgbClr val="FF0000"/>
                    </a:solidFill>
                    <a:latin typeface="Meiryo" panose="020B0604030504040204" pitchFamily="34" charset="-128"/>
                    <a:ea typeface="Meiryo" panose="020B0604030504040204" pitchFamily="34" charset="-128"/>
                  </a:rPr>
                  <a:t>（</a:t>
                </a:r>
                <a:r>
                  <a:rPr lang="en-US" altLang="ja-JP" sz="2400" dirty="0">
                    <a:solidFill>
                      <a:srgbClr val="FF0000"/>
                    </a:solidFill>
                    <a:latin typeface="Meiryo" panose="020B0604030504040204" pitchFamily="34" charset="-128"/>
                    <a:ea typeface="Meiryo" panose="020B0604030504040204" pitchFamily="34" charset="-128"/>
                  </a:rPr>
                  <a:t>2026</a:t>
                </a:r>
                <a:r>
                  <a:rPr lang="ja-JP" altLang="en-US" sz="2400">
                    <a:solidFill>
                      <a:srgbClr val="FF0000"/>
                    </a:solidFill>
                    <a:latin typeface="Meiryo" panose="020B0604030504040204" pitchFamily="34" charset="-128"/>
                    <a:ea typeface="Meiryo" panose="020B0604030504040204" pitchFamily="34" charset="-128"/>
                  </a:rPr>
                  <a:t>）</a:t>
                </a:r>
                <a:endParaRPr kumimoji="1" lang="ja-JP" altLang="en-US" sz="2400">
                  <a:solidFill>
                    <a:srgbClr val="FF0000"/>
                  </a:solidFill>
                  <a:latin typeface="Meiryo" panose="020B0604030504040204" pitchFamily="34" charset="-128"/>
                  <a:ea typeface="Meiryo" panose="020B0604030504040204" pitchFamily="34" charset="-128"/>
                </a:endParaRPr>
              </a:p>
            </p:txBody>
          </p:sp>
        </p:grpSp>
        <p:sp>
          <p:nvSpPr>
            <p:cNvPr id="37" name="テキスト ボックス 36">
              <a:extLst>
                <a:ext uri="{FF2B5EF4-FFF2-40B4-BE49-F238E27FC236}">
                  <a16:creationId xmlns:a16="http://schemas.microsoft.com/office/drawing/2014/main" id="{EABED94D-0BC8-3722-78BA-B1EB1D347C53}"/>
                </a:ext>
              </a:extLst>
            </p:cNvPr>
            <p:cNvSpPr txBox="1"/>
            <p:nvPr/>
          </p:nvSpPr>
          <p:spPr>
            <a:xfrm>
              <a:off x="10016678" y="4045355"/>
              <a:ext cx="1372492" cy="461665"/>
            </a:xfrm>
            <a:prstGeom prst="rect">
              <a:avLst/>
            </a:prstGeom>
            <a:noFill/>
          </p:spPr>
          <p:txBody>
            <a:bodyPr wrap="none" rtlCol="0">
              <a:spAutoFit/>
            </a:bodyPr>
            <a:lstStyle/>
            <a:p>
              <a:pPr algn="ctr"/>
              <a:r>
                <a:rPr kumimoji="1" lang="ja-JP" altLang="en-US" sz="240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300</a:t>
              </a:r>
              <a:r>
                <a:rPr kumimoji="1" lang="ja-JP" altLang="en-US" sz="2400">
                  <a:latin typeface="Meiryo" panose="020B0604030504040204" pitchFamily="34" charset="-128"/>
                  <a:ea typeface="Meiryo" panose="020B0604030504040204" pitchFamily="34" charset="-128"/>
                </a:rPr>
                <a:t>人</a:t>
              </a:r>
            </a:p>
          </p:txBody>
        </p:sp>
        <p:sp>
          <p:nvSpPr>
            <p:cNvPr id="39" name="テキスト ボックス 38">
              <a:extLst>
                <a:ext uri="{FF2B5EF4-FFF2-40B4-BE49-F238E27FC236}">
                  <a16:creationId xmlns:a16="http://schemas.microsoft.com/office/drawing/2014/main" id="{BECDCFA7-AB7C-E957-2DE4-46C46D7FBB87}"/>
                </a:ext>
              </a:extLst>
            </p:cNvPr>
            <p:cNvSpPr txBox="1"/>
            <p:nvPr/>
          </p:nvSpPr>
          <p:spPr>
            <a:xfrm>
              <a:off x="10072571" y="5543293"/>
              <a:ext cx="1311578" cy="461665"/>
            </a:xfrm>
            <a:prstGeom prst="rect">
              <a:avLst/>
            </a:prstGeom>
            <a:noFill/>
          </p:spPr>
          <p:txBody>
            <a:bodyPr wrap="none" rtlCol="0">
              <a:spAutoFit/>
            </a:bodyPr>
            <a:lstStyle/>
            <a:p>
              <a:pPr algn="ctr"/>
              <a:r>
                <a:rPr lang="en-US" altLang="ja-JP" sz="2400" dirty="0">
                  <a:solidFill>
                    <a:srgbClr val="FF0000"/>
                  </a:solidFill>
                  <a:latin typeface="Meiryo" panose="020B0604030504040204" pitchFamily="34" charset="-128"/>
                  <a:ea typeface="Meiryo" panose="020B0604030504040204" pitchFamily="34" charset="-128"/>
                </a:rPr>
                <a:t>=4</a:t>
              </a:r>
              <a:r>
                <a:rPr kumimoji="1" lang="en-US" altLang="ja-JP" sz="2400" dirty="0">
                  <a:solidFill>
                    <a:srgbClr val="FF0000"/>
                  </a:solidFill>
                  <a:latin typeface="Meiryo" panose="020B0604030504040204" pitchFamily="34" charset="-128"/>
                  <a:ea typeface="Meiryo" panose="020B0604030504040204" pitchFamily="34" charset="-128"/>
                </a:rPr>
                <a:t>00</a:t>
              </a:r>
              <a:r>
                <a:rPr kumimoji="1" lang="ja-JP" altLang="en-US" sz="2400">
                  <a:solidFill>
                    <a:srgbClr val="FF0000"/>
                  </a:solidFill>
                  <a:latin typeface="Meiryo" panose="020B0604030504040204" pitchFamily="34" charset="-128"/>
                  <a:ea typeface="Meiryo" panose="020B0604030504040204" pitchFamily="34" charset="-128"/>
                </a:rPr>
                <a:t>人</a:t>
              </a:r>
            </a:p>
          </p:txBody>
        </p:sp>
      </p:grpSp>
    </p:spTree>
    <p:extLst>
      <p:ext uri="{BB962C8B-B14F-4D97-AF65-F5344CB8AC3E}">
        <p14:creationId xmlns:p14="http://schemas.microsoft.com/office/powerpoint/2010/main" val="2114670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9AF5A7-597E-C5A6-80D5-E07A9CEDA90E}"/>
              </a:ext>
            </a:extLst>
          </p:cNvPr>
          <p:cNvSpPr>
            <a:spLocks noGrp="1"/>
          </p:cNvSpPr>
          <p:nvPr>
            <p:ph type="title"/>
          </p:nvPr>
        </p:nvSpPr>
        <p:spPr/>
        <p:txBody>
          <a:bodyPr/>
          <a:lstStyle/>
          <a:p>
            <a:r>
              <a:rPr lang="ja-JP" altLang="en-US"/>
              <a:t>二</a:t>
            </a:r>
            <a:r>
              <a:rPr kumimoji="1" lang="ja-JP" altLang="en-US"/>
              <a:t>方向効果モデル</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B186CFE-3097-D9B1-A858-036C840DFDEA}"/>
                  </a:ext>
                </a:extLst>
              </p:cNvPr>
              <p:cNvSpPr>
                <a:spLocks noGrp="1"/>
              </p:cNvSpPr>
              <p:nvPr>
                <p:ph idx="1"/>
              </p:nvPr>
            </p:nvSpPr>
            <p:spPr/>
            <p:txBody>
              <a:bodyPr/>
              <a:lstStyle/>
              <a:p>
                <a:r>
                  <a:rPr kumimoji="1" lang="ja-JP" altLang="en-US"/>
                  <a:t>残差二乗和（</a:t>
                </a:r>
                <a:r>
                  <a:rPr kumimoji="1" lang="en-US" altLang="ja-JP" dirty="0"/>
                  <a:t>RSS</a:t>
                </a:r>
                <a:r>
                  <a:rPr kumimoji="1" lang="ja-JP" altLang="en-US"/>
                  <a:t>）を最小化＝微分が０</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𝜃</m:t>
                    </m:r>
                    <m:r>
                      <a:rPr lang="en-US" altLang="ja-JP" sz="2800" i="1">
                        <a:latin typeface="Cambria Math" panose="02040503050406030204" pitchFamily="18" charset="0"/>
                        <a:ea typeface="Meiryo" panose="020B0604030504040204" pitchFamily="34" charset="-128"/>
                      </a:rPr>
                      <m:t>=</m:t>
                    </m:r>
                    <m:sSup>
                      <m:sSupPr>
                        <m:ctrlPr>
                          <a:rPr lang="en-US" altLang="ja-JP" sz="2800" i="1">
                            <a:latin typeface="Cambria Math" panose="02040503050406030204" pitchFamily="18" charset="0"/>
                            <a:ea typeface="Meiryo" panose="020B0604030504040204" pitchFamily="34" charset="-128"/>
                          </a:rPr>
                        </m:ctrlPr>
                      </m:sSupPr>
                      <m:e>
                        <m:d>
                          <m:dPr>
                            <m:ctrlPr>
                              <a:rPr lang="en-US" altLang="ja-JP" sz="2800" i="1">
                                <a:latin typeface="Cambria Math" panose="02040503050406030204" pitchFamily="18" charset="0"/>
                                <a:ea typeface="Meiryo" panose="020B0604030504040204" pitchFamily="34" charset="-128"/>
                              </a:rPr>
                            </m:ctrlPr>
                          </m:dPr>
                          <m:e>
                            <m:sSup>
                              <m:sSupPr>
                                <m:ctrlPr>
                                  <a:rPr lang="en-US" altLang="ja-JP" sz="2800" i="1">
                                    <a:latin typeface="Cambria Math" panose="02040503050406030204" pitchFamily="18" charset="0"/>
                                    <a:ea typeface="Meiryo" panose="020B0604030504040204" pitchFamily="34" charset="-128"/>
                                  </a:rPr>
                                </m:ctrlPr>
                              </m:sSupPr>
                              <m:e>
                                <m:r>
                                  <a:rPr lang="en-US" altLang="ja-JP" sz="2800" i="1">
                                    <a:latin typeface="Cambria Math" panose="02040503050406030204" pitchFamily="18" charset="0"/>
                                    <a:ea typeface="Meiryo" panose="020B0604030504040204" pitchFamily="34" charset="-128"/>
                                  </a:rPr>
                                  <m:t>𝑋</m:t>
                                </m:r>
                              </m:e>
                              <m:sup>
                                <m:r>
                                  <a:rPr lang="en-US" altLang="ja-JP" sz="2800" i="1">
                                    <a:latin typeface="Cambria Math" panose="02040503050406030204" pitchFamily="18" charset="0"/>
                                    <a:ea typeface="Meiryo" panose="020B0604030504040204" pitchFamily="34" charset="-128"/>
                                  </a:rPr>
                                  <m:t>′</m:t>
                                </m:r>
                              </m:sup>
                            </m:sSup>
                            <m:r>
                              <a:rPr lang="en-US" altLang="ja-JP" sz="2800" i="1">
                                <a:latin typeface="Cambria Math" panose="02040503050406030204" pitchFamily="18" charset="0"/>
                                <a:ea typeface="Meiryo" panose="020B0604030504040204" pitchFamily="34" charset="-128"/>
                              </a:rPr>
                              <m:t>𝑋</m:t>
                            </m:r>
                          </m:e>
                        </m:d>
                      </m:e>
                      <m:sup>
                        <m:r>
                          <a:rPr lang="en-US" altLang="ja-JP" sz="2800" i="1">
                            <a:latin typeface="Cambria Math" panose="02040503050406030204" pitchFamily="18" charset="0"/>
                            <a:ea typeface="Meiryo" panose="020B0604030504040204" pitchFamily="34" charset="-128"/>
                          </a:rPr>
                          <m:t>−1</m:t>
                        </m:r>
                      </m:sup>
                    </m:sSup>
                    <m:sSup>
                      <m:sSupPr>
                        <m:ctrlPr>
                          <a:rPr lang="en-US" altLang="ja-JP" sz="2800" i="1">
                            <a:latin typeface="Cambria Math" panose="02040503050406030204" pitchFamily="18" charset="0"/>
                            <a:ea typeface="Meiryo" panose="020B0604030504040204" pitchFamily="34" charset="-128"/>
                          </a:rPr>
                        </m:ctrlPr>
                      </m:sSupPr>
                      <m:e>
                        <m:r>
                          <a:rPr lang="en-US" altLang="ja-JP" sz="2800" i="1">
                            <a:latin typeface="Cambria Math" panose="02040503050406030204" pitchFamily="18" charset="0"/>
                            <a:ea typeface="Meiryo" panose="020B0604030504040204" pitchFamily="34" charset="-128"/>
                          </a:rPr>
                          <m:t>𝑋</m:t>
                        </m:r>
                      </m:e>
                      <m:sup>
                        <m:r>
                          <a:rPr lang="en-US" altLang="ja-JP" sz="2800" i="1">
                            <a:latin typeface="Cambria Math" panose="02040503050406030204" pitchFamily="18" charset="0"/>
                            <a:ea typeface="Meiryo" panose="020B0604030504040204" pitchFamily="34" charset="-128"/>
                          </a:rPr>
                          <m:t>′</m:t>
                        </m:r>
                      </m:sup>
                    </m:sSup>
                    <m:r>
                      <a:rPr lang="en-US" altLang="ja-JP" sz="2800" i="1">
                        <a:latin typeface="Cambria Math" panose="02040503050406030204" pitchFamily="18" charset="0"/>
                        <a:ea typeface="Meiryo" panose="020B0604030504040204" pitchFamily="34" charset="-128"/>
                      </a:rPr>
                      <m:t>𝑌</m:t>
                    </m:r>
                  </m:oMath>
                </a14:m>
                <a:r>
                  <a:rPr lang="ja-JP" altLang="en-US"/>
                  <a:t>　を解くと，イベント効果</a:t>
                </a:r>
                <a:r>
                  <a:rPr lang="en-US" altLang="ja-JP" dirty="0"/>
                  <a:t> β </a:t>
                </a:r>
                <a:r>
                  <a:rPr lang="ja-JP" altLang="en-US"/>
                  <a:t>を推定可能</a:t>
                </a:r>
                <a:endParaRPr kumimoji="1" lang="en-US" altLang="ja-JP" dirty="0"/>
              </a:p>
              <a:p>
                <a:pPr lvl="1"/>
                <a:endParaRPr kumimoji="1" lang="ja-JP" altLang="en-US"/>
              </a:p>
            </p:txBody>
          </p:sp>
        </mc:Choice>
        <mc:Fallback>
          <p:sp>
            <p:nvSpPr>
              <p:cNvPr id="3" name="コンテンツ プレースホルダー 2">
                <a:extLst>
                  <a:ext uri="{FF2B5EF4-FFF2-40B4-BE49-F238E27FC236}">
                    <a16:creationId xmlns:a16="http://schemas.microsoft.com/office/drawing/2014/main" id="{8B186CFE-3097-D9B1-A858-036C840DFDEA}"/>
                  </a:ext>
                </a:extLst>
              </p:cNvPr>
              <p:cNvSpPr>
                <a:spLocks noGrp="1" noRot="1" noChangeAspect="1" noMove="1" noResize="1" noEditPoints="1" noAdjustHandles="1" noChangeArrowheads="1" noChangeShapeType="1" noTextEdit="1"/>
              </p:cNvSpPr>
              <p:nvPr>
                <p:ph idx="1"/>
              </p:nvPr>
            </p:nvSpPr>
            <p:spPr>
              <a:blipFill>
                <a:blip r:embed="rId2"/>
                <a:stretch>
                  <a:fillRect l="-1086" t="-204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12F8294-5E6F-7BC3-FE87-133D262048C5}"/>
              </a:ext>
            </a:extLst>
          </p:cNvPr>
          <p:cNvSpPr>
            <a:spLocks noGrp="1"/>
          </p:cNvSpPr>
          <p:nvPr>
            <p:ph type="sldNum" sz="quarter" idx="12"/>
          </p:nvPr>
        </p:nvSpPr>
        <p:spPr/>
        <p:txBody>
          <a:bodyPr/>
          <a:lstStyle/>
          <a:p>
            <a:fld id="{2EB1DF11-3754-204D-886B-D0BD6C82EC86}" type="slidenum">
              <a:rPr lang="ja-JP" altLang="en-US" smtClean="0"/>
              <a:pPr/>
              <a:t>19</a:t>
            </a:fld>
            <a:endParaRPr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713CAC59-ADFA-6622-6793-B900A9B9B310}"/>
                  </a:ext>
                </a:extLst>
              </p:cNvPr>
              <p:cNvSpPr txBox="1"/>
              <p:nvPr/>
            </p:nvSpPr>
            <p:spPr>
              <a:xfrm>
                <a:off x="1709979" y="2275785"/>
                <a:ext cx="4701608" cy="461665"/>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𝑅𝑆𝑆</m:t>
                      </m:r>
                      <m:d>
                        <m:dPr>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ea typeface="Cambria Math" panose="02040503050406030204" pitchFamily="18" charset="0"/>
                            </a:rPr>
                            <m:t>𝜃</m:t>
                          </m:r>
                        </m:e>
                      </m:d>
                      <m:r>
                        <a:rPr lang="en-US" altLang="ja-JP" sz="2400" b="0" i="1" dirty="0" smtClean="0">
                          <a:latin typeface="Cambria Math" panose="02040503050406030204" pitchFamily="18" charset="0"/>
                        </a:rPr>
                        <m:t>=</m:t>
                      </m:r>
                      <m:sSup>
                        <m:sSupPr>
                          <m:ctrlPr>
                            <a:rPr lang="en-US" altLang="ja-JP" sz="2400" b="0" i="1" dirty="0" smtClean="0">
                              <a:latin typeface="Cambria Math" panose="02040503050406030204" pitchFamily="18" charset="0"/>
                            </a:rPr>
                          </m:ctrlPr>
                        </m:sSupPr>
                        <m:e>
                          <m:d>
                            <m:dPr>
                              <m:ctrlPr>
                                <a:rPr lang="en-US" altLang="ja-JP" sz="2400" b="0" i="1" dirty="0" smtClean="0">
                                  <a:latin typeface="Cambria Math" panose="02040503050406030204" pitchFamily="18" charset="0"/>
                                </a:rPr>
                              </m:ctrlPr>
                            </m:dPr>
                            <m:e>
                              <m:r>
                                <a:rPr lang="en-US" altLang="ja-JP" sz="2400" i="1">
                                  <a:latin typeface="Cambria Math" panose="02040503050406030204" pitchFamily="18" charset="0"/>
                                </a:rPr>
                                <m:t>𝑌</m:t>
                              </m:r>
                              <m:r>
                                <a:rPr lang="en-US" altLang="ja-JP" sz="2400" i="1">
                                  <a:latin typeface="Cambria Math" panose="02040503050406030204" pitchFamily="18" charset="0"/>
                                </a:rPr>
                                <m:t>−</m:t>
                              </m:r>
                              <m:r>
                                <a:rPr lang="en-US" altLang="ja-JP" sz="2400" i="1">
                                  <a:latin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𝜃</m:t>
                              </m:r>
                            </m:e>
                          </m:d>
                        </m:e>
                        <m:sup>
                          <m:r>
                            <a:rPr lang="en-US" altLang="ja-JP" sz="2400" b="0" i="1" dirty="0" smtClean="0">
                              <a:latin typeface="Cambria Math" panose="02040503050406030204" pitchFamily="18" charset="0"/>
                            </a:rPr>
                            <m:t>′</m:t>
                          </m:r>
                        </m:sup>
                      </m:sSup>
                      <m:d>
                        <m:dPr>
                          <m:ctrlPr>
                            <a:rPr lang="en-US" altLang="ja-JP" sz="2400" b="0" i="1" dirty="0" smtClean="0">
                              <a:latin typeface="Cambria Math" panose="02040503050406030204" pitchFamily="18" charset="0"/>
                            </a:rPr>
                          </m:ctrlPr>
                        </m:dPr>
                        <m:e>
                          <m:r>
                            <a:rPr lang="en-US" altLang="ja-JP" sz="2400" i="1">
                              <a:latin typeface="Cambria Math" panose="02040503050406030204" pitchFamily="18" charset="0"/>
                            </a:rPr>
                            <m:t>𝑌</m:t>
                          </m:r>
                          <m:r>
                            <a:rPr lang="en-US" altLang="ja-JP" sz="2400" i="1">
                              <a:latin typeface="Cambria Math" panose="02040503050406030204" pitchFamily="18" charset="0"/>
                            </a:rPr>
                            <m:t>−</m:t>
                          </m:r>
                          <m:r>
                            <a:rPr lang="en-US" altLang="ja-JP" sz="2400" i="1">
                              <a:latin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𝜃</m:t>
                          </m:r>
                        </m:e>
                      </m:d>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5" name="テキスト ボックス 4">
                <a:extLst>
                  <a:ext uri="{FF2B5EF4-FFF2-40B4-BE49-F238E27FC236}">
                    <a16:creationId xmlns:a16="http://schemas.microsoft.com/office/drawing/2014/main" id="{713CAC59-ADFA-6622-6793-B900A9B9B310}"/>
                  </a:ext>
                </a:extLst>
              </p:cNvPr>
              <p:cNvSpPr txBox="1">
                <a:spLocks noRot="1" noChangeAspect="1" noMove="1" noResize="1" noEditPoints="1" noAdjustHandles="1" noChangeArrowheads="1" noChangeShapeType="1" noTextEdit="1"/>
              </p:cNvSpPr>
              <p:nvPr/>
            </p:nvSpPr>
            <p:spPr>
              <a:xfrm>
                <a:off x="1709979" y="2275785"/>
                <a:ext cx="4701608" cy="461665"/>
              </a:xfrm>
              <a:prstGeom prst="rect">
                <a:avLst/>
              </a:prstGeom>
              <a:blipFill>
                <a:blip r:embed="rId3"/>
                <a:stretch>
                  <a:fillRect/>
                </a:stretch>
              </a:blipFill>
              <a:ln w="952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D25CB35-D4C1-0E22-9EF4-70BF4564373F}"/>
                  </a:ext>
                </a:extLst>
              </p:cNvPr>
              <p:cNvSpPr txBox="1"/>
              <p:nvPr/>
            </p:nvSpPr>
            <p:spPr>
              <a:xfrm>
                <a:off x="1709979" y="3114787"/>
                <a:ext cx="4887813" cy="1165127"/>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f>
                        <m:fPr>
                          <m:ctrlPr>
                            <a:rPr lang="en-US" altLang="ja-JP" sz="2400" b="0" i="1" dirty="0" smtClean="0">
                              <a:latin typeface="Cambria Math" panose="02040503050406030204" pitchFamily="18" charset="0"/>
                              <a:ea typeface="Cambria Math" panose="02040503050406030204" pitchFamily="18" charset="0"/>
                            </a:rPr>
                          </m:ctrlPr>
                        </m:fPr>
                        <m:num>
                          <m:r>
                            <a:rPr lang="en-US" altLang="ja-JP" sz="2400" i="1" dirty="0">
                              <a:latin typeface="Cambria Math" panose="02040503050406030204" pitchFamily="18" charset="0"/>
                              <a:ea typeface="Cambria Math" panose="02040503050406030204" pitchFamily="18" charset="0"/>
                            </a:rPr>
                            <m:t>𝑑𝑅𝑆𝑆</m:t>
                          </m:r>
                          <m:r>
                            <a:rPr lang="en-US" altLang="ja-JP" sz="2400" i="1" dirty="0">
                              <a:latin typeface="Cambria Math" panose="02040503050406030204" pitchFamily="18" charset="0"/>
                              <a:ea typeface="Cambria Math" panose="02040503050406030204" pitchFamily="18" charset="0"/>
                            </a:rPr>
                            <m:t>(</m:t>
                          </m:r>
                          <m:r>
                            <a:rPr lang="en-US" altLang="ja-JP" sz="2400" i="1" dirty="0">
                              <a:latin typeface="Cambria Math" panose="02040503050406030204" pitchFamily="18" charset="0"/>
                              <a:ea typeface="Cambria Math" panose="02040503050406030204" pitchFamily="18" charset="0"/>
                            </a:rPr>
                            <m:t>𝜃</m:t>
                          </m:r>
                          <m:r>
                            <a:rPr lang="en-US" altLang="ja-JP" sz="2400" i="1" dirty="0">
                              <a:latin typeface="Cambria Math" panose="02040503050406030204" pitchFamily="18" charset="0"/>
                              <a:ea typeface="Cambria Math" panose="02040503050406030204" pitchFamily="18" charset="0"/>
                            </a:rPr>
                            <m:t>)</m:t>
                          </m:r>
                        </m:num>
                        <m:den>
                          <m:r>
                            <a:rPr lang="en-US" altLang="ja-JP" sz="2400" b="0" i="1" dirty="0" smtClean="0">
                              <a:latin typeface="Cambria Math" panose="02040503050406030204" pitchFamily="18" charset="0"/>
                              <a:ea typeface="Cambria Math" panose="02040503050406030204" pitchFamily="18" charset="0"/>
                            </a:rPr>
                            <m:t>𝑑</m:t>
                          </m:r>
                          <m:r>
                            <a:rPr lang="en-US" altLang="ja-JP" sz="2400" b="0" i="1" dirty="0" smtClean="0">
                              <a:latin typeface="Cambria Math" panose="02040503050406030204" pitchFamily="18" charset="0"/>
                              <a:ea typeface="Cambria Math" panose="02040503050406030204" pitchFamily="18" charset="0"/>
                            </a:rPr>
                            <m:t>𝜃</m:t>
                          </m:r>
                        </m:den>
                      </m:f>
                      <m:r>
                        <a:rPr lang="en-US" altLang="ja-JP" sz="2400" b="0" i="1" dirty="0" smtClean="0">
                          <a:latin typeface="Cambria Math" panose="02040503050406030204" pitchFamily="18" charset="0"/>
                        </a:rPr>
                        <m:t>=</m:t>
                      </m:r>
                      <m:sSup>
                        <m:sSupPr>
                          <m:ctrlPr>
                            <a:rPr lang="en-US" altLang="ja-JP" sz="2400" b="0" i="1" dirty="0" smtClean="0">
                              <a:latin typeface="Cambria Math" panose="02040503050406030204" pitchFamily="18" charset="0"/>
                            </a:rPr>
                          </m:ctrlPr>
                        </m:sSupPr>
                        <m:e>
                          <m:d>
                            <m:dPr>
                              <m:ctrlPr>
                                <a:rPr lang="en-US" altLang="ja-JP" sz="2400" b="0" i="1" dirty="0" smtClean="0">
                                  <a:latin typeface="Cambria Math" panose="02040503050406030204" pitchFamily="18" charset="0"/>
                                </a:rPr>
                              </m:ctrlPr>
                            </m:dPr>
                            <m:e>
                              <m:r>
                                <a:rPr lang="en-US" altLang="ja-JP" sz="2400" i="1">
                                  <a:latin typeface="Cambria Math" panose="02040503050406030204" pitchFamily="18" charset="0"/>
                                </a:rPr>
                                <m:t>𝑌</m:t>
                              </m:r>
                              <m:r>
                                <a:rPr lang="en-US" altLang="ja-JP" sz="2400" i="1">
                                  <a:latin typeface="Cambria Math" panose="02040503050406030204" pitchFamily="18" charset="0"/>
                                </a:rPr>
                                <m:t>−</m:t>
                              </m:r>
                              <m:r>
                                <a:rPr lang="en-US" altLang="ja-JP" sz="2400" i="1">
                                  <a:latin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𝜃</m:t>
                              </m:r>
                            </m:e>
                          </m:d>
                        </m:e>
                        <m:sup>
                          <m:r>
                            <a:rPr lang="en-US" altLang="ja-JP" sz="2400" b="0" i="1" dirty="0" smtClean="0">
                              <a:latin typeface="Cambria Math" panose="02040503050406030204" pitchFamily="18" charset="0"/>
                            </a:rPr>
                            <m:t>′</m:t>
                          </m:r>
                        </m:sup>
                      </m:sSup>
                      <m:d>
                        <m:dPr>
                          <m:ctrlPr>
                            <a:rPr lang="en-US" altLang="ja-JP" sz="2400" b="0" i="1" dirty="0" smtClean="0">
                              <a:latin typeface="Cambria Math" panose="02040503050406030204" pitchFamily="18" charset="0"/>
                            </a:rPr>
                          </m:ctrlPr>
                        </m:dPr>
                        <m:e>
                          <m:r>
                            <a:rPr lang="en-US" altLang="ja-JP" sz="2400" i="1">
                              <a:latin typeface="Cambria Math" panose="02040503050406030204" pitchFamily="18" charset="0"/>
                            </a:rPr>
                            <m:t>𝑌</m:t>
                          </m:r>
                          <m:r>
                            <a:rPr lang="en-US" altLang="ja-JP" sz="2400" i="1">
                              <a:latin typeface="Cambria Math" panose="02040503050406030204" pitchFamily="18" charset="0"/>
                            </a:rPr>
                            <m:t>−</m:t>
                          </m:r>
                          <m:r>
                            <a:rPr lang="en-US" altLang="ja-JP" sz="2400" i="1">
                              <a:latin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𝜃</m:t>
                          </m:r>
                        </m:e>
                      </m:d>
                    </m:oMath>
                  </m:oMathPara>
                </a14:m>
                <a:endParaRPr lang="en-US" altLang="ja-JP" sz="2400" b="0" dirty="0">
                  <a:latin typeface="Meiryo" panose="020B0604030504040204" pitchFamily="34" charset="-128"/>
                </a:endParaRPr>
              </a:p>
              <a:p>
                <a:pPr lvl="1"/>
                <a:r>
                  <a:rPr lang="en-US" altLang="ja-JP" sz="2400" b="0" dirty="0">
                    <a:ea typeface="Meiryo" panose="020B0604030504040204" pitchFamily="34" charset="-128"/>
                  </a:rPr>
                  <a:t>              </a:t>
                </a:r>
                <a14:m>
                  <m:oMath xmlns:m="http://schemas.openxmlformats.org/officeDocument/2006/math">
                    <m:r>
                      <a:rPr lang="en-US" altLang="ja-JP" sz="2400" b="0" i="1" smtClean="0">
                        <a:latin typeface="Cambria Math" panose="02040503050406030204" pitchFamily="18" charset="0"/>
                        <a:ea typeface="Meiryo" panose="020B0604030504040204" pitchFamily="34" charset="-128"/>
                      </a:rPr>
                      <m:t>=−2</m:t>
                    </m:r>
                    <m:sSup>
                      <m:sSupPr>
                        <m:ctrlPr>
                          <a:rPr lang="en-US" altLang="ja-JP" sz="2400" b="0" i="1" smtClean="0">
                            <a:latin typeface="Cambria Math" panose="02040503050406030204" pitchFamily="18" charset="0"/>
                            <a:ea typeface="Meiryo" panose="020B0604030504040204" pitchFamily="34" charset="-128"/>
                          </a:rPr>
                        </m:ctrlPr>
                      </m:sSupPr>
                      <m:e>
                        <m:r>
                          <a:rPr lang="en-US" altLang="ja-JP" sz="2400" b="0" i="1" smtClean="0">
                            <a:latin typeface="Cambria Math" panose="02040503050406030204" pitchFamily="18" charset="0"/>
                            <a:ea typeface="Meiryo" panose="020B0604030504040204" pitchFamily="34" charset="-128"/>
                          </a:rPr>
                          <m:t>𝑋</m:t>
                        </m:r>
                      </m:e>
                      <m:sup>
                        <m:r>
                          <a:rPr lang="en-US" altLang="ja-JP" sz="2400" b="0" i="1" smtClean="0">
                            <a:latin typeface="Cambria Math" panose="02040503050406030204" pitchFamily="18" charset="0"/>
                            <a:ea typeface="Meiryo" panose="020B0604030504040204" pitchFamily="34" charset="-128"/>
                          </a:rPr>
                          <m:t>′</m:t>
                        </m:r>
                      </m:sup>
                    </m:sSup>
                    <m:r>
                      <a:rPr lang="en-US" altLang="ja-JP" sz="2400" b="0" i="1" smtClean="0">
                        <a:latin typeface="Cambria Math" panose="02040503050406030204" pitchFamily="18" charset="0"/>
                        <a:ea typeface="Meiryo" panose="020B0604030504040204" pitchFamily="34" charset="-128"/>
                      </a:rPr>
                      <m:t>𝑌</m:t>
                    </m:r>
                    <m:r>
                      <a:rPr lang="en-US" altLang="ja-JP" sz="2400" b="0" i="1" smtClean="0">
                        <a:latin typeface="Cambria Math" panose="02040503050406030204" pitchFamily="18" charset="0"/>
                        <a:ea typeface="Meiryo" panose="020B0604030504040204" pitchFamily="34" charset="-128"/>
                      </a:rPr>
                      <m:t>+2</m:t>
                    </m:r>
                    <m:sSup>
                      <m:sSupPr>
                        <m:ctrlPr>
                          <a:rPr lang="en-US" altLang="ja-JP" sz="2400" i="1">
                            <a:latin typeface="Cambria Math" panose="02040503050406030204" pitchFamily="18" charset="0"/>
                            <a:ea typeface="Meiryo" panose="020B0604030504040204" pitchFamily="34" charset="-128"/>
                          </a:rPr>
                        </m:ctrlPr>
                      </m:sSupPr>
                      <m:e>
                        <m:r>
                          <a:rPr lang="en-US" altLang="ja-JP" sz="2400" i="1">
                            <a:latin typeface="Cambria Math" panose="02040503050406030204" pitchFamily="18" charset="0"/>
                            <a:ea typeface="Meiryo" panose="020B0604030504040204" pitchFamily="34" charset="-128"/>
                          </a:rPr>
                          <m:t>𝑋</m:t>
                        </m:r>
                      </m:e>
                      <m:sup>
                        <m:r>
                          <a:rPr lang="en-US" altLang="ja-JP" sz="2400" i="1">
                            <a:latin typeface="Cambria Math" panose="02040503050406030204" pitchFamily="18" charset="0"/>
                            <a:ea typeface="Meiryo" panose="020B0604030504040204" pitchFamily="34" charset="-128"/>
                          </a:rPr>
                          <m:t>′</m:t>
                        </m:r>
                      </m:sup>
                    </m:sSup>
                    <m:r>
                      <a:rPr lang="en-US" altLang="ja-JP" sz="2400" b="0" i="1" smtClean="0">
                        <a:latin typeface="Cambria Math" panose="02040503050406030204" pitchFamily="18" charset="0"/>
                        <a:ea typeface="Meiryo" panose="020B0604030504040204" pitchFamily="34" charset="-128"/>
                      </a:rPr>
                      <m:t>𝑋</m:t>
                    </m:r>
                    <m:r>
                      <a:rPr lang="en-US" altLang="ja-JP" sz="2400" i="1">
                        <a:latin typeface="Cambria Math" panose="02040503050406030204" pitchFamily="18" charset="0"/>
                        <a:ea typeface="Cambria Math" panose="02040503050406030204" pitchFamily="18" charset="0"/>
                      </a:rPr>
                      <m:t>𝜃</m:t>
                    </m:r>
                    <m:r>
                      <a:rPr lang="en-US" altLang="ja-JP" sz="2400" b="0" i="1" smtClean="0">
                        <a:latin typeface="Cambria Math" panose="02040503050406030204" pitchFamily="18" charset="0"/>
                        <a:ea typeface="Cambria Math" panose="02040503050406030204" pitchFamily="18" charset="0"/>
                      </a:rPr>
                      <m:t>=0</m:t>
                    </m:r>
                  </m:oMath>
                </a14:m>
                <a:endParaRPr lang="en-US" altLang="ja-JP" sz="2400" b="0" dirty="0">
                  <a:ea typeface="Cambria Math" panose="02040503050406030204" pitchFamily="18" charset="0"/>
                </a:endParaRPr>
              </a:p>
            </p:txBody>
          </p:sp>
        </mc:Choice>
        <mc:Fallback>
          <p:sp>
            <p:nvSpPr>
              <p:cNvPr id="6" name="テキスト ボックス 5">
                <a:extLst>
                  <a:ext uri="{FF2B5EF4-FFF2-40B4-BE49-F238E27FC236}">
                    <a16:creationId xmlns:a16="http://schemas.microsoft.com/office/drawing/2014/main" id="{1D25CB35-D4C1-0E22-9EF4-70BF4564373F}"/>
                  </a:ext>
                </a:extLst>
              </p:cNvPr>
              <p:cNvSpPr txBox="1">
                <a:spLocks noRot="1" noChangeAspect="1" noMove="1" noResize="1" noEditPoints="1" noAdjustHandles="1" noChangeArrowheads="1" noChangeShapeType="1" noTextEdit="1"/>
              </p:cNvSpPr>
              <p:nvPr/>
            </p:nvSpPr>
            <p:spPr>
              <a:xfrm>
                <a:off x="1709979" y="3114787"/>
                <a:ext cx="4887813" cy="1165127"/>
              </a:xfrm>
              <a:prstGeom prst="rect">
                <a:avLst/>
              </a:prstGeom>
              <a:blipFill>
                <a:blip r:embed="rId4"/>
                <a:stretch>
                  <a:fillRect/>
                </a:stretch>
              </a:blipFill>
              <a:ln w="952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00083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4012A-FD8C-A01D-17AA-FBC499377B10}"/>
              </a:ext>
            </a:extLst>
          </p:cNvPr>
          <p:cNvSpPr>
            <a:spLocks noGrp="1"/>
          </p:cNvSpPr>
          <p:nvPr>
            <p:ph type="title"/>
          </p:nvPr>
        </p:nvSpPr>
        <p:spPr/>
        <p:txBody>
          <a:bodyPr/>
          <a:lstStyle/>
          <a:p>
            <a:r>
              <a:rPr lang="ja-JP" altLang="en-US"/>
              <a:t>勾配ブースティング決定木（</a:t>
            </a:r>
            <a:r>
              <a:rPr lang="en-US" altLang="ja-JP" dirty="0"/>
              <a:t>GBDT</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468827CB-38EC-BEC9-9A2C-2F8AB52BAF48}"/>
              </a:ext>
            </a:extLst>
          </p:cNvPr>
          <p:cNvSpPr>
            <a:spLocks noGrp="1"/>
          </p:cNvSpPr>
          <p:nvPr>
            <p:ph idx="1"/>
          </p:nvPr>
        </p:nvSpPr>
        <p:spPr/>
        <p:txBody>
          <a:bodyPr/>
          <a:lstStyle/>
          <a:p>
            <a:r>
              <a:rPr lang="ja-JP" altLang="en-US">
                <a:sym typeface="Wingdings" pitchFamily="2" charset="2"/>
              </a:rPr>
              <a:t>決定木：葉ノード</a:t>
            </a:r>
            <a:r>
              <a:rPr lang="en-US" altLang="ja-JP" dirty="0">
                <a:sym typeface="Wingdings" pitchFamily="2" charset="2"/>
              </a:rPr>
              <a:t>=</a:t>
            </a:r>
            <a:r>
              <a:rPr lang="ja-JP" altLang="en-US">
                <a:sym typeface="Wingdings" pitchFamily="2" charset="2"/>
              </a:rPr>
              <a:t>予測値</a:t>
            </a:r>
            <a:endParaRPr lang="en-US" altLang="ja-JP" dirty="0">
              <a:sym typeface="Wingdings" pitchFamily="2" charset="2"/>
            </a:endParaRPr>
          </a:p>
          <a:p>
            <a:r>
              <a:rPr lang="en-US" altLang="ja-JP" dirty="0">
                <a:sym typeface="Wingdings" pitchFamily="2" charset="2"/>
              </a:rPr>
              <a:t>GBDT</a:t>
            </a:r>
            <a:r>
              <a:rPr lang="ja-JP" altLang="en-US">
                <a:sym typeface="Wingdings" pitchFamily="2" charset="2"/>
              </a:rPr>
              <a:t>：葉ノード</a:t>
            </a:r>
            <a:r>
              <a:rPr lang="en-US" altLang="ja-JP" dirty="0">
                <a:sym typeface="Wingdings" pitchFamily="2" charset="2"/>
              </a:rPr>
              <a:t>=</a:t>
            </a:r>
            <a:r>
              <a:rPr lang="ja-JP" altLang="en-US">
                <a:sym typeface="Wingdings" pitchFamily="2" charset="2"/>
              </a:rPr>
              <a:t>残差</a:t>
            </a:r>
            <a:endParaRPr lang="en-US" altLang="ja-JP" dirty="0">
              <a:sym typeface="Wingdings" pitchFamily="2" charset="2"/>
            </a:endParaRPr>
          </a:p>
        </p:txBody>
      </p:sp>
      <p:sp>
        <p:nvSpPr>
          <p:cNvPr id="4" name="スライド番号プレースホルダー 3">
            <a:extLst>
              <a:ext uri="{FF2B5EF4-FFF2-40B4-BE49-F238E27FC236}">
                <a16:creationId xmlns:a16="http://schemas.microsoft.com/office/drawing/2014/main" id="{F10E0EB7-5F31-BC37-934E-9F37F8FE6D1E}"/>
              </a:ext>
            </a:extLst>
          </p:cNvPr>
          <p:cNvSpPr>
            <a:spLocks noGrp="1"/>
          </p:cNvSpPr>
          <p:nvPr>
            <p:ph type="sldNum" sz="quarter" idx="12"/>
          </p:nvPr>
        </p:nvSpPr>
        <p:spPr/>
        <p:txBody>
          <a:bodyPr/>
          <a:lstStyle/>
          <a:p>
            <a:fld id="{2EB1DF11-3754-204D-886B-D0BD6C82EC86}" type="slidenum">
              <a:rPr lang="ja-JP" altLang="en-US" smtClean="0"/>
              <a:pPr/>
              <a:t>20</a:t>
            </a:fld>
            <a:endParaRPr lang="ja-JP" altLang="en-US"/>
          </a:p>
        </p:txBody>
      </p:sp>
      <p:grpSp>
        <p:nvGrpSpPr>
          <p:cNvPr id="64" name="グループ化 63">
            <a:extLst>
              <a:ext uri="{FF2B5EF4-FFF2-40B4-BE49-F238E27FC236}">
                <a16:creationId xmlns:a16="http://schemas.microsoft.com/office/drawing/2014/main" id="{32229AB4-5B05-316B-F293-77BACD55200F}"/>
              </a:ext>
            </a:extLst>
          </p:cNvPr>
          <p:cNvGrpSpPr/>
          <p:nvPr/>
        </p:nvGrpSpPr>
        <p:grpSpPr>
          <a:xfrm>
            <a:off x="654082" y="2777419"/>
            <a:ext cx="4765226" cy="3244023"/>
            <a:chOff x="654082" y="2777419"/>
            <a:chExt cx="4765226" cy="3244023"/>
          </a:xfrm>
        </p:grpSpPr>
        <p:grpSp>
          <p:nvGrpSpPr>
            <p:cNvPr id="23" name="グループ化 22">
              <a:extLst>
                <a:ext uri="{FF2B5EF4-FFF2-40B4-BE49-F238E27FC236}">
                  <a16:creationId xmlns:a16="http://schemas.microsoft.com/office/drawing/2014/main" id="{DAA62024-7F23-4DC2-D48B-E2DFD572B9FF}"/>
                </a:ext>
              </a:extLst>
            </p:cNvPr>
            <p:cNvGrpSpPr/>
            <p:nvPr/>
          </p:nvGrpSpPr>
          <p:grpSpPr>
            <a:xfrm>
              <a:off x="654082" y="2777419"/>
              <a:ext cx="4300579" cy="2909713"/>
              <a:chOff x="654081" y="3244110"/>
              <a:chExt cx="4300579" cy="2909713"/>
            </a:xfrm>
          </p:grpSpPr>
          <p:grpSp>
            <p:nvGrpSpPr>
              <p:cNvPr id="18" name="グループ化 17">
                <a:extLst>
                  <a:ext uri="{FF2B5EF4-FFF2-40B4-BE49-F238E27FC236}">
                    <a16:creationId xmlns:a16="http://schemas.microsoft.com/office/drawing/2014/main" id="{984ABEAF-5586-D390-5B07-8FBCB74F5C59}"/>
                  </a:ext>
                </a:extLst>
              </p:cNvPr>
              <p:cNvGrpSpPr/>
              <p:nvPr/>
            </p:nvGrpSpPr>
            <p:grpSpPr>
              <a:xfrm>
                <a:off x="838200" y="3782758"/>
                <a:ext cx="4116460" cy="1909672"/>
                <a:chOff x="6552370" y="2099123"/>
                <a:chExt cx="4116460" cy="1909672"/>
              </a:xfrm>
            </p:grpSpPr>
            <p:grpSp>
              <p:nvGrpSpPr>
                <p:cNvPr id="5" name="グループ化 4">
                  <a:extLst>
                    <a:ext uri="{FF2B5EF4-FFF2-40B4-BE49-F238E27FC236}">
                      <a16:creationId xmlns:a16="http://schemas.microsoft.com/office/drawing/2014/main" id="{64F76772-8946-7CFD-4597-5FE36EDEA20B}"/>
                    </a:ext>
                  </a:extLst>
                </p:cNvPr>
                <p:cNvGrpSpPr/>
                <p:nvPr/>
              </p:nvGrpSpPr>
              <p:grpSpPr>
                <a:xfrm>
                  <a:off x="7712488" y="2099123"/>
                  <a:ext cx="1796223" cy="623396"/>
                  <a:chOff x="4299776" y="2663143"/>
                  <a:chExt cx="1796223" cy="623396"/>
                </a:xfrm>
              </p:grpSpPr>
              <p:sp>
                <p:nvSpPr>
                  <p:cNvPr id="6" name="正方形/長方形 5">
                    <a:extLst>
                      <a:ext uri="{FF2B5EF4-FFF2-40B4-BE49-F238E27FC236}">
                        <a16:creationId xmlns:a16="http://schemas.microsoft.com/office/drawing/2014/main" id="{86D3B629-1C1D-50E4-DD0F-D5A69D968F69}"/>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E6822A4D-7440-FF4D-AB80-EC4C9E3E20D4}"/>
                          </a:ext>
                        </a:extLst>
                      </p:cNvPr>
                      <p:cNvSpPr txBox="1"/>
                      <p:nvPr/>
                    </p:nvSpPr>
                    <p:spPr>
                      <a:xfrm>
                        <a:off x="4437903" y="2741957"/>
                        <a:ext cx="1519967" cy="46576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ea typeface="Meiryo" panose="020B0604030504040204" pitchFamily="34" charset="-128"/>
                                </a:rPr>
                                <m:t>分岐</m:t>
                              </m:r>
                              <m:r>
                                <a:rPr lang="ja-JP" altLang="en-US" sz="2400" i="1">
                                  <a:latin typeface="Cambria Math" panose="02040503050406030204" pitchFamily="18" charset="0"/>
                                  <a:ea typeface="Meiryo" panose="020B0604030504040204" pitchFamily="34" charset="-128"/>
                                </a:rPr>
                                <m:t>条件</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7" name="テキスト ボックス 6">
                        <a:extLst>
                          <a:ext uri="{FF2B5EF4-FFF2-40B4-BE49-F238E27FC236}">
                            <a16:creationId xmlns:a16="http://schemas.microsoft.com/office/drawing/2014/main" id="{E6822A4D-7440-FF4D-AB80-EC4C9E3E20D4}"/>
                          </a:ext>
                        </a:extLst>
                      </p:cNvPr>
                      <p:cNvSpPr txBox="1">
                        <a:spLocks noRot="1" noChangeAspect="1" noMove="1" noResize="1" noEditPoints="1" noAdjustHandles="1" noChangeArrowheads="1" noChangeShapeType="1" noTextEdit="1"/>
                      </p:cNvSpPr>
                      <p:nvPr/>
                    </p:nvSpPr>
                    <p:spPr>
                      <a:xfrm>
                        <a:off x="4437903" y="2741957"/>
                        <a:ext cx="1519967" cy="465769"/>
                      </a:xfrm>
                      <a:prstGeom prst="rect">
                        <a:avLst/>
                      </a:prstGeom>
                      <a:blipFill>
                        <a:blip r:embed="rId2"/>
                        <a:stretch>
                          <a:fillRect t="-2703" b="-5405"/>
                        </a:stretch>
                      </a:blipFill>
                    </p:spPr>
                    <p:txBody>
                      <a:bodyPr/>
                      <a:lstStyle/>
                      <a:p>
                        <a:r>
                          <a:rPr lang="ja-JP" altLang="en-US">
                            <a:noFill/>
                          </a:rPr>
                          <a:t> </a:t>
                        </a:r>
                      </a:p>
                    </p:txBody>
                  </p:sp>
                </mc:Fallback>
              </mc:AlternateContent>
            </p:grpSp>
            <p:cxnSp>
              <p:nvCxnSpPr>
                <p:cNvPr id="8" name="直線矢印コネクタ 7">
                  <a:extLst>
                    <a:ext uri="{FF2B5EF4-FFF2-40B4-BE49-F238E27FC236}">
                      <a16:creationId xmlns:a16="http://schemas.microsoft.com/office/drawing/2014/main" id="{C944A6EB-9995-51F3-CF95-BE7CEBB38DB8}"/>
                    </a:ext>
                  </a:extLst>
                </p:cNvPr>
                <p:cNvCxnSpPr>
                  <a:cxnSpLocks/>
                  <a:stCxn id="6" idx="2"/>
                  <a:endCxn id="11" idx="0"/>
                </p:cNvCxnSpPr>
                <p:nvPr/>
              </p:nvCxnSpPr>
              <p:spPr>
                <a:xfrm flipH="1">
                  <a:off x="7450482" y="2722519"/>
                  <a:ext cx="1160118" cy="66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79AD10FA-7DB0-8163-7476-7BD400D6D480}"/>
                    </a:ext>
                  </a:extLst>
                </p:cNvPr>
                <p:cNvCxnSpPr>
                  <a:cxnSpLocks/>
                  <a:stCxn id="6" idx="2"/>
                  <a:endCxn id="14" idx="0"/>
                </p:cNvCxnSpPr>
                <p:nvPr/>
              </p:nvCxnSpPr>
              <p:spPr>
                <a:xfrm>
                  <a:off x="8610600" y="2722519"/>
                  <a:ext cx="1160119" cy="66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グループ化 9">
                  <a:extLst>
                    <a:ext uri="{FF2B5EF4-FFF2-40B4-BE49-F238E27FC236}">
                      <a16:creationId xmlns:a16="http://schemas.microsoft.com/office/drawing/2014/main" id="{AE3630C2-9ADF-F53A-E381-E3156B7F8EAF}"/>
                    </a:ext>
                  </a:extLst>
                </p:cNvPr>
                <p:cNvGrpSpPr/>
                <p:nvPr/>
              </p:nvGrpSpPr>
              <p:grpSpPr>
                <a:xfrm>
                  <a:off x="6552370" y="3385399"/>
                  <a:ext cx="1796223" cy="623396"/>
                  <a:chOff x="4299776" y="2663143"/>
                  <a:chExt cx="1796223" cy="623396"/>
                </a:xfrm>
              </p:grpSpPr>
              <p:sp>
                <p:nvSpPr>
                  <p:cNvPr id="11" name="正方形/長方形 10">
                    <a:extLst>
                      <a:ext uri="{FF2B5EF4-FFF2-40B4-BE49-F238E27FC236}">
                        <a16:creationId xmlns:a16="http://schemas.microsoft.com/office/drawing/2014/main" id="{CD942E5D-F771-B0EF-9CB8-B3F17A88F443}"/>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A8BF7D-432A-9797-FBFA-E17A39238E54}"/>
                      </a:ext>
                    </a:extLst>
                  </p:cNvPr>
                  <p:cNvSpPr txBox="1"/>
                  <p:nvPr/>
                </p:nvSpPr>
                <p:spPr>
                  <a:xfrm>
                    <a:off x="4727314" y="2753314"/>
                    <a:ext cx="673582" cy="461665"/>
                  </a:xfrm>
                  <a:prstGeom prst="rect">
                    <a:avLst/>
                  </a:prstGeom>
                  <a:noFill/>
                </p:spPr>
                <p:txBody>
                  <a:bodyPr wrap="none" rtlCol="0">
                    <a:spAutoFit/>
                  </a:bodyPr>
                  <a:lstStyle/>
                  <a:p>
                    <a:r>
                      <a:rPr lang="en-US" altLang="ja-JP" sz="2400" dirty="0">
                        <a:latin typeface="Meiryo" panose="020B0604030504040204" pitchFamily="34" charset="-128"/>
                        <a:ea typeface="Meiryo" panose="020B0604030504040204" pitchFamily="34" charset="-128"/>
                      </a:rPr>
                      <a:t>1.4</a:t>
                    </a:r>
                    <a:endParaRPr kumimoji="1" lang="ja-JP" altLang="en-US" sz="2400">
                      <a:latin typeface="Meiryo" panose="020B0604030504040204" pitchFamily="34" charset="-128"/>
                      <a:ea typeface="Meiryo" panose="020B0604030504040204" pitchFamily="34" charset="-128"/>
                    </a:endParaRPr>
                  </a:p>
                </p:txBody>
              </p:sp>
            </p:grpSp>
            <p:grpSp>
              <p:nvGrpSpPr>
                <p:cNvPr id="13" name="グループ化 12">
                  <a:extLst>
                    <a:ext uri="{FF2B5EF4-FFF2-40B4-BE49-F238E27FC236}">
                      <a16:creationId xmlns:a16="http://schemas.microsoft.com/office/drawing/2014/main" id="{A7BFA695-5125-2B4F-B374-130C7BFD88DC}"/>
                    </a:ext>
                  </a:extLst>
                </p:cNvPr>
                <p:cNvGrpSpPr/>
                <p:nvPr/>
              </p:nvGrpSpPr>
              <p:grpSpPr>
                <a:xfrm>
                  <a:off x="8872607" y="3385127"/>
                  <a:ext cx="1796223" cy="623396"/>
                  <a:chOff x="4299776" y="2663143"/>
                  <a:chExt cx="1796223" cy="623396"/>
                </a:xfrm>
              </p:grpSpPr>
              <p:sp>
                <p:nvSpPr>
                  <p:cNvPr id="14" name="正方形/長方形 13">
                    <a:extLst>
                      <a:ext uri="{FF2B5EF4-FFF2-40B4-BE49-F238E27FC236}">
                        <a16:creationId xmlns:a16="http://schemas.microsoft.com/office/drawing/2014/main" id="{E9377FE5-0899-11F8-8559-9BEF1B3B41C0}"/>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EE3E223-16B0-9250-18CD-F51D88A27A00}"/>
                      </a:ext>
                    </a:extLst>
                  </p:cNvPr>
                  <p:cNvSpPr txBox="1"/>
                  <p:nvPr/>
                </p:nvSpPr>
                <p:spPr>
                  <a:xfrm>
                    <a:off x="4721942" y="2753586"/>
                    <a:ext cx="673582" cy="461665"/>
                  </a:xfrm>
                  <a:prstGeom prst="rect">
                    <a:avLst/>
                  </a:prstGeom>
                  <a:noFill/>
                </p:spPr>
                <p:txBody>
                  <a:bodyPr wrap="none" rtlCol="0">
                    <a:spAutoFit/>
                  </a:bodyPr>
                  <a:lstStyle/>
                  <a:p>
                    <a:r>
                      <a:rPr kumimoji="1" lang="en-US" altLang="ja-JP" sz="2400" dirty="0">
                        <a:latin typeface="Meiryo" panose="020B0604030504040204" pitchFamily="34" charset="-128"/>
                        <a:ea typeface="Meiryo" panose="020B0604030504040204" pitchFamily="34" charset="-128"/>
                      </a:rPr>
                      <a:t>2.0</a:t>
                    </a:r>
                    <a:endParaRPr kumimoji="1" lang="ja-JP" altLang="en-US" sz="2400">
                      <a:latin typeface="Meiryo" panose="020B0604030504040204" pitchFamily="34" charset="-128"/>
                      <a:ea typeface="Meiryo" panose="020B0604030504040204" pitchFamily="34" charset="-128"/>
                    </a:endParaRPr>
                  </a:p>
                </p:txBody>
              </p:sp>
            </p:gr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FD3545C3-6C5A-5963-3B66-9EDC88ABA45D}"/>
                        </a:ext>
                      </a:extLst>
                    </p:cNvPr>
                    <p:cNvSpPr txBox="1"/>
                    <p:nvPr/>
                  </p:nvSpPr>
                  <p:spPr>
                    <a:xfrm>
                      <a:off x="6621113" y="2761628"/>
                      <a:ext cx="95282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𝑇𝑟𝑢𝑒</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16" name="テキスト ボックス 15">
                      <a:extLst>
                        <a:ext uri="{FF2B5EF4-FFF2-40B4-BE49-F238E27FC236}">
                          <a16:creationId xmlns:a16="http://schemas.microsoft.com/office/drawing/2014/main" id="{FD3545C3-6C5A-5963-3B66-9EDC88ABA45D}"/>
                        </a:ext>
                      </a:extLst>
                    </p:cNvPr>
                    <p:cNvSpPr txBox="1">
                      <a:spLocks noRot="1" noChangeAspect="1" noMove="1" noResize="1" noEditPoints="1" noAdjustHandles="1" noChangeArrowheads="1" noChangeShapeType="1" noTextEdit="1"/>
                    </p:cNvSpPr>
                    <p:nvPr/>
                  </p:nvSpPr>
                  <p:spPr>
                    <a:xfrm>
                      <a:off x="6621113" y="2761628"/>
                      <a:ext cx="952825"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E782FE12-6248-9862-A10C-46AACF71D7E9}"/>
                        </a:ext>
                      </a:extLst>
                    </p:cNvPr>
                    <p:cNvSpPr txBox="1"/>
                    <p:nvPr/>
                  </p:nvSpPr>
                  <p:spPr>
                    <a:xfrm>
                      <a:off x="9436977" y="2822990"/>
                      <a:ext cx="104740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𝐹𝑎𝑙𝑠𝑒</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17" name="テキスト ボックス 16">
                      <a:extLst>
                        <a:ext uri="{FF2B5EF4-FFF2-40B4-BE49-F238E27FC236}">
                          <a16:creationId xmlns:a16="http://schemas.microsoft.com/office/drawing/2014/main" id="{E782FE12-6248-9862-A10C-46AACF71D7E9}"/>
                        </a:ext>
                      </a:extLst>
                    </p:cNvPr>
                    <p:cNvSpPr txBox="1">
                      <a:spLocks noRot="1" noChangeAspect="1" noMove="1" noResize="1" noEditPoints="1" noAdjustHandles="1" noChangeArrowheads="1" noChangeShapeType="1" noTextEdit="1"/>
                    </p:cNvSpPr>
                    <p:nvPr/>
                  </p:nvSpPr>
                  <p:spPr>
                    <a:xfrm>
                      <a:off x="9436977" y="2822990"/>
                      <a:ext cx="1047403" cy="461665"/>
                    </a:xfrm>
                    <a:prstGeom prst="rect">
                      <a:avLst/>
                    </a:prstGeom>
                    <a:blipFill>
                      <a:blip r:embed="rId4"/>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1077BA1B-D371-F3A3-8185-07510343C029}"/>
                      </a:ext>
                    </a:extLst>
                  </p:cNvPr>
                  <p:cNvSpPr txBox="1"/>
                  <p:nvPr/>
                </p:nvSpPr>
                <p:spPr>
                  <a:xfrm flipH="1">
                    <a:off x="2970766" y="5692158"/>
                    <a:ext cx="50572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𝐵</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20" name="テキスト ボックス 19">
                    <a:extLst>
                      <a:ext uri="{FF2B5EF4-FFF2-40B4-BE49-F238E27FC236}">
                        <a16:creationId xmlns:a16="http://schemas.microsoft.com/office/drawing/2014/main" id="{1077BA1B-D371-F3A3-8185-07510343C029}"/>
                      </a:ext>
                    </a:extLst>
                  </p:cNvPr>
                  <p:cNvSpPr txBox="1">
                    <a:spLocks noRot="1" noChangeAspect="1" noMove="1" noResize="1" noEditPoints="1" noAdjustHandles="1" noChangeArrowheads="1" noChangeShapeType="1" noTextEdit="1"/>
                  </p:cNvSpPr>
                  <p:nvPr/>
                </p:nvSpPr>
                <p:spPr>
                  <a:xfrm flipH="1">
                    <a:off x="2970766" y="5692158"/>
                    <a:ext cx="505723"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33A547A0-EC40-2359-CF50-B8AEC292E625}"/>
                      </a:ext>
                    </a:extLst>
                  </p:cNvPr>
                  <p:cNvSpPr txBox="1"/>
                  <p:nvPr/>
                </p:nvSpPr>
                <p:spPr>
                  <a:xfrm flipH="1">
                    <a:off x="654081" y="5692158"/>
                    <a:ext cx="50572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𝐴</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21" name="テキスト ボックス 20">
                    <a:extLst>
                      <a:ext uri="{FF2B5EF4-FFF2-40B4-BE49-F238E27FC236}">
                        <a16:creationId xmlns:a16="http://schemas.microsoft.com/office/drawing/2014/main" id="{33A547A0-EC40-2359-CF50-B8AEC292E625}"/>
                      </a:ext>
                    </a:extLst>
                  </p:cNvPr>
                  <p:cNvSpPr txBox="1">
                    <a:spLocks noRot="1" noChangeAspect="1" noMove="1" noResize="1" noEditPoints="1" noAdjustHandles="1" noChangeArrowheads="1" noChangeShapeType="1" noTextEdit="1"/>
                  </p:cNvSpPr>
                  <p:nvPr/>
                </p:nvSpPr>
                <p:spPr>
                  <a:xfrm flipH="1">
                    <a:off x="654081" y="5692158"/>
                    <a:ext cx="505723" cy="461665"/>
                  </a:xfrm>
                  <a:prstGeom prst="rect">
                    <a:avLst/>
                  </a:prstGeom>
                  <a:blipFill>
                    <a:blip r:embed="rId6"/>
                    <a:stretch>
                      <a:fillRect/>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CE81C0F3-7B78-C2AD-D0A1-D0469EA33290}"/>
                  </a:ext>
                </a:extLst>
              </p:cNvPr>
              <p:cNvSpPr txBox="1"/>
              <p:nvPr/>
            </p:nvSpPr>
            <p:spPr>
              <a:xfrm>
                <a:off x="2260603" y="3244110"/>
                <a:ext cx="1107996"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決定木</a:t>
                </a:r>
              </a:p>
            </p:txBody>
          </p:sp>
        </p:grpSp>
        <p:grpSp>
          <p:nvGrpSpPr>
            <p:cNvPr id="42" name="グループ化 41">
              <a:extLst>
                <a:ext uri="{FF2B5EF4-FFF2-40B4-BE49-F238E27FC236}">
                  <a16:creationId xmlns:a16="http://schemas.microsoft.com/office/drawing/2014/main" id="{6902FAE0-C650-DF56-E993-4E1CF04647CE}"/>
                </a:ext>
              </a:extLst>
            </p:cNvPr>
            <p:cNvGrpSpPr/>
            <p:nvPr/>
          </p:nvGrpSpPr>
          <p:grpSpPr>
            <a:xfrm>
              <a:off x="4155762" y="2818066"/>
              <a:ext cx="1263546" cy="1185824"/>
              <a:chOff x="9165915" y="1543050"/>
              <a:chExt cx="1263546" cy="1185824"/>
            </a:xfrm>
          </p:grpSpPr>
          <p:sp>
            <p:nvSpPr>
              <p:cNvPr id="43" name="角丸四角形吹き出し 42">
                <a:extLst>
                  <a:ext uri="{FF2B5EF4-FFF2-40B4-BE49-F238E27FC236}">
                    <a16:creationId xmlns:a16="http://schemas.microsoft.com/office/drawing/2014/main" id="{5D343644-CBF0-07FE-3CFC-9D4CB6F60ECC}"/>
                  </a:ext>
                </a:extLst>
              </p:cNvPr>
              <p:cNvSpPr/>
              <p:nvPr/>
            </p:nvSpPr>
            <p:spPr>
              <a:xfrm>
                <a:off x="9165915" y="1543050"/>
                <a:ext cx="1263546" cy="1185824"/>
              </a:xfrm>
              <a:prstGeom prst="wedgeRoundRectCallout">
                <a:avLst>
                  <a:gd name="adj1" fmla="val -75126"/>
                  <a:gd name="adj2" fmla="val 24503"/>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0B9DADA2-B960-6046-754B-7868F98ACC2E}"/>
                  </a:ext>
                </a:extLst>
              </p:cNvPr>
              <p:cNvSpPr/>
              <p:nvPr/>
            </p:nvSpPr>
            <p:spPr>
              <a:xfrm>
                <a:off x="9976531" y="168080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a:extLst>
                  <a:ext uri="{FF2B5EF4-FFF2-40B4-BE49-F238E27FC236}">
                    <a16:creationId xmlns:a16="http://schemas.microsoft.com/office/drawing/2014/main" id="{6B467F3A-4C59-9491-0673-DD2CB650CDF4}"/>
                  </a:ext>
                </a:extLst>
              </p:cNvPr>
              <p:cNvSpPr/>
              <p:nvPr/>
            </p:nvSpPr>
            <p:spPr>
              <a:xfrm>
                <a:off x="9400685" y="226009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a:extLst>
                  <a:ext uri="{FF2B5EF4-FFF2-40B4-BE49-F238E27FC236}">
                    <a16:creationId xmlns:a16="http://schemas.microsoft.com/office/drawing/2014/main" id="{0FDA786C-B21A-5A87-BAD2-B163ECF2A7F8}"/>
                  </a:ext>
                </a:extLst>
              </p:cNvPr>
              <p:cNvSpPr/>
              <p:nvPr/>
            </p:nvSpPr>
            <p:spPr>
              <a:xfrm>
                <a:off x="9994549" y="2114029"/>
                <a:ext cx="252000" cy="252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a:extLst>
                  <a:ext uri="{FF2B5EF4-FFF2-40B4-BE49-F238E27FC236}">
                    <a16:creationId xmlns:a16="http://schemas.microsoft.com/office/drawing/2014/main" id="{AEB014BE-42E8-0052-F993-BF2F15861253}"/>
                  </a:ext>
                </a:extLst>
              </p:cNvPr>
              <p:cNvSpPr/>
              <p:nvPr/>
            </p:nvSpPr>
            <p:spPr>
              <a:xfrm>
                <a:off x="9541818" y="1827963"/>
                <a:ext cx="252000" cy="252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179851EC-88C2-0EBA-F7C3-C0689858ACC7}"/>
                </a:ext>
              </a:extLst>
            </p:cNvPr>
            <p:cNvGrpSpPr/>
            <p:nvPr/>
          </p:nvGrpSpPr>
          <p:grpSpPr>
            <a:xfrm>
              <a:off x="1721088" y="5354996"/>
              <a:ext cx="1263546" cy="662608"/>
              <a:chOff x="9165915" y="1543050"/>
              <a:chExt cx="1263546" cy="662608"/>
            </a:xfrm>
          </p:grpSpPr>
          <p:sp>
            <p:nvSpPr>
              <p:cNvPr id="55" name="角丸四角形吹き出し 54">
                <a:extLst>
                  <a:ext uri="{FF2B5EF4-FFF2-40B4-BE49-F238E27FC236}">
                    <a16:creationId xmlns:a16="http://schemas.microsoft.com/office/drawing/2014/main" id="{6437CDDA-1612-AFE6-5E6E-9BB33AAE9FCA}"/>
                  </a:ext>
                </a:extLst>
              </p:cNvPr>
              <p:cNvSpPr/>
              <p:nvPr/>
            </p:nvSpPr>
            <p:spPr>
              <a:xfrm>
                <a:off x="9165915" y="1543050"/>
                <a:ext cx="1263546" cy="662608"/>
              </a:xfrm>
              <a:prstGeom prst="wedgeRoundRectCallout">
                <a:avLst>
                  <a:gd name="adj1" fmla="val -40515"/>
                  <a:gd name="adj2" fmla="val -60431"/>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9D010B40-BFE3-D6F6-67E4-B173A1E22B54}"/>
                  </a:ext>
                </a:extLst>
              </p:cNvPr>
              <p:cNvSpPr/>
              <p:nvPr/>
            </p:nvSpPr>
            <p:spPr>
              <a:xfrm>
                <a:off x="9835289" y="1749549"/>
                <a:ext cx="252000" cy="252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FE01D64F-C825-0747-DDE9-92C056A1DEA0}"/>
                  </a:ext>
                </a:extLst>
              </p:cNvPr>
              <p:cNvSpPr/>
              <p:nvPr/>
            </p:nvSpPr>
            <p:spPr>
              <a:xfrm>
                <a:off x="9407751" y="1749549"/>
                <a:ext cx="252000" cy="252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F28AF92D-16E1-9434-E93D-4F5182E14F11}"/>
                </a:ext>
              </a:extLst>
            </p:cNvPr>
            <p:cNvGrpSpPr/>
            <p:nvPr/>
          </p:nvGrpSpPr>
          <p:grpSpPr>
            <a:xfrm>
              <a:off x="3875234" y="5358834"/>
              <a:ext cx="1263546" cy="662608"/>
              <a:chOff x="9165915" y="1543050"/>
              <a:chExt cx="1263546" cy="662608"/>
            </a:xfrm>
          </p:grpSpPr>
          <p:sp>
            <p:nvSpPr>
              <p:cNvPr id="61" name="角丸四角形吹き出し 60">
                <a:extLst>
                  <a:ext uri="{FF2B5EF4-FFF2-40B4-BE49-F238E27FC236}">
                    <a16:creationId xmlns:a16="http://schemas.microsoft.com/office/drawing/2014/main" id="{7EA787DE-1CAC-37B6-5FF8-FC01D09F14A2}"/>
                  </a:ext>
                </a:extLst>
              </p:cNvPr>
              <p:cNvSpPr/>
              <p:nvPr/>
            </p:nvSpPr>
            <p:spPr>
              <a:xfrm>
                <a:off x="9165915" y="1543050"/>
                <a:ext cx="1263546" cy="662608"/>
              </a:xfrm>
              <a:prstGeom prst="wedgeRoundRectCallout">
                <a:avLst>
                  <a:gd name="adj1" fmla="val -40515"/>
                  <a:gd name="adj2" fmla="val -60431"/>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F4A93BA8-6792-768F-6EBE-927930429956}"/>
                  </a:ext>
                </a:extLst>
              </p:cNvPr>
              <p:cNvSpPr/>
              <p:nvPr/>
            </p:nvSpPr>
            <p:spPr>
              <a:xfrm>
                <a:off x="9835289" y="1749549"/>
                <a:ext cx="252000" cy="252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A88F8565-5666-2729-EC06-FC33B37EEF87}"/>
                  </a:ext>
                </a:extLst>
              </p:cNvPr>
              <p:cNvSpPr/>
              <p:nvPr/>
            </p:nvSpPr>
            <p:spPr>
              <a:xfrm>
                <a:off x="9407751" y="1749549"/>
                <a:ext cx="252000" cy="252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5" name="グループ化 64">
            <a:extLst>
              <a:ext uri="{FF2B5EF4-FFF2-40B4-BE49-F238E27FC236}">
                <a16:creationId xmlns:a16="http://schemas.microsoft.com/office/drawing/2014/main" id="{67FFD56E-2CC8-C453-B6E3-4052A0566831}"/>
              </a:ext>
            </a:extLst>
          </p:cNvPr>
          <p:cNvGrpSpPr/>
          <p:nvPr/>
        </p:nvGrpSpPr>
        <p:grpSpPr>
          <a:xfrm>
            <a:off x="6588573" y="2771809"/>
            <a:ext cx="4765226" cy="3244023"/>
            <a:chOff x="654082" y="2777419"/>
            <a:chExt cx="4765226" cy="3244023"/>
          </a:xfrm>
        </p:grpSpPr>
        <p:grpSp>
          <p:nvGrpSpPr>
            <p:cNvPr id="66" name="グループ化 65">
              <a:extLst>
                <a:ext uri="{FF2B5EF4-FFF2-40B4-BE49-F238E27FC236}">
                  <a16:creationId xmlns:a16="http://schemas.microsoft.com/office/drawing/2014/main" id="{02F6F031-70B4-79E1-C0C0-4BAFE4EED6A8}"/>
                </a:ext>
              </a:extLst>
            </p:cNvPr>
            <p:cNvGrpSpPr/>
            <p:nvPr/>
          </p:nvGrpSpPr>
          <p:grpSpPr>
            <a:xfrm>
              <a:off x="654082" y="2777419"/>
              <a:ext cx="4300579" cy="2909713"/>
              <a:chOff x="654081" y="3244110"/>
              <a:chExt cx="4300579" cy="2909713"/>
            </a:xfrm>
          </p:grpSpPr>
          <p:grpSp>
            <p:nvGrpSpPr>
              <p:cNvPr id="81" name="グループ化 80">
                <a:extLst>
                  <a:ext uri="{FF2B5EF4-FFF2-40B4-BE49-F238E27FC236}">
                    <a16:creationId xmlns:a16="http://schemas.microsoft.com/office/drawing/2014/main" id="{D21F805D-A756-A99C-67FD-0466B2572F82}"/>
                  </a:ext>
                </a:extLst>
              </p:cNvPr>
              <p:cNvGrpSpPr/>
              <p:nvPr/>
            </p:nvGrpSpPr>
            <p:grpSpPr>
              <a:xfrm>
                <a:off x="838200" y="3782758"/>
                <a:ext cx="4116460" cy="1909672"/>
                <a:chOff x="6552370" y="2099123"/>
                <a:chExt cx="4116460" cy="1909672"/>
              </a:xfrm>
            </p:grpSpPr>
            <p:grpSp>
              <p:nvGrpSpPr>
                <p:cNvPr id="85" name="グループ化 84">
                  <a:extLst>
                    <a:ext uri="{FF2B5EF4-FFF2-40B4-BE49-F238E27FC236}">
                      <a16:creationId xmlns:a16="http://schemas.microsoft.com/office/drawing/2014/main" id="{23F56274-67FC-D8C7-5FCE-D4DAA719DB08}"/>
                    </a:ext>
                  </a:extLst>
                </p:cNvPr>
                <p:cNvGrpSpPr/>
                <p:nvPr/>
              </p:nvGrpSpPr>
              <p:grpSpPr>
                <a:xfrm>
                  <a:off x="7712488" y="2099123"/>
                  <a:ext cx="1796223" cy="623396"/>
                  <a:chOff x="4299776" y="2663143"/>
                  <a:chExt cx="1796223" cy="623396"/>
                </a:xfrm>
              </p:grpSpPr>
              <p:sp>
                <p:nvSpPr>
                  <p:cNvPr id="96" name="正方形/長方形 95">
                    <a:extLst>
                      <a:ext uri="{FF2B5EF4-FFF2-40B4-BE49-F238E27FC236}">
                        <a16:creationId xmlns:a16="http://schemas.microsoft.com/office/drawing/2014/main" id="{A50FEBA4-2700-B956-E09D-1AE6828E06DE}"/>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7" name="テキスト ボックス 96">
                        <a:extLst>
                          <a:ext uri="{FF2B5EF4-FFF2-40B4-BE49-F238E27FC236}">
                            <a16:creationId xmlns:a16="http://schemas.microsoft.com/office/drawing/2014/main" id="{B47656B0-6A83-4044-115D-A09F9093F1CF}"/>
                          </a:ext>
                        </a:extLst>
                      </p:cNvPr>
                      <p:cNvSpPr txBox="1"/>
                      <p:nvPr/>
                    </p:nvSpPr>
                    <p:spPr>
                      <a:xfrm>
                        <a:off x="4437903" y="2741957"/>
                        <a:ext cx="1519967" cy="46576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ea typeface="Meiryo" panose="020B0604030504040204" pitchFamily="34" charset="-128"/>
                                </a:rPr>
                                <m:t>分岐</m:t>
                              </m:r>
                              <m:r>
                                <a:rPr lang="ja-JP" altLang="en-US" sz="2400" i="1">
                                  <a:latin typeface="Cambria Math" panose="02040503050406030204" pitchFamily="18" charset="0"/>
                                  <a:ea typeface="Meiryo" panose="020B0604030504040204" pitchFamily="34" charset="-128"/>
                                </a:rPr>
                                <m:t>条件</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97" name="テキスト ボックス 96">
                        <a:extLst>
                          <a:ext uri="{FF2B5EF4-FFF2-40B4-BE49-F238E27FC236}">
                            <a16:creationId xmlns:a16="http://schemas.microsoft.com/office/drawing/2014/main" id="{B47656B0-6A83-4044-115D-A09F9093F1CF}"/>
                          </a:ext>
                        </a:extLst>
                      </p:cNvPr>
                      <p:cNvSpPr txBox="1">
                        <a:spLocks noRot="1" noChangeAspect="1" noMove="1" noResize="1" noEditPoints="1" noAdjustHandles="1" noChangeArrowheads="1" noChangeShapeType="1" noTextEdit="1"/>
                      </p:cNvSpPr>
                      <p:nvPr/>
                    </p:nvSpPr>
                    <p:spPr>
                      <a:xfrm>
                        <a:off x="4437903" y="2741957"/>
                        <a:ext cx="1519967" cy="465769"/>
                      </a:xfrm>
                      <a:prstGeom prst="rect">
                        <a:avLst/>
                      </a:prstGeom>
                      <a:blipFill>
                        <a:blip r:embed="rId7"/>
                        <a:stretch>
                          <a:fillRect t="-2632" b="-2632"/>
                        </a:stretch>
                      </a:blipFill>
                    </p:spPr>
                    <p:txBody>
                      <a:bodyPr/>
                      <a:lstStyle/>
                      <a:p>
                        <a:r>
                          <a:rPr lang="ja-JP" altLang="en-US">
                            <a:noFill/>
                          </a:rPr>
                          <a:t> </a:t>
                        </a:r>
                      </a:p>
                    </p:txBody>
                  </p:sp>
                </mc:Fallback>
              </mc:AlternateContent>
            </p:grpSp>
            <p:cxnSp>
              <p:nvCxnSpPr>
                <p:cNvPr id="86" name="直線矢印コネクタ 85">
                  <a:extLst>
                    <a:ext uri="{FF2B5EF4-FFF2-40B4-BE49-F238E27FC236}">
                      <a16:creationId xmlns:a16="http://schemas.microsoft.com/office/drawing/2014/main" id="{1A3BB85F-49B5-E856-2714-DD5577275757}"/>
                    </a:ext>
                  </a:extLst>
                </p:cNvPr>
                <p:cNvCxnSpPr>
                  <a:cxnSpLocks/>
                  <a:stCxn id="96" idx="2"/>
                  <a:endCxn id="94" idx="0"/>
                </p:cNvCxnSpPr>
                <p:nvPr/>
              </p:nvCxnSpPr>
              <p:spPr>
                <a:xfrm flipH="1">
                  <a:off x="7450482" y="2722519"/>
                  <a:ext cx="1160118" cy="66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582B670F-5266-8D77-7AB0-4BE739B65925}"/>
                    </a:ext>
                  </a:extLst>
                </p:cNvPr>
                <p:cNvCxnSpPr>
                  <a:cxnSpLocks/>
                  <a:stCxn id="96" idx="2"/>
                  <a:endCxn id="92" idx="0"/>
                </p:cNvCxnSpPr>
                <p:nvPr/>
              </p:nvCxnSpPr>
              <p:spPr>
                <a:xfrm>
                  <a:off x="8610600" y="2722519"/>
                  <a:ext cx="1160119" cy="66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グループ化 87">
                  <a:extLst>
                    <a:ext uri="{FF2B5EF4-FFF2-40B4-BE49-F238E27FC236}">
                      <a16:creationId xmlns:a16="http://schemas.microsoft.com/office/drawing/2014/main" id="{1491BD32-843E-1E59-A3C3-8B81FAF21343}"/>
                    </a:ext>
                  </a:extLst>
                </p:cNvPr>
                <p:cNvGrpSpPr/>
                <p:nvPr/>
              </p:nvGrpSpPr>
              <p:grpSpPr>
                <a:xfrm>
                  <a:off x="6552370" y="3385399"/>
                  <a:ext cx="1796223" cy="623396"/>
                  <a:chOff x="4299776" y="2663143"/>
                  <a:chExt cx="1796223" cy="623396"/>
                </a:xfrm>
              </p:grpSpPr>
              <p:sp>
                <p:nvSpPr>
                  <p:cNvPr id="94" name="正方形/長方形 93">
                    <a:extLst>
                      <a:ext uri="{FF2B5EF4-FFF2-40B4-BE49-F238E27FC236}">
                        <a16:creationId xmlns:a16="http://schemas.microsoft.com/office/drawing/2014/main" id="{6AF6B814-261A-C512-7530-8F521B0CF4B5}"/>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a:extLst>
                      <a:ext uri="{FF2B5EF4-FFF2-40B4-BE49-F238E27FC236}">
                        <a16:creationId xmlns:a16="http://schemas.microsoft.com/office/drawing/2014/main" id="{BD0682D7-D02C-80D4-6E91-269A5C772CC4}"/>
                      </a:ext>
                    </a:extLst>
                  </p:cNvPr>
                  <p:cNvSpPr txBox="1"/>
                  <p:nvPr/>
                </p:nvSpPr>
                <p:spPr>
                  <a:xfrm>
                    <a:off x="4727314" y="2753314"/>
                    <a:ext cx="808235" cy="461665"/>
                  </a:xfrm>
                  <a:prstGeom prst="rect">
                    <a:avLst/>
                  </a:prstGeom>
                  <a:noFill/>
                </p:spPr>
                <p:txBody>
                  <a:bodyPr wrap="none" rtlCol="0">
                    <a:spAutoFit/>
                  </a:bodyPr>
                  <a:lstStyle/>
                  <a:p>
                    <a:r>
                      <a:rPr kumimoji="1" lang="en-US" altLang="ja-JP" sz="2400" dirty="0">
                        <a:latin typeface="Meiryo" panose="020B0604030504040204" pitchFamily="34" charset="-128"/>
                        <a:ea typeface="Meiryo" panose="020B0604030504040204" pitchFamily="34" charset="-128"/>
                      </a:rPr>
                      <a:t>-0.1</a:t>
                    </a:r>
                    <a:endParaRPr kumimoji="1" lang="ja-JP" altLang="en-US" sz="2400">
                      <a:latin typeface="Meiryo" panose="020B0604030504040204" pitchFamily="34" charset="-128"/>
                      <a:ea typeface="Meiryo" panose="020B0604030504040204" pitchFamily="34" charset="-128"/>
                    </a:endParaRPr>
                  </a:p>
                </p:txBody>
              </p:sp>
            </p:grpSp>
            <p:grpSp>
              <p:nvGrpSpPr>
                <p:cNvPr id="89" name="グループ化 88">
                  <a:extLst>
                    <a:ext uri="{FF2B5EF4-FFF2-40B4-BE49-F238E27FC236}">
                      <a16:creationId xmlns:a16="http://schemas.microsoft.com/office/drawing/2014/main" id="{D4EADFD4-39D1-534C-3A68-4CC64840E41D}"/>
                    </a:ext>
                  </a:extLst>
                </p:cNvPr>
                <p:cNvGrpSpPr/>
                <p:nvPr/>
              </p:nvGrpSpPr>
              <p:grpSpPr>
                <a:xfrm>
                  <a:off x="8872607" y="3385127"/>
                  <a:ext cx="1796223" cy="623396"/>
                  <a:chOff x="4299776" y="2663143"/>
                  <a:chExt cx="1796223" cy="623396"/>
                </a:xfrm>
              </p:grpSpPr>
              <p:sp>
                <p:nvSpPr>
                  <p:cNvPr id="92" name="正方形/長方形 91">
                    <a:extLst>
                      <a:ext uri="{FF2B5EF4-FFF2-40B4-BE49-F238E27FC236}">
                        <a16:creationId xmlns:a16="http://schemas.microsoft.com/office/drawing/2014/main" id="{71AE2AEC-D803-87CE-844C-F61E9EB4ADA1}"/>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テキスト ボックス 92">
                    <a:extLst>
                      <a:ext uri="{FF2B5EF4-FFF2-40B4-BE49-F238E27FC236}">
                        <a16:creationId xmlns:a16="http://schemas.microsoft.com/office/drawing/2014/main" id="{86B15AA5-334C-416F-89C0-7846987774A8}"/>
                      </a:ext>
                    </a:extLst>
                  </p:cNvPr>
                  <p:cNvSpPr txBox="1"/>
                  <p:nvPr/>
                </p:nvSpPr>
                <p:spPr>
                  <a:xfrm>
                    <a:off x="4721942" y="2753586"/>
                    <a:ext cx="920445" cy="461665"/>
                  </a:xfrm>
                  <a:prstGeom prst="rect">
                    <a:avLst/>
                  </a:prstGeom>
                  <a:noFill/>
                </p:spPr>
                <p:txBody>
                  <a:bodyPr wrap="none" rtlCol="0">
                    <a:spAutoFit/>
                  </a:bodyPr>
                  <a:lstStyle/>
                  <a:p>
                    <a:r>
                      <a:rPr kumimoji="1" lang="en-US" altLang="ja-JP" sz="2400" dirty="0">
                        <a:latin typeface="Meiryo" panose="020B0604030504040204" pitchFamily="34" charset="-128"/>
                        <a:ea typeface="Meiryo" panose="020B0604030504040204" pitchFamily="34" charset="-128"/>
                      </a:rPr>
                      <a:t>+0.5</a:t>
                    </a:r>
                    <a:endParaRPr kumimoji="1" lang="ja-JP" altLang="en-US" sz="2400">
                      <a:latin typeface="Meiryo" panose="020B0604030504040204" pitchFamily="34" charset="-128"/>
                      <a:ea typeface="Meiryo" panose="020B0604030504040204" pitchFamily="34" charset="-128"/>
                    </a:endParaRPr>
                  </a:p>
                </p:txBody>
              </p:sp>
            </p:grpSp>
            <mc:AlternateContent xmlns:mc="http://schemas.openxmlformats.org/markup-compatibility/2006">
              <mc:Choice xmlns:a14="http://schemas.microsoft.com/office/drawing/2010/main" Requires="a14">
                <p:sp>
                  <p:nvSpPr>
                    <p:cNvPr id="90" name="テキスト ボックス 89">
                      <a:extLst>
                        <a:ext uri="{FF2B5EF4-FFF2-40B4-BE49-F238E27FC236}">
                          <a16:creationId xmlns:a16="http://schemas.microsoft.com/office/drawing/2014/main" id="{4EA0B01C-71E9-A031-D982-97C28C5647AC}"/>
                        </a:ext>
                      </a:extLst>
                    </p:cNvPr>
                    <p:cNvSpPr txBox="1"/>
                    <p:nvPr/>
                  </p:nvSpPr>
                  <p:spPr>
                    <a:xfrm>
                      <a:off x="6621113" y="2761628"/>
                      <a:ext cx="95282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𝑇𝑟𝑢𝑒</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90" name="テキスト ボックス 89">
                      <a:extLst>
                        <a:ext uri="{FF2B5EF4-FFF2-40B4-BE49-F238E27FC236}">
                          <a16:creationId xmlns:a16="http://schemas.microsoft.com/office/drawing/2014/main" id="{4EA0B01C-71E9-A031-D982-97C28C5647AC}"/>
                        </a:ext>
                      </a:extLst>
                    </p:cNvPr>
                    <p:cNvSpPr txBox="1">
                      <a:spLocks noRot="1" noChangeAspect="1" noMove="1" noResize="1" noEditPoints="1" noAdjustHandles="1" noChangeArrowheads="1" noChangeShapeType="1" noTextEdit="1"/>
                    </p:cNvSpPr>
                    <p:nvPr/>
                  </p:nvSpPr>
                  <p:spPr>
                    <a:xfrm>
                      <a:off x="6621113" y="2761628"/>
                      <a:ext cx="952825"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1" name="テキスト ボックス 90">
                      <a:extLst>
                        <a:ext uri="{FF2B5EF4-FFF2-40B4-BE49-F238E27FC236}">
                          <a16:creationId xmlns:a16="http://schemas.microsoft.com/office/drawing/2014/main" id="{463A8A83-4EF6-71DE-7802-E2363F5D84CD}"/>
                        </a:ext>
                      </a:extLst>
                    </p:cNvPr>
                    <p:cNvSpPr txBox="1"/>
                    <p:nvPr/>
                  </p:nvSpPr>
                  <p:spPr>
                    <a:xfrm>
                      <a:off x="9436977" y="2822990"/>
                      <a:ext cx="104740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𝐹𝑎𝑙𝑠𝑒</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91" name="テキスト ボックス 90">
                      <a:extLst>
                        <a:ext uri="{FF2B5EF4-FFF2-40B4-BE49-F238E27FC236}">
                          <a16:creationId xmlns:a16="http://schemas.microsoft.com/office/drawing/2014/main" id="{463A8A83-4EF6-71DE-7802-E2363F5D84CD}"/>
                        </a:ext>
                      </a:extLst>
                    </p:cNvPr>
                    <p:cNvSpPr txBox="1">
                      <a:spLocks noRot="1" noChangeAspect="1" noMove="1" noResize="1" noEditPoints="1" noAdjustHandles="1" noChangeArrowheads="1" noChangeShapeType="1" noTextEdit="1"/>
                    </p:cNvSpPr>
                    <p:nvPr/>
                  </p:nvSpPr>
                  <p:spPr>
                    <a:xfrm>
                      <a:off x="9436977" y="2822990"/>
                      <a:ext cx="1047403" cy="461665"/>
                    </a:xfrm>
                    <a:prstGeom prst="rect">
                      <a:avLst/>
                    </a:prstGeom>
                    <a:blipFill>
                      <a:blip r:embed="rId9"/>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82" name="テキスト ボックス 81">
                    <a:extLst>
                      <a:ext uri="{FF2B5EF4-FFF2-40B4-BE49-F238E27FC236}">
                        <a16:creationId xmlns:a16="http://schemas.microsoft.com/office/drawing/2014/main" id="{1204B5B3-273B-B994-2590-5C8B3D01500A}"/>
                      </a:ext>
                    </a:extLst>
                  </p:cNvPr>
                  <p:cNvSpPr txBox="1"/>
                  <p:nvPr/>
                </p:nvSpPr>
                <p:spPr>
                  <a:xfrm flipH="1">
                    <a:off x="2970766" y="5692158"/>
                    <a:ext cx="50572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𝐵</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82" name="テキスト ボックス 81">
                    <a:extLst>
                      <a:ext uri="{FF2B5EF4-FFF2-40B4-BE49-F238E27FC236}">
                        <a16:creationId xmlns:a16="http://schemas.microsoft.com/office/drawing/2014/main" id="{1204B5B3-273B-B994-2590-5C8B3D01500A}"/>
                      </a:ext>
                    </a:extLst>
                  </p:cNvPr>
                  <p:cNvSpPr txBox="1">
                    <a:spLocks noRot="1" noChangeAspect="1" noMove="1" noResize="1" noEditPoints="1" noAdjustHandles="1" noChangeArrowheads="1" noChangeShapeType="1" noTextEdit="1"/>
                  </p:cNvSpPr>
                  <p:nvPr/>
                </p:nvSpPr>
                <p:spPr>
                  <a:xfrm flipH="1">
                    <a:off x="2970766" y="5692158"/>
                    <a:ext cx="505723"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3" name="テキスト ボックス 82">
                    <a:extLst>
                      <a:ext uri="{FF2B5EF4-FFF2-40B4-BE49-F238E27FC236}">
                        <a16:creationId xmlns:a16="http://schemas.microsoft.com/office/drawing/2014/main" id="{DDF5A137-E055-E3F3-9910-BF172DE4B44C}"/>
                      </a:ext>
                    </a:extLst>
                  </p:cNvPr>
                  <p:cNvSpPr txBox="1"/>
                  <p:nvPr/>
                </p:nvSpPr>
                <p:spPr>
                  <a:xfrm flipH="1">
                    <a:off x="654081" y="5692158"/>
                    <a:ext cx="50572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𝐴</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83" name="テキスト ボックス 82">
                    <a:extLst>
                      <a:ext uri="{FF2B5EF4-FFF2-40B4-BE49-F238E27FC236}">
                        <a16:creationId xmlns:a16="http://schemas.microsoft.com/office/drawing/2014/main" id="{DDF5A137-E055-E3F3-9910-BF172DE4B44C}"/>
                      </a:ext>
                    </a:extLst>
                  </p:cNvPr>
                  <p:cNvSpPr txBox="1">
                    <a:spLocks noRot="1" noChangeAspect="1" noMove="1" noResize="1" noEditPoints="1" noAdjustHandles="1" noChangeArrowheads="1" noChangeShapeType="1" noTextEdit="1"/>
                  </p:cNvSpPr>
                  <p:nvPr/>
                </p:nvSpPr>
                <p:spPr>
                  <a:xfrm flipH="1">
                    <a:off x="654081" y="5692158"/>
                    <a:ext cx="505723" cy="461665"/>
                  </a:xfrm>
                  <a:prstGeom prst="rect">
                    <a:avLst/>
                  </a:prstGeom>
                  <a:blipFill>
                    <a:blip r:embed="rId11"/>
                    <a:stretch>
                      <a:fillRect/>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5C3059BF-EE6F-F891-27DF-2E17590CFB07}"/>
                  </a:ext>
                </a:extLst>
              </p:cNvPr>
              <p:cNvSpPr txBox="1"/>
              <p:nvPr/>
            </p:nvSpPr>
            <p:spPr>
              <a:xfrm>
                <a:off x="2260603" y="3244110"/>
                <a:ext cx="1034899" cy="461665"/>
              </a:xfrm>
              <a:prstGeom prst="rect">
                <a:avLst/>
              </a:prstGeom>
              <a:noFill/>
            </p:spPr>
            <p:txBody>
              <a:bodyPr wrap="none" rtlCol="0">
                <a:spAutoFit/>
              </a:bodyPr>
              <a:lstStyle/>
              <a:p>
                <a:r>
                  <a:rPr lang="en-US" altLang="ja-JP" sz="2400" dirty="0">
                    <a:latin typeface="Meiryo" panose="020B0604030504040204" pitchFamily="34" charset="-128"/>
                    <a:ea typeface="Meiryo" panose="020B0604030504040204" pitchFamily="34" charset="-128"/>
                  </a:rPr>
                  <a:t>GBDT</a:t>
                </a:r>
                <a:endParaRPr kumimoji="1" lang="ja-JP" altLang="en-US" sz="2400">
                  <a:latin typeface="Meiryo" panose="020B0604030504040204" pitchFamily="34" charset="-128"/>
                  <a:ea typeface="Meiryo" panose="020B0604030504040204" pitchFamily="34" charset="-128"/>
                </a:endParaRPr>
              </a:p>
            </p:txBody>
          </p:sp>
        </p:grpSp>
        <p:grpSp>
          <p:nvGrpSpPr>
            <p:cNvPr id="67" name="グループ化 66">
              <a:extLst>
                <a:ext uri="{FF2B5EF4-FFF2-40B4-BE49-F238E27FC236}">
                  <a16:creationId xmlns:a16="http://schemas.microsoft.com/office/drawing/2014/main" id="{80221F05-3527-FF24-E809-2EC4FA538A8A}"/>
                </a:ext>
              </a:extLst>
            </p:cNvPr>
            <p:cNvGrpSpPr/>
            <p:nvPr/>
          </p:nvGrpSpPr>
          <p:grpSpPr>
            <a:xfrm>
              <a:off x="4155762" y="2818066"/>
              <a:ext cx="1263546" cy="1185824"/>
              <a:chOff x="9165915" y="1543050"/>
              <a:chExt cx="1263546" cy="1185824"/>
            </a:xfrm>
          </p:grpSpPr>
          <p:sp>
            <p:nvSpPr>
              <p:cNvPr id="76" name="角丸四角形吹き出し 75">
                <a:extLst>
                  <a:ext uri="{FF2B5EF4-FFF2-40B4-BE49-F238E27FC236}">
                    <a16:creationId xmlns:a16="http://schemas.microsoft.com/office/drawing/2014/main" id="{91A2D2A3-55AE-5D95-6300-5726289E8BBB}"/>
                  </a:ext>
                </a:extLst>
              </p:cNvPr>
              <p:cNvSpPr/>
              <p:nvPr/>
            </p:nvSpPr>
            <p:spPr>
              <a:xfrm>
                <a:off x="9165915" y="1543050"/>
                <a:ext cx="1263546" cy="1185824"/>
              </a:xfrm>
              <a:prstGeom prst="wedgeRoundRectCallout">
                <a:avLst>
                  <a:gd name="adj1" fmla="val -75126"/>
                  <a:gd name="adj2" fmla="val 24503"/>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a:extLst>
                  <a:ext uri="{FF2B5EF4-FFF2-40B4-BE49-F238E27FC236}">
                    <a16:creationId xmlns:a16="http://schemas.microsoft.com/office/drawing/2014/main" id="{358E1114-AB42-9BC1-3EE3-A10984CECA38}"/>
                  </a:ext>
                </a:extLst>
              </p:cNvPr>
              <p:cNvSpPr/>
              <p:nvPr/>
            </p:nvSpPr>
            <p:spPr>
              <a:xfrm>
                <a:off x="9976531" y="168080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a:extLst>
                  <a:ext uri="{FF2B5EF4-FFF2-40B4-BE49-F238E27FC236}">
                    <a16:creationId xmlns:a16="http://schemas.microsoft.com/office/drawing/2014/main" id="{37FBE1F8-1CF2-3167-FD9B-3CF2FC38BCF5}"/>
                  </a:ext>
                </a:extLst>
              </p:cNvPr>
              <p:cNvSpPr/>
              <p:nvPr/>
            </p:nvSpPr>
            <p:spPr>
              <a:xfrm>
                <a:off x="9400685" y="226009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a:extLst>
                  <a:ext uri="{FF2B5EF4-FFF2-40B4-BE49-F238E27FC236}">
                    <a16:creationId xmlns:a16="http://schemas.microsoft.com/office/drawing/2014/main" id="{C3241857-CF6E-2908-359B-FB675D0E52DA}"/>
                  </a:ext>
                </a:extLst>
              </p:cNvPr>
              <p:cNvSpPr/>
              <p:nvPr/>
            </p:nvSpPr>
            <p:spPr>
              <a:xfrm>
                <a:off x="9994549" y="2114029"/>
                <a:ext cx="252000" cy="252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a:extLst>
                  <a:ext uri="{FF2B5EF4-FFF2-40B4-BE49-F238E27FC236}">
                    <a16:creationId xmlns:a16="http://schemas.microsoft.com/office/drawing/2014/main" id="{1BECE990-8A0F-6E26-F556-8CBC8FC42598}"/>
                  </a:ext>
                </a:extLst>
              </p:cNvPr>
              <p:cNvSpPr/>
              <p:nvPr/>
            </p:nvSpPr>
            <p:spPr>
              <a:xfrm>
                <a:off x="9541818" y="1827963"/>
                <a:ext cx="252000" cy="252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4BC5F3E7-E8F0-C409-B66A-30EC4A116F79}"/>
                </a:ext>
              </a:extLst>
            </p:cNvPr>
            <p:cNvGrpSpPr/>
            <p:nvPr/>
          </p:nvGrpSpPr>
          <p:grpSpPr>
            <a:xfrm>
              <a:off x="1721088" y="5354996"/>
              <a:ext cx="1263546" cy="662608"/>
              <a:chOff x="9165915" y="1543050"/>
              <a:chExt cx="1263546" cy="662608"/>
            </a:xfrm>
          </p:grpSpPr>
          <p:sp>
            <p:nvSpPr>
              <p:cNvPr id="73" name="角丸四角形吹き出し 72">
                <a:extLst>
                  <a:ext uri="{FF2B5EF4-FFF2-40B4-BE49-F238E27FC236}">
                    <a16:creationId xmlns:a16="http://schemas.microsoft.com/office/drawing/2014/main" id="{5F77DDAA-BE71-2471-BB5C-31B83E4C2103}"/>
                  </a:ext>
                </a:extLst>
              </p:cNvPr>
              <p:cNvSpPr/>
              <p:nvPr/>
            </p:nvSpPr>
            <p:spPr>
              <a:xfrm>
                <a:off x="9165915" y="1543050"/>
                <a:ext cx="1263546" cy="662608"/>
              </a:xfrm>
              <a:prstGeom prst="wedgeRoundRectCallout">
                <a:avLst>
                  <a:gd name="adj1" fmla="val -40515"/>
                  <a:gd name="adj2" fmla="val -60431"/>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a:extLst>
                  <a:ext uri="{FF2B5EF4-FFF2-40B4-BE49-F238E27FC236}">
                    <a16:creationId xmlns:a16="http://schemas.microsoft.com/office/drawing/2014/main" id="{86080341-904D-2042-B425-066245232250}"/>
                  </a:ext>
                </a:extLst>
              </p:cNvPr>
              <p:cNvSpPr/>
              <p:nvPr/>
            </p:nvSpPr>
            <p:spPr>
              <a:xfrm>
                <a:off x="9835289" y="1749549"/>
                <a:ext cx="252000" cy="252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a:extLst>
                  <a:ext uri="{FF2B5EF4-FFF2-40B4-BE49-F238E27FC236}">
                    <a16:creationId xmlns:a16="http://schemas.microsoft.com/office/drawing/2014/main" id="{802A604C-2407-2364-760E-FD9CEA9091F4}"/>
                  </a:ext>
                </a:extLst>
              </p:cNvPr>
              <p:cNvSpPr/>
              <p:nvPr/>
            </p:nvSpPr>
            <p:spPr>
              <a:xfrm>
                <a:off x="9407751" y="1749549"/>
                <a:ext cx="252000" cy="252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9" name="グループ化 68">
              <a:extLst>
                <a:ext uri="{FF2B5EF4-FFF2-40B4-BE49-F238E27FC236}">
                  <a16:creationId xmlns:a16="http://schemas.microsoft.com/office/drawing/2014/main" id="{F13DAD61-2F4A-CA37-51C6-9AF2480543EB}"/>
                </a:ext>
              </a:extLst>
            </p:cNvPr>
            <p:cNvGrpSpPr/>
            <p:nvPr/>
          </p:nvGrpSpPr>
          <p:grpSpPr>
            <a:xfrm>
              <a:off x="3875234" y="5358834"/>
              <a:ext cx="1263546" cy="662608"/>
              <a:chOff x="9165915" y="1543050"/>
              <a:chExt cx="1263546" cy="662608"/>
            </a:xfrm>
          </p:grpSpPr>
          <p:sp>
            <p:nvSpPr>
              <p:cNvPr id="70" name="角丸四角形吹き出し 69">
                <a:extLst>
                  <a:ext uri="{FF2B5EF4-FFF2-40B4-BE49-F238E27FC236}">
                    <a16:creationId xmlns:a16="http://schemas.microsoft.com/office/drawing/2014/main" id="{D1C95689-20F9-5A57-55F3-D83CBACDDBEB}"/>
                  </a:ext>
                </a:extLst>
              </p:cNvPr>
              <p:cNvSpPr/>
              <p:nvPr/>
            </p:nvSpPr>
            <p:spPr>
              <a:xfrm>
                <a:off x="9165915" y="1543050"/>
                <a:ext cx="1263546" cy="662608"/>
              </a:xfrm>
              <a:prstGeom prst="wedgeRoundRectCallout">
                <a:avLst>
                  <a:gd name="adj1" fmla="val -40515"/>
                  <a:gd name="adj2" fmla="val -60431"/>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a:extLst>
                  <a:ext uri="{FF2B5EF4-FFF2-40B4-BE49-F238E27FC236}">
                    <a16:creationId xmlns:a16="http://schemas.microsoft.com/office/drawing/2014/main" id="{F67A48BB-E866-3949-533D-DB6E0E89EE89}"/>
                  </a:ext>
                </a:extLst>
              </p:cNvPr>
              <p:cNvSpPr/>
              <p:nvPr/>
            </p:nvSpPr>
            <p:spPr>
              <a:xfrm>
                <a:off x="9835289" y="1749549"/>
                <a:ext cx="252000" cy="252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5416E569-3E8A-F924-D81F-66F017EB07A9}"/>
                  </a:ext>
                </a:extLst>
              </p:cNvPr>
              <p:cNvSpPr/>
              <p:nvPr/>
            </p:nvSpPr>
            <p:spPr>
              <a:xfrm>
                <a:off x="9407751" y="1749549"/>
                <a:ext cx="252000" cy="252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8" name="テキスト ボックス 97">
            <a:extLst>
              <a:ext uri="{FF2B5EF4-FFF2-40B4-BE49-F238E27FC236}">
                <a16:creationId xmlns:a16="http://schemas.microsoft.com/office/drawing/2014/main" id="{5B2D3F20-24DB-661D-63D7-3408ADBF474D}"/>
              </a:ext>
            </a:extLst>
          </p:cNvPr>
          <p:cNvSpPr txBox="1"/>
          <p:nvPr/>
        </p:nvSpPr>
        <p:spPr>
          <a:xfrm>
            <a:off x="7594937" y="2014547"/>
            <a:ext cx="2767104" cy="461665"/>
          </a:xfrm>
          <a:prstGeom prst="rect">
            <a:avLst/>
          </a:prstGeom>
          <a:noFill/>
          <a:ln w="19050">
            <a:solidFill>
              <a:schemeClr val="tx1"/>
            </a:solidFill>
          </a:ln>
        </p:spPr>
        <p:txBody>
          <a:bodyPr wrap="none" rtlCol="0">
            <a:spAutoFit/>
          </a:bodyPr>
          <a:lstStyle/>
          <a:p>
            <a:r>
              <a:rPr kumimoji="1" lang="ja-JP" altLang="en-US" sz="2400">
                <a:latin typeface="Meiryo" panose="020B0604030504040204" pitchFamily="34" charset="-128"/>
                <a:ea typeface="Meiryo" panose="020B0604030504040204" pitchFamily="34" charset="-128"/>
              </a:rPr>
              <a:t>実測値の平均</a:t>
            </a:r>
            <a:r>
              <a:rPr kumimoji="1" lang="en-US" altLang="ja-JP" sz="2400" dirty="0">
                <a:latin typeface="Meiryo" panose="020B0604030504040204" pitchFamily="34" charset="-128"/>
                <a:ea typeface="Meiryo" panose="020B0604030504040204" pitchFamily="34" charset="-128"/>
              </a:rPr>
              <a:t>=1.5</a:t>
            </a:r>
            <a:endParaRPr kumimoji="1" lang="ja-JP" altLang="en-US" sz="2400">
              <a:latin typeface="Meiryo" panose="020B0604030504040204" pitchFamily="34" charset="-128"/>
              <a:ea typeface="Meiryo" panose="020B0604030504040204" pitchFamily="34" charset="-128"/>
            </a:endParaRPr>
          </a:p>
        </p:txBody>
      </p:sp>
      <p:cxnSp>
        <p:nvCxnSpPr>
          <p:cNvPr id="100" name="直線コネクタ 99">
            <a:extLst>
              <a:ext uri="{FF2B5EF4-FFF2-40B4-BE49-F238E27FC236}">
                <a16:creationId xmlns:a16="http://schemas.microsoft.com/office/drawing/2014/main" id="{F59E247A-CB1A-8088-8362-7022CC4DB293}"/>
              </a:ext>
            </a:extLst>
          </p:cNvPr>
          <p:cNvCxnSpPr>
            <a:cxnSpLocks/>
            <a:endCxn id="3" idx="2"/>
          </p:cNvCxnSpPr>
          <p:nvPr/>
        </p:nvCxnSpPr>
        <p:spPr>
          <a:xfrm>
            <a:off x="6096000" y="2584174"/>
            <a:ext cx="0" cy="3916639"/>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261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4012A-FD8C-A01D-17AA-FBC499377B10}"/>
              </a:ext>
            </a:extLst>
          </p:cNvPr>
          <p:cNvSpPr>
            <a:spLocks noGrp="1"/>
          </p:cNvSpPr>
          <p:nvPr>
            <p:ph type="title"/>
          </p:nvPr>
        </p:nvSpPr>
        <p:spPr/>
        <p:txBody>
          <a:bodyPr/>
          <a:lstStyle/>
          <a:p>
            <a:r>
              <a:rPr lang="ja-JP" altLang="en-US"/>
              <a:t>勾配ブースティング決定木（</a:t>
            </a:r>
            <a:r>
              <a:rPr lang="en-US" altLang="ja-JP" dirty="0"/>
              <a:t>GBDT</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468827CB-38EC-BEC9-9A2C-2F8AB52BAF48}"/>
              </a:ext>
            </a:extLst>
          </p:cNvPr>
          <p:cNvSpPr>
            <a:spLocks noGrp="1"/>
          </p:cNvSpPr>
          <p:nvPr>
            <p:ph idx="1"/>
          </p:nvPr>
        </p:nvSpPr>
        <p:spPr/>
        <p:txBody>
          <a:bodyPr/>
          <a:lstStyle/>
          <a:p>
            <a:r>
              <a:rPr lang="en-US" altLang="ja-JP" dirty="0">
                <a:sym typeface="Wingdings" pitchFamily="2" charset="2"/>
              </a:rPr>
              <a:t>GBDT</a:t>
            </a:r>
            <a:r>
              <a:rPr lang="ja-JP" altLang="en-US">
                <a:sym typeface="Wingdings" pitchFamily="2" charset="2"/>
              </a:rPr>
              <a:t>：決定木＋アンサンブル学習＋勾配降下法</a:t>
            </a:r>
            <a:endParaRPr lang="en-US" altLang="ja-JP" dirty="0">
              <a:sym typeface="Wingdings" pitchFamily="2" charset="2"/>
            </a:endParaRPr>
          </a:p>
          <a:p>
            <a:pPr lvl="1"/>
            <a:r>
              <a:rPr lang="ja-JP" altLang="en-US">
                <a:sym typeface="Wingdings" pitchFamily="2" charset="2"/>
              </a:rPr>
              <a:t>　　の実測値＝</a:t>
            </a:r>
            <a:r>
              <a:rPr lang="en-US" altLang="ja-JP" dirty="0">
                <a:sym typeface="Wingdings" pitchFamily="2" charset="2"/>
              </a:rPr>
              <a:t>1.6</a:t>
            </a:r>
          </a:p>
        </p:txBody>
      </p:sp>
      <p:sp>
        <p:nvSpPr>
          <p:cNvPr id="4" name="スライド番号プレースホルダー 3">
            <a:extLst>
              <a:ext uri="{FF2B5EF4-FFF2-40B4-BE49-F238E27FC236}">
                <a16:creationId xmlns:a16="http://schemas.microsoft.com/office/drawing/2014/main" id="{F10E0EB7-5F31-BC37-934E-9F37F8FE6D1E}"/>
              </a:ext>
            </a:extLst>
          </p:cNvPr>
          <p:cNvSpPr>
            <a:spLocks noGrp="1"/>
          </p:cNvSpPr>
          <p:nvPr>
            <p:ph type="sldNum" sz="quarter" idx="12"/>
          </p:nvPr>
        </p:nvSpPr>
        <p:spPr/>
        <p:txBody>
          <a:bodyPr/>
          <a:lstStyle/>
          <a:p>
            <a:fld id="{2EB1DF11-3754-204D-886B-D0BD6C82EC86}" type="slidenum">
              <a:rPr lang="ja-JP" altLang="en-US" smtClean="0"/>
              <a:pPr/>
              <a:t>21</a:t>
            </a:fld>
            <a:endParaRPr lang="ja-JP" altLang="en-US"/>
          </a:p>
        </p:txBody>
      </p:sp>
      <p:grpSp>
        <p:nvGrpSpPr>
          <p:cNvPr id="65" name="グループ化 64">
            <a:extLst>
              <a:ext uri="{FF2B5EF4-FFF2-40B4-BE49-F238E27FC236}">
                <a16:creationId xmlns:a16="http://schemas.microsoft.com/office/drawing/2014/main" id="{67FFD56E-2CC8-C453-B6E3-4052A0566831}"/>
              </a:ext>
            </a:extLst>
          </p:cNvPr>
          <p:cNvGrpSpPr/>
          <p:nvPr/>
        </p:nvGrpSpPr>
        <p:grpSpPr>
          <a:xfrm>
            <a:off x="838200" y="3269008"/>
            <a:ext cx="4765226" cy="3231805"/>
            <a:chOff x="654082" y="2789637"/>
            <a:chExt cx="4765226" cy="3231805"/>
          </a:xfrm>
        </p:grpSpPr>
        <p:grpSp>
          <p:nvGrpSpPr>
            <p:cNvPr id="66" name="グループ化 65">
              <a:extLst>
                <a:ext uri="{FF2B5EF4-FFF2-40B4-BE49-F238E27FC236}">
                  <a16:creationId xmlns:a16="http://schemas.microsoft.com/office/drawing/2014/main" id="{02F6F031-70B4-79E1-C0C0-4BAFE4EED6A8}"/>
                </a:ext>
              </a:extLst>
            </p:cNvPr>
            <p:cNvGrpSpPr/>
            <p:nvPr/>
          </p:nvGrpSpPr>
          <p:grpSpPr>
            <a:xfrm>
              <a:off x="654082" y="2789637"/>
              <a:ext cx="4300579" cy="2897495"/>
              <a:chOff x="654081" y="3256328"/>
              <a:chExt cx="4300579" cy="2897495"/>
            </a:xfrm>
          </p:grpSpPr>
          <p:grpSp>
            <p:nvGrpSpPr>
              <p:cNvPr id="81" name="グループ化 80">
                <a:extLst>
                  <a:ext uri="{FF2B5EF4-FFF2-40B4-BE49-F238E27FC236}">
                    <a16:creationId xmlns:a16="http://schemas.microsoft.com/office/drawing/2014/main" id="{D21F805D-A756-A99C-67FD-0466B2572F82}"/>
                  </a:ext>
                </a:extLst>
              </p:cNvPr>
              <p:cNvGrpSpPr/>
              <p:nvPr/>
            </p:nvGrpSpPr>
            <p:grpSpPr>
              <a:xfrm>
                <a:off x="838200" y="3782758"/>
                <a:ext cx="4116460" cy="1909672"/>
                <a:chOff x="6552370" y="2099123"/>
                <a:chExt cx="4116460" cy="1909672"/>
              </a:xfrm>
            </p:grpSpPr>
            <p:grpSp>
              <p:nvGrpSpPr>
                <p:cNvPr id="85" name="グループ化 84">
                  <a:extLst>
                    <a:ext uri="{FF2B5EF4-FFF2-40B4-BE49-F238E27FC236}">
                      <a16:creationId xmlns:a16="http://schemas.microsoft.com/office/drawing/2014/main" id="{23F56274-67FC-D8C7-5FCE-D4DAA719DB08}"/>
                    </a:ext>
                  </a:extLst>
                </p:cNvPr>
                <p:cNvGrpSpPr/>
                <p:nvPr/>
              </p:nvGrpSpPr>
              <p:grpSpPr>
                <a:xfrm>
                  <a:off x="7712488" y="2099123"/>
                  <a:ext cx="1796223" cy="623396"/>
                  <a:chOff x="4299776" y="2663143"/>
                  <a:chExt cx="1796223" cy="623396"/>
                </a:xfrm>
              </p:grpSpPr>
              <p:sp>
                <p:nvSpPr>
                  <p:cNvPr id="96" name="正方形/長方形 95">
                    <a:extLst>
                      <a:ext uri="{FF2B5EF4-FFF2-40B4-BE49-F238E27FC236}">
                        <a16:creationId xmlns:a16="http://schemas.microsoft.com/office/drawing/2014/main" id="{A50FEBA4-2700-B956-E09D-1AE6828E06DE}"/>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7" name="テキスト ボックス 96">
                        <a:extLst>
                          <a:ext uri="{FF2B5EF4-FFF2-40B4-BE49-F238E27FC236}">
                            <a16:creationId xmlns:a16="http://schemas.microsoft.com/office/drawing/2014/main" id="{B47656B0-6A83-4044-115D-A09F9093F1CF}"/>
                          </a:ext>
                        </a:extLst>
                      </p:cNvPr>
                      <p:cNvSpPr txBox="1"/>
                      <p:nvPr/>
                    </p:nvSpPr>
                    <p:spPr>
                      <a:xfrm>
                        <a:off x="4437903" y="2741957"/>
                        <a:ext cx="1519967" cy="46576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ea typeface="Meiryo" panose="020B0604030504040204" pitchFamily="34" charset="-128"/>
                                </a:rPr>
                                <m:t>分岐</m:t>
                              </m:r>
                              <m:r>
                                <a:rPr lang="ja-JP" altLang="en-US" sz="2400" i="1">
                                  <a:latin typeface="Cambria Math" panose="02040503050406030204" pitchFamily="18" charset="0"/>
                                  <a:ea typeface="Meiryo" panose="020B0604030504040204" pitchFamily="34" charset="-128"/>
                                </a:rPr>
                                <m:t>条件</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97" name="テキスト ボックス 96">
                        <a:extLst>
                          <a:ext uri="{FF2B5EF4-FFF2-40B4-BE49-F238E27FC236}">
                            <a16:creationId xmlns:a16="http://schemas.microsoft.com/office/drawing/2014/main" id="{B47656B0-6A83-4044-115D-A09F9093F1CF}"/>
                          </a:ext>
                        </a:extLst>
                      </p:cNvPr>
                      <p:cNvSpPr txBox="1">
                        <a:spLocks noRot="1" noChangeAspect="1" noMove="1" noResize="1" noEditPoints="1" noAdjustHandles="1" noChangeArrowheads="1" noChangeShapeType="1" noTextEdit="1"/>
                      </p:cNvSpPr>
                      <p:nvPr/>
                    </p:nvSpPr>
                    <p:spPr>
                      <a:xfrm>
                        <a:off x="4437903" y="2741957"/>
                        <a:ext cx="1519967" cy="465769"/>
                      </a:xfrm>
                      <a:prstGeom prst="rect">
                        <a:avLst/>
                      </a:prstGeom>
                      <a:blipFill>
                        <a:blip r:embed="rId2"/>
                        <a:stretch>
                          <a:fillRect t="-5405" b="-2703"/>
                        </a:stretch>
                      </a:blipFill>
                    </p:spPr>
                    <p:txBody>
                      <a:bodyPr/>
                      <a:lstStyle/>
                      <a:p>
                        <a:r>
                          <a:rPr lang="ja-JP" altLang="en-US">
                            <a:noFill/>
                          </a:rPr>
                          <a:t> </a:t>
                        </a:r>
                      </a:p>
                    </p:txBody>
                  </p:sp>
                </mc:Fallback>
              </mc:AlternateContent>
            </p:grpSp>
            <p:cxnSp>
              <p:nvCxnSpPr>
                <p:cNvPr id="86" name="直線矢印コネクタ 85">
                  <a:extLst>
                    <a:ext uri="{FF2B5EF4-FFF2-40B4-BE49-F238E27FC236}">
                      <a16:creationId xmlns:a16="http://schemas.microsoft.com/office/drawing/2014/main" id="{1A3BB85F-49B5-E856-2714-DD5577275757}"/>
                    </a:ext>
                  </a:extLst>
                </p:cNvPr>
                <p:cNvCxnSpPr>
                  <a:cxnSpLocks/>
                  <a:stCxn id="96" idx="2"/>
                  <a:endCxn id="94" idx="0"/>
                </p:cNvCxnSpPr>
                <p:nvPr/>
              </p:nvCxnSpPr>
              <p:spPr>
                <a:xfrm flipH="1">
                  <a:off x="7450482" y="2722519"/>
                  <a:ext cx="1160118" cy="66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582B670F-5266-8D77-7AB0-4BE739B65925}"/>
                    </a:ext>
                  </a:extLst>
                </p:cNvPr>
                <p:cNvCxnSpPr>
                  <a:cxnSpLocks/>
                  <a:stCxn id="96" idx="2"/>
                  <a:endCxn id="92" idx="0"/>
                </p:cNvCxnSpPr>
                <p:nvPr/>
              </p:nvCxnSpPr>
              <p:spPr>
                <a:xfrm>
                  <a:off x="8610600" y="2722519"/>
                  <a:ext cx="1160119" cy="66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グループ化 87">
                  <a:extLst>
                    <a:ext uri="{FF2B5EF4-FFF2-40B4-BE49-F238E27FC236}">
                      <a16:creationId xmlns:a16="http://schemas.microsoft.com/office/drawing/2014/main" id="{1491BD32-843E-1E59-A3C3-8B81FAF21343}"/>
                    </a:ext>
                  </a:extLst>
                </p:cNvPr>
                <p:cNvGrpSpPr/>
                <p:nvPr/>
              </p:nvGrpSpPr>
              <p:grpSpPr>
                <a:xfrm>
                  <a:off x="6552370" y="3385399"/>
                  <a:ext cx="1796223" cy="623396"/>
                  <a:chOff x="4299776" y="2663143"/>
                  <a:chExt cx="1796223" cy="623396"/>
                </a:xfrm>
              </p:grpSpPr>
              <p:sp>
                <p:nvSpPr>
                  <p:cNvPr id="94" name="正方形/長方形 93">
                    <a:extLst>
                      <a:ext uri="{FF2B5EF4-FFF2-40B4-BE49-F238E27FC236}">
                        <a16:creationId xmlns:a16="http://schemas.microsoft.com/office/drawing/2014/main" id="{6AF6B814-261A-C512-7530-8F521B0CF4B5}"/>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a:extLst>
                      <a:ext uri="{FF2B5EF4-FFF2-40B4-BE49-F238E27FC236}">
                        <a16:creationId xmlns:a16="http://schemas.microsoft.com/office/drawing/2014/main" id="{BD0682D7-D02C-80D4-6E91-269A5C772CC4}"/>
                      </a:ext>
                    </a:extLst>
                  </p:cNvPr>
                  <p:cNvSpPr txBox="1"/>
                  <p:nvPr/>
                </p:nvSpPr>
                <p:spPr>
                  <a:xfrm>
                    <a:off x="4727314" y="2753314"/>
                    <a:ext cx="998991" cy="461665"/>
                  </a:xfrm>
                  <a:prstGeom prst="rect">
                    <a:avLst/>
                  </a:prstGeom>
                  <a:noFill/>
                </p:spPr>
                <p:txBody>
                  <a:bodyPr wrap="none" rtlCol="0">
                    <a:spAutoFit/>
                  </a:bodyPr>
                  <a:lstStyle/>
                  <a:p>
                    <a:r>
                      <a:rPr kumimoji="1" lang="en-US" altLang="ja-JP" sz="2400" dirty="0">
                        <a:latin typeface="Meiryo" panose="020B0604030504040204" pitchFamily="34" charset="-128"/>
                        <a:ea typeface="Meiryo" panose="020B0604030504040204" pitchFamily="34" charset="-128"/>
                      </a:rPr>
                      <a:t>-0.04</a:t>
                    </a:r>
                    <a:endParaRPr kumimoji="1" lang="ja-JP" altLang="en-US" sz="2400">
                      <a:latin typeface="Meiryo" panose="020B0604030504040204" pitchFamily="34" charset="-128"/>
                      <a:ea typeface="Meiryo" panose="020B0604030504040204" pitchFamily="34" charset="-128"/>
                    </a:endParaRPr>
                  </a:p>
                </p:txBody>
              </p:sp>
            </p:grpSp>
            <p:grpSp>
              <p:nvGrpSpPr>
                <p:cNvPr id="89" name="グループ化 88">
                  <a:extLst>
                    <a:ext uri="{FF2B5EF4-FFF2-40B4-BE49-F238E27FC236}">
                      <a16:creationId xmlns:a16="http://schemas.microsoft.com/office/drawing/2014/main" id="{D4EADFD4-39D1-534C-3A68-4CC64840E41D}"/>
                    </a:ext>
                  </a:extLst>
                </p:cNvPr>
                <p:cNvGrpSpPr/>
                <p:nvPr/>
              </p:nvGrpSpPr>
              <p:grpSpPr>
                <a:xfrm>
                  <a:off x="8872607" y="3385127"/>
                  <a:ext cx="1796223" cy="623396"/>
                  <a:chOff x="4299776" y="2663143"/>
                  <a:chExt cx="1796223" cy="623396"/>
                </a:xfrm>
              </p:grpSpPr>
              <p:sp>
                <p:nvSpPr>
                  <p:cNvPr id="92" name="正方形/長方形 91">
                    <a:extLst>
                      <a:ext uri="{FF2B5EF4-FFF2-40B4-BE49-F238E27FC236}">
                        <a16:creationId xmlns:a16="http://schemas.microsoft.com/office/drawing/2014/main" id="{71AE2AEC-D803-87CE-844C-F61E9EB4ADA1}"/>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テキスト ボックス 92">
                    <a:extLst>
                      <a:ext uri="{FF2B5EF4-FFF2-40B4-BE49-F238E27FC236}">
                        <a16:creationId xmlns:a16="http://schemas.microsoft.com/office/drawing/2014/main" id="{86B15AA5-334C-416F-89C0-7846987774A8}"/>
                      </a:ext>
                    </a:extLst>
                  </p:cNvPr>
                  <p:cNvSpPr txBox="1"/>
                  <p:nvPr/>
                </p:nvSpPr>
                <p:spPr>
                  <a:xfrm>
                    <a:off x="4721942" y="2753586"/>
                    <a:ext cx="920445" cy="461665"/>
                  </a:xfrm>
                  <a:prstGeom prst="rect">
                    <a:avLst/>
                  </a:prstGeom>
                  <a:noFill/>
                </p:spPr>
                <p:txBody>
                  <a:bodyPr wrap="none" rtlCol="0">
                    <a:spAutoFit/>
                  </a:bodyPr>
                  <a:lstStyle/>
                  <a:p>
                    <a:r>
                      <a:rPr kumimoji="1" lang="en-US" altLang="ja-JP" sz="2400" dirty="0">
                        <a:latin typeface="Meiryo" panose="020B0604030504040204" pitchFamily="34" charset="-128"/>
                        <a:ea typeface="Meiryo" panose="020B0604030504040204" pitchFamily="34" charset="-128"/>
                      </a:rPr>
                      <a:t>+0.3</a:t>
                    </a:r>
                    <a:endParaRPr kumimoji="1" lang="ja-JP" altLang="en-US" sz="2400">
                      <a:latin typeface="Meiryo" panose="020B0604030504040204" pitchFamily="34" charset="-128"/>
                      <a:ea typeface="Meiryo" panose="020B0604030504040204" pitchFamily="34" charset="-128"/>
                    </a:endParaRPr>
                  </a:p>
                </p:txBody>
              </p:sp>
            </p:grpSp>
            <mc:AlternateContent xmlns:mc="http://schemas.openxmlformats.org/markup-compatibility/2006">
              <mc:Choice xmlns:a14="http://schemas.microsoft.com/office/drawing/2010/main" Requires="a14">
                <p:sp>
                  <p:nvSpPr>
                    <p:cNvPr id="90" name="テキスト ボックス 89">
                      <a:extLst>
                        <a:ext uri="{FF2B5EF4-FFF2-40B4-BE49-F238E27FC236}">
                          <a16:creationId xmlns:a16="http://schemas.microsoft.com/office/drawing/2014/main" id="{4EA0B01C-71E9-A031-D982-97C28C5647AC}"/>
                        </a:ext>
                      </a:extLst>
                    </p:cNvPr>
                    <p:cNvSpPr txBox="1"/>
                    <p:nvPr/>
                  </p:nvSpPr>
                  <p:spPr>
                    <a:xfrm>
                      <a:off x="6621113" y="2761628"/>
                      <a:ext cx="95282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𝑇𝑟𝑢𝑒</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90" name="テキスト ボックス 89">
                      <a:extLst>
                        <a:ext uri="{FF2B5EF4-FFF2-40B4-BE49-F238E27FC236}">
                          <a16:creationId xmlns:a16="http://schemas.microsoft.com/office/drawing/2014/main" id="{4EA0B01C-71E9-A031-D982-97C28C5647AC}"/>
                        </a:ext>
                      </a:extLst>
                    </p:cNvPr>
                    <p:cNvSpPr txBox="1">
                      <a:spLocks noRot="1" noChangeAspect="1" noMove="1" noResize="1" noEditPoints="1" noAdjustHandles="1" noChangeArrowheads="1" noChangeShapeType="1" noTextEdit="1"/>
                    </p:cNvSpPr>
                    <p:nvPr/>
                  </p:nvSpPr>
                  <p:spPr>
                    <a:xfrm>
                      <a:off x="6621113" y="2761628"/>
                      <a:ext cx="952825"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1" name="テキスト ボックス 90">
                      <a:extLst>
                        <a:ext uri="{FF2B5EF4-FFF2-40B4-BE49-F238E27FC236}">
                          <a16:creationId xmlns:a16="http://schemas.microsoft.com/office/drawing/2014/main" id="{463A8A83-4EF6-71DE-7802-E2363F5D84CD}"/>
                        </a:ext>
                      </a:extLst>
                    </p:cNvPr>
                    <p:cNvSpPr txBox="1"/>
                    <p:nvPr/>
                  </p:nvSpPr>
                  <p:spPr>
                    <a:xfrm>
                      <a:off x="9436977" y="2822990"/>
                      <a:ext cx="104740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𝐹𝑎𝑙𝑠𝑒</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91" name="テキスト ボックス 90">
                      <a:extLst>
                        <a:ext uri="{FF2B5EF4-FFF2-40B4-BE49-F238E27FC236}">
                          <a16:creationId xmlns:a16="http://schemas.microsoft.com/office/drawing/2014/main" id="{463A8A83-4EF6-71DE-7802-E2363F5D84CD}"/>
                        </a:ext>
                      </a:extLst>
                    </p:cNvPr>
                    <p:cNvSpPr txBox="1">
                      <a:spLocks noRot="1" noChangeAspect="1" noMove="1" noResize="1" noEditPoints="1" noAdjustHandles="1" noChangeArrowheads="1" noChangeShapeType="1" noTextEdit="1"/>
                    </p:cNvSpPr>
                    <p:nvPr/>
                  </p:nvSpPr>
                  <p:spPr>
                    <a:xfrm>
                      <a:off x="9436977" y="2822990"/>
                      <a:ext cx="1047403" cy="461665"/>
                    </a:xfrm>
                    <a:prstGeom prst="rect">
                      <a:avLst/>
                    </a:prstGeom>
                    <a:blipFill>
                      <a:blip r:embed="rId4"/>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82" name="テキスト ボックス 81">
                    <a:extLst>
                      <a:ext uri="{FF2B5EF4-FFF2-40B4-BE49-F238E27FC236}">
                        <a16:creationId xmlns:a16="http://schemas.microsoft.com/office/drawing/2014/main" id="{1204B5B3-273B-B994-2590-5C8B3D01500A}"/>
                      </a:ext>
                    </a:extLst>
                  </p:cNvPr>
                  <p:cNvSpPr txBox="1"/>
                  <p:nvPr/>
                </p:nvSpPr>
                <p:spPr>
                  <a:xfrm flipH="1">
                    <a:off x="2970766" y="5692158"/>
                    <a:ext cx="50572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𝐵</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82" name="テキスト ボックス 81">
                    <a:extLst>
                      <a:ext uri="{FF2B5EF4-FFF2-40B4-BE49-F238E27FC236}">
                        <a16:creationId xmlns:a16="http://schemas.microsoft.com/office/drawing/2014/main" id="{1204B5B3-273B-B994-2590-5C8B3D01500A}"/>
                      </a:ext>
                    </a:extLst>
                  </p:cNvPr>
                  <p:cNvSpPr txBox="1">
                    <a:spLocks noRot="1" noChangeAspect="1" noMove="1" noResize="1" noEditPoints="1" noAdjustHandles="1" noChangeArrowheads="1" noChangeShapeType="1" noTextEdit="1"/>
                  </p:cNvSpPr>
                  <p:nvPr/>
                </p:nvSpPr>
                <p:spPr>
                  <a:xfrm flipH="1">
                    <a:off x="2970766" y="5692158"/>
                    <a:ext cx="505723"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3" name="テキスト ボックス 82">
                    <a:extLst>
                      <a:ext uri="{FF2B5EF4-FFF2-40B4-BE49-F238E27FC236}">
                        <a16:creationId xmlns:a16="http://schemas.microsoft.com/office/drawing/2014/main" id="{DDF5A137-E055-E3F3-9910-BF172DE4B44C}"/>
                      </a:ext>
                    </a:extLst>
                  </p:cNvPr>
                  <p:cNvSpPr txBox="1"/>
                  <p:nvPr/>
                </p:nvSpPr>
                <p:spPr>
                  <a:xfrm flipH="1">
                    <a:off x="654081" y="5692158"/>
                    <a:ext cx="50572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𝐴</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83" name="テキスト ボックス 82">
                    <a:extLst>
                      <a:ext uri="{FF2B5EF4-FFF2-40B4-BE49-F238E27FC236}">
                        <a16:creationId xmlns:a16="http://schemas.microsoft.com/office/drawing/2014/main" id="{DDF5A137-E055-E3F3-9910-BF172DE4B44C}"/>
                      </a:ext>
                    </a:extLst>
                  </p:cNvPr>
                  <p:cNvSpPr txBox="1">
                    <a:spLocks noRot="1" noChangeAspect="1" noMove="1" noResize="1" noEditPoints="1" noAdjustHandles="1" noChangeArrowheads="1" noChangeShapeType="1" noTextEdit="1"/>
                  </p:cNvSpPr>
                  <p:nvPr/>
                </p:nvSpPr>
                <p:spPr>
                  <a:xfrm flipH="1">
                    <a:off x="654081" y="5692158"/>
                    <a:ext cx="505723" cy="461665"/>
                  </a:xfrm>
                  <a:prstGeom prst="rect">
                    <a:avLst/>
                  </a:prstGeom>
                  <a:blipFill>
                    <a:blip r:embed="rId6"/>
                    <a:stretch>
                      <a:fillRect/>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5C3059BF-EE6F-F891-27DF-2E17590CFB07}"/>
                  </a:ext>
                </a:extLst>
              </p:cNvPr>
              <p:cNvSpPr txBox="1"/>
              <p:nvPr/>
            </p:nvSpPr>
            <p:spPr>
              <a:xfrm>
                <a:off x="2496318" y="3256328"/>
                <a:ext cx="800219"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木</a:t>
                </a:r>
                <a:r>
                  <a:rPr lang="ja-JP" altLang="en-US" sz="2400">
                    <a:latin typeface="Meiryo" panose="020B0604030504040204" pitchFamily="34" charset="-128"/>
                    <a:ea typeface="Meiryo" panose="020B0604030504040204" pitchFamily="34" charset="-128"/>
                  </a:rPr>
                  <a:t>１</a:t>
                </a:r>
                <a:endParaRPr kumimoji="1" lang="ja-JP" altLang="en-US" sz="2400">
                  <a:latin typeface="Meiryo" panose="020B0604030504040204" pitchFamily="34" charset="-128"/>
                  <a:ea typeface="Meiryo" panose="020B0604030504040204" pitchFamily="34" charset="-128"/>
                </a:endParaRPr>
              </a:p>
            </p:txBody>
          </p:sp>
        </p:grpSp>
        <p:grpSp>
          <p:nvGrpSpPr>
            <p:cNvPr id="67" name="グループ化 66">
              <a:extLst>
                <a:ext uri="{FF2B5EF4-FFF2-40B4-BE49-F238E27FC236}">
                  <a16:creationId xmlns:a16="http://schemas.microsoft.com/office/drawing/2014/main" id="{80221F05-3527-FF24-E809-2EC4FA538A8A}"/>
                </a:ext>
              </a:extLst>
            </p:cNvPr>
            <p:cNvGrpSpPr/>
            <p:nvPr/>
          </p:nvGrpSpPr>
          <p:grpSpPr>
            <a:xfrm>
              <a:off x="4155762" y="2818066"/>
              <a:ext cx="1263546" cy="1185824"/>
              <a:chOff x="9165915" y="1543050"/>
              <a:chExt cx="1263546" cy="1185824"/>
            </a:xfrm>
          </p:grpSpPr>
          <p:sp>
            <p:nvSpPr>
              <p:cNvPr id="76" name="角丸四角形吹き出し 75">
                <a:extLst>
                  <a:ext uri="{FF2B5EF4-FFF2-40B4-BE49-F238E27FC236}">
                    <a16:creationId xmlns:a16="http://schemas.microsoft.com/office/drawing/2014/main" id="{91A2D2A3-55AE-5D95-6300-5726289E8BBB}"/>
                  </a:ext>
                </a:extLst>
              </p:cNvPr>
              <p:cNvSpPr/>
              <p:nvPr/>
            </p:nvSpPr>
            <p:spPr>
              <a:xfrm>
                <a:off x="9165915" y="1543050"/>
                <a:ext cx="1263546" cy="1185824"/>
              </a:xfrm>
              <a:prstGeom prst="wedgeRoundRectCallout">
                <a:avLst>
                  <a:gd name="adj1" fmla="val -75126"/>
                  <a:gd name="adj2" fmla="val 24503"/>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a:extLst>
                  <a:ext uri="{FF2B5EF4-FFF2-40B4-BE49-F238E27FC236}">
                    <a16:creationId xmlns:a16="http://schemas.microsoft.com/office/drawing/2014/main" id="{358E1114-AB42-9BC1-3EE3-A10984CECA38}"/>
                  </a:ext>
                </a:extLst>
              </p:cNvPr>
              <p:cNvSpPr/>
              <p:nvPr/>
            </p:nvSpPr>
            <p:spPr>
              <a:xfrm>
                <a:off x="9976531" y="1680802"/>
                <a:ext cx="252000" cy="25200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a:extLst>
                  <a:ext uri="{FF2B5EF4-FFF2-40B4-BE49-F238E27FC236}">
                    <a16:creationId xmlns:a16="http://schemas.microsoft.com/office/drawing/2014/main" id="{37FBE1F8-1CF2-3167-FD9B-3CF2FC38BCF5}"/>
                  </a:ext>
                </a:extLst>
              </p:cNvPr>
              <p:cNvSpPr/>
              <p:nvPr/>
            </p:nvSpPr>
            <p:spPr>
              <a:xfrm>
                <a:off x="9400685" y="226009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a:extLst>
                  <a:ext uri="{FF2B5EF4-FFF2-40B4-BE49-F238E27FC236}">
                    <a16:creationId xmlns:a16="http://schemas.microsoft.com/office/drawing/2014/main" id="{C3241857-CF6E-2908-359B-FB675D0E52DA}"/>
                  </a:ext>
                </a:extLst>
              </p:cNvPr>
              <p:cNvSpPr/>
              <p:nvPr/>
            </p:nvSpPr>
            <p:spPr>
              <a:xfrm>
                <a:off x="9994549" y="2114029"/>
                <a:ext cx="252000" cy="252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a:extLst>
                  <a:ext uri="{FF2B5EF4-FFF2-40B4-BE49-F238E27FC236}">
                    <a16:creationId xmlns:a16="http://schemas.microsoft.com/office/drawing/2014/main" id="{1BECE990-8A0F-6E26-F556-8CBC8FC42598}"/>
                  </a:ext>
                </a:extLst>
              </p:cNvPr>
              <p:cNvSpPr/>
              <p:nvPr/>
            </p:nvSpPr>
            <p:spPr>
              <a:xfrm>
                <a:off x="9541818" y="1827963"/>
                <a:ext cx="252000" cy="252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4BC5F3E7-E8F0-C409-B66A-30EC4A116F79}"/>
                </a:ext>
              </a:extLst>
            </p:cNvPr>
            <p:cNvGrpSpPr/>
            <p:nvPr/>
          </p:nvGrpSpPr>
          <p:grpSpPr>
            <a:xfrm>
              <a:off x="1721088" y="5354996"/>
              <a:ext cx="1263546" cy="662608"/>
              <a:chOff x="9165915" y="1543050"/>
              <a:chExt cx="1263546" cy="662608"/>
            </a:xfrm>
          </p:grpSpPr>
          <p:sp>
            <p:nvSpPr>
              <p:cNvPr id="73" name="角丸四角形吹き出し 72">
                <a:extLst>
                  <a:ext uri="{FF2B5EF4-FFF2-40B4-BE49-F238E27FC236}">
                    <a16:creationId xmlns:a16="http://schemas.microsoft.com/office/drawing/2014/main" id="{5F77DDAA-BE71-2471-BB5C-31B83E4C2103}"/>
                  </a:ext>
                </a:extLst>
              </p:cNvPr>
              <p:cNvSpPr/>
              <p:nvPr/>
            </p:nvSpPr>
            <p:spPr>
              <a:xfrm>
                <a:off x="9165915" y="1543050"/>
                <a:ext cx="1263546" cy="662608"/>
              </a:xfrm>
              <a:prstGeom prst="wedgeRoundRectCallout">
                <a:avLst>
                  <a:gd name="adj1" fmla="val -40515"/>
                  <a:gd name="adj2" fmla="val -60431"/>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a:extLst>
                  <a:ext uri="{FF2B5EF4-FFF2-40B4-BE49-F238E27FC236}">
                    <a16:creationId xmlns:a16="http://schemas.microsoft.com/office/drawing/2014/main" id="{86080341-904D-2042-B425-066245232250}"/>
                  </a:ext>
                </a:extLst>
              </p:cNvPr>
              <p:cNvSpPr/>
              <p:nvPr/>
            </p:nvSpPr>
            <p:spPr>
              <a:xfrm>
                <a:off x="9835289" y="1749549"/>
                <a:ext cx="252000" cy="252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a:extLst>
                  <a:ext uri="{FF2B5EF4-FFF2-40B4-BE49-F238E27FC236}">
                    <a16:creationId xmlns:a16="http://schemas.microsoft.com/office/drawing/2014/main" id="{802A604C-2407-2364-760E-FD9CEA9091F4}"/>
                  </a:ext>
                </a:extLst>
              </p:cNvPr>
              <p:cNvSpPr/>
              <p:nvPr/>
            </p:nvSpPr>
            <p:spPr>
              <a:xfrm>
                <a:off x="9407751" y="1749549"/>
                <a:ext cx="252000" cy="252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9" name="グループ化 68">
              <a:extLst>
                <a:ext uri="{FF2B5EF4-FFF2-40B4-BE49-F238E27FC236}">
                  <a16:creationId xmlns:a16="http://schemas.microsoft.com/office/drawing/2014/main" id="{F13DAD61-2F4A-CA37-51C6-9AF2480543EB}"/>
                </a:ext>
              </a:extLst>
            </p:cNvPr>
            <p:cNvGrpSpPr/>
            <p:nvPr/>
          </p:nvGrpSpPr>
          <p:grpSpPr>
            <a:xfrm>
              <a:off x="3875234" y="5358834"/>
              <a:ext cx="1263546" cy="662608"/>
              <a:chOff x="9165915" y="1543050"/>
              <a:chExt cx="1263546" cy="662608"/>
            </a:xfrm>
          </p:grpSpPr>
          <p:sp>
            <p:nvSpPr>
              <p:cNvPr id="70" name="角丸四角形吹き出し 69">
                <a:extLst>
                  <a:ext uri="{FF2B5EF4-FFF2-40B4-BE49-F238E27FC236}">
                    <a16:creationId xmlns:a16="http://schemas.microsoft.com/office/drawing/2014/main" id="{D1C95689-20F9-5A57-55F3-D83CBACDDBEB}"/>
                  </a:ext>
                </a:extLst>
              </p:cNvPr>
              <p:cNvSpPr/>
              <p:nvPr/>
            </p:nvSpPr>
            <p:spPr>
              <a:xfrm>
                <a:off x="9165915" y="1543050"/>
                <a:ext cx="1263546" cy="662608"/>
              </a:xfrm>
              <a:prstGeom prst="wedgeRoundRectCallout">
                <a:avLst>
                  <a:gd name="adj1" fmla="val -40515"/>
                  <a:gd name="adj2" fmla="val -60431"/>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a:extLst>
                  <a:ext uri="{FF2B5EF4-FFF2-40B4-BE49-F238E27FC236}">
                    <a16:creationId xmlns:a16="http://schemas.microsoft.com/office/drawing/2014/main" id="{F67A48BB-E866-3949-533D-DB6E0E89EE89}"/>
                  </a:ext>
                </a:extLst>
              </p:cNvPr>
              <p:cNvSpPr/>
              <p:nvPr/>
            </p:nvSpPr>
            <p:spPr>
              <a:xfrm>
                <a:off x="9835289" y="1749549"/>
                <a:ext cx="252000" cy="25200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5416E569-3E8A-F924-D81F-66F017EB07A9}"/>
                  </a:ext>
                </a:extLst>
              </p:cNvPr>
              <p:cNvSpPr/>
              <p:nvPr/>
            </p:nvSpPr>
            <p:spPr>
              <a:xfrm>
                <a:off x="9407751" y="1749549"/>
                <a:ext cx="252000" cy="252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8" name="テキスト ボックス 97">
            <a:extLst>
              <a:ext uri="{FF2B5EF4-FFF2-40B4-BE49-F238E27FC236}">
                <a16:creationId xmlns:a16="http://schemas.microsoft.com/office/drawing/2014/main" id="{5B2D3F20-24DB-661D-63D7-3408ADBF474D}"/>
              </a:ext>
            </a:extLst>
          </p:cNvPr>
          <p:cNvSpPr txBox="1"/>
          <p:nvPr/>
        </p:nvSpPr>
        <p:spPr>
          <a:xfrm>
            <a:off x="1844564" y="2499528"/>
            <a:ext cx="2767104" cy="461665"/>
          </a:xfrm>
          <a:prstGeom prst="rect">
            <a:avLst/>
          </a:prstGeom>
          <a:noFill/>
          <a:ln w="19050">
            <a:solidFill>
              <a:schemeClr val="tx1"/>
            </a:solidFill>
          </a:ln>
        </p:spPr>
        <p:txBody>
          <a:bodyPr wrap="none" rtlCol="0">
            <a:spAutoFit/>
          </a:bodyPr>
          <a:lstStyle/>
          <a:p>
            <a:r>
              <a:rPr kumimoji="1" lang="ja-JP" altLang="en-US" sz="2400">
                <a:latin typeface="Meiryo" panose="020B0604030504040204" pitchFamily="34" charset="-128"/>
                <a:ea typeface="Meiryo" panose="020B0604030504040204" pitchFamily="34" charset="-128"/>
              </a:rPr>
              <a:t>実測値の平均</a:t>
            </a:r>
            <a:r>
              <a:rPr kumimoji="1" lang="en-US" altLang="ja-JP" sz="2400" dirty="0">
                <a:latin typeface="Meiryo" panose="020B0604030504040204" pitchFamily="34" charset="-128"/>
                <a:ea typeface="Meiryo" panose="020B0604030504040204" pitchFamily="34" charset="-128"/>
              </a:rPr>
              <a:t>=1.5</a:t>
            </a:r>
            <a:endParaRPr kumimoji="1" lang="ja-JP" altLang="en-US" sz="2400">
              <a:latin typeface="Meiryo" panose="020B0604030504040204" pitchFamily="34" charset="-128"/>
              <a:ea typeface="Meiryo" panose="020B0604030504040204" pitchFamily="34" charset="-128"/>
            </a:endParaRPr>
          </a:p>
        </p:txBody>
      </p:sp>
      <p:grpSp>
        <p:nvGrpSpPr>
          <p:cNvPr id="19" name="グループ化 18">
            <a:extLst>
              <a:ext uri="{FF2B5EF4-FFF2-40B4-BE49-F238E27FC236}">
                <a16:creationId xmlns:a16="http://schemas.microsoft.com/office/drawing/2014/main" id="{5B8DA199-4879-E8AF-11E0-02EF755A6302}"/>
              </a:ext>
            </a:extLst>
          </p:cNvPr>
          <p:cNvGrpSpPr/>
          <p:nvPr/>
        </p:nvGrpSpPr>
        <p:grpSpPr>
          <a:xfrm>
            <a:off x="6582229" y="3365067"/>
            <a:ext cx="4765226" cy="3231805"/>
            <a:chOff x="654082" y="2789637"/>
            <a:chExt cx="4765226" cy="3231805"/>
          </a:xfrm>
        </p:grpSpPr>
        <p:grpSp>
          <p:nvGrpSpPr>
            <p:cNvPr id="24" name="グループ化 23">
              <a:extLst>
                <a:ext uri="{FF2B5EF4-FFF2-40B4-BE49-F238E27FC236}">
                  <a16:creationId xmlns:a16="http://schemas.microsoft.com/office/drawing/2014/main" id="{CD39A098-38CB-9292-4F10-CC779E33E5FF}"/>
                </a:ext>
              </a:extLst>
            </p:cNvPr>
            <p:cNvGrpSpPr/>
            <p:nvPr/>
          </p:nvGrpSpPr>
          <p:grpSpPr>
            <a:xfrm>
              <a:off x="654082" y="2789637"/>
              <a:ext cx="4300579" cy="2897495"/>
              <a:chOff x="654081" y="3256328"/>
              <a:chExt cx="4300579" cy="2897495"/>
            </a:xfrm>
          </p:grpSpPr>
          <p:grpSp>
            <p:nvGrpSpPr>
              <p:cNvPr id="39" name="グループ化 38">
                <a:extLst>
                  <a:ext uri="{FF2B5EF4-FFF2-40B4-BE49-F238E27FC236}">
                    <a16:creationId xmlns:a16="http://schemas.microsoft.com/office/drawing/2014/main" id="{6E409BEB-BD66-DAEE-834F-712E600FE905}"/>
                  </a:ext>
                </a:extLst>
              </p:cNvPr>
              <p:cNvGrpSpPr/>
              <p:nvPr/>
            </p:nvGrpSpPr>
            <p:grpSpPr>
              <a:xfrm>
                <a:off x="838200" y="3782758"/>
                <a:ext cx="4116460" cy="1909672"/>
                <a:chOff x="6552370" y="2099123"/>
                <a:chExt cx="4116460" cy="1909672"/>
              </a:xfrm>
            </p:grpSpPr>
            <p:grpSp>
              <p:nvGrpSpPr>
                <p:cNvPr id="49" name="グループ化 48">
                  <a:extLst>
                    <a:ext uri="{FF2B5EF4-FFF2-40B4-BE49-F238E27FC236}">
                      <a16:creationId xmlns:a16="http://schemas.microsoft.com/office/drawing/2014/main" id="{7996B002-35EC-D927-736F-A7BAA6FB6524}"/>
                    </a:ext>
                  </a:extLst>
                </p:cNvPr>
                <p:cNvGrpSpPr/>
                <p:nvPr/>
              </p:nvGrpSpPr>
              <p:grpSpPr>
                <a:xfrm>
                  <a:off x="7712488" y="2099123"/>
                  <a:ext cx="1796223" cy="623396"/>
                  <a:chOff x="4299776" y="2663143"/>
                  <a:chExt cx="1796223" cy="623396"/>
                </a:xfrm>
              </p:grpSpPr>
              <p:sp>
                <p:nvSpPr>
                  <p:cNvPr id="103" name="正方形/長方形 102">
                    <a:extLst>
                      <a:ext uri="{FF2B5EF4-FFF2-40B4-BE49-F238E27FC236}">
                        <a16:creationId xmlns:a16="http://schemas.microsoft.com/office/drawing/2014/main" id="{B960CC7A-8AE8-EC1E-A8E9-271272313833}"/>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4" name="テキスト ボックス 103">
                        <a:extLst>
                          <a:ext uri="{FF2B5EF4-FFF2-40B4-BE49-F238E27FC236}">
                            <a16:creationId xmlns:a16="http://schemas.microsoft.com/office/drawing/2014/main" id="{8E9DC354-3781-1ABF-78BF-ECD264F6FF9D}"/>
                          </a:ext>
                        </a:extLst>
                      </p:cNvPr>
                      <p:cNvSpPr txBox="1"/>
                      <p:nvPr/>
                    </p:nvSpPr>
                    <p:spPr>
                      <a:xfrm>
                        <a:off x="4437903" y="2741957"/>
                        <a:ext cx="1519967" cy="46576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ea typeface="Meiryo" panose="020B0604030504040204" pitchFamily="34" charset="-128"/>
                                </a:rPr>
                                <m:t>分岐</m:t>
                              </m:r>
                              <m:r>
                                <a:rPr lang="ja-JP" altLang="en-US" sz="2400" i="1">
                                  <a:latin typeface="Cambria Math" panose="02040503050406030204" pitchFamily="18" charset="0"/>
                                  <a:ea typeface="Meiryo" panose="020B0604030504040204" pitchFamily="34" charset="-128"/>
                                </a:rPr>
                                <m:t>条件</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104" name="テキスト ボックス 103">
                        <a:extLst>
                          <a:ext uri="{FF2B5EF4-FFF2-40B4-BE49-F238E27FC236}">
                            <a16:creationId xmlns:a16="http://schemas.microsoft.com/office/drawing/2014/main" id="{8E9DC354-3781-1ABF-78BF-ECD264F6FF9D}"/>
                          </a:ext>
                        </a:extLst>
                      </p:cNvPr>
                      <p:cNvSpPr txBox="1">
                        <a:spLocks noRot="1" noChangeAspect="1" noMove="1" noResize="1" noEditPoints="1" noAdjustHandles="1" noChangeArrowheads="1" noChangeShapeType="1" noTextEdit="1"/>
                      </p:cNvSpPr>
                      <p:nvPr/>
                    </p:nvSpPr>
                    <p:spPr>
                      <a:xfrm>
                        <a:off x="4437903" y="2741957"/>
                        <a:ext cx="1519967" cy="465769"/>
                      </a:xfrm>
                      <a:prstGeom prst="rect">
                        <a:avLst/>
                      </a:prstGeom>
                      <a:blipFill>
                        <a:blip r:embed="rId7"/>
                        <a:stretch>
                          <a:fillRect t="-2632" b="-2632"/>
                        </a:stretch>
                      </a:blipFill>
                    </p:spPr>
                    <p:txBody>
                      <a:bodyPr/>
                      <a:lstStyle/>
                      <a:p>
                        <a:r>
                          <a:rPr lang="ja-JP" altLang="en-US">
                            <a:noFill/>
                          </a:rPr>
                          <a:t> </a:t>
                        </a:r>
                      </a:p>
                    </p:txBody>
                  </p:sp>
                </mc:Fallback>
              </mc:AlternateContent>
            </p:grpSp>
            <p:cxnSp>
              <p:nvCxnSpPr>
                <p:cNvPr id="50" name="直線矢印コネクタ 49">
                  <a:extLst>
                    <a:ext uri="{FF2B5EF4-FFF2-40B4-BE49-F238E27FC236}">
                      <a16:creationId xmlns:a16="http://schemas.microsoft.com/office/drawing/2014/main" id="{6E0A1C6D-C000-0EAE-A86A-D51661D9EC40}"/>
                    </a:ext>
                  </a:extLst>
                </p:cNvPr>
                <p:cNvCxnSpPr>
                  <a:cxnSpLocks/>
                  <a:stCxn id="103" idx="2"/>
                  <a:endCxn id="101" idx="0"/>
                </p:cNvCxnSpPr>
                <p:nvPr/>
              </p:nvCxnSpPr>
              <p:spPr>
                <a:xfrm flipH="1">
                  <a:off x="7450482" y="2722519"/>
                  <a:ext cx="1160118" cy="66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7695BF94-C8A8-0E22-93AD-76A098E4CCFF}"/>
                    </a:ext>
                  </a:extLst>
                </p:cNvPr>
                <p:cNvCxnSpPr>
                  <a:cxnSpLocks/>
                  <a:stCxn id="103" idx="2"/>
                  <a:endCxn id="99" idx="0"/>
                </p:cNvCxnSpPr>
                <p:nvPr/>
              </p:nvCxnSpPr>
              <p:spPr>
                <a:xfrm>
                  <a:off x="8610600" y="2722519"/>
                  <a:ext cx="1160119" cy="66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グループ化 51">
                  <a:extLst>
                    <a:ext uri="{FF2B5EF4-FFF2-40B4-BE49-F238E27FC236}">
                      <a16:creationId xmlns:a16="http://schemas.microsoft.com/office/drawing/2014/main" id="{CCF9EBB1-C31D-1ACD-99C9-59C9A3784206}"/>
                    </a:ext>
                  </a:extLst>
                </p:cNvPr>
                <p:cNvGrpSpPr/>
                <p:nvPr/>
              </p:nvGrpSpPr>
              <p:grpSpPr>
                <a:xfrm>
                  <a:off x="6552370" y="3385399"/>
                  <a:ext cx="1796223" cy="623396"/>
                  <a:chOff x="4299776" y="2663143"/>
                  <a:chExt cx="1796223" cy="623396"/>
                </a:xfrm>
              </p:grpSpPr>
              <p:sp>
                <p:nvSpPr>
                  <p:cNvPr id="101" name="正方形/長方形 100">
                    <a:extLst>
                      <a:ext uri="{FF2B5EF4-FFF2-40B4-BE49-F238E27FC236}">
                        <a16:creationId xmlns:a16="http://schemas.microsoft.com/office/drawing/2014/main" id="{2B1DAC06-FDAC-D96F-F261-2DEEA1299634}"/>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2A5E0D20-60CB-D167-CB22-F620DDEC1545}"/>
                      </a:ext>
                    </a:extLst>
                  </p:cNvPr>
                  <p:cNvSpPr txBox="1"/>
                  <p:nvPr/>
                </p:nvSpPr>
                <p:spPr>
                  <a:xfrm>
                    <a:off x="4727314" y="2753314"/>
                    <a:ext cx="808235" cy="461665"/>
                  </a:xfrm>
                  <a:prstGeom prst="rect">
                    <a:avLst/>
                  </a:prstGeom>
                  <a:noFill/>
                </p:spPr>
                <p:txBody>
                  <a:bodyPr wrap="none" rtlCol="0">
                    <a:spAutoFit/>
                  </a:bodyPr>
                  <a:lstStyle/>
                  <a:p>
                    <a:r>
                      <a:rPr kumimoji="1" lang="en-US" altLang="ja-JP" sz="2400" dirty="0">
                        <a:latin typeface="Meiryo" panose="020B0604030504040204" pitchFamily="34" charset="-128"/>
                        <a:ea typeface="Meiryo" panose="020B0604030504040204" pitchFamily="34" charset="-128"/>
                      </a:rPr>
                      <a:t>-0.</a:t>
                    </a:r>
                    <a:r>
                      <a:rPr lang="en-US" altLang="ja-JP" sz="2400" dirty="0">
                        <a:latin typeface="Meiryo" panose="020B0604030504040204" pitchFamily="34" charset="-128"/>
                        <a:ea typeface="Meiryo" panose="020B0604030504040204" pitchFamily="34" charset="-128"/>
                      </a:rPr>
                      <a:t>6</a:t>
                    </a:r>
                    <a:endParaRPr kumimoji="1" lang="ja-JP" altLang="en-US" sz="2400">
                      <a:latin typeface="Meiryo" panose="020B0604030504040204" pitchFamily="34" charset="-128"/>
                      <a:ea typeface="Meiryo" panose="020B0604030504040204" pitchFamily="34" charset="-128"/>
                    </a:endParaRPr>
                  </a:p>
                </p:txBody>
              </p:sp>
            </p:grpSp>
            <p:grpSp>
              <p:nvGrpSpPr>
                <p:cNvPr id="53" name="グループ化 52">
                  <a:extLst>
                    <a:ext uri="{FF2B5EF4-FFF2-40B4-BE49-F238E27FC236}">
                      <a16:creationId xmlns:a16="http://schemas.microsoft.com/office/drawing/2014/main" id="{C436D51F-2C0E-ACE3-AD1D-DFCB924FF52E}"/>
                    </a:ext>
                  </a:extLst>
                </p:cNvPr>
                <p:cNvGrpSpPr/>
                <p:nvPr/>
              </p:nvGrpSpPr>
              <p:grpSpPr>
                <a:xfrm>
                  <a:off x="8872607" y="3385127"/>
                  <a:ext cx="1796223" cy="623396"/>
                  <a:chOff x="4299776" y="2663143"/>
                  <a:chExt cx="1796223" cy="623396"/>
                </a:xfrm>
              </p:grpSpPr>
              <p:sp>
                <p:nvSpPr>
                  <p:cNvPr id="99" name="正方形/長方形 98">
                    <a:extLst>
                      <a:ext uri="{FF2B5EF4-FFF2-40B4-BE49-F238E27FC236}">
                        <a16:creationId xmlns:a16="http://schemas.microsoft.com/office/drawing/2014/main" id="{A0D7AC1C-8A3B-8118-E2F9-5077601A0512}"/>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E54C0534-C878-078B-2F66-A75AB6DB5DD9}"/>
                      </a:ext>
                    </a:extLst>
                  </p:cNvPr>
                  <p:cNvSpPr txBox="1"/>
                  <p:nvPr/>
                </p:nvSpPr>
                <p:spPr>
                  <a:xfrm>
                    <a:off x="4721942" y="2753586"/>
                    <a:ext cx="920445" cy="461665"/>
                  </a:xfrm>
                  <a:prstGeom prst="rect">
                    <a:avLst/>
                  </a:prstGeom>
                  <a:noFill/>
                </p:spPr>
                <p:txBody>
                  <a:bodyPr wrap="none" rtlCol="0">
                    <a:spAutoFit/>
                  </a:bodyPr>
                  <a:lstStyle/>
                  <a:p>
                    <a:r>
                      <a:rPr kumimoji="1" lang="en-US" altLang="ja-JP" sz="2400" dirty="0">
                        <a:latin typeface="Meiryo" panose="020B0604030504040204" pitchFamily="34" charset="-128"/>
                        <a:ea typeface="Meiryo" panose="020B0604030504040204" pitchFamily="34" charset="-128"/>
                      </a:rPr>
                      <a:t>+0.2</a:t>
                    </a:r>
                    <a:endParaRPr kumimoji="1" lang="ja-JP" altLang="en-US" sz="2400">
                      <a:latin typeface="Meiryo" panose="020B0604030504040204" pitchFamily="34" charset="-128"/>
                      <a:ea typeface="Meiryo" panose="020B0604030504040204" pitchFamily="34" charset="-128"/>
                    </a:endParaRPr>
                  </a:p>
                </p:txBody>
              </p:sp>
            </p:grpSp>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314A3C2C-9399-6336-7577-ABE4D71F2425}"/>
                        </a:ext>
                      </a:extLst>
                    </p:cNvPr>
                    <p:cNvSpPr txBox="1"/>
                    <p:nvPr/>
                  </p:nvSpPr>
                  <p:spPr>
                    <a:xfrm>
                      <a:off x="6621113" y="2761628"/>
                      <a:ext cx="95282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𝑇𝑟𝑢𝑒</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56" name="テキスト ボックス 55">
                      <a:extLst>
                        <a:ext uri="{FF2B5EF4-FFF2-40B4-BE49-F238E27FC236}">
                          <a16:creationId xmlns:a16="http://schemas.microsoft.com/office/drawing/2014/main" id="{314A3C2C-9399-6336-7577-ABE4D71F2425}"/>
                        </a:ext>
                      </a:extLst>
                    </p:cNvPr>
                    <p:cNvSpPr txBox="1">
                      <a:spLocks noRot="1" noChangeAspect="1" noMove="1" noResize="1" noEditPoints="1" noAdjustHandles="1" noChangeArrowheads="1" noChangeShapeType="1" noTextEdit="1"/>
                    </p:cNvSpPr>
                    <p:nvPr/>
                  </p:nvSpPr>
                  <p:spPr>
                    <a:xfrm>
                      <a:off x="6621113" y="2761628"/>
                      <a:ext cx="952825"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1F849799-DBB3-5E6A-EFBA-B0529419C768}"/>
                        </a:ext>
                      </a:extLst>
                    </p:cNvPr>
                    <p:cNvSpPr txBox="1"/>
                    <p:nvPr/>
                  </p:nvSpPr>
                  <p:spPr>
                    <a:xfrm>
                      <a:off x="9436977" y="2822990"/>
                      <a:ext cx="104740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𝐹𝑎𝑙𝑠𝑒</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57" name="テキスト ボックス 56">
                      <a:extLst>
                        <a:ext uri="{FF2B5EF4-FFF2-40B4-BE49-F238E27FC236}">
                          <a16:creationId xmlns:a16="http://schemas.microsoft.com/office/drawing/2014/main" id="{1F849799-DBB3-5E6A-EFBA-B0529419C768}"/>
                        </a:ext>
                      </a:extLst>
                    </p:cNvPr>
                    <p:cNvSpPr txBox="1">
                      <a:spLocks noRot="1" noChangeAspect="1" noMove="1" noResize="1" noEditPoints="1" noAdjustHandles="1" noChangeArrowheads="1" noChangeShapeType="1" noTextEdit="1"/>
                    </p:cNvSpPr>
                    <p:nvPr/>
                  </p:nvSpPr>
                  <p:spPr>
                    <a:xfrm>
                      <a:off x="9436977" y="2822990"/>
                      <a:ext cx="1047403" cy="461665"/>
                    </a:xfrm>
                    <a:prstGeom prst="rect">
                      <a:avLst/>
                    </a:prstGeom>
                    <a:blipFill>
                      <a:blip r:embed="rId9"/>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E7CC241E-B7B9-C74C-0EA0-1F59EE04A616}"/>
                      </a:ext>
                    </a:extLst>
                  </p:cNvPr>
                  <p:cNvSpPr txBox="1"/>
                  <p:nvPr/>
                </p:nvSpPr>
                <p:spPr>
                  <a:xfrm flipH="1">
                    <a:off x="2970766" y="5692158"/>
                    <a:ext cx="50572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𝐵</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40" name="テキスト ボックス 39">
                    <a:extLst>
                      <a:ext uri="{FF2B5EF4-FFF2-40B4-BE49-F238E27FC236}">
                        <a16:creationId xmlns:a16="http://schemas.microsoft.com/office/drawing/2014/main" id="{E7CC241E-B7B9-C74C-0EA0-1F59EE04A616}"/>
                      </a:ext>
                    </a:extLst>
                  </p:cNvPr>
                  <p:cNvSpPr txBox="1">
                    <a:spLocks noRot="1" noChangeAspect="1" noMove="1" noResize="1" noEditPoints="1" noAdjustHandles="1" noChangeArrowheads="1" noChangeShapeType="1" noTextEdit="1"/>
                  </p:cNvSpPr>
                  <p:nvPr/>
                </p:nvSpPr>
                <p:spPr>
                  <a:xfrm flipH="1">
                    <a:off x="2970766" y="5692158"/>
                    <a:ext cx="505723"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67B8E009-04C3-DC4D-4152-21762A46D0BB}"/>
                      </a:ext>
                    </a:extLst>
                  </p:cNvPr>
                  <p:cNvSpPr txBox="1"/>
                  <p:nvPr/>
                </p:nvSpPr>
                <p:spPr>
                  <a:xfrm flipH="1">
                    <a:off x="654081" y="5692158"/>
                    <a:ext cx="50572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𝐴</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41" name="テキスト ボックス 40">
                    <a:extLst>
                      <a:ext uri="{FF2B5EF4-FFF2-40B4-BE49-F238E27FC236}">
                        <a16:creationId xmlns:a16="http://schemas.microsoft.com/office/drawing/2014/main" id="{67B8E009-04C3-DC4D-4152-21762A46D0BB}"/>
                      </a:ext>
                    </a:extLst>
                  </p:cNvPr>
                  <p:cNvSpPr txBox="1">
                    <a:spLocks noRot="1" noChangeAspect="1" noMove="1" noResize="1" noEditPoints="1" noAdjustHandles="1" noChangeArrowheads="1" noChangeShapeType="1" noTextEdit="1"/>
                  </p:cNvSpPr>
                  <p:nvPr/>
                </p:nvSpPr>
                <p:spPr>
                  <a:xfrm flipH="1">
                    <a:off x="654081" y="5692158"/>
                    <a:ext cx="505723" cy="461665"/>
                  </a:xfrm>
                  <a:prstGeom prst="rect">
                    <a:avLst/>
                  </a:prstGeom>
                  <a:blipFill>
                    <a:blip r:embed="rId11"/>
                    <a:stretch>
                      <a:fillRect/>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2469A4C-85FC-E192-1430-D35A383A513E}"/>
                  </a:ext>
                </a:extLst>
              </p:cNvPr>
              <p:cNvSpPr txBox="1"/>
              <p:nvPr/>
            </p:nvSpPr>
            <p:spPr>
              <a:xfrm>
                <a:off x="2496318" y="3256328"/>
                <a:ext cx="800219"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木２</a:t>
                </a:r>
              </a:p>
            </p:txBody>
          </p:sp>
        </p:grpSp>
        <p:grpSp>
          <p:nvGrpSpPr>
            <p:cNvPr id="25" name="グループ化 24">
              <a:extLst>
                <a:ext uri="{FF2B5EF4-FFF2-40B4-BE49-F238E27FC236}">
                  <a16:creationId xmlns:a16="http://schemas.microsoft.com/office/drawing/2014/main" id="{E78F2109-6669-1EE2-777A-FA197CFEAD2F}"/>
                </a:ext>
              </a:extLst>
            </p:cNvPr>
            <p:cNvGrpSpPr/>
            <p:nvPr/>
          </p:nvGrpSpPr>
          <p:grpSpPr>
            <a:xfrm>
              <a:off x="4155762" y="2818066"/>
              <a:ext cx="1263546" cy="1185824"/>
              <a:chOff x="9165915" y="1543050"/>
              <a:chExt cx="1263546" cy="1185824"/>
            </a:xfrm>
          </p:grpSpPr>
          <p:sp>
            <p:nvSpPr>
              <p:cNvPr id="34" name="角丸四角形吹き出し 33">
                <a:extLst>
                  <a:ext uri="{FF2B5EF4-FFF2-40B4-BE49-F238E27FC236}">
                    <a16:creationId xmlns:a16="http://schemas.microsoft.com/office/drawing/2014/main" id="{5CC695EC-887C-2BD9-C001-960E6A30E953}"/>
                  </a:ext>
                </a:extLst>
              </p:cNvPr>
              <p:cNvSpPr/>
              <p:nvPr/>
            </p:nvSpPr>
            <p:spPr>
              <a:xfrm>
                <a:off x="9165915" y="1543050"/>
                <a:ext cx="1263546" cy="1185824"/>
              </a:xfrm>
              <a:prstGeom prst="wedgeRoundRectCallout">
                <a:avLst>
                  <a:gd name="adj1" fmla="val -75126"/>
                  <a:gd name="adj2" fmla="val 24503"/>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2275EFEA-6A09-8335-A320-CD8972F248CA}"/>
                  </a:ext>
                </a:extLst>
              </p:cNvPr>
              <p:cNvSpPr/>
              <p:nvPr/>
            </p:nvSpPr>
            <p:spPr>
              <a:xfrm>
                <a:off x="9976531" y="1680802"/>
                <a:ext cx="252000" cy="25200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D8E24276-7EBF-6B72-6A4C-7A7BA24FBF72}"/>
                  </a:ext>
                </a:extLst>
              </p:cNvPr>
              <p:cNvSpPr/>
              <p:nvPr/>
            </p:nvSpPr>
            <p:spPr>
              <a:xfrm>
                <a:off x="9400685" y="226009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C6023BA6-6D97-0D78-C01D-A869341F19C5}"/>
                  </a:ext>
                </a:extLst>
              </p:cNvPr>
              <p:cNvSpPr/>
              <p:nvPr/>
            </p:nvSpPr>
            <p:spPr>
              <a:xfrm>
                <a:off x="9994549" y="2114029"/>
                <a:ext cx="252000" cy="252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1B44F51B-1439-78D6-D353-FE9C3EFF03B7}"/>
                  </a:ext>
                </a:extLst>
              </p:cNvPr>
              <p:cNvSpPr/>
              <p:nvPr/>
            </p:nvSpPr>
            <p:spPr>
              <a:xfrm>
                <a:off x="9541818" y="1827963"/>
                <a:ext cx="252000" cy="252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1376B0EE-E6A9-7355-01B4-87D30A76BC64}"/>
                </a:ext>
              </a:extLst>
            </p:cNvPr>
            <p:cNvGrpSpPr/>
            <p:nvPr/>
          </p:nvGrpSpPr>
          <p:grpSpPr>
            <a:xfrm>
              <a:off x="1721088" y="5354996"/>
              <a:ext cx="1263546" cy="662608"/>
              <a:chOff x="9165915" y="1543050"/>
              <a:chExt cx="1263546" cy="662608"/>
            </a:xfrm>
          </p:grpSpPr>
          <p:sp>
            <p:nvSpPr>
              <p:cNvPr id="31" name="角丸四角形吹き出し 30">
                <a:extLst>
                  <a:ext uri="{FF2B5EF4-FFF2-40B4-BE49-F238E27FC236}">
                    <a16:creationId xmlns:a16="http://schemas.microsoft.com/office/drawing/2014/main" id="{615C2A10-F4A3-B1E0-F186-57113C79172E}"/>
                  </a:ext>
                </a:extLst>
              </p:cNvPr>
              <p:cNvSpPr/>
              <p:nvPr/>
            </p:nvSpPr>
            <p:spPr>
              <a:xfrm>
                <a:off x="9165915" y="1543050"/>
                <a:ext cx="1263546" cy="662608"/>
              </a:xfrm>
              <a:prstGeom prst="wedgeRoundRectCallout">
                <a:avLst>
                  <a:gd name="adj1" fmla="val -40515"/>
                  <a:gd name="adj2" fmla="val -60431"/>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265616E6-9EF5-4BAA-E571-3C46346BA947}"/>
                  </a:ext>
                </a:extLst>
              </p:cNvPr>
              <p:cNvSpPr/>
              <p:nvPr/>
            </p:nvSpPr>
            <p:spPr>
              <a:xfrm>
                <a:off x="9835289" y="1749549"/>
                <a:ext cx="252000" cy="252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6C557EE8-8625-C429-7D98-C4EE81A6F44C}"/>
                  </a:ext>
                </a:extLst>
              </p:cNvPr>
              <p:cNvSpPr/>
              <p:nvPr/>
            </p:nvSpPr>
            <p:spPr>
              <a:xfrm>
                <a:off x="9407751" y="1749549"/>
                <a:ext cx="252000" cy="252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8D37A5B7-B4F6-2FB8-1217-B7CB4B177A5D}"/>
                </a:ext>
              </a:extLst>
            </p:cNvPr>
            <p:cNvGrpSpPr/>
            <p:nvPr/>
          </p:nvGrpSpPr>
          <p:grpSpPr>
            <a:xfrm>
              <a:off x="3875234" y="5358834"/>
              <a:ext cx="1263546" cy="662608"/>
              <a:chOff x="9165915" y="1543050"/>
              <a:chExt cx="1263546" cy="662608"/>
            </a:xfrm>
          </p:grpSpPr>
          <p:sp>
            <p:nvSpPr>
              <p:cNvPr id="28" name="角丸四角形吹き出し 27">
                <a:extLst>
                  <a:ext uri="{FF2B5EF4-FFF2-40B4-BE49-F238E27FC236}">
                    <a16:creationId xmlns:a16="http://schemas.microsoft.com/office/drawing/2014/main" id="{152CFF49-7F68-CB57-081A-3D49DFE88AC5}"/>
                  </a:ext>
                </a:extLst>
              </p:cNvPr>
              <p:cNvSpPr/>
              <p:nvPr/>
            </p:nvSpPr>
            <p:spPr>
              <a:xfrm>
                <a:off x="9165915" y="1543050"/>
                <a:ext cx="1263546" cy="662608"/>
              </a:xfrm>
              <a:prstGeom prst="wedgeRoundRectCallout">
                <a:avLst>
                  <a:gd name="adj1" fmla="val -40515"/>
                  <a:gd name="adj2" fmla="val -60431"/>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C17CFC5C-27D3-24EF-9E3E-4D680CFA1B7A}"/>
                  </a:ext>
                </a:extLst>
              </p:cNvPr>
              <p:cNvSpPr/>
              <p:nvPr/>
            </p:nvSpPr>
            <p:spPr>
              <a:xfrm>
                <a:off x="9835289" y="1749549"/>
                <a:ext cx="252000" cy="25200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4B8F2D42-F541-4DCC-1D27-B5B81ED9F4A0}"/>
                  </a:ext>
                </a:extLst>
              </p:cNvPr>
              <p:cNvSpPr/>
              <p:nvPr/>
            </p:nvSpPr>
            <p:spPr>
              <a:xfrm>
                <a:off x="9407751" y="1749549"/>
                <a:ext cx="252000" cy="252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06" name="円/楕円 105">
            <a:extLst>
              <a:ext uri="{FF2B5EF4-FFF2-40B4-BE49-F238E27FC236}">
                <a16:creationId xmlns:a16="http://schemas.microsoft.com/office/drawing/2014/main" id="{8FB0733E-4291-FF00-FF9B-AAEA69F23677}"/>
              </a:ext>
            </a:extLst>
          </p:cNvPr>
          <p:cNvSpPr/>
          <p:nvPr/>
        </p:nvSpPr>
        <p:spPr>
          <a:xfrm>
            <a:off x="1779206" y="2037284"/>
            <a:ext cx="252000" cy="252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79B26482-2216-FF5E-A983-55C7FF21824C}"/>
              </a:ext>
            </a:extLst>
          </p:cNvPr>
          <p:cNvSpPr/>
          <p:nvPr/>
        </p:nvSpPr>
        <p:spPr>
          <a:xfrm>
            <a:off x="6330229" y="2037284"/>
            <a:ext cx="252000" cy="252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テキスト ボックス 107">
            <a:extLst>
              <a:ext uri="{FF2B5EF4-FFF2-40B4-BE49-F238E27FC236}">
                <a16:creationId xmlns:a16="http://schemas.microsoft.com/office/drawing/2014/main" id="{7C362B8B-652C-EB6C-2733-885EBF961BF8}"/>
              </a:ext>
            </a:extLst>
          </p:cNvPr>
          <p:cNvSpPr txBox="1"/>
          <p:nvPr/>
        </p:nvSpPr>
        <p:spPr>
          <a:xfrm>
            <a:off x="6727299" y="1943910"/>
            <a:ext cx="4325223"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の計算式</a:t>
            </a:r>
            <a:r>
              <a:rPr kumimoji="1" lang="en-US" altLang="ja-JP" sz="2400" dirty="0">
                <a:latin typeface="Meiryo" panose="020B0604030504040204" pitchFamily="34" charset="-128"/>
                <a:ea typeface="Meiryo" panose="020B0604030504040204" pitchFamily="34" charset="-128"/>
              </a:rPr>
              <a:t>=1.5-0.04-0.6=1.4</a:t>
            </a:r>
            <a:endParaRPr kumimoji="1" lang="ja-JP" altLang="en-US" sz="24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551698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8DEEF6-0049-29FB-50DD-CAA12EC1BAE2}"/>
              </a:ext>
            </a:extLst>
          </p:cNvPr>
          <p:cNvSpPr>
            <a:spLocks noGrp="1"/>
          </p:cNvSpPr>
          <p:nvPr>
            <p:ph type="title"/>
          </p:nvPr>
        </p:nvSpPr>
        <p:spPr/>
        <p:txBody>
          <a:bodyPr/>
          <a:lstStyle/>
          <a:p>
            <a:r>
              <a:rPr kumimoji="1" lang="ja-JP" altLang="en-US"/>
              <a:t>勾配ブースティング決定木</a:t>
            </a:r>
            <a:r>
              <a:rPr lang="ja-JP" altLang="en-US"/>
              <a:t>（</a:t>
            </a:r>
            <a:r>
              <a:rPr lang="en-US" altLang="ja-JP" dirty="0"/>
              <a:t>GBDT</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FD98B4B0-0152-D6D0-E371-E74360FDC06C}"/>
              </a:ext>
            </a:extLst>
          </p:cNvPr>
          <p:cNvSpPr>
            <a:spLocks noGrp="1"/>
          </p:cNvSpPr>
          <p:nvPr>
            <p:ph idx="1"/>
          </p:nvPr>
        </p:nvSpPr>
        <p:spPr/>
        <p:txBody>
          <a:bodyPr/>
          <a:lstStyle/>
          <a:p>
            <a:r>
              <a:rPr kumimoji="1" lang="ja-JP" altLang="en-US"/>
              <a:t>決定木</a:t>
            </a:r>
          </a:p>
        </p:txBody>
      </p:sp>
      <p:sp>
        <p:nvSpPr>
          <p:cNvPr id="4" name="スライド番号プレースホルダー 3">
            <a:extLst>
              <a:ext uri="{FF2B5EF4-FFF2-40B4-BE49-F238E27FC236}">
                <a16:creationId xmlns:a16="http://schemas.microsoft.com/office/drawing/2014/main" id="{3BBDFE1B-3F2F-A00D-C750-34448D543F15}"/>
              </a:ext>
            </a:extLst>
          </p:cNvPr>
          <p:cNvSpPr>
            <a:spLocks noGrp="1"/>
          </p:cNvSpPr>
          <p:nvPr>
            <p:ph type="sldNum" sz="quarter" idx="12"/>
          </p:nvPr>
        </p:nvSpPr>
        <p:spPr/>
        <p:txBody>
          <a:bodyPr/>
          <a:lstStyle/>
          <a:p>
            <a:fld id="{2EB1DF11-3754-204D-886B-D0BD6C82EC86}" type="slidenum">
              <a:rPr lang="ja-JP" altLang="en-US" smtClean="0"/>
              <a:pPr/>
              <a:t>22</a:t>
            </a:fld>
            <a:endParaRPr lang="ja-JP" altLang="en-US"/>
          </a:p>
        </p:txBody>
      </p:sp>
      <p:grpSp>
        <p:nvGrpSpPr>
          <p:cNvPr id="7" name="グループ化 6">
            <a:extLst>
              <a:ext uri="{FF2B5EF4-FFF2-40B4-BE49-F238E27FC236}">
                <a16:creationId xmlns:a16="http://schemas.microsoft.com/office/drawing/2014/main" id="{BEA808BF-4C15-84E3-C991-EF4C8B712D2D}"/>
              </a:ext>
            </a:extLst>
          </p:cNvPr>
          <p:cNvGrpSpPr/>
          <p:nvPr/>
        </p:nvGrpSpPr>
        <p:grpSpPr>
          <a:xfrm>
            <a:off x="5197888" y="2112376"/>
            <a:ext cx="1796223" cy="623396"/>
            <a:chOff x="4299776" y="2663143"/>
            <a:chExt cx="1796223" cy="623396"/>
          </a:xfrm>
        </p:grpSpPr>
        <p:sp>
          <p:nvSpPr>
            <p:cNvPr id="5" name="正方形/長方形 4">
              <a:extLst>
                <a:ext uri="{FF2B5EF4-FFF2-40B4-BE49-F238E27FC236}">
                  <a16:creationId xmlns:a16="http://schemas.microsoft.com/office/drawing/2014/main" id="{521412EC-EFB3-622C-2487-CFB47ABD20D5}"/>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E52925F2-675D-EBA5-004E-E4A21CA40694}"/>
                    </a:ext>
                  </a:extLst>
                </p:cNvPr>
                <p:cNvSpPr txBox="1"/>
                <p:nvPr/>
              </p:nvSpPr>
              <p:spPr>
                <a:xfrm>
                  <a:off x="4534725" y="2729132"/>
                  <a:ext cx="1326324" cy="49141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𝑡</m:t>
                            </m:r>
                          </m:e>
                          <m:sub>
                            <m:r>
                              <a:rPr kumimoji="1" lang="en-US" altLang="ja-JP" sz="2400" b="0" i="1" smtClean="0">
                                <a:latin typeface="Cambria Math" panose="02040503050406030204" pitchFamily="18" charset="0"/>
                              </a:rPr>
                              <m:t>𝑗</m:t>
                            </m:r>
                          </m:sub>
                        </m:sSub>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6" name="テキスト ボックス 5">
                  <a:extLst>
                    <a:ext uri="{FF2B5EF4-FFF2-40B4-BE49-F238E27FC236}">
                      <a16:creationId xmlns:a16="http://schemas.microsoft.com/office/drawing/2014/main" id="{E52925F2-675D-EBA5-004E-E4A21CA40694}"/>
                    </a:ext>
                  </a:extLst>
                </p:cNvPr>
                <p:cNvSpPr txBox="1">
                  <a:spLocks noRot="1" noChangeAspect="1" noMove="1" noResize="1" noEditPoints="1" noAdjustHandles="1" noChangeArrowheads="1" noChangeShapeType="1" noTextEdit="1"/>
                </p:cNvSpPr>
                <p:nvPr/>
              </p:nvSpPr>
              <p:spPr>
                <a:xfrm>
                  <a:off x="4534725" y="2729132"/>
                  <a:ext cx="1326324" cy="491417"/>
                </a:xfrm>
                <a:prstGeom prst="rect">
                  <a:avLst/>
                </a:prstGeom>
                <a:blipFill>
                  <a:blip r:embed="rId2"/>
                  <a:stretch>
                    <a:fillRect b="-12500"/>
                  </a:stretch>
                </a:blipFill>
              </p:spPr>
              <p:txBody>
                <a:bodyPr/>
                <a:lstStyle/>
                <a:p>
                  <a:r>
                    <a:rPr lang="ja-JP" altLang="en-US">
                      <a:noFill/>
                    </a:rPr>
                    <a:t> </a:t>
                  </a:r>
                </a:p>
              </p:txBody>
            </p:sp>
          </mc:Fallback>
        </mc:AlternateContent>
      </p:grpSp>
      <p:cxnSp>
        <p:nvCxnSpPr>
          <p:cNvPr id="9" name="直線矢印コネクタ 8">
            <a:extLst>
              <a:ext uri="{FF2B5EF4-FFF2-40B4-BE49-F238E27FC236}">
                <a16:creationId xmlns:a16="http://schemas.microsoft.com/office/drawing/2014/main" id="{30447E75-C8F4-2763-FC90-BA017DC22AA6}"/>
              </a:ext>
            </a:extLst>
          </p:cNvPr>
          <p:cNvCxnSpPr>
            <a:cxnSpLocks/>
            <a:stCxn id="5" idx="2"/>
            <a:endCxn id="14" idx="0"/>
          </p:cNvCxnSpPr>
          <p:nvPr/>
        </p:nvCxnSpPr>
        <p:spPr>
          <a:xfrm flipH="1">
            <a:off x="4935882" y="2735772"/>
            <a:ext cx="1160118" cy="66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CB0CD037-E810-F09B-0A40-68B9F201B9E3}"/>
              </a:ext>
            </a:extLst>
          </p:cNvPr>
          <p:cNvCxnSpPr>
            <a:cxnSpLocks/>
            <a:stCxn id="5" idx="2"/>
            <a:endCxn id="17" idx="0"/>
          </p:cNvCxnSpPr>
          <p:nvPr/>
        </p:nvCxnSpPr>
        <p:spPr>
          <a:xfrm>
            <a:off x="6096000" y="2735772"/>
            <a:ext cx="1160119" cy="66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23217584-7516-E2D6-AC59-2BE159FFA447}"/>
              </a:ext>
            </a:extLst>
          </p:cNvPr>
          <p:cNvGrpSpPr/>
          <p:nvPr/>
        </p:nvGrpSpPr>
        <p:grpSpPr>
          <a:xfrm>
            <a:off x="4037770" y="3398652"/>
            <a:ext cx="1796223" cy="623396"/>
            <a:chOff x="4299776" y="2663143"/>
            <a:chExt cx="1796223" cy="623396"/>
          </a:xfrm>
        </p:grpSpPr>
        <p:sp>
          <p:nvSpPr>
            <p:cNvPr id="14" name="正方形/長方形 13">
              <a:extLst>
                <a:ext uri="{FF2B5EF4-FFF2-40B4-BE49-F238E27FC236}">
                  <a16:creationId xmlns:a16="http://schemas.microsoft.com/office/drawing/2014/main" id="{26BF7DC2-EB4E-806E-CAD4-0B47937D7D1B}"/>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0B968DF4-20E1-C451-3027-DF5BEF2AB7C9}"/>
                    </a:ext>
                  </a:extLst>
                </p:cNvPr>
                <p:cNvSpPr txBox="1"/>
                <p:nvPr/>
              </p:nvSpPr>
              <p:spPr>
                <a:xfrm>
                  <a:off x="4534725" y="2729132"/>
                  <a:ext cx="1326324" cy="49141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𝑡</m:t>
                            </m:r>
                          </m:e>
                          <m:sub>
                            <m:r>
                              <a:rPr kumimoji="1" lang="en-US" altLang="ja-JP" sz="2400" b="0" i="1" smtClean="0">
                                <a:latin typeface="Cambria Math" panose="02040503050406030204" pitchFamily="18" charset="0"/>
                              </a:rPr>
                              <m:t>𝑗</m:t>
                            </m:r>
                          </m:sub>
                        </m:sSub>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15" name="テキスト ボックス 14">
                  <a:extLst>
                    <a:ext uri="{FF2B5EF4-FFF2-40B4-BE49-F238E27FC236}">
                      <a16:creationId xmlns:a16="http://schemas.microsoft.com/office/drawing/2014/main" id="{0B968DF4-20E1-C451-3027-DF5BEF2AB7C9}"/>
                    </a:ext>
                  </a:extLst>
                </p:cNvPr>
                <p:cNvSpPr txBox="1">
                  <a:spLocks noRot="1" noChangeAspect="1" noMove="1" noResize="1" noEditPoints="1" noAdjustHandles="1" noChangeArrowheads="1" noChangeShapeType="1" noTextEdit="1"/>
                </p:cNvSpPr>
                <p:nvPr/>
              </p:nvSpPr>
              <p:spPr>
                <a:xfrm>
                  <a:off x="4534725" y="2729132"/>
                  <a:ext cx="1326324" cy="491417"/>
                </a:xfrm>
                <a:prstGeom prst="rect">
                  <a:avLst/>
                </a:prstGeom>
                <a:blipFill>
                  <a:blip r:embed="rId3"/>
                  <a:stretch>
                    <a:fillRect b="-12500"/>
                  </a:stretch>
                </a:blipFill>
              </p:spPr>
              <p:txBody>
                <a:bodyPr/>
                <a:lstStyle/>
                <a:p>
                  <a:r>
                    <a:rPr lang="ja-JP" altLang="en-US">
                      <a:noFill/>
                    </a:rPr>
                    <a:t> </a:t>
                  </a:r>
                </a:p>
              </p:txBody>
            </p:sp>
          </mc:Fallback>
        </mc:AlternateContent>
      </p:grpSp>
      <p:grpSp>
        <p:nvGrpSpPr>
          <p:cNvPr id="16" name="グループ化 15">
            <a:extLst>
              <a:ext uri="{FF2B5EF4-FFF2-40B4-BE49-F238E27FC236}">
                <a16:creationId xmlns:a16="http://schemas.microsoft.com/office/drawing/2014/main" id="{D033C239-8783-A745-1541-8C0DE5966042}"/>
              </a:ext>
            </a:extLst>
          </p:cNvPr>
          <p:cNvGrpSpPr/>
          <p:nvPr/>
        </p:nvGrpSpPr>
        <p:grpSpPr>
          <a:xfrm>
            <a:off x="6358007" y="3398380"/>
            <a:ext cx="1796223" cy="623396"/>
            <a:chOff x="4299776" y="2663143"/>
            <a:chExt cx="1796223" cy="623396"/>
          </a:xfrm>
        </p:grpSpPr>
        <p:sp>
          <p:nvSpPr>
            <p:cNvPr id="17" name="正方形/長方形 16">
              <a:extLst>
                <a:ext uri="{FF2B5EF4-FFF2-40B4-BE49-F238E27FC236}">
                  <a16:creationId xmlns:a16="http://schemas.microsoft.com/office/drawing/2014/main" id="{E0A74AEE-A585-BB9E-DF50-E4DE1C1CBF12}"/>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3EBCEB5-DED0-F63B-7316-52C33108DBAD}"/>
                </a:ext>
              </a:extLst>
            </p:cNvPr>
            <p:cNvSpPr txBox="1"/>
            <p:nvPr/>
          </p:nvSpPr>
          <p:spPr>
            <a:xfrm>
              <a:off x="4721942" y="2753586"/>
              <a:ext cx="1055097" cy="461665"/>
            </a:xfrm>
            <a:prstGeom prst="rect">
              <a:avLst/>
            </a:prstGeom>
            <a:noFill/>
          </p:spPr>
          <p:txBody>
            <a:bodyPr wrap="none" rtlCol="0">
              <a:spAutoFit/>
            </a:bodyPr>
            <a:lstStyle/>
            <a:p>
              <a:r>
                <a:rPr kumimoji="1" lang="en-US" altLang="ja-JP" sz="2400" dirty="0">
                  <a:latin typeface="Meiryo" panose="020B0604030504040204" pitchFamily="34" charset="-128"/>
                  <a:ea typeface="Meiryo" panose="020B0604030504040204" pitchFamily="34" charset="-128"/>
                </a:rPr>
                <a:t>1.208</a:t>
              </a:r>
              <a:endParaRPr kumimoji="1" lang="ja-JP" altLang="en-US" sz="2400">
                <a:latin typeface="Meiryo" panose="020B0604030504040204" pitchFamily="34" charset="-128"/>
                <a:ea typeface="Meiryo" panose="020B0604030504040204" pitchFamily="34" charset="-128"/>
              </a:endParaRPr>
            </a:p>
          </p:txBody>
        </p:sp>
      </p:gr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311D2959-8449-909A-CF66-C4686E178A02}"/>
                  </a:ext>
                </a:extLst>
              </p:cNvPr>
              <p:cNvSpPr txBox="1"/>
              <p:nvPr/>
            </p:nvSpPr>
            <p:spPr>
              <a:xfrm>
                <a:off x="4106513" y="2774881"/>
                <a:ext cx="95282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𝑇𝑟𝑢𝑒</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21" name="テキスト ボックス 20">
                <a:extLst>
                  <a:ext uri="{FF2B5EF4-FFF2-40B4-BE49-F238E27FC236}">
                    <a16:creationId xmlns:a16="http://schemas.microsoft.com/office/drawing/2014/main" id="{311D2959-8449-909A-CF66-C4686E178A02}"/>
                  </a:ext>
                </a:extLst>
              </p:cNvPr>
              <p:cNvSpPr txBox="1">
                <a:spLocks noRot="1" noChangeAspect="1" noMove="1" noResize="1" noEditPoints="1" noAdjustHandles="1" noChangeArrowheads="1" noChangeShapeType="1" noTextEdit="1"/>
              </p:cNvSpPr>
              <p:nvPr/>
            </p:nvSpPr>
            <p:spPr>
              <a:xfrm>
                <a:off x="4106513" y="2774881"/>
                <a:ext cx="952825"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95ADD6E3-3883-8BB2-4B8E-E79EAFAA2AA0}"/>
                  </a:ext>
                </a:extLst>
              </p:cNvPr>
              <p:cNvSpPr txBox="1"/>
              <p:nvPr/>
            </p:nvSpPr>
            <p:spPr>
              <a:xfrm>
                <a:off x="6922377" y="2836243"/>
                <a:ext cx="104740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𝐹𝑎𝑙𝑠𝑒</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22" name="テキスト ボックス 21">
                <a:extLst>
                  <a:ext uri="{FF2B5EF4-FFF2-40B4-BE49-F238E27FC236}">
                    <a16:creationId xmlns:a16="http://schemas.microsoft.com/office/drawing/2014/main" id="{95ADD6E3-3883-8BB2-4B8E-E79EAFAA2AA0}"/>
                  </a:ext>
                </a:extLst>
              </p:cNvPr>
              <p:cNvSpPr txBox="1">
                <a:spLocks noRot="1" noChangeAspect="1" noMove="1" noResize="1" noEditPoints="1" noAdjustHandles="1" noChangeArrowheads="1" noChangeShapeType="1" noTextEdit="1"/>
              </p:cNvSpPr>
              <p:nvPr/>
            </p:nvSpPr>
            <p:spPr>
              <a:xfrm>
                <a:off x="6922377" y="2836243"/>
                <a:ext cx="1047403" cy="461665"/>
              </a:xfrm>
              <a:prstGeom prst="rect">
                <a:avLst/>
              </a:prstGeom>
              <a:blipFill>
                <a:blip r:embed="rId5"/>
                <a:stretch>
                  <a:fillRect/>
                </a:stretch>
              </a:blipFill>
            </p:spPr>
            <p:txBody>
              <a:bodyPr/>
              <a:lstStyle/>
              <a:p>
                <a:r>
                  <a:rPr lang="ja-JP" altLang="en-US">
                    <a:noFill/>
                  </a:rPr>
                  <a:t> </a:t>
                </a:r>
              </a:p>
            </p:txBody>
          </p:sp>
        </mc:Fallback>
      </mc:AlternateContent>
      <p:cxnSp>
        <p:nvCxnSpPr>
          <p:cNvPr id="23" name="直線矢印コネクタ 22">
            <a:extLst>
              <a:ext uri="{FF2B5EF4-FFF2-40B4-BE49-F238E27FC236}">
                <a16:creationId xmlns:a16="http://schemas.microsoft.com/office/drawing/2014/main" id="{1DA62C2F-81C9-73C9-9682-61010896E2F6}"/>
              </a:ext>
            </a:extLst>
          </p:cNvPr>
          <p:cNvCxnSpPr>
            <a:cxnSpLocks/>
            <a:endCxn id="26" idx="0"/>
          </p:cNvCxnSpPr>
          <p:nvPr/>
        </p:nvCxnSpPr>
        <p:spPr>
          <a:xfrm flipH="1">
            <a:off x="3692660" y="4028674"/>
            <a:ext cx="1160118" cy="66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16D3B893-7A55-EB19-F00E-4A2A060F58F4}"/>
              </a:ext>
            </a:extLst>
          </p:cNvPr>
          <p:cNvCxnSpPr>
            <a:cxnSpLocks/>
            <a:endCxn id="29" idx="0"/>
          </p:cNvCxnSpPr>
          <p:nvPr/>
        </p:nvCxnSpPr>
        <p:spPr>
          <a:xfrm>
            <a:off x="4852778" y="4028674"/>
            <a:ext cx="1160119" cy="662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CB0FEF91-31FB-D6EE-EFDE-1C9B25C0C491}"/>
              </a:ext>
            </a:extLst>
          </p:cNvPr>
          <p:cNvGrpSpPr/>
          <p:nvPr/>
        </p:nvGrpSpPr>
        <p:grpSpPr>
          <a:xfrm>
            <a:off x="2794548" y="4691554"/>
            <a:ext cx="1796223" cy="623396"/>
            <a:chOff x="4299776" y="2663143"/>
            <a:chExt cx="1796223" cy="623396"/>
          </a:xfrm>
        </p:grpSpPr>
        <p:sp>
          <p:nvSpPr>
            <p:cNvPr id="26" name="正方形/長方形 25">
              <a:extLst>
                <a:ext uri="{FF2B5EF4-FFF2-40B4-BE49-F238E27FC236}">
                  <a16:creationId xmlns:a16="http://schemas.microsoft.com/office/drawing/2014/main" id="{BFA3F16E-CDC3-55D9-61F4-82A18D8E7EC4}"/>
                </a:ext>
              </a:extLst>
            </p:cNvPr>
            <p:cNvSpPr/>
            <p:nvPr/>
          </p:nvSpPr>
          <p:spPr>
            <a:xfrm>
              <a:off x="4299776" y="2663143"/>
              <a:ext cx="1796223" cy="62339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52C9F5EB-58EC-2AF8-DE28-C586A5F0F777}"/>
                </a:ext>
              </a:extLst>
            </p:cNvPr>
            <p:cNvSpPr txBox="1"/>
            <p:nvPr/>
          </p:nvSpPr>
          <p:spPr>
            <a:xfrm>
              <a:off x="4644357" y="2767794"/>
              <a:ext cx="1055097" cy="461665"/>
            </a:xfrm>
            <a:prstGeom prst="rect">
              <a:avLst/>
            </a:prstGeom>
            <a:noFill/>
          </p:spPr>
          <p:txBody>
            <a:bodyPr wrap="none" rtlCol="0">
              <a:spAutoFit/>
            </a:bodyPr>
            <a:lstStyle/>
            <a:p>
              <a:r>
                <a:rPr kumimoji="1" lang="en-US" altLang="ja-JP" sz="2400" dirty="0">
                  <a:solidFill>
                    <a:srgbClr val="FF0000"/>
                  </a:solidFill>
                  <a:latin typeface="Meiryo" panose="020B0604030504040204" pitchFamily="34" charset="-128"/>
                  <a:ea typeface="Meiryo" panose="020B0604030504040204" pitchFamily="34" charset="-128"/>
                </a:rPr>
                <a:t>1.703</a:t>
              </a:r>
              <a:endParaRPr kumimoji="1" lang="ja-JP" altLang="en-US" sz="2400">
                <a:solidFill>
                  <a:srgbClr val="FF0000"/>
                </a:solidFill>
                <a:latin typeface="Meiryo" panose="020B0604030504040204" pitchFamily="34" charset="-128"/>
                <a:ea typeface="Meiryo" panose="020B0604030504040204" pitchFamily="34" charset="-128"/>
              </a:endParaRPr>
            </a:p>
          </p:txBody>
        </p:sp>
      </p:grpSp>
      <p:grpSp>
        <p:nvGrpSpPr>
          <p:cNvPr id="28" name="グループ化 27">
            <a:extLst>
              <a:ext uri="{FF2B5EF4-FFF2-40B4-BE49-F238E27FC236}">
                <a16:creationId xmlns:a16="http://schemas.microsoft.com/office/drawing/2014/main" id="{6BF042D9-A68E-6154-5D2C-A40A995655CE}"/>
              </a:ext>
            </a:extLst>
          </p:cNvPr>
          <p:cNvGrpSpPr/>
          <p:nvPr/>
        </p:nvGrpSpPr>
        <p:grpSpPr>
          <a:xfrm>
            <a:off x="5114785" y="4691282"/>
            <a:ext cx="1796223" cy="623396"/>
            <a:chOff x="4299776" y="2663143"/>
            <a:chExt cx="1796223" cy="623396"/>
          </a:xfrm>
        </p:grpSpPr>
        <p:sp>
          <p:nvSpPr>
            <p:cNvPr id="29" name="正方形/長方形 28">
              <a:extLst>
                <a:ext uri="{FF2B5EF4-FFF2-40B4-BE49-F238E27FC236}">
                  <a16:creationId xmlns:a16="http://schemas.microsoft.com/office/drawing/2014/main" id="{B43EF6D4-C22A-1964-A255-E8A64E7E3F86}"/>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9E8CA686-0264-5DFE-B056-134FC2C36AD4}"/>
                </a:ext>
              </a:extLst>
            </p:cNvPr>
            <p:cNvSpPr txBox="1"/>
            <p:nvPr/>
          </p:nvSpPr>
          <p:spPr>
            <a:xfrm>
              <a:off x="4670338" y="2768066"/>
              <a:ext cx="1055097" cy="461665"/>
            </a:xfrm>
            <a:prstGeom prst="rect">
              <a:avLst/>
            </a:prstGeom>
            <a:noFill/>
          </p:spPr>
          <p:txBody>
            <a:bodyPr wrap="none" rtlCol="0">
              <a:spAutoFit/>
            </a:bodyPr>
            <a:lstStyle/>
            <a:p>
              <a:r>
                <a:rPr kumimoji="1" lang="en-US" altLang="ja-JP" sz="2400" dirty="0">
                  <a:latin typeface="Meiryo" panose="020B0604030504040204" pitchFamily="34" charset="-128"/>
                  <a:ea typeface="Meiryo" panose="020B0604030504040204" pitchFamily="34" charset="-128"/>
                </a:rPr>
                <a:t>1.543</a:t>
              </a:r>
              <a:endParaRPr kumimoji="1" lang="ja-JP" altLang="en-US" sz="2400">
                <a:latin typeface="Meiryo" panose="020B0604030504040204" pitchFamily="34" charset="-128"/>
                <a:ea typeface="Meiryo" panose="020B0604030504040204" pitchFamily="34" charset="-128"/>
              </a:endParaRPr>
            </a:p>
          </p:txBody>
        </p:sp>
      </p:grpSp>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6F234490-6828-BB2D-6E0B-7E0C9271FF6E}"/>
                  </a:ext>
                </a:extLst>
              </p:cNvPr>
              <p:cNvSpPr txBox="1"/>
              <p:nvPr/>
            </p:nvSpPr>
            <p:spPr>
              <a:xfrm>
                <a:off x="2863291" y="4067783"/>
                <a:ext cx="95282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𝑇𝑟𝑢𝑒</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31" name="テキスト ボックス 30">
                <a:extLst>
                  <a:ext uri="{FF2B5EF4-FFF2-40B4-BE49-F238E27FC236}">
                    <a16:creationId xmlns:a16="http://schemas.microsoft.com/office/drawing/2014/main" id="{6F234490-6828-BB2D-6E0B-7E0C9271FF6E}"/>
                  </a:ext>
                </a:extLst>
              </p:cNvPr>
              <p:cNvSpPr txBox="1">
                <a:spLocks noRot="1" noChangeAspect="1" noMove="1" noResize="1" noEditPoints="1" noAdjustHandles="1" noChangeArrowheads="1" noChangeShapeType="1" noTextEdit="1"/>
              </p:cNvSpPr>
              <p:nvPr/>
            </p:nvSpPr>
            <p:spPr>
              <a:xfrm>
                <a:off x="2863291" y="4067783"/>
                <a:ext cx="952825"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1288B98F-F501-4EA0-00F1-1DA16AD54816}"/>
                  </a:ext>
                </a:extLst>
              </p:cNvPr>
              <p:cNvSpPr txBox="1"/>
              <p:nvPr/>
            </p:nvSpPr>
            <p:spPr>
              <a:xfrm>
                <a:off x="5679155" y="4129145"/>
                <a:ext cx="104740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𝐹𝑎𝑙𝑠𝑒</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32" name="テキスト ボックス 31">
                <a:extLst>
                  <a:ext uri="{FF2B5EF4-FFF2-40B4-BE49-F238E27FC236}">
                    <a16:creationId xmlns:a16="http://schemas.microsoft.com/office/drawing/2014/main" id="{1288B98F-F501-4EA0-00F1-1DA16AD54816}"/>
                  </a:ext>
                </a:extLst>
              </p:cNvPr>
              <p:cNvSpPr txBox="1">
                <a:spLocks noRot="1" noChangeAspect="1" noMove="1" noResize="1" noEditPoints="1" noAdjustHandles="1" noChangeArrowheads="1" noChangeShapeType="1" noTextEdit="1"/>
              </p:cNvSpPr>
              <p:nvPr/>
            </p:nvSpPr>
            <p:spPr>
              <a:xfrm>
                <a:off x="5679155" y="4129145"/>
                <a:ext cx="1047403"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01644947-AB07-7E61-6D59-7453C978C78A}"/>
                  </a:ext>
                </a:extLst>
              </p:cNvPr>
              <p:cNvSpPr txBox="1"/>
              <p:nvPr/>
            </p:nvSpPr>
            <p:spPr>
              <a:xfrm>
                <a:off x="7109818" y="5027037"/>
                <a:ext cx="4243982" cy="916918"/>
              </a:xfrm>
              <a:prstGeom prst="rect">
                <a:avLst/>
              </a:prstGeom>
              <a:noFill/>
            </p:spPr>
            <p:txBody>
              <a:bodyPr wrap="none" rtlCol="0">
                <a:spAutoFit/>
              </a:bodyPr>
              <a:lstStyle/>
              <a:p>
                <a:r>
                  <a:rPr lang="en-US" altLang="ja-JP" sz="2400" dirty="0"/>
                  <a:t>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 :</m:t>
                    </m:r>
                    <m:r>
                      <a:rPr lang="ja-JP" altLang="en-US" sz="2400" i="1">
                        <a:latin typeface="Cambria Math" panose="02040503050406030204" pitchFamily="18" charset="0"/>
                      </a:rPr>
                      <m:t>特</m:t>
                    </m:r>
                    <m:r>
                      <a:rPr lang="ja-JP" altLang="en-US" sz="2400" i="1" smtClean="0">
                        <a:latin typeface="Cambria Math" panose="02040503050406030204" pitchFamily="18" charset="0"/>
                      </a:rPr>
                      <m:t>徴</m:t>
                    </m:r>
                    <m:r>
                      <a:rPr lang="ja-JP" altLang="en-US" sz="2400" i="1">
                        <a:latin typeface="Cambria Math" panose="02040503050406030204" pitchFamily="18" charset="0"/>
                      </a:rPr>
                      <m:t>量</m:t>
                    </m:r>
                    <m:r>
                      <a:rPr lang="en-US" altLang="ja-JP" sz="2400" b="0" i="1" smtClean="0">
                        <a:latin typeface="Cambria Math" panose="02040503050406030204" pitchFamily="18" charset="0"/>
                      </a:rPr>
                      <m:t>𝑗</m:t>
                    </m:r>
                    <m:r>
                      <a:rPr lang="ja-JP" altLang="en-US" sz="2400" i="1">
                        <a:latin typeface="Cambria Math" panose="02040503050406030204" pitchFamily="18" charset="0"/>
                      </a:rPr>
                      <m:t>の</m:t>
                    </m:r>
                    <m:r>
                      <a:rPr lang="en-US" altLang="ja-JP" sz="2400" b="0" i="1" smtClean="0">
                        <a:latin typeface="Cambria Math" panose="02040503050406030204" pitchFamily="18" charset="0"/>
                      </a:rPr>
                      <m:t>𝑖</m:t>
                    </m:r>
                    <m:r>
                      <a:rPr lang="ja-JP" altLang="en-US" sz="2400" i="1">
                        <a:latin typeface="Cambria Math" panose="02040503050406030204" pitchFamily="18" charset="0"/>
                      </a:rPr>
                      <m:t>番目</m:t>
                    </m:r>
                    <m:r>
                      <a:rPr lang="ja-JP" altLang="en-US" sz="2400" i="1" smtClean="0">
                        <a:latin typeface="Cambria Math" panose="02040503050406030204" pitchFamily="18" charset="0"/>
                      </a:rPr>
                      <m:t>の</m:t>
                    </m:r>
                    <m:r>
                      <a:rPr lang="ja-JP" altLang="en-US" sz="2400" i="1">
                        <a:latin typeface="Cambria Math" panose="02040503050406030204" pitchFamily="18" charset="0"/>
                      </a:rPr>
                      <m:t>データ</m:t>
                    </m:r>
                  </m:oMath>
                </a14:m>
                <a:endParaRPr lang="en-US" altLang="ja-JP" sz="2400" dirty="0">
                  <a:latin typeface="Meiryo" panose="020B0604030504040204" pitchFamily="34" charset="-128"/>
                </a:endParaRPr>
              </a:p>
              <a:p>
                <a:r>
                  <a:rPr kumimoji="1" lang="en-US" altLang="ja-JP" sz="2400" dirty="0"/>
                  <a:t>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𝑡</m:t>
                        </m:r>
                      </m:e>
                      <m:sub>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m:t>
                    </m:r>
                    <m:r>
                      <a:rPr lang="ja-JP" altLang="en-US" sz="2400" i="1">
                        <a:latin typeface="Cambria Math" panose="02040503050406030204" pitchFamily="18" charset="0"/>
                      </a:rPr>
                      <m:t>特徴量</m:t>
                    </m:r>
                    <m:r>
                      <a:rPr lang="en-US" altLang="ja-JP" sz="2400" b="0" i="1" smtClean="0">
                        <a:latin typeface="Cambria Math" panose="02040503050406030204" pitchFamily="18" charset="0"/>
                      </a:rPr>
                      <m:t>𝑗</m:t>
                    </m:r>
                    <m:r>
                      <a:rPr lang="ja-JP" altLang="en-US" sz="2400" i="1">
                        <a:latin typeface="Cambria Math" panose="02040503050406030204" pitchFamily="18" charset="0"/>
                      </a:rPr>
                      <m:t>の</m:t>
                    </m:r>
                    <m:r>
                      <a:rPr lang="ja-JP" altLang="en-US" sz="2400" i="1">
                        <a:latin typeface="Cambria Math" panose="02040503050406030204" pitchFamily="18" charset="0"/>
                      </a:rPr>
                      <m:t>閾値</m:t>
                    </m:r>
                  </m:oMath>
                </a14:m>
                <a:endParaRPr lang="en-US" altLang="ja-JP" sz="2400" dirty="0">
                  <a:latin typeface="Meiryo" panose="020B0604030504040204" pitchFamily="34" charset="-128"/>
                </a:endParaRPr>
              </a:p>
            </p:txBody>
          </p:sp>
        </mc:Choice>
        <mc:Fallback>
          <p:sp>
            <p:nvSpPr>
              <p:cNvPr id="33" name="テキスト ボックス 32">
                <a:extLst>
                  <a:ext uri="{FF2B5EF4-FFF2-40B4-BE49-F238E27FC236}">
                    <a16:creationId xmlns:a16="http://schemas.microsoft.com/office/drawing/2014/main" id="{01644947-AB07-7E61-6D59-7453C978C78A}"/>
                  </a:ext>
                </a:extLst>
              </p:cNvPr>
              <p:cNvSpPr txBox="1">
                <a:spLocks noRot="1" noChangeAspect="1" noMove="1" noResize="1" noEditPoints="1" noAdjustHandles="1" noChangeArrowheads="1" noChangeShapeType="1" noTextEdit="1"/>
              </p:cNvSpPr>
              <p:nvPr/>
            </p:nvSpPr>
            <p:spPr>
              <a:xfrm>
                <a:off x="7109818" y="5027037"/>
                <a:ext cx="4243982" cy="916918"/>
              </a:xfrm>
              <a:prstGeom prst="rect">
                <a:avLst/>
              </a:prstGeom>
              <a:blipFill>
                <a:blip r:embed="rId8"/>
                <a:stretch>
                  <a:fillRect b="-5479"/>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62138A56-F19E-8926-5968-23B330C007A3}"/>
              </a:ext>
            </a:extLst>
          </p:cNvPr>
          <p:cNvGrpSpPr/>
          <p:nvPr/>
        </p:nvGrpSpPr>
        <p:grpSpPr>
          <a:xfrm>
            <a:off x="7446079" y="1543050"/>
            <a:ext cx="2188252" cy="1185824"/>
            <a:chOff x="7446079" y="1543050"/>
            <a:chExt cx="2188252" cy="1185824"/>
          </a:xfrm>
        </p:grpSpPr>
        <p:sp>
          <p:nvSpPr>
            <p:cNvPr id="36" name="円/楕円 35">
              <a:extLst>
                <a:ext uri="{FF2B5EF4-FFF2-40B4-BE49-F238E27FC236}">
                  <a16:creationId xmlns:a16="http://schemas.microsoft.com/office/drawing/2014/main" id="{072F05E3-7D27-C01A-1286-ACBBA4A5E48F}"/>
                </a:ext>
              </a:extLst>
            </p:cNvPr>
            <p:cNvSpPr/>
            <p:nvPr/>
          </p:nvSpPr>
          <p:spPr>
            <a:xfrm>
              <a:off x="7615504" y="169224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角丸四角形吹き出し 36">
              <a:extLst>
                <a:ext uri="{FF2B5EF4-FFF2-40B4-BE49-F238E27FC236}">
                  <a16:creationId xmlns:a16="http://schemas.microsoft.com/office/drawing/2014/main" id="{D6A55BE3-33BC-E7CA-0075-568B67E9A06A}"/>
                </a:ext>
              </a:extLst>
            </p:cNvPr>
            <p:cNvSpPr/>
            <p:nvPr/>
          </p:nvSpPr>
          <p:spPr>
            <a:xfrm>
              <a:off x="7446079" y="1543050"/>
              <a:ext cx="2188252" cy="1185824"/>
            </a:xfrm>
            <a:prstGeom prst="wedgeRoundRectCallout">
              <a:avLst>
                <a:gd name="adj1" fmla="val -62144"/>
                <a:gd name="adj2" fmla="val 32326"/>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38C52DEA-44DA-94C6-9D93-40263502E8D3}"/>
                </a:ext>
              </a:extLst>
            </p:cNvPr>
            <p:cNvSpPr/>
            <p:nvPr/>
          </p:nvSpPr>
          <p:spPr>
            <a:xfrm>
              <a:off x="7843780" y="217001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46222D6A-6FAD-AA17-131F-56ED003C6D55}"/>
                </a:ext>
              </a:extLst>
            </p:cNvPr>
            <p:cNvSpPr/>
            <p:nvPr/>
          </p:nvSpPr>
          <p:spPr>
            <a:xfrm>
              <a:off x="8511884" y="1746647"/>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613CA767-138D-D9C7-115F-143B84B5C8C8}"/>
                </a:ext>
              </a:extLst>
            </p:cNvPr>
            <p:cNvSpPr/>
            <p:nvPr/>
          </p:nvSpPr>
          <p:spPr>
            <a:xfrm>
              <a:off x="8358600" y="2114029"/>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03455799-1C4B-1C1E-2FC9-6888801B2969}"/>
                </a:ext>
              </a:extLst>
            </p:cNvPr>
            <p:cNvSpPr/>
            <p:nvPr/>
          </p:nvSpPr>
          <p:spPr>
            <a:xfrm>
              <a:off x="8811769" y="232864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a:extLst>
                <a:ext uri="{FF2B5EF4-FFF2-40B4-BE49-F238E27FC236}">
                  <a16:creationId xmlns:a16="http://schemas.microsoft.com/office/drawing/2014/main" id="{211918E4-9000-69E7-DC78-669C4B8704B7}"/>
                </a:ext>
              </a:extLst>
            </p:cNvPr>
            <p:cNvSpPr/>
            <p:nvPr/>
          </p:nvSpPr>
          <p:spPr>
            <a:xfrm>
              <a:off x="8963851" y="182796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08BA00E3-A3E4-C438-6326-6F085D6F394F}"/>
                </a:ext>
              </a:extLst>
            </p:cNvPr>
            <p:cNvSpPr/>
            <p:nvPr/>
          </p:nvSpPr>
          <p:spPr>
            <a:xfrm>
              <a:off x="8081388" y="245464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a:extLst>
                <a:ext uri="{FF2B5EF4-FFF2-40B4-BE49-F238E27FC236}">
                  <a16:creationId xmlns:a16="http://schemas.microsoft.com/office/drawing/2014/main" id="{7AFCC94D-629B-9FB7-729B-D1646F202203}"/>
                </a:ext>
              </a:extLst>
            </p:cNvPr>
            <p:cNvSpPr/>
            <p:nvPr/>
          </p:nvSpPr>
          <p:spPr>
            <a:xfrm>
              <a:off x="9200589" y="221356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8794C319-7AD8-CC50-6067-7D6C085956C4}"/>
              </a:ext>
            </a:extLst>
          </p:cNvPr>
          <p:cNvGrpSpPr/>
          <p:nvPr/>
        </p:nvGrpSpPr>
        <p:grpSpPr>
          <a:xfrm>
            <a:off x="2421251" y="2519504"/>
            <a:ext cx="1263546" cy="1185824"/>
            <a:chOff x="9165915" y="1543050"/>
            <a:chExt cx="1263546" cy="1185824"/>
          </a:xfrm>
        </p:grpSpPr>
        <p:sp>
          <p:nvSpPr>
            <p:cNvPr id="52" name="角丸四角形吹き出し 51">
              <a:extLst>
                <a:ext uri="{FF2B5EF4-FFF2-40B4-BE49-F238E27FC236}">
                  <a16:creationId xmlns:a16="http://schemas.microsoft.com/office/drawing/2014/main" id="{9C137855-7BEB-4D7D-103E-187990053D73}"/>
                </a:ext>
              </a:extLst>
            </p:cNvPr>
            <p:cNvSpPr/>
            <p:nvPr/>
          </p:nvSpPr>
          <p:spPr>
            <a:xfrm>
              <a:off x="9165915" y="1543050"/>
              <a:ext cx="1263546" cy="1185824"/>
            </a:xfrm>
            <a:prstGeom prst="wedgeRoundRectCallout">
              <a:avLst>
                <a:gd name="adj1" fmla="val 59122"/>
                <a:gd name="adj2" fmla="val 36796"/>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a:extLst>
                <a:ext uri="{FF2B5EF4-FFF2-40B4-BE49-F238E27FC236}">
                  <a16:creationId xmlns:a16="http://schemas.microsoft.com/office/drawing/2014/main" id="{9DF6CA6C-6FFB-8CB2-053B-B5D158B422F3}"/>
                </a:ext>
              </a:extLst>
            </p:cNvPr>
            <p:cNvSpPr/>
            <p:nvPr/>
          </p:nvSpPr>
          <p:spPr>
            <a:xfrm>
              <a:off x="9976531" y="168080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8AA768A9-AEE3-6CDF-20B0-AF8AC85E0589}"/>
                </a:ext>
              </a:extLst>
            </p:cNvPr>
            <p:cNvSpPr/>
            <p:nvPr/>
          </p:nvSpPr>
          <p:spPr>
            <a:xfrm>
              <a:off x="9400685" y="226009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789AA66F-4052-215D-FB11-14002B155CA4}"/>
                </a:ext>
              </a:extLst>
            </p:cNvPr>
            <p:cNvSpPr/>
            <p:nvPr/>
          </p:nvSpPr>
          <p:spPr>
            <a:xfrm>
              <a:off x="9994549" y="2114029"/>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F7A7E474-525D-FA25-1BE5-22B26F02B7BC}"/>
                </a:ext>
              </a:extLst>
            </p:cNvPr>
            <p:cNvSpPr/>
            <p:nvPr/>
          </p:nvSpPr>
          <p:spPr>
            <a:xfrm>
              <a:off x="9541818" y="182796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A08F1A80-0672-1985-AB86-42EBE13065FA}"/>
              </a:ext>
            </a:extLst>
          </p:cNvPr>
          <p:cNvGrpSpPr/>
          <p:nvPr/>
        </p:nvGrpSpPr>
        <p:grpSpPr>
          <a:xfrm>
            <a:off x="1757885" y="4036154"/>
            <a:ext cx="731415" cy="1185824"/>
            <a:chOff x="9698045" y="1543050"/>
            <a:chExt cx="731415" cy="1185824"/>
          </a:xfrm>
        </p:grpSpPr>
        <p:sp>
          <p:nvSpPr>
            <p:cNvPr id="66" name="角丸四角形吹き出し 65">
              <a:extLst>
                <a:ext uri="{FF2B5EF4-FFF2-40B4-BE49-F238E27FC236}">
                  <a16:creationId xmlns:a16="http://schemas.microsoft.com/office/drawing/2014/main" id="{F65B0A8B-CAB4-F9A9-2EEE-956F6659F915}"/>
                </a:ext>
              </a:extLst>
            </p:cNvPr>
            <p:cNvSpPr/>
            <p:nvPr/>
          </p:nvSpPr>
          <p:spPr>
            <a:xfrm>
              <a:off x="9698045" y="1543050"/>
              <a:ext cx="731415" cy="1185824"/>
            </a:xfrm>
            <a:prstGeom prst="wedgeRoundRectCallout">
              <a:avLst>
                <a:gd name="adj1" fmla="val 59122"/>
                <a:gd name="adj2" fmla="val 36796"/>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a:extLst>
                <a:ext uri="{FF2B5EF4-FFF2-40B4-BE49-F238E27FC236}">
                  <a16:creationId xmlns:a16="http://schemas.microsoft.com/office/drawing/2014/main" id="{EFA204F2-94FA-A033-3241-E5C06E1CC370}"/>
                </a:ext>
              </a:extLst>
            </p:cNvPr>
            <p:cNvSpPr/>
            <p:nvPr/>
          </p:nvSpPr>
          <p:spPr>
            <a:xfrm>
              <a:off x="9958694" y="2233209"/>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35311126-4736-93E9-01E0-C19CABBF9A0D}"/>
                </a:ext>
              </a:extLst>
            </p:cNvPr>
            <p:cNvSpPr/>
            <p:nvPr/>
          </p:nvSpPr>
          <p:spPr>
            <a:xfrm>
              <a:off x="9845392" y="1798255"/>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73" name="テキスト ボックス 72">
                <a:extLst>
                  <a:ext uri="{FF2B5EF4-FFF2-40B4-BE49-F238E27FC236}">
                    <a16:creationId xmlns:a16="http://schemas.microsoft.com/office/drawing/2014/main" id="{33A0ECAF-9CB2-3BAB-6190-B37991B32D16}"/>
                  </a:ext>
                </a:extLst>
              </p:cNvPr>
              <p:cNvSpPr txBox="1"/>
              <p:nvPr/>
            </p:nvSpPr>
            <p:spPr>
              <a:xfrm>
                <a:off x="9033563" y="2784745"/>
                <a:ext cx="2112951" cy="1256498"/>
              </a:xfrm>
              <a:prstGeom prst="rect">
                <a:avLst/>
              </a:prstGeom>
              <a:noFill/>
            </p:spPr>
            <p:txBody>
              <a:bodyPr wrap="none" rtlCol="0">
                <a:spAutoFit/>
              </a:bodyPr>
              <a:lstStyle/>
              <a:p>
                <a:r>
                  <a:rPr kumimoji="1" lang="ja-JP" altLang="en-US" sz="2400" i="1">
                    <a:latin typeface="Cambria Math" panose="02040503050406030204" pitchFamily="18" charset="0"/>
                    <a:ea typeface="Meiryo" panose="020B0604030504040204" pitchFamily="34" charset="-128"/>
                  </a:rPr>
                  <a:t>訓練データ</a:t>
                </a:r>
                <a:endParaRPr kumimoji="1" lang="en-US" altLang="ja-JP" sz="2400" i="1" dirty="0">
                  <a:latin typeface="Cambria Math" panose="02040503050406030204" pitchFamily="18" charset="0"/>
                  <a:ea typeface="Meiryo" panose="020B0604030504040204" pitchFamily="34" charset="-128"/>
                </a:endParaRPr>
              </a:p>
              <a:p>
                <a:r>
                  <a:rPr kumimoji="1" lang="ja-JP" altLang="en-US" sz="2400">
                    <a:ea typeface="Meiryo" panose="020B0604030504040204" pitchFamily="34" charset="-128"/>
                  </a:rPr>
                  <a:t>入力：出力</a:t>
                </a:r>
                <a:endParaRPr kumimoji="1" lang="en-US" altLang="ja-JP" sz="2400" dirty="0">
                  <a:ea typeface="Meiryo" panose="020B0604030504040204" pitchFamily="34" charset="-128"/>
                </a:endParaRPr>
              </a:p>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m:t>
                      </m:r>
                      <m:d>
                        <m:dPr>
                          <m:ctrlPr>
                            <a:rPr kumimoji="1" lang="en-US" altLang="ja-JP" sz="2400" i="1" smtClean="0">
                              <a:latin typeface="Cambria Math" panose="02040503050406030204" pitchFamily="18" charset="0"/>
                              <a:ea typeface="Meiryo" panose="020B0604030504040204" pitchFamily="34" charset="-128"/>
                            </a:rPr>
                          </m:ctrlPr>
                        </m:dPr>
                        <m:e>
                          <m:sSub>
                            <m:sSubPr>
                              <m:ctrlPr>
                                <a:rPr kumimoji="1" lang="en-US" altLang="ja-JP" sz="240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𝑥</m:t>
                              </m:r>
                            </m:e>
                            <m:sub>
                              <m:r>
                                <a:rPr kumimoji="1" lang="en-US" altLang="ja-JP" sz="2400" b="0" i="1" smtClean="0">
                                  <a:latin typeface="Cambria Math" panose="02040503050406030204" pitchFamily="18" charset="0"/>
                                  <a:ea typeface="Meiryo" panose="020B0604030504040204" pitchFamily="34" charset="-128"/>
                                </a:rPr>
                                <m:t>𝑖</m:t>
                              </m:r>
                              <m:r>
                                <a:rPr kumimoji="1" lang="en-US" altLang="ja-JP" sz="2400" b="0" i="1" smtClean="0">
                                  <a:latin typeface="Cambria Math" panose="02040503050406030204" pitchFamily="18" charset="0"/>
                                  <a:ea typeface="Meiryo" panose="020B0604030504040204" pitchFamily="34" charset="-128"/>
                                </a:rPr>
                                <m:t>,</m:t>
                              </m:r>
                              <m:r>
                                <a:rPr kumimoji="1" lang="en-US" altLang="ja-JP" sz="2400" b="0" i="1" smtClean="0">
                                  <a:latin typeface="Cambria Math" panose="02040503050406030204" pitchFamily="18" charset="0"/>
                                  <a:ea typeface="Meiryo" panose="020B0604030504040204" pitchFamily="34" charset="-128"/>
                                </a:rPr>
                                <m:t>𝑗</m:t>
                              </m:r>
                            </m:sub>
                          </m:sSub>
                          <m:r>
                            <a:rPr kumimoji="1" lang="en-US" altLang="ja-JP" sz="2400" b="0" i="1" smtClean="0">
                              <a:latin typeface="Cambria Math" panose="02040503050406030204" pitchFamily="18" charset="0"/>
                              <a:ea typeface="Meiryo" panose="020B0604030504040204" pitchFamily="34" charset="-128"/>
                            </a:rPr>
                            <m:t> : </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𝑦</m:t>
                              </m:r>
                            </m:e>
                            <m:sub>
                              <m:r>
                                <a:rPr kumimoji="1" lang="en-US" altLang="ja-JP" sz="2400" b="0" i="1" smtClean="0">
                                  <a:latin typeface="Cambria Math" panose="02040503050406030204" pitchFamily="18" charset="0"/>
                                  <a:ea typeface="Meiryo" panose="020B0604030504040204" pitchFamily="34" charset="-128"/>
                                </a:rPr>
                                <m:t>𝑖</m:t>
                              </m:r>
                              <m:r>
                                <a:rPr kumimoji="1" lang="en-US" altLang="ja-JP" sz="2400" b="0" i="1" smtClean="0">
                                  <a:latin typeface="Cambria Math" panose="02040503050406030204" pitchFamily="18" charset="0"/>
                                  <a:ea typeface="Meiryo" panose="020B0604030504040204" pitchFamily="34" charset="-128"/>
                                </a:rPr>
                                <m:t>,</m:t>
                              </m:r>
                              <m:r>
                                <a:rPr kumimoji="1" lang="en-US" altLang="ja-JP" sz="2400" b="0" i="1" smtClean="0">
                                  <a:latin typeface="Cambria Math" panose="02040503050406030204" pitchFamily="18" charset="0"/>
                                  <a:ea typeface="Meiryo" panose="020B0604030504040204" pitchFamily="34" charset="-128"/>
                                </a:rPr>
                                <m:t>𝑗</m:t>
                              </m:r>
                            </m:sub>
                          </m:sSub>
                        </m:e>
                      </m:d>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73" name="テキスト ボックス 72">
                <a:extLst>
                  <a:ext uri="{FF2B5EF4-FFF2-40B4-BE49-F238E27FC236}">
                    <a16:creationId xmlns:a16="http://schemas.microsoft.com/office/drawing/2014/main" id="{33A0ECAF-9CB2-3BAB-6190-B37991B32D16}"/>
                  </a:ext>
                </a:extLst>
              </p:cNvPr>
              <p:cNvSpPr txBox="1">
                <a:spLocks noRot="1" noChangeAspect="1" noMove="1" noResize="1" noEditPoints="1" noAdjustHandles="1" noChangeArrowheads="1" noChangeShapeType="1" noTextEdit="1"/>
              </p:cNvSpPr>
              <p:nvPr/>
            </p:nvSpPr>
            <p:spPr>
              <a:xfrm>
                <a:off x="9033563" y="2784745"/>
                <a:ext cx="2112951" cy="1256498"/>
              </a:xfrm>
              <a:prstGeom prst="rect">
                <a:avLst/>
              </a:prstGeom>
              <a:blipFill>
                <a:blip r:embed="rId9"/>
                <a:stretch>
                  <a:fillRect l="-4790" t="-3000" b="-4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BD326203-106F-C8F0-0362-195681068074}"/>
                  </a:ext>
                </a:extLst>
              </p:cNvPr>
              <p:cNvSpPr txBox="1"/>
              <p:nvPr/>
            </p:nvSpPr>
            <p:spPr>
              <a:xfrm flipH="1">
                <a:off x="2712693" y="5257870"/>
                <a:ext cx="81855"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𝐴</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74" name="テキスト ボックス 73">
                <a:extLst>
                  <a:ext uri="{FF2B5EF4-FFF2-40B4-BE49-F238E27FC236}">
                    <a16:creationId xmlns:a16="http://schemas.microsoft.com/office/drawing/2014/main" id="{BD326203-106F-C8F0-0362-195681068074}"/>
                  </a:ext>
                </a:extLst>
              </p:cNvPr>
              <p:cNvSpPr txBox="1">
                <a:spLocks noRot="1" noChangeAspect="1" noMove="1" noResize="1" noEditPoints="1" noAdjustHandles="1" noChangeArrowheads="1" noChangeShapeType="1" noTextEdit="1"/>
              </p:cNvSpPr>
              <p:nvPr/>
            </p:nvSpPr>
            <p:spPr>
              <a:xfrm flipH="1">
                <a:off x="2712693" y="5257870"/>
                <a:ext cx="81855" cy="461665"/>
              </a:xfrm>
              <a:prstGeom prst="rect">
                <a:avLst/>
              </a:prstGeom>
              <a:blipFill>
                <a:blip r:embed="rId10"/>
                <a:stretch>
                  <a:fillRect l="-71429" r="-30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5" name="テキスト ボックス 74">
                <a:extLst>
                  <a:ext uri="{FF2B5EF4-FFF2-40B4-BE49-F238E27FC236}">
                    <a16:creationId xmlns:a16="http://schemas.microsoft.com/office/drawing/2014/main" id="{D36C2B29-3E94-E1B3-CC45-6CA5E41D8B0F}"/>
                  </a:ext>
                </a:extLst>
              </p:cNvPr>
              <p:cNvSpPr txBox="1"/>
              <p:nvPr/>
            </p:nvSpPr>
            <p:spPr>
              <a:xfrm flipH="1">
                <a:off x="5064519" y="5254254"/>
                <a:ext cx="81855"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𝐵</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75" name="テキスト ボックス 74">
                <a:extLst>
                  <a:ext uri="{FF2B5EF4-FFF2-40B4-BE49-F238E27FC236}">
                    <a16:creationId xmlns:a16="http://schemas.microsoft.com/office/drawing/2014/main" id="{D36C2B29-3E94-E1B3-CC45-6CA5E41D8B0F}"/>
                  </a:ext>
                </a:extLst>
              </p:cNvPr>
              <p:cNvSpPr txBox="1">
                <a:spLocks noRot="1" noChangeAspect="1" noMove="1" noResize="1" noEditPoints="1" noAdjustHandles="1" noChangeArrowheads="1" noChangeShapeType="1" noTextEdit="1"/>
              </p:cNvSpPr>
              <p:nvPr/>
            </p:nvSpPr>
            <p:spPr>
              <a:xfrm flipH="1">
                <a:off x="5064519" y="5254254"/>
                <a:ext cx="81855" cy="461665"/>
              </a:xfrm>
              <a:prstGeom prst="rect">
                <a:avLst/>
              </a:prstGeom>
              <a:blipFill>
                <a:blip r:embed="rId11"/>
                <a:stretch>
                  <a:fillRect l="-62500" r="-25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6" name="テキスト ボックス 75">
                <a:extLst>
                  <a:ext uri="{FF2B5EF4-FFF2-40B4-BE49-F238E27FC236}">
                    <a16:creationId xmlns:a16="http://schemas.microsoft.com/office/drawing/2014/main" id="{EEEB5533-B3D1-1997-3BD4-2A5D27FF1DAA}"/>
                  </a:ext>
                </a:extLst>
              </p:cNvPr>
              <p:cNvSpPr txBox="1"/>
              <p:nvPr/>
            </p:nvSpPr>
            <p:spPr>
              <a:xfrm flipH="1">
                <a:off x="7887925" y="4019006"/>
                <a:ext cx="81855"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𝐶</m:t>
                      </m:r>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76" name="テキスト ボックス 75">
                <a:extLst>
                  <a:ext uri="{FF2B5EF4-FFF2-40B4-BE49-F238E27FC236}">
                    <a16:creationId xmlns:a16="http://schemas.microsoft.com/office/drawing/2014/main" id="{EEEB5533-B3D1-1997-3BD4-2A5D27FF1DAA}"/>
                  </a:ext>
                </a:extLst>
              </p:cNvPr>
              <p:cNvSpPr txBox="1">
                <a:spLocks noRot="1" noChangeAspect="1" noMove="1" noResize="1" noEditPoints="1" noAdjustHandles="1" noChangeArrowheads="1" noChangeShapeType="1" noTextEdit="1"/>
              </p:cNvSpPr>
              <p:nvPr/>
            </p:nvSpPr>
            <p:spPr>
              <a:xfrm flipH="1">
                <a:off x="7887925" y="4019006"/>
                <a:ext cx="81855" cy="461665"/>
              </a:xfrm>
              <a:prstGeom prst="rect">
                <a:avLst/>
              </a:prstGeom>
              <a:blipFill>
                <a:blip r:embed="rId12"/>
                <a:stretch>
                  <a:fillRect l="-85714" r="-2857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57943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D64029-E42D-E0C7-4F91-7837427F59DA}"/>
              </a:ext>
            </a:extLst>
          </p:cNvPr>
          <p:cNvSpPr>
            <a:spLocks noGrp="1"/>
          </p:cNvSpPr>
          <p:nvPr>
            <p:ph type="title"/>
          </p:nvPr>
        </p:nvSpPr>
        <p:spPr/>
        <p:txBody>
          <a:bodyPr/>
          <a:lstStyle/>
          <a:p>
            <a:r>
              <a:rPr kumimoji="1" lang="ja-JP" altLang="en-US"/>
              <a:t>勾配ブースティング決定木</a:t>
            </a:r>
            <a:r>
              <a:rPr lang="ja-JP" altLang="en-US"/>
              <a:t>（</a:t>
            </a:r>
            <a:r>
              <a:rPr lang="en-US" altLang="ja-JP" dirty="0"/>
              <a:t>GBDT</a:t>
            </a:r>
            <a:r>
              <a:rPr lang="ja-JP" altLang="en-US"/>
              <a:t>）</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11D4B08-BDD1-C61E-3176-9E118FC6D57E}"/>
                  </a:ext>
                </a:extLst>
              </p:cNvPr>
              <p:cNvSpPr>
                <a:spLocks noGrp="1"/>
              </p:cNvSpPr>
              <p:nvPr>
                <p:ph idx="1"/>
              </p:nvPr>
            </p:nvSpPr>
            <p:spPr/>
            <p:txBody>
              <a:bodyPr/>
              <a:lstStyle/>
              <a:p>
                <a:r>
                  <a:rPr kumimoji="1" lang="ja-JP" altLang="en-US"/>
                  <a:t>分岐の決定法</a:t>
                </a:r>
                <a:endParaRPr kumimoji="1" lang="en-US" altLang="ja-JP" dirty="0"/>
              </a:p>
              <a:p>
                <a:endParaRPr kumimoji="1" lang="en-US" altLang="ja-JP" dirty="0"/>
              </a:p>
              <a:p>
                <a:pPr lvl="1"/>
                <a:r>
                  <a:rPr lang="ja-JP" altLang="en-US"/>
                  <a:t>分岐：</a:t>
                </a:r>
                <a:endParaRPr lang="en-US" altLang="ja-JP" dirty="0"/>
              </a:p>
              <a:p>
                <a:pPr lvl="1"/>
                <a:endParaRPr kumimoji="1" lang="en-US" altLang="ja-JP" dirty="0"/>
              </a:p>
              <a:p>
                <a:pPr lvl="1"/>
                <a:r>
                  <a:rPr lang="ja-JP" altLang="en-US"/>
                  <a:t>特徴量分繰り返す</a:t>
                </a:r>
                <a:endParaRPr kumimoji="1" lang="en-US" altLang="ja-JP" dirty="0"/>
              </a:p>
              <a:p>
                <a:pPr marL="914400" lvl="2" indent="0">
                  <a:buNone/>
                </a:pPr>
                <a:r>
                  <a:rPr lang="ja-JP" altLang="en-US"/>
                  <a:t>１</a:t>
                </a:r>
                <a:r>
                  <a:rPr kumimoji="1" lang="ja-JP" altLang="en-US"/>
                  <a:t>．閾値</a:t>
                </a:r>
                <a:r>
                  <a:rPr kumimoji="1" lang="en-US" altLang="ja-JP"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𝑗</m:t>
                        </m:r>
                      </m:sub>
                    </m:sSub>
                  </m:oMath>
                </a14:m>
                <a:r>
                  <a:rPr kumimoji="1" lang="en-US" altLang="ja-JP" dirty="0"/>
                  <a:t> </a:t>
                </a:r>
                <a:r>
                  <a:rPr kumimoji="1" lang="ja-JP" altLang="en-US"/>
                  <a:t>を変動</a:t>
                </a:r>
                <a:endParaRPr kumimoji="1" lang="en-US" altLang="ja-JP" dirty="0"/>
              </a:p>
              <a:p>
                <a:pPr marL="914400" lvl="2" indent="0">
                  <a:buNone/>
                </a:pPr>
                <a:r>
                  <a:rPr lang="ja-JP" altLang="en-US"/>
                  <a:t>２．損失</a:t>
                </a:r>
                <a:r>
                  <a:rPr lang="en-US" altLang="ja-JP" dirty="0"/>
                  <a:t> </a:t>
                </a:r>
                <a14:m>
                  <m:oMath xmlns:m="http://schemas.openxmlformats.org/officeDocument/2006/math">
                    <m:r>
                      <a:rPr lang="en-US" altLang="ja-JP" sz="2000" i="1" dirty="0">
                        <a:latin typeface="Cambria Math" panose="02040503050406030204" pitchFamily="18" charset="0"/>
                      </a:rPr>
                      <m:t>𝐿</m:t>
                    </m:r>
                  </m:oMath>
                </a14:m>
                <a:r>
                  <a:rPr kumimoji="1" lang="en-US" altLang="ja-JP" dirty="0"/>
                  <a:t> </a:t>
                </a:r>
                <a:r>
                  <a:rPr kumimoji="1" lang="ja-JP" altLang="en-US"/>
                  <a:t>を計算</a:t>
                </a:r>
                <a:endParaRPr lang="en-US" altLang="ja-JP" dirty="0"/>
              </a:p>
              <a:p>
                <a:pPr marL="914400" lvl="2" indent="0">
                  <a:buNone/>
                </a:pPr>
                <a:endParaRPr lang="en-US" altLang="ja-JP" dirty="0"/>
              </a:p>
              <a:p>
                <a:pPr lvl="1"/>
                <a14:m>
                  <m:oMath xmlns:m="http://schemas.openxmlformats.org/officeDocument/2006/math">
                    <m:r>
                      <a:rPr lang="en-US" altLang="ja-JP" sz="2400" i="1" dirty="0" smtClean="0">
                        <a:latin typeface="Cambria Math" panose="02040503050406030204" pitchFamily="18" charset="0"/>
                      </a:rPr>
                      <m:t>𝐿</m:t>
                    </m:r>
                  </m:oMath>
                </a14:m>
                <a:r>
                  <a:rPr lang="ja-JP" altLang="en-US"/>
                  <a:t>が最も小さい（特徴量</a:t>
                </a:r>
                <a:r>
                  <a:rPr lang="en-US" altLang="ja-JP" dirty="0"/>
                  <a:t>,</a:t>
                </a:r>
                <a:r>
                  <a:rPr lang="ja-JP" altLang="en-US"/>
                  <a:t>閾値）のペア＝分岐</a:t>
                </a:r>
                <a:endParaRPr kumimoji="1" lang="ja-JP" altLang="en-US"/>
              </a:p>
            </p:txBody>
          </p:sp>
        </mc:Choice>
        <mc:Fallback>
          <p:sp>
            <p:nvSpPr>
              <p:cNvPr id="3" name="コンテンツ プレースホルダー 2">
                <a:extLst>
                  <a:ext uri="{FF2B5EF4-FFF2-40B4-BE49-F238E27FC236}">
                    <a16:creationId xmlns:a16="http://schemas.microsoft.com/office/drawing/2014/main" id="{C11D4B08-BDD1-C61E-3176-9E118FC6D57E}"/>
                  </a:ext>
                </a:extLst>
              </p:cNvPr>
              <p:cNvSpPr>
                <a:spLocks noGrp="1" noRot="1" noChangeAspect="1" noMove="1" noResize="1" noEditPoints="1" noAdjustHandles="1" noChangeArrowheads="1" noChangeShapeType="1" noTextEdit="1"/>
              </p:cNvSpPr>
              <p:nvPr>
                <p:ph idx="1"/>
              </p:nvPr>
            </p:nvSpPr>
            <p:spPr>
              <a:blipFill>
                <a:blip r:embed="rId2"/>
                <a:stretch>
                  <a:fillRect l="-1086" t="-204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D2576D6-764D-D746-64B8-0346A71D713D}"/>
              </a:ext>
            </a:extLst>
          </p:cNvPr>
          <p:cNvSpPr>
            <a:spLocks noGrp="1"/>
          </p:cNvSpPr>
          <p:nvPr>
            <p:ph type="sldNum" sz="quarter" idx="12"/>
          </p:nvPr>
        </p:nvSpPr>
        <p:spPr/>
        <p:txBody>
          <a:bodyPr/>
          <a:lstStyle/>
          <a:p>
            <a:fld id="{2EB1DF11-3754-204D-886B-D0BD6C82EC86}" type="slidenum">
              <a:rPr lang="ja-JP" altLang="en-US" smtClean="0"/>
              <a:pPr/>
              <a:t>23</a:t>
            </a:fld>
            <a:endParaRPr lang="ja-JP" altLang="en-US"/>
          </a:p>
        </p:txBody>
      </p:sp>
      <p:grpSp>
        <p:nvGrpSpPr>
          <p:cNvPr id="5" name="グループ化 4">
            <a:extLst>
              <a:ext uri="{FF2B5EF4-FFF2-40B4-BE49-F238E27FC236}">
                <a16:creationId xmlns:a16="http://schemas.microsoft.com/office/drawing/2014/main" id="{85EC30F2-436C-4C0E-D0B4-3856F8170AAD}"/>
              </a:ext>
            </a:extLst>
          </p:cNvPr>
          <p:cNvGrpSpPr/>
          <p:nvPr/>
        </p:nvGrpSpPr>
        <p:grpSpPr>
          <a:xfrm>
            <a:off x="2640219" y="2377420"/>
            <a:ext cx="1796223" cy="623396"/>
            <a:chOff x="4299776" y="2663143"/>
            <a:chExt cx="1796223" cy="623396"/>
          </a:xfrm>
        </p:grpSpPr>
        <p:sp>
          <p:nvSpPr>
            <p:cNvPr id="6" name="正方形/長方形 5">
              <a:extLst>
                <a:ext uri="{FF2B5EF4-FFF2-40B4-BE49-F238E27FC236}">
                  <a16:creationId xmlns:a16="http://schemas.microsoft.com/office/drawing/2014/main" id="{C2DD0BDD-305B-E557-2337-F8E3BBF0F2A2}"/>
                </a:ext>
              </a:extLst>
            </p:cNvPr>
            <p:cNvSpPr/>
            <p:nvPr/>
          </p:nvSpPr>
          <p:spPr>
            <a:xfrm>
              <a:off x="4299776" y="2663143"/>
              <a:ext cx="1796223" cy="62339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A6F797B8-9CAC-772D-2CF2-0CD35E43FC98}"/>
                    </a:ext>
                  </a:extLst>
                </p:cNvPr>
                <p:cNvSpPr txBox="1"/>
                <p:nvPr/>
              </p:nvSpPr>
              <p:spPr>
                <a:xfrm>
                  <a:off x="4534725" y="2729132"/>
                  <a:ext cx="1326324" cy="49141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𝑡</m:t>
                            </m:r>
                          </m:e>
                          <m:sub>
                            <m:r>
                              <a:rPr kumimoji="1" lang="en-US" altLang="ja-JP" sz="2400" b="0" i="1" smtClean="0">
                                <a:latin typeface="Cambria Math" panose="02040503050406030204" pitchFamily="18" charset="0"/>
                              </a:rPr>
                              <m:t>𝑗</m:t>
                            </m:r>
                          </m:sub>
                        </m:sSub>
                      </m:oMath>
                    </m:oMathPara>
                  </a14:m>
                  <a:endParaRPr kumimoji="1" lang="ja-JP" altLang="en-US" sz="2400">
                    <a:latin typeface="Meiryo" panose="020B0604030504040204" pitchFamily="34" charset="-128"/>
                    <a:ea typeface="Meiryo" panose="020B0604030504040204" pitchFamily="34" charset="-128"/>
                  </a:endParaRPr>
                </a:p>
              </p:txBody>
            </p:sp>
          </mc:Choice>
          <mc:Fallback>
            <p:sp>
              <p:nvSpPr>
                <p:cNvPr id="7" name="テキスト ボックス 6">
                  <a:extLst>
                    <a:ext uri="{FF2B5EF4-FFF2-40B4-BE49-F238E27FC236}">
                      <a16:creationId xmlns:a16="http://schemas.microsoft.com/office/drawing/2014/main" id="{A6F797B8-9CAC-772D-2CF2-0CD35E43FC98}"/>
                    </a:ext>
                  </a:extLst>
                </p:cNvPr>
                <p:cNvSpPr txBox="1">
                  <a:spLocks noRot="1" noChangeAspect="1" noMove="1" noResize="1" noEditPoints="1" noAdjustHandles="1" noChangeArrowheads="1" noChangeShapeType="1" noTextEdit="1"/>
                </p:cNvSpPr>
                <p:nvPr/>
              </p:nvSpPr>
              <p:spPr>
                <a:xfrm>
                  <a:off x="4534725" y="2729132"/>
                  <a:ext cx="1326324" cy="491417"/>
                </a:xfrm>
                <a:prstGeom prst="rect">
                  <a:avLst/>
                </a:prstGeom>
                <a:blipFill>
                  <a:blip r:embed="rId3"/>
                  <a:stretch>
                    <a:fillRect b="-15385"/>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2EA6186-30BA-DAD9-E9D6-BE66DED73482}"/>
                  </a:ext>
                </a:extLst>
              </p:cNvPr>
              <p:cNvSpPr txBox="1"/>
              <p:nvPr/>
            </p:nvSpPr>
            <p:spPr>
              <a:xfrm>
                <a:off x="6758055" y="3232890"/>
                <a:ext cx="3968522" cy="1203215"/>
              </a:xfrm>
              <a:prstGeom prst="rect">
                <a:avLst/>
              </a:prstGeom>
              <a:noFill/>
              <a:ln w="9525">
                <a:solidFill>
                  <a:schemeClr val="tx1"/>
                </a:solidFill>
              </a:ln>
            </p:spPr>
            <p:txBody>
              <a:bodyPr wrap="none" rtlCol="0">
                <a:spAutoFit/>
              </a:bodyPr>
              <a:lstStyle/>
              <a:p>
                <a:pPr lvl="1"/>
                <a:r>
                  <a:rPr lang="ja-JP" altLang="en-US" sz="2400">
                    <a:latin typeface="Meiryo" panose="020B0604030504040204" pitchFamily="34" charset="-128"/>
                    <a:ea typeface="Meiryo" panose="020B0604030504040204" pitchFamily="34" charset="-128"/>
                  </a:rPr>
                  <a:t>例</a:t>
                </a:r>
                <a:r>
                  <a:rPr lang="en-US" altLang="ja-JP" sz="2400" dirty="0">
                    <a:latin typeface="Meiryo" panose="020B0604030504040204" pitchFamily="34" charset="-128"/>
                    <a:ea typeface="Meiryo" panose="020B0604030504040204" pitchFamily="34" charset="-128"/>
                  </a:rPr>
                  <a:t>)</a:t>
                </a:r>
                <a:r>
                  <a:rPr lang="ja-JP" altLang="en-US" sz="2400">
                    <a:latin typeface="Meiryo" panose="020B0604030504040204" pitchFamily="34" charset="-128"/>
                    <a:ea typeface="Meiryo" panose="020B0604030504040204" pitchFamily="34" charset="-128"/>
                  </a:rPr>
                  <a:t>平均二乗誤差</a:t>
                </a:r>
                <a:endParaRPr lang="en-US" altLang="ja-JP" sz="2400" dirty="0">
                  <a:latin typeface="Meiryo" panose="020B0604030504040204" pitchFamily="34" charset="-128"/>
                  <a:ea typeface="Meiryo" panose="020B0604030504040204" pitchFamily="34" charset="-128"/>
                </a:endParaRPr>
              </a:p>
              <a:p>
                <a:pPr lvl="1"/>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𝐿</m:t>
                      </m:r>
                      <m:r>
                        <a:rPr lang="en-US" altLang="ja-JP" sz="2400" b="0" i="1" dirty="0" smtClean="0">
                          <a:latin typeface="Cambria Math" panose="02040503050406030204" pitchFamily="18" charset="0"/>
                        </a:rPr>
                        <m:t>=</m:t>
                      </m:r>
                      <m:f>
                        <m:fPr>
                          <m:ctrlPr>
                            <a:rPr lang="en-US" altLang="ja-JP" sz="2400" b="0" i="1" dirty="0" smtClean="0">
                              <a:latin typeface="Cambria Math" panose="02040503050406030204" pitchFamily="18" charset="0"/>
                            </a:rPr>
                          </m:ctrlPr>
                        </m:fPr>
                        <m:num>
                          <m:r>
                            <a:rPr lang="en-US" altLang="ja-JP" sz="2400" b="0" i="1" dirty="0" smtClean="0">
                              <a:latin typeface="Cambria Math" panose="02040503050406030204" pitchFamily="18" charset="0"/>
                            </a:rPr>
                            <m:t>1</m:t>
                          </m:r>
                        </m:num>
                        <m:den>
                          <m:r>
                            <a:rPr lang="en-US" altLang="ja-JP" sz="2400" b="0" i="1" dirty="0" smtClean="0">
                              <a:latin typeface="Cambria Math" panose="02040503050406030204" pitchFamily="18" charset="0"/>
                            </a:rPr>
                            <m:t>𝑛</m:t>
                          </m:r>
                        </m:den>
                      </m:f>
                      <m:nary>
                        <m:naryPr>
                          <m:chr m:val="∑"/>
                          <m:limLoc m:val="subSup"/>
                          <m:ctrlPr>
                            <a:rPr lang="en-US" altLang="ja-JP" sz="2400" b="0" i="1" dirty="0" smtClean="0">
                              <a:latin typeface="Cambria Math" panose="02040503050406030204" pitchFamily="18" charset="0"/>
                            </a:rPr>
                          </m:ctrlPr>
                        </m:naryPr>
                        <m:sub>
                          <m:r>
                            <m:rPr>
                              <m:brk m:alnAt="25"/>
                            </m:rPr>
                            <a:rPr lang="en-US" altLang="ja-JP" sz="2400" b="0" i="1" dirty="0" smtClean="0">
                              <a:latin typeface="Cambria Math" panose="02040503050406030204" pitchFamily="18" charset="0"/>
                            </a:rPr>
                            <m:t>𝑖</m:t>
                          </m:r>
                          <m:r>
                            <a:rPr lang="en-US" altLang="ja-JP" sz="2400" b="0" i="1" dirty="0" smtClean="0">
                              <a:latin typeface="Cambria Math" panose="02040503050406030204" pitchFamily="18" charset="0"/>
                            </a:rPr>
                            <m:t>=1</m:t>
                          </m:r>
                        </m:sub>
                        <m:sup>
                          <m:r>
                            <a:rPr lang="en-US" altLang="ja-JP" sz="2400" b="0" i="1" dirty="0" smtClean="0">
                              <a:latin typeface="Cambria Math" panose="02040503050406030204" pitchFamily="18" charset="0"/>
                            </a:rPr>
                            <m:t>𝑛</m:t>
                          </m:r>
                        </m:sup>
                        <m:e>
                          <m:sSup>
                            <m:sSupPr>
                              <m:ctrlPr>
                                <a:rPr lang="en-US" altLang="ja-JP" sz="2400" b="0" i="1" dirty="0" smtClean="0">
                                  <a:latin typeface="Cambria Math" panose="02040503050406030204" pitchFamily="18" charset="0"/>
                                </a:rPr>
                              </m:ctrlPr>
                            </m:sSupPr>
                            <m:e>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𝑦</m:t>
                                      </m:r>
                                    </m:e>
                                    <m:sub>
                                      <m:r>
                                        <a:rPr lang="en-US" altLang="ja-JP" sz="2400" i="1" dirty="0">
                                          <a:latin typeface="Cambria Math" panose="02040503050406030204" pitchFamily="18" charset="0"/>
                                        </a:rPr>
                                        <m:t>𝑖</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𝑗</m:t>
                                      </m:r>
                                    </m:sub>
                                  </m:sSub>
                                  <m:r>
                                    <a:rPr lang="en-US" altLang="ja-JP" sz="2400" i="1" dirty="0">
                                      <a:latin typeface="Cambria Math" panose="02040503050406030204" pitchFamily="18" charset="0"/>
                                    </a:rPr>
                                    <m:t>−</m:t>
                                  </m:r>
                                  <m:sSub>
                                    <m:sSubPr>
                                      <m:ctrlPr>
                                        <a:rPr lang="en-US" altLang="ja-JP" sz="2400" i="1" dirty="0" smtClean="0">
                                          <a:latin typeface="Cambria Math" panose="02040503050406030204" pitchFamily="18" charset="0"/>
                                        </a:rPr>
                                      </m:ctrlPr>
                                    </m:sSubPr>
                                    <m:e>
                                      <m:acc>
                                        <m:accPr>
                                          <m:chr m:val="̅"/>
                                          <m:ctrlPr>
                                            <a:rPr lang="en-US" altLang="ja-JP" sz="2400" b="0" i="1" dirty="0" smtClean="0">
                                              <a:latin typeface="Cambria Math" panose="02040503050406030204" pitchFamily="18" charset="0"/>
                                            </a:rPr>
                                          </m:ctrlPr>
                                        </m:accPr>
                                        <m:e>
                                          <m:r>
                                            <a:rPr lang="en-US" altLang="ja-JP" sz="2400" b="0" i="1" dirty="0" smtClean="0">
                                              <a:latin typeface="Cambria Math" panose="02040503050406030204" pitchFamily="18" charset="0"/>
                                            </a:rPr>
                                            <m:t>𝑦</m:t>
                                          </m:r>
                                        </m:e>
                                      </m:acc>
                                    </m:e>
                                    <m:sub>
                                      <m:r>
                                        <a:rPr lang="en-US" altLang="ja-JP" sz="2400" b="0" i="1" dirty="0" smtClean="0">
                                          <a:latin typeface="Cambria Math" panose="02040503050406030204" pitchFamily="18" charset="0"/>
                                        </a:rPr>
                                        <m:t>𝑗</m:t>
                                      </m:r>
                                    </m:sub>
                                  </m:sSub>
                                </m:e>
                              </m:d>
                            </m:e>
                            <m:sup>
                              <m:r>
                                <a:rPr lang="en-US" altLang="ja-JP" sz="2400" b="0" i="1" dirty="0" smtClean="0">
                                  <a:latin typeface="Cambria Math" panose="02040503050406030204" pitchFamily="18" charset="0"/>
                                </a:rPr>
                                <m:t>2</m:t>
                              </m:r>
                            </m:sup>
                          </m:sSup>
                        </m:e>
                      </m:nary>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8" name="テキスト ボックス 7">
                <a:extLst>
                  <a:ext uri="{FF2B5EF4-FFF2-40B4-BE49-F238E27FC236}">
                    <a16:creationId xmlns:a16="http://schemas.microsoft.com/office/drawing/2014/main" id="{02EA6186-30BA-DAD9-E9D6-BE66DED73482}"/>
                  </a:ext>
                </a:extLst>
              </p:cNvPr>
              <p:cNvSpPr txBox="1">
                <a:spLocks noRot="1" noChangeAspect="1" noMove="1" noResize="1" noEditPoints="1" noAdjustHandles="1" noChangeArrowheads="1" noChangeShapeType="1" noTextEdit="1"/>
              </p:cNvSpPr>
              <p:nvPr/>
            </p:nvSpPr>
            <p:spPr>
              <a:xfrm>
                <a:off x="6758055" y="3232890"/>
                <a:ext cx="3968522" cy="1203215"/>
              </a:xfrm>
              <a:prstGeom prst="rect">
                <a:avLst/>
              </a:prstGeom>
              <a:blipFill>
                <a:blip r:embed="rId4"/>
                <a:stretch>
                  <a:fillRect t="-75258" b="-157732"/>
                </a:stretch>
              </a:blipFill>
              <a:ln w="952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686412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EA170-9457-1B08-9547-3259859C5AC3}"/>
              </a:ext>
            </a:extLst>
          </p:cNvPr>
          <p:cNvSpPr>
            <a:spLocks noGrp="1"/>
          </p:cNvSpPr>
          <p:nvPr>
            <p:ph type="title"/>
          </p:nvPr>
        </p:nvSpPr>
        <p:spPr/>
        <p:txBody>
          <a:bodyPr/>
          <a:lstStyle/>
          <a:p>
            <a:r>
              <a:rPr lang="ja-JP" altLang="en-US"/>
              <a:t>勾配ブースティング決定木（</a:t>
            </a:r>
            <a:r>
              <a:rPr lang="en-US" altLang="ja-JP" dirty="0"/>
              <a:t>GBDT</a:t>
            </a:r>
            <a:r>
              <a:rPr lang="ja-JP" altLang="en-US"/>
              <a:t>）</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FE6EB8D-EBCC-3D13-43D8-062F0655ACBB}"/>
                  </a:ext>
                </a:extLst>
              </p:cNvPr>
              <p:cNvSpPr>
                <a:spLocks noGrp="1"/>
              </p:cNvSpPr>
              <p:nvPr>
                <p:ph idx="1"/>
              </p:nvPr>
            </p:nvSpPr>
            <p:spPr/>
            <p:txBody>
              <a:bodyPr>
                <a:normAutofit/>
              </a:bodyPr>
              <a:lstStyle/>
              <a:p>
                <a:r>
                  <a:rPr kumimoji="1" lang="ja-JP" altLang="en-US"/>
                  <a:t>葉の出力</a:t>
                </a:r>
                <a:endParaRPr kumimoji="1" lang="en-US" altLang="ja-JP" dirty="0"/>
              </a:p>
              <a:p>
                <a:endParaRPr kumimoji="1" lang="en-US" altLang="ja-JP" dirty="0"/>
              </a:p>
              <a:p>
                <a:pPr lvl="1"/>
                <a:r>
                  <a:rPr lang="ja-JP" altLang="en-US"/>
                  <a:t>出力：</a:t>
                </a:r>
                <a:endParaRPr lang="en-US" altLang="ja-JP" dirty="0"/>
              </a:p>
              <a:p>
                <a:pPr lvl="1"/>
                <a:endParaRPr lang="en-US" altLang="ja-JP" dirty="0"/>
              </a:p>
              <a:p>
                <a:pPr lvl="1"/>
                <a:r>
                  <a:rPr lang="ja-JP" altLang="en-US"/>
                  <a:t>全データの平均値</a:t>
                </a:r>
                <a:r>
                  <a:rPr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0</m:t>
                        </m:r>
                      </m:sub>
                    </m:sSub>
                  </m:oMath>
                </a14:m>
                <a:r>
                  <a:rPr lang="en-US" altLang="ja-JP" dirty="0"/>
                  <a:t> </a:t>
                </a:r>
                <a:r>
                  <a:rPr lang="ja-JP" altLang="en-US"/>
                  <a:t>を計算</a:t>
                </a:r>
                <a:endParaRPr lang="en-US" altLang="ja-JP" dirty="0"/>
              </a:p>
              <a:p>
                <a:pPr lvl="1"/>
                <a:r>
                  <a:rPr kumimoji="1" lang="ja-JP" altLang="en-US"/>
                  <a:t>分岐終了</a:t>
                </a:r>
                <a:endParaRPr kumimoji="1" lang="en-US" altLang="ja-JP" dirty="0"/>
              </a:p>
              <a:p>
                <a:pPr lvl="2"/>
                <a:r>
                  <a:rPr lang="ja-JP" altLang="en-US"/>
                  <a:t>残差</a:t>
                </a:r>
                <a:r>
                  <a:rPr lang="en-US" altLang="ja-JP" dirty="0"/>
                  <a:t> </a:t>
                </a:r>
                <a14:m>
                  <m:oMath xmlns:m="http://schemas.openxmlformats.org/officeDocument/2006/math">
                    <m:r>
                      <a:rPr kumimoji="1" lang="en-US" altLang="ja-JP" b="0" i="1" smtClean="0">
                        <a:solidFill>
                          <a:schemeClr val="tx1"/>
                        </a:solidFill>
                        <a:latin typeface="Cambria Math" panose="02040503050406030204" pitchFamily="18" charset="0"/>
                      </a:rPr>
                      <m:t>𝑟</m:t>
                    </m:r>
                  </m:oMath>
                </a14:m>
                <a:r>
                  <a:rPr lang="en-US" altLang="ja-JP" dirty="0"/>
                  <a:t> </a:t>
                </a:r>
                <a:r>
                  <a:rPr lang="ja-JP" altLang="en-US"/>
                  <a:t>を計算</a:t>
                </a:r>
                <a:endParaRPr lang="en-US" altLang="ja-JP" dirty="0"/>
              </a:p>
              <a:p>
                <a:pPr lvl="2"/>
                <a:r>
                  <a:rPr lang="en-US" altLang="ja-JP" dirty="0"/>
                  <a:t> </a:t>
                </a:r>
                <a14:m>
                  <m:oMath xmlns:m="http://schemas.openxmlformats.org/officeDocument/2006/math">
                    <m:r>
                      <a:rPr kumimoji="1" lang="en-US" altLang="ja-JP" b="0" i="1" smtClean="0">
                        <a:solidFill>
                          <a:schemeClr val="tx1"/>
                        </a:solidFill>
                        <a:latin typeface="Cambria Math" panose="02040503050406030204" pitchFamily="18" charset="0"/>
                      </a:rPr>
                      <m:t>𝑟</m:t>
                    </m:r>
                  </m:oMath>
                </a14:m>
                <a:r>
                  <a:rPr lang="en-US" altLang="ja-JP" dirty="0"/>
                  <a:t> </a:t>
                </a:r>
                <a:r>
                  <a:rPr lang="ja-JP" altLang="en-US" dirty="0"/>
                  <a:t>に学習率</a:t>
                </a:r>
                <a:r>
                  <a:rPr lang="en-US" altLang="ja-JP" dirty="0"/>
                  <a:t> </a:t>
                </a:r>
                <a14:m>
                  <m:oMath xmlns:m="http://schemas.openxmlformats.org/officeDocument/2006/math">
                    <m:r>
                      <a:rPr lang="en-US" altLang="ja-JP" i="1" smtClean="0">
                        <a:latin typeface="Cambria Math" panose="02040503050406030204" pitchFamily="18" charset="0"/>
                        <a:ea typeface="Cambria Math" panose="02040503050406030204" pitchFamily="18" charset="0"/>
                      </a:rPr>
                      <m:t>𝛾</m:t>
                    </m:r>
                  </m:oMath>
                </a14:m>
                <a:r>
                  <a:rPr lang="en-US" altLang="ja-JP" dirty="0"/>
                  <a:t> </a:t>
                </a:r>
                <a:r>
                  <a:rPr lang="ja-JP" altLang="en-US"/>
                  <a:t>をかけて，</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0</m:t>
                        </m:r>
                      </m:sub>
                    </m:sSub>
                  </m:oMath>
                </a14:m>
                <a:r>
                  <a:rPr lang="en-US" altLang="ja-JP" dirty="0"/>
                  <a:t> </a:t>
                </a:r>
                <a:r>
                  <a:rPr lang="ja-JP" altLang="en-US"/>
                  <a:t>に足す</a:t>
                </a:r>
                <a:endParaRPr lang="en-US" altLang="ja-JP" dirty="0"/>
              </a:p>
              <a:p>
                <a:pPr lvl="1"/>
                <a:endParaRPr lang="en-US" altLang="ja-JP" dirty="0"/>
              </a:p>
              <a:p>
                <a:r>
                  <a:rPr lang="ja-JP" altLang="en-US"/>
                  <a:t>２本目以降</a:t>
                </a:r>
                <a:endParaRPr lang="en-US" altLang="ja-JP" dirty="0"/>
              </a:p>
              <a:p>
                <a:pPr lvl="1"/>
                <a:r>
                  <a:rPr lang="ja-JP" altLang="en-US"/>
                  <a:t>新しい決定木に従って出力</a:t>
                </a:r>
                <a:endParaRPr lang="en-US" altLang="ja-JP" dirty="0"/>
              </a:p>
            </p:txBody>
          </p:sp>
        </mc:Choice>
        <mc:Fallback>
          <p:sp>
            <p:nvSpPr>
              <p:cNvPr id="3" name="コンテンツ プレースホルダー 2">
                <a:extLst>
                  <a:ext uri="{FF2B5EF4-FFF2-40B4-BE49-F238E27FC236}">
                    <a16:creationId xmlns:a16="http://schemas.microsoft.com/office/drawing/2014/main" id="{1FE6EB8D-EBCC-3D13-43D8-062F0655ACBB}"/>
                  </a:ext>
                </a:extLst>
              </p:cNvPr>
              <p:cNvSpPr>
                <a:spLocks noGrp="1" noRot="1" noChangeAspect="1" noMove="1" noResize="1" noEditPoints="1" noAdjustHandles="1" noChangeArrowheads="1" noChangeShapeType="1" noTextEdit="1"/>
              </p:cNvSpPr>
              <p:nvPr>
                <p:ph idx="1"/>
              </p:nvPr>
            </p:nvSpPr>
            <p:spPr>
              <a:blipFill>
                <a:blip r:embed="rId2"/>
                <a:stretch>
                  <a:fillRect l="-1086" t="-204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39D4612-FBBD-E214-BE4B-675AE23B60CE}"/>
              </a:ext>
            </a:extLst>
          </p:cNvPr>
          <p:cNvSpPr>
            <a:spLocks noGrp="1"/>
          </p:cNvSpPr>
          <p:nvPr>
            <p:ph type="sldNum" sz="quarter" idx="12"/>
          </p:nvPr>
        </p:nvSpPr>
        <p:spPr/>
        <p:txBody>
          <a:bodyPr/>
          <a:lstStyle/>
          <a:p>
            <a:fld id="{2EB1DF11-3754-204D-886B-D0BD6C82EC86}" type="slidenum">
              <a:rPr lang="ja-JP" altLang="en-US" smtClean="0"/>
              <a:pPr/>
              <a:t>24</a:t>
            </a:fld>
            <a:endParaRPr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D2F6C43-ABFD-32BE-B9B6-8465538D1D71}"/>
                  </a:ext>
                </a:extLst>
              </p:cNvPr>
              <p:cNvSpPr txBox="1"/>
              <p:nvPr/>
            </p:nvSpPr>
            <p:spPr>
              <a:xfrm>
                <a:off x="6881870" y="3263132"/>
                <a:ext cx="4807406" cy="880497"/>
              </a:xfrm>
              <a:prstGeom prst="rect">
                <a:avLst/>
              </a:prstGeom>
              <a:noFill/>
              <a:ln w="9525">
                <a:solidFill>
                  <a:schemeClr val="tx1"/>
                </a:solidFill>
              </a:ln>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𝑟</m:t>
                          </m:r>
                        </m:e>
                        <m:sub>
                          <m:r>
                            <a:rPr kumimoji="1" lang="en-US" altLang="ja-JP" sz="2400" b="0" i="1" smtClean="0">
                              <a:solidFill>
                                <a:schemeClr val="tx1"/>
                              </a:solidFill>
                              <a:latin typeface="Cambria Math" panose="02040503050406030204" pitchFamily="18" charset="0"/>
                            </a:rPr>
                            <m:t>𝑘</m:t>
                          </m:r>
                        </m:sub>
                      </m:sSub>
                      <m:r>
                        <a:rPr kumimoji="1" lang="en-US" altLang="ja-JP" sz="2400" b="0" i="1" smtClean="0">
                          <a:solidFill>
                            <a:schemeClr val="tx1"/>
                          </a:solidFill>
                          <a:latin typeface="Cambria Math" panose="02040503050406030204" pitchFamily="18" charset="0"/>
                        </a:rPr>
                        <m:t>=</m:t>
                      </m:r>
                      <m:f>
                        <m:fPr>
                          <m:ctrlPr>
                            <a:rPr kumimoji="1" lang="en-US" altLang="ja-JP" sz="2400" b="0" i="1" smtClean="0">
                              <a:solidFill>
                                <a:schemeClr val="tx1"/>
                              </a:solidFill>
                              <a:latin typeface="Cambria Math" panose="02040503050406030204" pitchFamily="18" charset="0"/>
                            </a:rPr>
                          </m:ctrlPr>
                        </m:fPr>
                        <m:num>
                          <m:r>
                            <a:rPr kumimoji="1" lang="en-US" altLang="ja-JP" sz="2400" b="0" i="1" smtClean="0">
                              <a:solidFill>
                                <a:schemeClr val="tx1"/>
                              </a:solidFill>
                              <a:latin typeface="Cambria Math" panose="02040503050406030204" pitchFamily="18" charset="0"/>
                            </a:rPr>
                            <m:t>1</m:t>
                          </m:r>
                        </m:num>
                        <m:den>
                          <m:r>
                            <a:rPr kumimoji="1" lang="en-US" altLang="ja-JP" sz="2400" b="0" i="1" smtClean="0">
                              <a:solidFill>
                                <a:schemeClr val="tx1"/>
                              </a:solidFill>
                              <a:latin typeface="Cambria Math" panose="02040503050406030204" pitchFamily="18" charset="0"/>
                            </a:rPr>
                            <m:t>𝑐𝑜𝑢𝑡</m:t>
                          </m:r>
                          <m:r>
                            <a:rPr kumimoji="1" lang="en-US" altLang="ja-JP" sz="2400" b="0" i="1" smtClean="0">
                              <a:solidFill>
                                <a:schemeClr val="tx1"/>
                              </a:solidFill>
                              <a:latin typeface="Cambria Math" panose="02040503050406030204" pitchFamily="18" charset="0"/>
                            </a:rPr>
                            <m:t>(</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𝐿𝑒𝑒𝑓</m:t>
                              </m:r>
                            </m:e>
                            <m:sub>
                              <m:r>
                                <a:rPr kumimoji="1" lang="en-US" altLang="ja-JP" sz="2400" b="0" i="1" smtClean="0">
                                  <a:solidFill>
                                    <a:schemeClr val="tx1"/>
                                  </a:solidFill>
                                  <a:latin typeface="Cambria Math" panose="02040503050406030204" pitchFamily="18" charset="0"/>
                                </a:rPr>
                                <m:t>𝑘</m:t>
                              </m:r>
                            </m:sub>
                          </m:sSub>
                          <m:r>
                            <a:rPr kumimoji="1" lang="en-US" altLang="ja-JP" sz="2400" b="0" i="1" smtClean="0">
                              <a:solidFill>
                                <a:schemeClr val="tx1"/>
                              </a:solidFill>
                              <a:latin typeface="Cambria Math" panose="02040503050406030204" pitchFamily="18" charset="0"/>
                            </a:rPr>
                            <m:t>)</m:t>
                          </m:r>
                        </m:den>
                      </m:f>
                      <m:nary>
                        <m:naryPr>
                          <m:chr m:val="∑"/>
                          <m:limLoc m:val="subSup"/>
                          <m:supHide m:val="on"/>
                          <m:ctrlPr>
                            <a:rPr lang="en-US" altLang="ja-JP" sz="2400" i="1">
                              <a:latin typeface="Cambria Math" panose="02040503050406030204" pitchFamily="18" charset="0"/>
                            </a:rPr>
                          </m:ctrlPr>
                        </m:naryPr>
                        <m:sub>
                          <m:r>
                            <m:rPr>
                              <m:brk m:alnAt="1"/>
                            </m:rPr>
                            <a:rPr lang="en-US" altLang="ja-JP" sz="2400" b="0" i="1" smtClean="0">
                              <a:latin typeface="Cambria Math" panose="02040503050406030204" pitchFamily="18" charset="0"/>
                            </a:rPr>
                            <m:t>𝑖</m:t>
                          </m:r>
                          <m:r>
                            <a:rPr lang="en-US" altLang="ja-JP" sz="240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𝐿𝑒𝑒𝑓</m:t>
                              </m:r>
                            </m:e>
                            <m:sub>
                              <m:r>
                                <a:rPr lang="en-US" altLang="ja-JP" sz="2400" i="1">
                                  <a:latin typeface="Cambria Math" panose="02040503050406030204" pitchFamily="18" charset="0"/>
                                </a:rPr>
                                <m:t>𝑘</m:t>
                              </m:r>
                            </m:sub>
                          </m:sSub>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𝐹</m:t>
                              </m:r>
                            </m:e>
                            <m:sub>
                              <m:r>
                                <a:rPr lang="en-US" altLang="ja-JP" sz="2400" i="1">
                                  <a:latin typeface="Cambria Math" panose="02040503050406030204" pitchFamily="18" charset="0"/>
                                </a:rPr>
                                <m:t>0</m:t>
                              </m:r>
                            </m:sub>
                          </m:sSub>
                        </m:e>
                      </m:nary>
                    </m:oMath>
                  </m:oMathPara>
                </a14:m>
                <a:endParaRPr kumimoji="1" lang="ja-JP" altLang="en-US" sz="2400">
                  <a:solidFill>
                    <a:schemeClr val="tx1"/>
                  </a:solidFill>
                  <a:latin typeface="Meiryo" panose="020B0604030504040204" pitchFamily="34" charset="-128"/>
                  <a:ea typeface="Meiryo" panose="020B0604030504040204" pitchFamily="34" charset="-128"/>
                </a:endParaRPr>
              </a:p>
            </p:txBody>
          </p:sp>
        </mc:Choice>
        <mc:Fallback>
          <p:sp>
            <p:nvSpPr>
              <p:cNvPr id="5" name="テキスト ボックス 4">
                <a:extLst>
                  <a:ext uri="{FF2B5EF4-FFF2-40B4-BE49-F238E27FC236}">
                    <a16:creationId xmlns:a16="http://schemas.microsoft.com/office/drawing/2014/main" id="{FD2F6C43-ABFD-32BE-B9B6-8465538D1D71}"/>
                  </a:ext>
                </a:extLst>
              </p:cNvPr>
              <p:cNvSpPr txBox="1">
                <a:spLocks noRot="1" noChangeAspect="1" noMove="1" noResize="1" noEditPoints="1" noAdjustHandles="1" noChangeArrowheads="1" noChangeShapeType="1" noTextEdit="1"/>
              </p:cNvSpPr>
              <p:nvPr/>
            </p:nvSpPr>
            <p:spPr>
              <a:xfrm>
                <a:off x="6881870" y="3263132"/>
                <a:ext cx="4807406" cy="880497"/>
              </a:xfrm>
              <a:prstGeom prst="rect">
                <a:avLst/>
              </a:prstGeom>
              <a:blipFill>
                <a:blip r:embed="rId3"/>
                <a:stretch>
                  <a:fillRect t="-145070" b="-209859"/>
                </a:stretch>
              </a:blipFill>
              <a:ln w="9525">
                <a:solidFill>
                  <a:schemeClr val="tx1"/>
                </a:solidFill>
              </a:ln>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28492947-9E8E-B44B-34CD-47F2FC056C55}"/>
              </a:ext>
            </a:extLst>
          </p:cNvPr>
          <p:cNvGrpSpPr/>
          <p:nvPr/>
        </p:nvGrpSpPr>
        <p:grpSpPr>
          <a:xfrm>
            <a:off x="2640219" y="2377420"/>
            <a:ext cx="1796223" cy="623396"/>
            <a:chOff x="4299776" y="2663143"/>
            <a:chExt cx="1796223" cy="623396"/>
          </a:xfrm>
        </p:grpSpPr>
        <p:sp>
          <p:nvSpPr>
            <p:cNvPr id="10" name="正方形/長方形 9">
              <a:extLst>
                <a:ext uri="{FF2B5EF4-FFF2-40B4-BE49-F238E27FC236}">
                  <a16:creationId xmlns:a16="http://schemas.microsoft.com/office/drawing/2014/main" id="{2A9182BB-9FDD-595E-A945-1252DEE84DD4}"/>
                </a:ext>
              </a:extLst>
            </p:cNvPr>
            <p:cNvSpPr/>
            <p:nvPr/>
          </p:nvSpPr>
          <p:spPr>
            <a:xfrm>
              <a:off x="4299776" y="2663143"/>
              <a:ext cx="1796223" cy="62339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9F2E9B7-2DE8-740B-AAB0-F0E2D1C848F3}"/>
                </a:ext>
              </a:extLst>
            </p:cNvPr>
            <p:cNvSpPr txBox="1"/>
            <p:nvPr/>
          </p:nvSpPr>
          <p:spPr>
            <a:xfrm>
              <a:off x="4534725" y="2729132"/>
              <a:ext cx="1457450" cy="461665"/>
            </a:xfrm>
            <a:prstGeom prst="rect">
              <a:avLst/>
            </a:prstGeom>
            <a:noFill/>
          </p:spPr>
          <p:txBody>
            <a:bodyPr wrap="none" rtlCol="0">
              <a:spAutoFit/>
            </a:bodyPr>
            <a:lstStyle/>
            <a:p>
              <a:r>
                <a:rPr kumimoji="1" lang="en-US" altLang="ja-JP" sz="2400" dirty="0">
                  <a:solidFill>
                    <a:srgbClr val="FF0000"/>
                  </a:solidFill>
                  <a:latin typeface="Meiryo" panose="020B0604030504040204" pitchFamily="34" charset="-128"/>
                  <a:ea typeface="Meiryo" panose="020B0604030504040204" pitchFamily="34" charset="-128"/>
                </a:rPr>
                <a:t>c=1.703</a:t>
              </a:r>
              <a:endParaRPr kumimoji="1" lang="ja-JP" altLang="en-US" sz="2400">
                <a:solidFill>
                  <a:srgbClr val="FF0000"/>
                </a:solidFill>
                <a:latin typeface="Meiryo" panose="020B0604030504040204" pitchFamily="34" charset="-128"/>
                <a:ea typeface="Meiryo" panose="020B0604030504040204" pitchFamily="34" charset="-128"/>
              </a:endParaRPr>
            </a:p>
          </p:txBody>
        </p:sp>
      </p:gr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42413EAB-6715-3471-D2DA-1D277D98D6E2}"/>
                  </a:ext>
                </a:extLst>
              </p:cNvPr>
              <p:cNvSpPr txBox="1"/>
              <p:nvPr/>
            </p:nvSpPr>
            <p:spPr>
              <a:xfrm>
                <a:off x="6881870" y="4380661"/>
                <a:ext cx="3343544" cy="496226"/>
              </a:xfrm>
              <a:prstGeom prst="rect">
                <a:avLst/>
              </a:prstGeom>
              <a:noFill/>
              <a:ln w="9525">
                <a:solidFill>
                  <a:schemeClr val="tx1"/>
                </a:solidFill>
              </a:ln>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𝐹</m:t>
                          </m:r>
                        </m:e>
                        <m:sub>
                          <m:r>
                            <a:rPr lang="en-US" altLang="ja-JP" sz="2400" b="0" i="1" smtClean="0">
                              <a:latin typeface="Cambria Math" panose="02040503050406030204" pitchFamily="18" charset="0"/>
                            </a:rPr>
                            <m:t>1</m:t>
                          </m:r>
                        </m:sub>
                      </m:sSub>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i="1">
                          <a:latin typeface="Cambria Math" panose="02040503050406030204" pitchFamily="18" charset="0"/>
                        </a:rPr>
                        <m:t> </m:t>
                      </m:r>
                      <m:r>
                        <a:rPr kumimoji="1" lang="en-US" altLang="ja-JP" sz="2400" b="0" i="1" smtClean="0">
                          <a:solidFill>
                            <a:schemeClr val="tx1"/>
                          </a:solidFill>
                          <a:latin typeface="Cambria Math" panose="02040503050406030204" pitchFamily="18" charset="0"/>
                        </a:rPr>
                        <m:t>=</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0</m:t>
                          </m:r>
                        </m:sub>
                      </m:sSub>
                      <m:r>
                        <a:rPr kumimoji="1" lang="en-US" altLang="ja-JP" sz="2400" b="0" i="1" smtClean="0">
                          <a:solidFill>
                            <a:schemeClr val="tx1"/>
                          </a:solidFill>
                          <a:latin typeface="Cambria Math" panose="02040503050406030204" pitchFamily="18" charset="0"/>
                        </a:rPr>
                        <m:t>+</m:t>
                      </m:r>
                      <m:r>
                        <a:rPr kumimoji="1" lang="en-US" altLang="ja-JP" sz="2400" b="0" i="1" smtClean="0">
                          <a:solidFill>
                            <a:schemeClr val="tx1"/>
                          </a:solidFill>
                          <a:latin typeface="Cambria Math" panose="02040503050406030204" pitchFamily="18" charset="0"/>
                          <a:ea typeface="Cambria Math" panose="02040503050406030204" pitchFamily="18" charset="0"/>
                        </a:rPr>
                        <m:t>𝛾</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𝑘</m:t>
                          </m:r>
                          <m:r>
                            <a:rPr lang="en-US" altLang="ja-JP" sz="240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𝐿𝑒𝑒𝑓</m:t>
                              </m:r>
                            </m:e>
                            <m:sub>
                              <m:r>
                                <a:rPr lang="en-US" altLang="ja-JP" sz="2400" i="1">
                                  <a:latin typeface="Cambria Math" panose="02040503050406030204" pitchFamily="18" charset="0"/>
                                </a:rPr>
                                <m:t>𝑘</m:t>
                              </m:r>
                            </m:sub>
                          </m:sSub>
                        </m:sub>
                      </m:sSub>
                    </m:oMath>
                  </m:oMathPara>
                </a14:m>
                <a:endParaRPr kumimoji="1" lang="ja-JP" altLang="en-US" sz="2400">
                  <a:solidFill>
                    <a:schemeClr val="tx1"/>
                  </a:solidFill>
                  <a:latin typeface="Meiryo" panose="020B0604030504040204" pitchFamily="34" charset="-128"/>
                  <a:ea typeface="Meiryo" panose="020B0604030504040204" pitchFamily="34" charset="-128"/>
                </a:endParaRPr>
              </a:p>
            </p:txBody>
          </p:sp>
        </mc:Choice>
        <mc:Fallback>
          <p:sp>
            <p:nvSpPr>
              <p:cNvPr id="12" name="テキスト ボックス 11">
                <a:extLst>
                  <a:ext uri="{FF2B5EF4-FFF2-40B4-BE49-F238E27FC236}">
                    <a16:creationId xmlns:a16="http://schemas.microsoft.com/office/drawing/2014/main" id="{42413EAB-6715-3471-D2DA-1D277D98D6E2}"/>
                  </a:ext>
                </a:extLst>
              </p:cNvPr>
              <p:cNvSpPr txBox="1">
                <a:spLocks noRot="1" noChangeAspect="1" noMove="1" noResize="1" noEditPoints="1" noAdjustHandles="1" noChangeArrowheads="1" noChangeShapeType="1" noTextEdit="1"/>
              </p:cNvSpPr>
              <p:nvPr/>
            </p:nvSpPr>
            <p:spPr>
              <a:xfrm>
                <a:off x="6881870" y="4380661"/>
                <a:ext cx="3343544" cy="496226"/>
              </a:xfrm>
              <a:prstGeom prst="rect">
                <a:avLst/>
              </a:prstGeom>
              <a:blipFill>
                <a:blip r:embed="rId4"/>
                <a:stretch>
                  <a:fillRect b="-12195"/>
                </a:stretch>
              </a:blipFill>
              <a:ln w="952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5B49D848-4DA2-C8B4-3BD6-D6659885DD36}"/>
                  </a:ext>
                </a:extLst>
              </p:cNvPr>
              <p:cNvSpPr txBox="1"/>
              <p:nvPr/>
            </p:nvSpPr>
            <p:spPr>
              <a:xfrm>
                <a:off x="6881870" y="5554167"/>
                <a:ext cx="3657348" cy="496226"/>
              </a:xfrm>
              <a:prstGeom prst="rect">
                <a:avLst/>
              </a:prstGeom>
              <a:noFill/>
              <a:ln w="9525">
                <a:solidFill>
                  <a:schemeClr val="tx1"/>
                </a:solidFill>
              </a:ln>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𝐹</m:t>
                          </m:r>
                        </m:e>
                        <m:sub>
                          <m:r>
                            <a:rPr lang="en-US" altLang="ja-JP" sz="2400" b="0" i="1" smtClean="0">
                              <a:latin typeface="Cambria Math" panose="02040503050406030204" pitchFamily="18" charset="0"/>
                            </a:rPr>
                            <m:t>𝑛</m:t>
                          </m:r>
                        </m:sub>
                      </m:sSub>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i="1">
                          <a:latin typeface="Cambria Math" panose="02040503050406030204" pitchFamily="18" charset="0"/>
                        </a:rPr>
                        <m:t> </m:t>
                      </m:r>
                      <m:r>
                        <a:rPr kumimoji="1" lang="en-US" altLang="ja-JP" sz="2400" b="0" i="1" smtClean="0">
                          <a:solidFill>
                            <a:schemeClr val="tx1"/>
                          </a:solidFill>
                          <a:latin typeface="Cambria Math" panose="02040503050406030204" pitchFamily="18" charset="0"/>
                        </a:rPr>
                        <m:t>=</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𝐹</m:t>
                          </m:r>
                        </m:e>
                        <m:sub>
                          <m:r>
                            <a:rPr kumimoji="1" lang="en-US" altLang="ja-JP" sz="2400" b="0" i="1" smtClean="0">
                              <a:solidFill>
                                <a:schemeClr val="tx1"/>
                              </a:solidFill>
                              <a:latin typeface="Cambria Math" panose="02040503050406030204" pitchFamily="18" charset="0"/>
                            </a:rPr>
                            <m:t>𝑛</m:t>
                          </m:r>
                          <m:r>
                            <a:rPr kumimoji="1" lang="en-US" altLang="ja-JP" sz="2400" b="0" i="1" smtClean="0">
                              <a:solidFill>
                                <a:schemeClr val="tx1"/>
                              </a:solidFill>
                              <a:latin typeface="Cambria Math" panose="02040503050406030204" pitchFamily="18" charset="0"/>
                            </a:rPr>
                            <m:t>−1</m:t>
                          </m:r>
                        </m:sub>
                      </m:sSub>
                      <m:r>
                        <a:rPr kumimoji="1" lang="en-US" altLang="ja-JP" sz="2400" b="0" i="1" smtClean="0">
                          <a:solidFill>
                            <a:schemeClr val="tx1"/>
                          </a:solidFill>
                          <a:latin typeface="Cambria Math" panose="02040503050406030204" pitchFamily="18" charset="0"/>
                        </a:rPr>
                        <m:t>+</m:t>
                      </m:r>
                      <m:r>
                        <a:rPr kumimoji="1" lang="en-US" altLang="ja-JP" sz="2400" b="0" i="1" smtClean="0">
                          <a:solidFill>
                            <a:schemeClr val="tx1"/>
                          </a:solidFill>
                          <a:latin typeface="Cambria Math" panose="02040503050406030204" pitchFamily="18" charset="0"/>
                          <a:ea typeface="Cambria Math" panose="02040503050406030204" pitchFamily="18" charset="0"/>
                        </a:rPr>
                        <m:t>𝛾</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𝑘</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𝐿𝑒𝑒𝑓</m:t>
                              </m:r>
                            </m:e>
                            <m:sub>
                              <m:r>
                                <a:rPr lang="en-US" altLang="ja-JP" sz="2400" i="1">
                                  <a:latin typeface="Cambria Math" panose="02040503050406030204" pitchFamily="18" charset="0"/>
                                </a:rPr>
                                <m:t>𝑘</m:t>
                              </m:r>
                            </m:sub>
                          </m:sSub>
                        </m:sub>
                      </m:sSub>
                    </m:oMath>
                  </m:oMathPara>
                </a14:m>
                <a:endParaRPr kumimoji="1" lang="ja-JP" altLang="en-US" sz="2400">
                  <a:solidFill>
                    <a:schemeClr val="tx1"/>
                  </a:solidFill>
                  <a:latin typeface="Meiryo" panose="020B0604030504040204" pitchFamily="34" charset="-128"/>
                  <a:ea typeface="Meiryo" panose="020B0604030504040204" pitchFamily="34" charset="-128"/>
                </a:endParaRPr>
              </a:p>
            </p:txBody>
          </p:sp>
        </mc:Choice>
        <mc:Fallback>
          <p:sp>
            <p:nvSpPr>
              <p:cNvPr id="13" name="テキスト ボックス 12">
                <a:extLst>
                  <a:ext uri="{FF2B5EF4-FFF2-40B4-BE49-F238E27FC236}">
                    <a16:creationId xmlns:a16="http://schemas.microsoft.com/office/drawing/2014/main" id="{5B49D848-4DA2-C8B4-3BD6-D6659885DD36}"/>
                  </a:ext>
                </a:extLst>
              </p:cNvPr>
              <p:cNvSpPr txBox="1">
                <a:spLocks noRot="1" noChangeAspect="1" noMove="1" noResize="1" noEditPoints="1" noAdjustHandles="1" noChangeArrowheads="1" noChangeShapeType="1" noTextEdit="1"/>
              </p:cNvSpPr>
              <p:nvPr/>
            </p:nvSpPr>
            <p:spPr>
              <a:xfrm>
                <a:off x="6881870" y="5554167"/>
                <a:ext cx="3657348" cy="496226"/>
              </a:xfrm>
              <a:prstGeom prst="rect">
                <a:avLst/>
              </a:prstGeom>
              <a:blipFill>
                <a:blip r:embed="rId5"/>
                <a:stretch>
                  <a:fillRect b="-9524"/>
                </a:stretch>
              </a:blipFill>
              <a:ln w="952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272049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D90348-963D-63FC-7EE0-07E25FF431C1}"/>
              </a:ext>
            </a:extLst>
          </p:cNvPr>
          <p:cNvSpPr>
            <a:spLocks noGrp="1"/>
          </p:cNvSpPr>
          <p:nvPr>
            <p:ph type="title"/>
          </p:nvPr>
        </p:nvSpPr>
        <p:spPr/>
        <p:txBody>
          <a:bodyPr/>
          <a:lstStyle/>
          <a:p>
            <a:r>
              <a:rPr lang="ja-JP" altLang="en-US"/>
              <a:t>損失関数</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EEC67B6-6659-841A-B046-E2677770B19C}"/>
                  </a:ext>
                </a:extLst>
              </p:cNvPr>
              <p:cNvSpPr>
                <a:spLocks noGrp="1"/>
              </p:cNvSpPr>
              <p:nvPr>
                <p:ph idx="1"/>
              </p:nvPr>
            </p:nvSpPr>
            <p:spPr/>
            <p:txBody>
              <a:bodyPr/>
              <a:lstStyle/>
              <a:p>
                <a:r>
                  <a:rPr lang="en-US" altLang="ja-JP" dirty="0"/>
                  <a:t>Huber</a:t>
                </a:r>
                <a:r>
                  <a:rPr lang="ja-JP" altLang="en-US"/>
                  <a:t>損失</a:t>
                </a:r>
                <a:endParaRPr lang="en-US" altLang="ja-JP" dirty="0"/>
              </a:p>
              <a:p>
                <a:pPr lvl="1"/>
                <a:r>
                  <a:rPr lang="ja-JP" altLang="en-US">
                    <a:solidFill>
                      <a:srgbClr val="3B3B3B"/>
                    </a:solidFill>
                    <a:latin typeface="-apple-system"/>
                  </a:rPr>
                  <a:t>閾値</a:t>
                </a:r>
                <a14:m>
                  <m:oMath xmlns:m="http://schemas.openxmlformats.org/officeDocument/2006/math">
                    <m:r>
                      <a:rPr lang="en-US" altLang="ja-JP" sz="2600" i="1" dirty="0">
                        <a:latin typeface="Cambria Math" panose="02040503050406030204" pitchFamily="18" charset="0"/>
                        <a:ea typeface="Cambria Math" panose="02040503050406030204" pitchFamily="18" charset="0"/>
                      </a:rPr>
                      <m:t>𝛿</m:t>
                    </m:r>
                  </m:oMath>
                </a14:m>
                <a:r>
                  <a:rPr lang="ja-JP" altLang="en-US">
                    <a:solidFill>
                      <a:srgbClr val="3B3B3B"/>
                    </a:solidFill>
                    <a:latin typeface="-apple-system"/>
                  </a:rPr>
                  <a:t>が大きいほど外れ値に強い</a:t>
                </a:r>
                <a:endParaRPr lang="en-US" altLang="ja-JP" dirty="0">
                  <a:solidFill>
                    <a:srgbClr val="3B3B3B"/>
                  </a:solidFill>
                  <a:latin typeface="-apple-system"/>
                </a:endParaRPr>
              </a:p>
              <a:p>
                <a:pPr lvl="1"/>
                <a:r>
                  <a:rPr lang="ja-JP" altLang="en-US">
                    <a:solidFill>
                      <a:srgbClr val="3B3B3B"/>
                    </a:solidFill>
                    <a:latin typeface="-apple-system"/>
                  </a:rPr>
                  <a:t>重い外れのあるデータにロバスト</a:t>
                </a:r>
                <a:endParaRPr lang="en-US" altLang="ja-JP" dirty="0">
                  <a:solidFill>
                    <a:srgbClr val="3B3B3B"/>
                  </a:solidFill>
                  <a:latin typeface="-apple-system"/>
                </a:endParaRPr>
              </a:p>
              <a:p>
                <a:pPr lvl="2"/>
                <a:r>
                  <a:rPr lang="ja-JP" altLang="en-US">
                    <a:solidFill>
                      <a:srgbClr val="3B3B3B"/>
                    </a:solidFill>
                    <a:latin typeface="-apple-system"/>
                  </a:rPr>
                  <a:t>政令市化による町丁区域の変更などに対応</a:t>
                </a:r>
                <a:endParaRPr lang="en-US" altLang="ja-JP" dirty="0">
                  <a:solidFill>
                    <a:srgbClr val="3B3B3B"/>
                  </a:solidFill>
                  <a:latin typeface="-apple-system"/>
                </a:endParaRPr>
              </a:p>
              <a:p>
                <a:endParaRPr kumimoji="1" lang="ja-JP" altLang="en-US"/>
              </a:p>
            </p:txBody>
          </p:sp>
        </mc:Choice>
        <mc:Fallback>
          <p:sp>
            <p:nvSpPr>
              <p:cNvPr id="3" name="コンテンツ プレースホルダー 2">
                <a:extLst>
                  <a:ext uri="{FF2B5EF4-FFF2-40B4-BE49-F238E27FC236}">
                    <a16:creationId xmlns:a16="http://schemas.microsoft.com/office/drawing/2014/main" id="{FEEC67B6-6659-841A-B046-E2677770B19C}"/>
                  </a:ext>
                </a:extLst>
              </p:cNvPr>
              <p:cNvSpPr>
                <a:spLocks noGrp="1" noRot="1" noChangeAspect="1" noMove="1" noResize="1" noEditPoints="1" noAdjustHandles="1" noChangeArrowheads="1" noChangeShapeType="1" noTextEdit="1"/>
              </p:cNvSpPr>
              <p:nvPr>
                <p:ph idx="1"/>
              </p:nvPr>
            </p:nvSpPr>
            <p:spPr>
              <a:blipFill>
                <a:blip r:embed="rId2"/>
                <a:stretch>
                  <a:fillRect l="-1086" t="-204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925517F-2D6E-7E31-4E64-74FC8AC5905E}"/>
              </a:ext>
            </a:extLst>
          </p:cNvPr>
          <p:cNvSpPr>
            <a:spLocks noGrp="1"/>
          </p:cNvSpPr>
          <p:nvPr>
            <p:ph type="sldNum" sz="quarter" idx="12"/>
          </p:nvPr>
        </p:nvSpPr>
        <p:spPr/>
        <p:txBody>
          <a:bodyPr/>
          <a:lstStyle/>
          <a:p>
            <a:fld id="{2EB1DF11-3754-204D-886B-D0BD6C82EC86}" type="slidenum">
              <a:rPr lang="ja-JP" altLang="en-US" smtClean="0"/>
              <a:pPr/>
              <a:t>25</a:t>
            </a:fld>
            <a:endParaRPr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5A7A493-8245-D10F-9C27-409A001C6D0D}"/>
                  </a:ext>
                </a:extLst>
              </p:cNvPr>
              <p:cNvSpPr txBox="1"/>
              <p:nvPr/>
            </p:nvSpPr>
            <p:spPr>
              <a:xfrm>
                <a:off x="1843626" y="3841965"/>
                <a:ext cx="6819944" cy="1757148"/>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𝐿</m:t>
                          </m:r>
                        </m:e>
                        <m:sub>
                          <m:r>
                            <a:rPr lang="en-US" altLang="ja-JP" sz="2400" b="0" i="1" dirty="0" smtClean="0">
                              <a:latin typeface="Cambria Math" panose="02040503050406030204" pitchFamily="18" charset="0"/>
                              <a:ea typeface="Cambria Math" panose="02040503050406030204" pitchFamily="18" charset="0"/>
                            </a:rPr>
                            <m:t>𝛿</m:t>
                          </m:r>
                        </m:sub>
                      </m:sSub>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𝑦</m:t>
                      </m:r>
                      <m:r>
                        <a:rPr lang="en-US" altLang="ja-JP" sz="2400" b="0" i="1" dirty="0" smtClean="0">
                          <a:latin typeface="Cambria Math" panose="02040503050406030204" pitchFamily="18" charset="0"/>
                        </a:rPr>
                        <m:t>)=</m:t>
                      </m:r>
                      <m:d>
                        <m:dPr>
                          <m:begChr m:val="{"/>
                          <m:endChr m:val=""/>
                          <m:ctrlPr>
                            <a:rPr lang="en-US" altLang="ja-JP" sz="2400" i="1" dirty="0" smtClean="0">
                              <a:latin typeface="Cambria Math" panose="02040503050406030204" pitchFamily="18" charset="0"/>
                            </a:rPr>
                          </m:ctrlPr>
                        </m:dPr>
                        <m:e>
                          <m:eqArr>
                            <m:eqArrPr>
                              <m:ctrlPr>
                                <a:rPr lang="en-US" altLang="ja-JP" sz="2400" i="1" dirty="0" smtClean="0">
                                  <a:latin typeface="Cambria Math" panose="02040503050406030204" pitchFamily="18" charset="0"/>
                                </a:rPr>
                              </m:ctrlPr>
                            </m:eqArrPr>
                            <m:e>
                              <m:f>
                                <m:fPr>
                                  <m:ctrlPr>
                                    <a:rPr lang="en-US" altLang="ja-JP" sz="2400" i="1" dirty="0" smtClean="0">
                                      <a:latin typeface="Cambria Math" panose="02040503050406030204" pitchFamily="18" charset="0"/>
                                    </a:rPr>
                                  </m:ctrlPr>
                                </m:fPr>
                                <m:num>
                                  <m:r>
                                    <a:rPr lang="en-US" altLang="ja-JP" sz="2400" b="0" i="1" dirty="0" smtClean="0">
                                      <a:latin typeface="Cambria Math" panose="02040503050406030204" pitchFamily="18" charset="0"/>
                                    </a:rPr>
                                    <m:t>1</m:t>
                                  </m:r>
                                </m:num>
                                <m:den>
                                  <m:r>
                                    <a:rPr lang="en-US" altLang="ja-JP" sz="2400" b="0" i="1" dirty="0" smtClean="0">
                                      <a:latin typeface="Cambria Math" panose="02040503050406030204" pitchFamily="18" charset="0"/>
                                    </a:rPr>
                                    <m:t>2</m:t>
                                  </m:r>
                                </m:den>
                              </m:f>
                              <m:sSup>
                                <m:sSupPr>
                                  <m:ctrlPr>
                                    <a:rPr lang="en-US" altLang="ja-JP" sz="2400" b="0" i="1" dirty="0" smtClean="0">
                                      <a:latin typeface="Cambria Math" panose="02040503050406030204" pitchFamily="18" charset="0"/>
                                    </a:rPr>
                                  </m:ctrlPr>
                                </m:sSupPr>
                                <m:e>
                                  <m:r>
                                    <a:rPr lang="en-US" altLang="ja-JP" sz="2400" i="1" dirty="0">
                                      <a:latin typeface="Cambria Math" panose="02040503050406030204" pitchFamily="18" charset="0"/>
                                    </a:rPr>
                                    <m:t>(</m:t>
                                  </m:r>
                                  <m:r>
                                    <a:rPr lang="en-US" altLang="ja-JP" sz="2400" i="1" dirty="0">
                                      <a:latin typeface="Cambria Math" panose="02040503050406030204" pitchFamily="18" charset="0"/>
                                    </a:rPr>
                                    <m:t>𝑦</m:t>
                                  </m:r>
                                  <m:r>
                                    <a:rPr lang="en-US" altLang="ja-JP" sz="2400" i="1" dirty="0">
                                      <a:latin typeface="Cambria Math" panose="02040503050406030204" pitchFamily="18" charset="0"/>
                                    </a:rPr>
                                    <m:t>−</m:t>
                                  </m:r>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r>
                                    <a:rPr lang="en-US" altLang="ja-JP" sz="2400" i="1" dirty="0">
                                      <a:latin typeface="Cambria Math" panose="02040503050406030204" pitchFamily="18" charset="0"/>
                                    </a:rPr>
                                    <m:t>)</m:t>
                                  </m:r>
                                </m:e>
                                <m:sup>
                                  <m:r>
                                    <a:rPr lang="en-US" altLang="ja-JP" sz="2400" b="0" i="1" dirty="0" smtClean="0">
                                      <a:latin typeface="Cambria Math" panose="02040503050406030204" pitchFamily="18" charset="0"/>
                                    </a:rPr>
                                    <m:t>2</m:t>
                                  </m:r>
                                </m:sup>
                              </m:sSup>
                              <m:r>
                                <a:rPr lang="en-US" altLang="ja-JP" sz="2400" b="0" i="1" dirty="0" smtClean="0">
                                  <a:latin typeface="Cambria Math" panose="02040503050406030204" pitchFamily="18" charset="0"/>
                                </a:rPr>
                                <m:t>                        (</m:t>
                              </m:r>
                              <m:d>
                                <m:dPr>
                                  <m:begChr m:val="|"/>
                                  <m:endChr m:val="|"/>
                                  <m:ctrlPr>
                                    <a:rPr lang="en-US" altLang="ja-JP" sz="2400" b="0" i="1" dirty="0" smtClean="0">
                                      <a:latin typeface="Cambria Math" panose="02040503050406030204" pitchFamily="18" charset="0"/>
                                    </a:rPr>
                                  </m:ctrlPr>
                                </m:dPr>
                                <m:e>
                                  <m:r>
                                    <a:rPr lang="en-US" altLang="ja-JP" sz="2400" i="1" dirty="0">
                                      <a:latin typeface="Cambria Math" panose="02040503050406030204" pitchFamily="18" charset="0"/>
                                    </a:rPr>
                                    <m:t>𝑦</m:t>
                                  </m:r>
                                  <m:r>
                                    <a:rPr lang="en-US" altLang="ja-JP" sz="2400" i="1" dirty="0">
                                      <a:latin typeface="Cambria Math" panose="02040503050406030204" pitchFamily="18" charset="0"/>
                                    </a:rPr>
                                    <m:t>−</m:t>
                                  </m:r>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e>
                              </m:d>
                              <m:r>
                                <a:rPr lang="en-US" altLang="ja-JP" sz="2400" i="1" dirty="0" smtClean="0">
                                  <a:latin typeface="Cambria Math" panose="02040503050406030204" pitchFamily="18" charset="0"/>
                                  <a:ea typeface="Cambria Math" panose="02040503050406030204" pitchFamily="18" charset="0"/>
                                </a:rPr>
                                <m:t>≤</m:t>
                              </m:r>
                              <m:r>
                                <a:rPr lang="en-US" altLang="ja-JP" sz="2400" i="1" dirty="0" smtClean="0">
                                  <a:latin typeface="Cambria Math" panose="02040503050406030204" pitchFamily="18" charset="0"/>
                                  <a:ea typeface="Cambria Math" panose="02040503050406030204" pitchFamily="18" charset="0"/>
                                </a:rPr>
                                <m:t>𝛿</m:t>
                              </m:r>
                              <m:r>
                                <a:rPr lang="en-US" altLang="ja-JP" sz="2400" b="0" i="1" dirty="0" smtClean="0">
                                  <a:latin typeface="Cambria Math" panose="02040503050406030204" pitchFamily="18" charset="0"/>
                                </a:rPr>
                                <m:t>)</m:t>
                              </m:r>
                            </m:e>
                            <m:e>
                              <m:r>
                                <a:rPr lang="en-US" altLang="ja-JP" sz="2400" i="1" dirty="0" smtClean="0">
                                  <a:latin typeface="Cambria Math" panose="02040503050406030204" pitchFamily="18" charset="0"/>
                                  <a:ea typeface="Cambria Math" panose="02040503050406030204" pitchFamily="18" charset="0"/>
                                </a:rPr>
                                <m:t>𝛿</m:t>
                              </m:r>
                              <m:d>
                                <m:dPr>
                                  <m:ctrlPr>
                                    <a:rPr lang="en-US" altLang="ja-JP" sz="2400" b="0" i="1" dirty="0" smtClean="0">
                                      <a:latin typeface="Cambria Math" panose="02040503050406030204" pitchFamily="18" charset="0"/>
                                      <a:ea typeface="Cambria Math" panose="02040503050406030204" pitchFamily="18" charset="0"/>
                                    </a:rPr>
                                  </m:ctrlPr>
                                </m:dPr>
                                <m:e>
                                  <m:d>
                                    <m:dPr>
                                      <m:begChr m:val="|"/>
                                      <m:endChr m:val="|"/>
                                      <m:ctrlPr>
                                        <a:rPr lang="en-US" altLang="ja-JP" sz="2400" b="0" i="1" dirty="0" smtClean="0">
                                          <a:latin typeface="Cambria Math" panose="02040503050406030204" pitchFamily="18" charset="0"/>
                                          <a:ea typeface="Cambria Math" panose="02040503050406030204" pitchFamily="18" charset="0"/>
                                        </a:rPr>
                                      </m:ctrlPr>
                                    </m:dPr>
                                    <m:e>
                                      <m:r>
                                        <a:rPr lang="en-US" altLang="ja-JP" sz="2400" b="0" i="1" dirty="0" smtClean="0">
                                          <a:latin typeface="Cambria Math" panose="02040503050406030204" pitchFamily="18" charset="0"/>
                                          <a:ea typeface="Cambria Math" panose="02040503050406030204" pitchFamily="18" charset="0"/>
                                        </a:rPr>
                                        <m:t>𝑦</m:t>
                                      </m:r>
                                      <m:r>
                                        <a:rPr lang="en-US" altLang="ja-JP" sz="2400" b="0" i="1" dirty="0" smtClean="0">
                                          <a:latin typeface="Cambria Math" panose="02040503050406030204" pitchFamily="18" charset="0"/>
                                          <a:ea typeface="Cambria Math" panose="02040503050406030204" pitchFamily="18" charset="0"/>
                                        </a:rPr>
                                        <m:t>−</m:t>
                                      </m:r>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e>
                                  </m:d>
                                  <m:r>
                                    <a:rPr lang="en-US" altLang="ja-JP" sz="2400" b="0" i="1" dirty="0" smtClean="0">
                                      <a:latin typeface="Cambria Math" panose="02040503050406030204" pitchFamily="18" charset="0"/>
                                      <a:ea typeface="Cambria Math" panose="02040503050406030204" pitchFamily="18" charset="0"/>
                                    </a:rPr>
                                    <m:t>−</m:t>
                                  </m:r>
                                  <m:f>
                                    <m:fPr>
                                      <m:ctrlPr>
                                        <a:rPr lang="en-US" altLang="ja-JP" sz="2400" b="0" i="1" dirty="0" smtClean="0">
                                          <a:latin typeface="Cambria Math" panose="02040503050406030204" pitchFamily="18" charset="0"/>
                                          <a:ea typeface="Cambria Math" panose="02040503050406030204" pitchFamily="18" charset="0"/>
                                        </a:rPr>
                                      </m:ctrlPr>
                                    </m:fPr>
                                    <m:num>
                                      <m:r>
                                        <a:rPr lang="en-US" altLang="ja-JP" sz="2400" b="0" i="1" dirty="0" smtClean="0">
                                          <a:latin typeface="Cambria Math" panose="02040503050406030204" pitchFamily="18" charset="0"/>
                                          <a:ea typeface="Cambria Math" panose="02040503050406030204" pitchFamily="18" charset="0"/>
                                        </a:rPr>
                                        <m:t>𝛿</m:t>
                                      </m:r>
                                    </m:num>
                                    <m:den>
                                      <m:r>
                                        <a:rPr lang="en-US" altLang="ja-JP" sz="2400" b="0" i="1" dirty="0" smtClean="0">
                                          <a:latin typeface="Cambria Math" panose="02040503050406030204" pitchFamily="18" charset="0"/>
                                          <a:ea typeface="Cambria Math" panose="02040503050406030204" pitchFamily="18" charset="0"/>
                                        </a:rPr>
                                        <m:t>2</m:t>
                                      </m:r>
                                    </m:den>
                                  </m:f>
                                </m:e>
                              </m:d>
                              <m:r>
                                <a:rPr lang="en-US" altLang="ja-JP" sz="2400" b="0" i="1" dirty="0" smtClean="0">
                                  <a:latin typeface="Cambria Math" panose="02040503050406030204" pitchFamily="18" charset="0"/>
                                  <a:ea typeface="Cambria Math" panose="02040503050406030204" pitchFamily="18" charset="0"/>
                                </a:rPr>
                                <m:t>             (</m:t>
                              </m:r>
                              <m:d>
                                <m:dPr>
                                  <m:begChr m:val="|"/>
                                  <m:endChr m:val="|"/>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𝑦</m:t>
                                  </m:r>
                                  <m:r>
                                    <a:rPr lang="en-US" altLang="ja-JP" sz="2400" i="1" dirty="0">
                                      <a:latin typeface="Cambria Math" panose="02040503050406030204" pitchFamily="18" charset="0"/>
                                    </a:rPr>
                                    <m:t>−</m:t>
                                  </m:r>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e>
                              </m:d>
                              <m:r>
                                <a:rPr lang="en-US" altLang="ja-JP" sz="2400" i="1" dirty="0">
                                  <a:latin typeface="Cambria Math" panose="02040503050406030204" pitchFamily="18" charset="0"/>
                                  <a:ea typeface="Cambria Math" panose="02040503050406030204" pitchFamily="18" charset="0"/>
                                </a:rPr>
                                <m:t>&gt;</m:t>
                              </m:r>
                              <m:r>
                                <a:rPr lang="en-US" altLang="ja-JP" sz="2400" i="1" dirty="0" smtClean="0">
                                  <a:latin typeface="Cambria Math" panose="02040503050406030204" pitchFamily="18" charset="0"/>
                                  <a:ea typeface="Cambria Math" panose="02040503050406030204" pitchFamily="18" charset="0"/>
                                </a:rPr>
                                <m:t>𝛿</m:t>
                              </m:r>
                              <m:r>
                                <a:rPr lang="en-US" altLang="ja-JP" sz="2400" b="0" i="1" dirty="0" smtClean="0">
                                  <a:latin typeface="Cambria Math" panose="02040503050406030204" pitchFamily="18" charset="0"/>
                                  <a:ea typeface="Cambria Math" panose="02040503050406030204" pitchFamily="18" charset="0"/>
                                </a:rPr>
                                <m:t>)</m:t>
                              </m:r>
                            </m:e>
                          </m:eqArr>
                        </m:e>
                      </m:d>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5" name="テキスト ボックス 4">
                <a:extLst>
                  <a:ext uri="{FF2B5EF4-FFF2-40B4-BE49-F238E27FC236}">
                    <a16:creationId xmlns:a16="http://schemas.microsoft.com/office/drawing/2014/main" id="{E5A7A493-8245-D10F-9C27-409A001C6D0D}"/>
                  </a:ext>
                </a:extLst>
              </p:cNvPr>
              <p:cNvSpPr txBox="1">
                <a:spLocks noRot="1" noChangeAspect="1" noMove="1" noResize="1" noEditPoints="1" noAdjustHandles="1" noChangeArrowheads="1" noChangeShapeType="1" noTextEdit="1"/>
              </p:cNvSpPr>
              <p:nvPr/>
            </p:nvSpPr>
            <p:spPr>
              <a:xfrm>
                <a:off x="1843626" y="3841965"/>
                <a:ext cx="6819944" cy="1757148"/>
              </a:xfrm>
              <a:prstGeom prst="rect">
                <a:avLst/>
              </a:prstGeom>
              <a:blipFill>
                <a:blip r:embed="rId3"/>
                <a:stretch>
                  <a:fillRect/>
                </a:stretch>
              </a:blipFill>
              <a:ln w="952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AAA00755-9CB1-A204-BC7F-B99FE08432FB}"/>
                  </a:ext>
                </a:extLst>
              </p:cNvPr>
              <p:cNvSpPr txBox="1"/>
              <p:nvPr/>
            </p:nvSpPr>
            <p:spPr>
              <a:xfrm>
                <a:off x="9002678" y="3841965"/>
                <a:ext cx="2529090" cy="1200329"/>
              </a:xfrm>
              <a:prstGeom prst="rect">
                <a:avLst/>
              </a:prstGeom>
              <a:noFill/>
            </p:spPr>
            <p:txBody>
              <a:bodyPr wrap="none" rtlCol="0">
                <a:spAutoFit/>
              </a:bodyPr>
              <a:lstStyle/>
              <a:p>
                <a14:m>
                  <m:oMath xmlns:m="http://schemas.openxmlformats.org/officeDocument/2006/math">
                    <m:r>
                      <a:rPr lang="en-US" altLang="ja-JP" sz="2400" b="0" i="1" smtClean="0">
                        <a:latin typeface="Cambria Math" panose="02040503050406030204" pitchFamily="18" charset="0"/>
                        <a:ea typeface="Meiryo" panose="020B0604030504040204" pitchFamily="34" charset="-128"/>
                      </a:rPr>
                      <m:t>𝑦</m:t>
                    </m:r>
                  </m:oMath>
                </a14:m>
                <a:r>
                  <a:rPr lang="ja-JP" altLang="en-US" sz="2400">
                    <a:latin typeface="Meiryo" panose="020B0604030504040204" pitchFamily="34" charset="-128"/>
                    <a:ea typeface="Meiryo" panose="020B0604030504040204" pitchFamily="34" charset="-128"/>
                  </a:rPr>
                  <a:t>：予測値</a:t>
                </a:r>
                <a:endParaRPr lang="en-US" altLang="ja-JP" sz="2400" dirty="0">
                  <a:latin typeface="Meiryo" panose="020B0604030504040204" pitchFamily="34" charset="-128"/>
                  <a:ea typeface="Meiryo" panose="020B0604030504040204" pitchFamily="34" charset="-128"/>
                </a:endParaRPr>
              </a:p>
              <a:p>
                <a14:m>
                  <m:oMath xmlns:m="http://schemas.openxmlformats.org/officeDocument/2006/math">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oMath>
                </a14:m>
                <a:r>
                  <a:rPr lang="ja-JP" altLang="en-US" sz="2400">
                    <a:latin typeface="Meiryo" panose="020B0604030504040204" pitchFamily="34" charset="-128"/>
                    <a:ea typeface="Meiryo" panose="020B0604030504040204" pitchFamily="34" charset="-128"/>
                  </a:rPr>
                  <a:t>：実測値</a:t>
                </a:r>
                <a:endParaRPr lang="en-US" altLang="ja-JP" sz="2400" dirty="0">
                  <a:latin typeface="Meiryo" panose="020B0604030504040204" pitchFamily="34" charset="-128"/>
                  <a:ea typeface="Meiryo" panose="020B0604030504040204" pitchFamily="34" charset="-128"/>
                </a:endParaRPr>
              </a:p>
              <a:p>
                <a14:m>
                  <m:oMath xmlns:m="http://schemas.openxmlformats.org/officeDocument/2006/math">
                    <m:r>
                      <a:rPr lang="en-US" altLang="ja-JP" sz="2400" i="1" dirty="0" smtClean="0">
                        <a:latin typeface="Cambria Math" panose="02040503050406030204" pitchFamily="18" charset="0"/>
                        <a:ea typeface="Cambria Math" panose="02040503050406030204" pitchFamily="18" charset="0"/>
                      </a:rPr>
                      <m:t>𝛿</m:t>
                    </m:r>
                  </m:oMath>
                </a14:m>
                <a:r>
                  <a:rPr lang="ja-JP" altLang="en-US" sz="2400">
                    <a:latin typeface="Meiryo" panose="020B0604030504040204" pitchFamily="34" charset="-128"/>
                    <a:ea typeface="Meiryo" panose="020B0604030504040204" pitchFamily="34" charset="-128"/>
                  </a:rPr>
                  <a:t>：閾値（</a:t>
                </a:r>
                <a:r>
                  <a:rPr lang="en-US" altLang="ja-JP" sz="2400" dirty="0">
                    <a:latin typeface="Meiryo" panose="020B0604030504040204" pitchFamily="34" charset="-128"/>
                    <a:ea typeface="Meiryo" panose="020B0604030504040204" pitchFamily="34" charset="-128"/>
                  </a:rPr>
                  <a:t>0~1</a:t>
                </a:r>
                <a:r>
                  <a:rPr lang="ja-JP" altLang="en-US" sz="2400">
                    <a:latin typeface="Meiryo" panose="020B0604030504040204" pitchFamily="34" charset="-128"/>
                    <a:ea typeface="Meiryo" panose="020B0604030504040204" pitchFamily="34" charset="-128"/>
                  </a:rPr>
                  <a:t>）</a:t>
                </a:r>
                <a:endParaRPr lang="en-US" altLang="ja-JP" sz="2400" dirty="0">
                  <a:latin typeface="Meiryo" panose="020B0604030504040204" pitchFamily="34" charset="-128"/>
                  <a:ea typeface="Meiryo" panose="020B0604030504040204" pitchFamily="34" charset="-128"/>
                </a:endParaRPr>
              </a:p>
            </p:txBody>
          </p:sp>
        </mc:Choice>
        <mc:Fallback>
          <p:sp>
            <p:nvSpPr>
              <p:cNvPr id="6" name="テキスト ボックス 5">
                <a:extLst>
                  <a:ext uri="{FF2B5EF4-FFF2-40B4-BE49-F238E27FC236}">
                    <a16:creationId xmlns:a16="http://schemas.microsoft.com/office/drawing/2014/main" id="{AAA00755-9CB1-A204-BC7F-B99FE08432FB}"/>
                  </a:ext>
                </a:extLst>
              </p:cNvPr>
              <p:cNvSpPr txBox="1">
                <a:spLocks noRot="1" noChangeAspect="1" noMove="1" noResize="1" noEditPoints="1" noAdjustHandles="1" noChangeArrowheads="1" noChangeShapeType="1" noTextEdit="1"/>
              </p:cNvSpPr>
              <p:nvPr/>
            </p:nvSpPr>
            <p:spPr>
              <a:xfrm>
                <a:off x="9002678" y="3841965"/>
                <a:ext cx="2529090" cy="1200329"/>
              </a:xfrm>
              <a:prstGeom prst="rect">
                <a:avLst/>
              </a:prstGeom>
              <a:blipFill>
                <a:blip r:embed="rId4"/>
                <a:stretch>
                  <a:fillRect l="-498" t="-3158" r="-2488" b="-126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8672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FE8E3-D759-E08E-3F93-26859F95D7DB}"/>
              </a:ext>
            </a:extLst>
          </p:cNvPr>
          <p:cNvSpPr>
            <a:spLocks noGrp="1"/>
          </p:cNvSpPr>
          <p:nvPr>
            <p:ph type="title"/>
          </p:nvPr>
        </p:nvSpPr>
        <p:spPr/>
        <p:txBody>
          <a:bodyPr/>
          <a:lstStyle/>
          <a:p>
            <a:r>
              <a:rPr kumimoji="1" lang="ja-JP" altLang="en-US"/>
              <a:t>分析設計</a:t>
            </a:r>
          </a:p>
        </p:txBody>
      </p:sp>
      <p:sp>
        <p:nvSpPr>
          <p:cNvPr id="3" name="コンテンツ プレースホルダー 2">
            <a:extLst>
              <a:ext uri="{FF2B5EF4-FFF2-40B4-BE49-F238E27FC236}">
                <a16:creationId xmlns:a16="http://schemas.microsoft.com/office/drawing/2014/main" id="{438AE9A7-1D45-02BF-99DB-345CABBCAD86}"/>
              </a:ext>
            </a:extLst>
          </p:cNvPr>
          <p:cNvSpPr>
            <a:spLocks noGrp="1"/>
          </p:cNvSpPr>
          <p:nvPr>
            <p:ph idx="1"/>
          </p:nvPr>
        </p:nvSpPr>
        <p:spPr/>
        <p:txBody>
          <a:bodyPr>
            <a:normAutofit/>
          </a:bodyPr>
          <a:lstStyle/>
          <a:p>
            <a:r>
              <a:rPr lang="ja-JP" altLang="en-US"/>
              <a:t>予測値</a:t>
            </a:r>
            <a:endParaRPr kumimoji="1" lang="en-US" altLang="ja-JP" dirty="0"/>
          </a:p>
          <a:p>
            <a:pPr lvl="1"/>
            <a:r>
              <a:rPr lang="ja-JP" altLang="en-US"/>
              <a:t>人口増減率</a:t>
            </a:r>
            <a:endParaRPr lang="en-US" altLang="ja-JP" dirty="0"/>
          </a:p>
          <a:p>
            <a:pPr lvl="1"/>
            <a:endParaRPr lang="en-US" altLang="ja-JP" dirty="0"/>
          </a:p>
          <a:p>
            <a:pPr lvl="1"/>
            <a:endParaRPr lang="en-US" altLang="ja-JP" dirty="0"/>
          </a:p>
          <a:p>
            <a:pPr marL="0" indent="0">
              <a:buNone/>
            </a:pPr>
            <a:endParaRPr lang="en-US" altLang="ja-JP" dirty="0"/>
          </a:p>
          <a:p>
            <a:r>
              <a:rPr lang="ja-JP" altLang="en-US"/>
              <a:t>将来予測の算出方法</a:t>
            </a:r>
            <a:endParaRPr lang="en-US" altLang="ja-JP" dirty="0"/>
          </a:p>
          <a:p>
            <a:pPr lvl="1"/>
            <a:endParaRPr lang="en-US" altLang="ja-JP" dirty="0"/>
          </a:p>
          <a:p>
            <a:pPr lvl="1"/>
            <a:endParaRPr lang="en-US" altLang="ja-JP" dirty="0"/>
          </a:p>
          <a:p>
            <a:pPr lvl="1"/>
            <a:endParaRPr lang="en-US" altLang="ja-JP" dirty="0"/>
          </a:p>
          <a:p>
            <a:pPr lvl="1"/>
            <a:r>
              <a:rPr lang="ja-JP" altLang="en-US"/>
              <a:t>人口の大きさを考慮した予測が可能</a:t>
            </a:r>
            <a:endParaRPr lang="en-US" altLang="ja-JP" dirty="0"/>
          </a:p>
          <a:p>
            <a:pPr lvl="2"/>
            <a:r>
              <a:rPr lang="ja-JP" altLang="en-US"/>
              <a:t>例）</a:t>
            </a:r>
            <a:r>
              <a:rPr lang="en-US" altLang="ja-JP" dirty="0"/>
              <a:t>1000</a:t>
            </a:r>
            <a:r>
              <a:rPr lang="ja-JP" altLang="en-US"/>
              <a:t>人から</a:t>
            </a:r>
            <a:r>
              <a:rPr lang="en-US" altLang="ja-JP" dirty="0"/>
              <a:t>1100</a:t>
            </a:r>
            <a:r>
              <a:rPr lang="ja-JP" altLang="en-US"/>
              <a:t>人　と　</a:t>
            </a:r>
            <a:r>
              <a:rPr lang="en-US" altLang="ja-JP" dirty="0"/>
              <a:t>100</a:t>
            </a:r>
            <a:r>
              <a:rPr lang="ja-JP" altLang="en-US"/>
              <a:t>人から</a:t>
            </a:r>
            <a:r>
              <a:rPr lang="en-US" altLang="ja-JP" dirty="0"/>
              <a:t>200</a:t>
            </a:r>
            <a:r>
              <a:rPr lang="ja-JP" altLang="en-US"/>
              <a:t>人は訳が違う</a:t>
            </a:r>
            <a:endParaRPr lang="en-US" altLang="ja-JP" dirty="0"/>
          </a:p>
        </p:txBody>
      </p:sp>
      <p:sp>
        <p:nvSpPr>
          <p:cNvPr id="4" name="スライド番号プレースホルダー 3">
            <a:extLst>
              <a:ext uri="{FF2B5EF4-FFF2-40B4-BE49-F238E27FC236}">
                <a16:creationId xmlns:a16="http://schemas.microsoft.com/office/drawing/2014/main" id="{257A7F42-41DF-E915-B3AE-2A0D8CBDC9A1}"/>
              </a:ext>
            </a:extLst>
          </p:cNvPr>
          <p:cNvSpPr>
            <a:spLocks noGrp="1"/>
          </p:cNvSpPr>
          <p:nvPr>
            <p:ph type="sldNum" sz="quarter" idx="12"/>
          </p:nvPr>
        </p:nvSpPr>
        <p:spPr/>
        <p:txBody>
          <a:bodyPr/>
          <a:lstStyle/>
          <a:p>
            <a:fld id="{2EB1DF11-3754-204D-886B-D0BD6C82EC86}" type="slidenum">
              <a:rPr lang="ja-JP" altLang="en-US" smtClean="0"/>
              <a:pPr/>
              <a:t>26</a:t>
            </a:fld>
            <a:endParaRPr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1F79362-4DC0-1665-D131-3CF251C180A3}"/>
                  </a:ext>
                </a:extLst>
              </p:cNvPr>
              <p:cNvSpPr txBox="1"/>
              <p:nvPr/>
            </p:nvSpPr>
            <p:spPr>
              <a:xfrm>
                <a:off x="6478542" y="2469827"/>
                <a:ext cx="4264116" cy="865878"/>
              </a:xfrm>
              <a:prstGeom prst="rect">
                <a:avLst/>
              </a:prstGeom>
              <a:noFill/>
            </p:spPr>
            <p:txBody>
              <a:bodyPr wrap="none" rtlCol="0">
                <a:spAutoFit/>
              </a:bodyPr>
              <a:lstStyle/>
              <a:p>
                <a14:m>
                  <m:oMath xmlns:m="http://schemas.openxmlformats.org/officeDocument/2006/math">
                    <m:sSubSup>
                      <m:sSubSupPr>
                        <m:ctrlPr>
                          <a:rPr lang="en-US" altLang="ja-JP" sz="2400" i="1" dirty="0" smtClean="0">
                            <a:latin typeface="Cambria Math" panose="02040503050406030204" pitchFamily="18" charset="0"/>
                          </a:rPr>
                        </m:ctrlPr>
                      </m:sSubSupPr>
                      <m:e>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e>
                      <m:sub>
                        <m:r>
                          <a:rPr lang="en-US" altLang="ja-JP" sz="2400" i="1" dirty="0">
                            <a:latin typeface="Cambria Math" panose="02040503050406030204" pitchFamily="18" charset="0"/>
                          </a:rPr>
                          <m:t>𝑡</m:t>
                        </m:r>
                      </m:sub>
                      <m:sup>
                        <m:r>
                          <a:rPr lang="en-US" altLang="ja-JP" sz="2400" i="1" dirty="0">
                            <a:latin typeface="Cambria Math" panose="02040503050406030204" pitchFamily="18" charset="0"/>
                          </a:rPr>
                          <m:t>𝑖</m:t>
                        </m:r>
                      </m:sup>
                    </m:sSubSup>
                  </m:oMath>
                </a14:m>
                <a:r>
                  <a:rPr lang="ja-JP" altLang="en-US" sz="2400" dirty="0">
                    <a:latin typeface="Meiryo" panose="020B0604030504040204" pitchFamily="34" charset="-128"/>
                    <a:ea typeface="Meiryo" panose="020B0604030504040204" pitchFamily="34" charset="-128"/>
                  </a:rPr>
                  <a:t>：</a:t>
                </a:r>
                <a:r>
                  <a:rPr lang="en-US" altLang="ja-JP" sz="2400" dirty="0"/>
                  <a:t> </a:t>
                </a:r>
                <a14:m>
                  <m:oMath xmlns:m="http://schemas.openxmlformats.org/officeDocument/2006/math">
                    <m:r>
                      <a:rPr lang="en-US" altLang="ja-JP" sz="2400" i="1" dirty="0">
                        <a:latin typeface="Cambria Math" panose="02040503050406030204" pitchFamily="18" charset="0"/>
                      </a:rPr>
                      <m:t>𝑡</m:t>
                    </m:r>
                  </m:oMath>
                </a14:m>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町の</a:t>
                </a:r>
                <a:r>
                  <a:rPr lang="en-US" altLang="ja-JP" sz="2400" dirty="0">
                    <a:latin typeface="Meiryo" panose="020B0604030504040204" pitchFamily="34" charset="-128"/>
                    <a:ea typeface="Meiryo" panose="020B0604030504040204" pitchFamily="34" charset="-128"/>
                  </a:rPr>
                  <a:t> </a:t>
                </a:r>
                <a14:m>
                  <m:oMath xmlns:m="http://schemas.openxmlformats.org/officeDocument/2006/math">
                    <m:r>
                      <a:rPr lang="en-US" altLang="ja-JP" sz="2400" b="0" i="1" smtClean="0">
                        <a:latin typeface="Cambria Math" panose="02040503050406030204" pitchFamily="18" charset="0"/>
                        <a:ea typeface="Meiryo" panose="020B0604030504040204" pitchFamily="34" charset="-128"/>
                      </a:rPr>
                      <m:t>𝑖</m:t>
                    </m:r>
                  </m:oMath>
                </a14:m>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年の人口実測値</a:t>
                </a:r>
                <a:endParaRPr lang="en-US" altLang="ja-JP" sz="2400" dirty="0">
                  <a:latin typeface="Meiryo" panose="020B0604030504040204" pitchFamily="34" charset="-128"/>
                  <a:ea typeface="Meiryo" panose="020B0604030504040204" pitchFamily="34" charset="-128"/>
                </a:endParaRPr>
              </a:p>
              <a:p>
                <a14:m>
                  <m:oMath xmlns:m="http://schemas.openxmlformats.org/officeDocument/2006/math">
                    <m:sSubSup>
                      <m:sSubSupPr>
                        <m:ctrlPr>
                          <a:rPr lang="en-US" altLang="ja-JP" sz="2400" i="1" dirty="0" smtClean="0">
                            <a:latin typeface="Cambria Math" panose="02040503050406030204" pitchFamily="18" charset="0"/>
                          </a:rPr>
                        </m:ctrlPr>
                      </m:sSubSupPr>
                      <m:e>
                        <m:r>
                          <a:rPr lang="en-US" altLang="ja-JP" sz="2400" b="0" i="1" dirty="0" smtClean="0">
                            <a:latin typeface="Cambria Math" panose="02040503050406030204" pitchFamily="18" charset="0"/>
                          </a:rPr>
                          <m:t>𝑟</m:t>
                        </m:r>
                      </m:e>
                      <m:sub>
                        <m:r>
                          <a:rPr lang="en-US" altLang="ja-JP" sz="2400" i="1" dirty="0">
                            <a:latin typeface="Cambria Math" panose="02040503050406030204" pitchFamily="18" charset="0"/>
                          </a:rPr>
                          <m:t>𝑡</m:t>
                        </m:r>
                      </m:sub>
                      <m:sup>
                        <m:r>
                          <a:rPr lang="en-US" altLang="ja-JP" sz="2400" i="1" dirty="0">
                            <a:latin typeface="Cambria Math" panose="02040503050406030204" pitchFamily="18" charset="0"/>
                          </a:rPr>
                          <m:t>𝑖</m:t>
                        </m:r>
                      </m:sup>
                    </m:sSubSup>
                  </m:oMath>
                </a14:m>
                <a:r>
                  <a:rPr lang="en-US" altLang="ja-JP" sz="2400" dirty="0">
                    <a:latin typeface="Meiryo" panose="020B0604030504040204" pitchFamily="34" charset="-128"/>
                    <a:ea typeface="Meiryo" panose="020B0604030504040204" pitchFamily="34" charset="-128"/>
                  </a:rPr>
                  <a:t> </a:t>
                </a:r>
                <a:r>
                  <a:rPr lang="ja-JP" altLang="en-US" sz="2400" dirty="0">
                    <a:latin typeface="Meiryo" panose="020B0604030504040204" pitchFamily="34" charset="-128"/>
                    <a:ea typeface="Meiryo" panose="020B0604030504040204" pitchFamily="34" charset="-128"/>
                  </a:rPr>
                  <a:t>：</a:t>
                </a:r>
                <a:r>
                  <a:rPr lang="en-US" altLang="ja-JP" sz="2400" dirty="0"/>
                  <a:t> </a:t>
                </a:r>
                <a14:m>
                  <m:oMath xmlns:m="http://schemas.openxmlformats.org/officeDocument/2006/math">
                    <m:r>
                      <a:rPr lang="en-US" altLang="ja-JP" sz="2400" i="1" dirty="0">
                        <a:latin typeface="Cambria Math" panose="02040503050406030204" pitchFamily="18" charset="0"/>
                      </a:rPr>
                      <m:t>𝑡</m:t>
                    </m:r>
                  </m:oMath>
                </a14:m>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町の</a:t>
                </a:r>
                <a:r>
                  <a:rPr lang="en-US" altLang="ja-JP" sz="2400" dirty="0">
                    <a:latin typeface="Meiryo" panose="020B0604030504040204" pitchFamily="34" charset="-128"/>
                    <a:ea typeface="Meiryo" panose="020B0604030504040204" pitchFamily="34" charset="-128"/>
                  </a:rPr>
                  <a:t> </a:t>
                </a:r>
                <a14:m>
                  <m:oMath xmlns:m="http://schemas.openxmlformats.org/officeDocument/2006/math">
                    <m:r>
                      <a:rPr lang="en-US" altLang="ja-JP" sz="2400" b="0" i="1" smtClean="0">
                        <a:latin typeface="Cambria Math" panose="02040503050406030204" pitchFamily="18" charset="0"/>
                        <a:ea typeface="Meiryo" panose="020B0604030504040204" pitchFamily="34" charset="-128"/>
                      </a:rPr>
                      <m:t>𝑖</m:t>
                    </m:r>
                  </m:oMath>
                </a14:m>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年の人口増減率</a:t>
                </a:r>
                <a:endParaRPr lang="en-US" altLang="ja-JP" sz="2400" dirty="0">
                  <a:latin typeface="Meiryo" panose="020B0604030504040204" pitchFamily="34" charset="-128"/>
                  <a:ea typeface="Meiryo" panose="020B0604030504040204" pitchFamily="34" charset="-128"/>
                </a:endParaRPr>
              </a:p>
            </p:txBody>
          </p:sp>
        </mc:Choice>
        <mc:Fallback>
          <p:sp>
            <p:nvSpPr>
              <p:cNvPr id="5" name="テキスト ボックス 4">
                <a:extLst>
                  <a:ext uri="{FF2B5EF4-FFF2-40B4-BE49-F238E27FC236}">
                    <a16:creationId xmlns:a16="http://schemas.microsoft.com/office/drawing/2014/main" id="{F1F79362-4DC0-1665-D131-3CF251C180A3}"/>
                  </a:ext>
                </a:extLst>
              </p:cNvPr>
              <p:cNvSpPr txBox="1">
                <a:spLocks noRot="1" noChangeAspect="1" noMove="1" noResize="1" noEditPoints="1" noAdjustHandles="1" noChangeArrowheads="1" noChangeShapeType="1" noTextEdit="1"/>
              </p:cNvSpPr>
              <p:nvPr/>
            </p:nvSpPr>
            <p:spPr>
              <a:xfrm>
                <a:off x="6478542" y="2469827"/>
                <a:ext cx="4264116" cy="865878"/>
              </a:xfrm>
              <a:prstGeom prst="rect">
                <a:avLst/>
              </a:prstGeom>
              <a:blipFill>
                <a:blip r:embed="rId2"/>
                <a:stretch>
                  <a:fillRect l="-298" t="-2899" r="-1488" b="-1594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67724C2F-ECAF-659B-841C-773D4C392B95}"/>
                  </a:ext>
                </a:extLst>
              </p:cNvPr>
              <p:cNvSpPr txBox="1"/>
              <p:nvPr/>
            </p:nvSpPr>
            <p:spPr>
              <a:xfrm>
                <a:off x="2832508" y="2469827"/>
                <a:ext cx="2635914" cy="995914"/>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a:rPr lang="en-US" altLang="ja-JP" sz="2400" i="1" dirty="0">
                              <a:latin typeface="Cambria Math" panose="02040503050406030204" pitchFamily="18" charset="0"/>
                            </a:rPr>
                            <m:t>𝑟</m:t>
                          </m:r>
                        </m:e>
                        <m:sub>
                          <m:r>
                            <a:rPr lang="en-US" altLang="ja-JP" sz="2400" i="1" dirty="0">
                              <a:latin typeface="Cambria Math" panose="02040503050406030204" pitchFamily="18" charset="0"/>
                            </a:rPr>
                            <m:t>𝑡</m:t>
                          </m:r>
                        </m:sub>
                        <m:sup>
                          <m:r>
                            <a:rPr lang="en-US" altLang="ja-JP" sz="2400" i="1" dirty="0">
                              <a:latin typeface="Cambria Math" panose="02040503050406030204" pitchFamily="18" charset="0"/>
                            </a:rPr>
                            <m:t>𝑖</m:t>
                          </m:r>
                        </m:sup>
                      </m:sSubSup>
                      <m:r>
                        <a:rPr lang="en-US" altLang="ja-JP" sz="2400" i="1" dirty="0">
                          <a:latin typeface="Cambria Math" panose="02040503050406030204" pitchFamily="18" charset="0"/>
                        </a:rPr>
                        <m:t>=</m:t>
                      </m:r>
                      <m:f>
                        <m:fPr>
                          <m:ctrlPr>
                            <a:rPr lang="en-US" altLang="ja-JP" sz="2400" i="1" dirty="0">
                              <a:latin typeface="Cambria Math" panose="02040503050406030204" pitchFamily="18" charset="0"/>
                            </a:rPr>
                          </m:ctrlPr>
                        </m:fPr>
                        <m:num>
                          <m:sSubSup>
                            <m:sSubSupPr>
                              <m:ctrlPr>
                                <a:rPr lang="en-US" altLang="ja-JP" sz="2400" i="1" dirty="0">
                                  <a:latin typeface="Cambria Math" panose="02040503050406030204" pitchFamily="18" charset="0"/>
                                </a:rPr>
                              </m:ctrlPr>
                            </m:sSubSupPr>
                            <m:e>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e>
                            <m:sub>
                              <m:r>
                                <a:rPr lang="en-US" altLang="ja-JP" sz="2400" i="1" dirty="0">
                                  <a:latin typeface="Cambria Math" panose="02040503050406030204" pitchFamily="18" charset="0"/>
                                </a:rPr>
                                <m:t>𝑡</m:t>
                              </m:r>
                            </m:sub>
                            <m:sup>
                              <m:r>
                                <a:rPr lang="en-US" altLang="ja-JP" sz="2400" i="1" dirty="0">
                                  <a:latin typeface="Cambria Math" panose="02040503050406030204" pitchFamily="18" charset="0"/>
                                </a:rPr>
                                <m:t>𝑖</m:t>
                              </m:r>
                            </m:sup>
                          </m:sSubSup>
                          <m:r>
                            <a:rPr lang="en-US" altLang="ja-JP" sz="2400" i="1" dirty="0">
                              <a:latin typeface="Cambria Math" panose="02040503050406030204" pitchFamily="18" charset="0"/>
                            </a:rPr>
                            <m:t>−</m:t>
                          </m:r>
                          <m:sSubSup>
                            <m:sSubSupPr>
                              <m:ctrlPr>
                                <a:rPr lang="en-US" altLang="ja-JP" sz="2400" i="1" dirty="0">
                                  <a:latin typeface="Cambria Math" panose="02040503050406030204" pitchFamily="18" charset="0"/>
                                </a:rPr>
                              </m:ctrlPr>
                            </m:sSubSupPr>
                            <m:e>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e>
                            <m:sub>
                              <m:r>
                                <a:rPr lang="en-US" altLang="ja-JP" sz="2400" i="1" dirty="0">
                                  <a:latin typeface="Cambria Math" panose="02040503050406030204" pitchFamily="18" charset="0"/>
                                </a:rPr>
                                <m:t>𝑡</m:t>
                              </m:r>
                              <m:r>
                                <a:rPr lang="en-US" altLang="ja-JP" sz="2400" i="1" dirty="0">
                                  <a:latin typeface="Cambria Math" panose="02040503050406030204" pitchFamily="18" charset="0"/>
                                </a:rPr>
                                <m:t>−1</m:t>
                              </m:r>
                            </m:sub>
                            <m:sup>
                              <m:r>
                                <a:rPr lang="en-US" altLang="ja-JP" sz="2400" i="1" dirty="0">
                                  <a:latin typeface="Cambria Math" panose="02040503050406030204" pitchFamily="18" charset="0"/>
                                </a:rPr>
                                <m:t>𝑖</m:t>
                              </m:r>
                            </m:sup>
                          </m:sSubSup>
                        </m:num>
                        <m:den>
                          <m:sSubSup>
                            <m:sSubSupPr>
                              <m:ctrlPr>
                                <a:rPr lang="en-US" altLang="ja-JP" sz="2400" i="1" dirty="0">
                                  <a:latin typeface="Cambria Math" panose="02040503050406030204" pitchFamily="18" charset="0"/>
                                </a:rPr>
                              </m:ctrlPr>
                            </m:sSubSupPr>
                            <m:e>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e>
                            <m:sub>
                              <m:r>
                                <a:rPr lang="en-US" altLang="ja-JP" sz="2400" i="1" dirty="0">
                                  <a:latin typeface="Cambria Math" panose="02040503050406030204" pitchFamily="18" charset="0"/>
                                </a:rPr>
                                <m:t>𝑡</m:t>
                              </m:r>
                              <m:r>
                                <a:rPr lang="en-US" altLang="ja-JP" sz="2400" i="1" dirty="0">
                                  <a:latin typeface="Cambria Math" panose="02040503050406030204" pitchFamily="18" charset="0"/>
                                </a:rPr>
                                <m:t>−1</m:t>
                              </m:r>
                            </m:sub>
                            <m:sup>
                              <m:r>
                                <a:rPr lang="en-US" altLang="ja-JP" sz="2400" i="1" dirty="0">
                                  <a:latin typeface="Cambria Math" panose="02040503050406030204" pitchFamily="18" charset="0"/>
                                </a:rPr>
                                <m:t>𝑖</m:t>
                              </m:r>
                            </m:sup>
                          </m:sSubSup>
                        </m:den>
                      </m:f>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6" name="テキスト ボックス 5">
                <a:extLst>
                  <a:ext uri="{FF2B5EF4-FFF2-40B4-BE49-F238E27FC236}">
                    <a16:creationId xmlns:a16="http://schemas.microsoft.com/office/drawing/2014/main" id="{67724C2F-ECAF-659B-841C-773D4C392B95}"/>
                  </a:ext>
                </a:extLst>
              </p:cNvPr>
              <p:cNvSpPr txBox="1">
                <a:spLocks noRot="1" noChangeAspect="1" noMove="1" noResize="1" noEditPoints="1" noAdjustHandles="1" noChangeArrowheads="1" noChangeShapeType="1" noTextEdit="1"/>
              </p:cNvSpPr>
              <p:nvPr/>
            </p:nvSpPr>
            <p:spPr>
              <a:xfrm>
                <a:off x="2832508" y="2469827"/>
                <a:ext cx="2635914" cy="995914"/>
              </a:xfrm>
              <a:prstGeom prst="rect">
                <a:avLst/>
              </a:prstGeom>
              <a:blipFill>
                <a:blip r:embed="rId3"/>
                <a:stretch>
                  <a:fillRect/>
                </a:stretch>
              </a:blipFill>
              <a:ln w="952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A7210E15-FA09-9682-276E-84EF18620644}"/>
                  </a:ext>
                </a:extLst>
              </p:cNvPr>
              <p:cNvSpPr txBox="1"/>
              <p:nvPr/>
            </p:nvSpPr>
            <p:spPr>
              <a:xfrm>
                <a:off x="2832508" y="4355777"/>
                <a:ext cx="3062313" cy="482824"/>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a:rPr lang="en-US" altLang="ja-JP" sz="2400" b="0" i="1" dirty="0" smtClean="0">
                              <a:latin typeface="Cambria Math" panose="02040503050406030204" pitchFamily="18" charset="0"/>
                            </a:rPr>
                            <m:t>𝑦</m:t>
                          </m:r>
                        </m:e>
                        <m:sub>
                          <m:r>
                            <a:rPr lang="en-US" altLang="ja-JP" sz="2400" i="1" dirty="0">
                              <a:latin typeface="Cambria Math" panose="02040503050406030204" pitchFamily="18" charset="0"/>
                            </a:rPr>
                            <m:t>𝑡</m:t>
                          </m:r>
                        </m:sub>
                        <m:sup>
                          <m:r>
                            <a:rPr lang="en-US" altLang="ja-JP" sz="2400" i="1" dirty="0">
                              <a:latin typeface="Cambria Math" panose="02040503050406030204" pitchFamily="18" charset="0"/>
                            </a:rPr>
                            <m:t>𝑖</m:t>
                          </m:r>
                        </m:sup>
                      </m:sSubSup>
                      <m:r>
                        <a:rPr lang="en-US" altLang="ja-JP" sz="2400" i="1" dirty="0">
                          <a:latin typeface="Cambria Math" panose="02040503050406030204" pitchFamily="18" charset="0"/>
                        </a:rPr>
                        <m:t>=</m:t>
                      </m:r>
                      <m:sSubSup>
                        <m:sSubSupPr>
                          <m:ctrlPr>
                            <a:rPr lang="en-US" altLang="ja-JP" sz="2400" i="1" dirty="0">
                              <a:latin typeface="Cambria Math" panose="02040503050406030204" pitchFamily="18" charset="0"/>
                            </a:rPr>
                          </m:ctrlPr>
                        </m:sSubSupPr>
                        <m:e>
                          <m:acc>
                            <m:accPr>
                              <m:chr m:val="̂"/>
                              <m:ctrlPr>
                                <a:rPr lang="en-US" altLang="ja-JP" sz="2400" i="1" dirty="0">
                                  <a:latin typeface="Cambria Math" panose="02040503050406030204" pitchFamily="18" charset="0"/>
                                </a:rPr>
                              </m:ctrlPr>
                            </m:accPr>
                            <m:e>
                              <m:r>
                                <a:rPr lang="en-US" altLang="ja-JP" sz="2400" i="1" dirty="0">
                                  <a:latin typeface="Cambria Math" panose="02040503050406030204" pitchFamily="18" charset="0"/>
                                </a:rPr>
                                <m:t>𝑦</m:t>
                              </m:r>
                            </m:e>
                          </m:acc>
                        </m:e>
                        <m:sub>
                          <m:r>
                            <a:rPr lang="en-US" altLang="ja-JP" sz="2400" i="1" dirty="0">
                              <a:latin typeface="Cambria Math" panose="02040503050406030204" pitchFamily="18" charset="0"/>
                            </a:rPr>
                            <m:t>𝑡</m:t>
                          </m:r>
                          <m:r>
                            <a:rPr lang="en-US" altLang="ja-JP" sz="2400" b="0" i="1" dirty="0" smtClean="0">
                              <a:latin typeface="Cambria Math" panose="02040503050406030204" pitchFamily="18" charset="0"/>
                            </a:rPr>
                            <m:t>−1</m:t>
                          </m:r>
                        </m:sub>
                        <m:sup>
                          <m:r>
                            <a:rPr lang="en-US" altLang="ja-JP" sz="2400" i="1" dirty="0">
                              <a:latin typeface="Cambria Math" panose="02040503050406030204" pitchFamily="18" charset="0"/>
                            </a:rPr>
                            <m:t>𝑖</m:t>
                          </m:r>
                        </m:sup>
                      </m:sSubSup>
                      <m:r>
                        <a:rPr lang="en-US" altLang="ja-JP" sz="2400" b="0" i="1" dirty="0" smtClean="0">
                          <a:latin typeface="Cambria Math" panose="02040503050406030204" pitchFamily="18" charset="0"/>
                        </a:rPr>
                        <m:t>(1+</m:t>
                      </m:r>
                      <m:sSubSup>
                        <m:sSubSupPr>
                          <m:ctrlPr>
                            <a:rPr lang="en-US" altLang="ja-JP" sz="2400" i="1" dirty="0">
                              <a:latin typeface="Cambria Math" panose="02040503050406030204" pitchFamily="18" charset="0"/>
                            </a:rPr>
                          </m:ctrlPr>
                        </m:sSubSupPr>
                        <m:e>
                          <m:r>
                            <a:rPr lang="en-US" altLang="ja-JP" sz="2400" b="0" i="1" dirty="0" smtClean="0">
                              <a:latin typeface="Cambria Math" panose="02040503050406030204" pitchFamily="18" charset="0"/>
                            </a:rPr>
                            <m:t>𝑟</m:t>
                          </m:r>
                        </m:e>
                        <m:sub>
                          <m:r>
                            <a:rPr lang="en-US" altLang="ja-JP" sz="2400" i="1" dirty="0" smtClean="0">
                              <a:latin typeface="Cambria Math" panose="02040503050406030204" pitchFamily="18" charset="0"/>
                            </a:rPr>
                            <m:t>𝑡</m:t>
                          </m:r>
                        </m:sub>
                        <m:sup>
                          <m:r>
                            <a:rPr lang="en-US" altLang="ja-JP" sz="2400" i="1" dirty="0">
                              <a:latin typeface="Cambria Math" panose="02040503050406030204" pitchFamily="18" charset="0"/>
                            </a:rPr>
                            <m:t>𝑖</m:t>
                          </m:r>
                        </m:sup>
                      </m:sSubSup>
                      <m:r>
                        <a:rPr lang="en-US" altLang="ja-JP" sz="2400" b="0" i="1" dirty="0" smtClean="0">
                          <a:latin typeface="Cambria Math" panose="02040503050406030204" pitchFamily="18" charset="0"/>
                        </a:rPr>
                        <m:t>)</m:t>
                      </m:r>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8" name="テキスト ボックス 7">
                <a:extLst>
                  <a:ext uri="{FF2B5EF4-FFF2-40B4-BE49-F238E27FC236}">
                    <a16:creationId xmlns:a16="http://schemas.microsoft.com/office/drawing/2014/main" id="{A7210E15-FA09-9682-276E-84EF18620644}"/>
                  </a:ext>
                </a:extLst>
              </p:cNvPr>
              <p:cNvSpPr txBox="1">
                <a:spLocks noRot="1" noChangeAspect="1" noMove="1" noResize="1" noEditPoints="1" noAdjustHandles="1" noChangeArrowheads="1" noChangeShapeType="1" noTextEdit="1"/>
              </p:cNvSpPr>
              <p:nvPr/>
            </p:nvSpPr>
            <p:spPr>
              <a:xfrm>
                <a:off x="2832508" y="4355777"/>
                <a:ext cx="3062313" cy="482824"/>
              </a:xfrm>
              <a:prstGeom prst="rect">
                <a:avLst/>
              </a:prstGeom>
              <a:blipFill>
                <a:blip r:embed="rId4"/>
                <a:stretch>
                  <a:fillRect b="-10000"/>
                </a:stretch>
              </a:blipFill>
              <a:ln w="952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A6A0A74E-A417-F777-30ED-6E4BF712AC16}"/>
                  </a:ext>
                </a:extLst>
              </p:cNvPr>
              <p:cNvSpPr txBox="1"/>
              <p:nvPr/>
            </p:nvSpPr>
            <p:spPr>
              <a:xfrm>
                <a:off x="6478542" y="4164250"/>
                <a:ext cx="4081374" cy="479106"/>
              </a:xfrm>
              <a:prstGeom prst="rect">
                <a:avLst/>
              </a:prstGeom>
              <a:noFill/>
            </p:spPr>
            <p:txBody>
              <a:bodyPr wrap="none" rtlCol="0">
                <a:spAutoFit/>
              </a:bodyPr>
              <a:lstStyle/>
              <a:p>
                <a14:m>
                  <m:oMath xmlns:m="http://schemas.openxmlformats.org/officeDocument/2006/math">
                    <m:sSubSup>
                      <m:sSubSupPr>
                        <m:ctrlPr>
                          <a:rPr lang="en-US" altLang="ja-JP" sz="2400" i="1" dirty="0" smtClean="0">
                            <a:latin typeface="Cambria Math" panose="02040503050406030204" pitchFamily="18" charset="0"/>
                          </a:rPr>
                        </m:ctrlPr>
                      </m:sSubSupPr>
                      <m:e>
                        <m:r>
                          <a:rPr lang="en-US" altLang="ja-JP" sz="2400" b="0" i="1" dirty="0" smtClean="0">
                            <a:latin typeface="Cambria Math" panose="02040503050406030204" pitchFamily="18" charset="0"/>
                          </a:rPr>
                          <m:t>𝑦</m:t>
                        </m:r>
                      </m:e>
                      <m:sub>
                        <m:r>
                          <a:rPr lang="en-US" altLang="ja-JP" sz="2400" i="1" dirty="0">
                            <a:latin typeface="Cambria Math" panose="02040503050406030204" pitchFamily="18" charset="0"/>
                          </a:rPr>
                          <m:t>𝑡</m:t>
                        </m:r>
                      </m:sub>
                      <m:sup>
                        <m:r>
                          <a:rPr lang="en-US" altLang="ja-JP" sz="2400" i="1" dirty="0">
                            <a:latin typeface="Cambria Math" panose="02040503050406030204" pitchFamily="18" charset="0"/>
                          </a:rPr>
                          <m:t>𝑖</m:t>
                        </m:r>
                      </m:sup>
                    </m:sSubSup>
                  </m:oMath>
                </a14:m>
                <a:r>
                  <a:rPr lang="ja-JP" altLang="en-US" sz="2400">
                    <a:latin typeface="Meiryo" panose="020B0604030504040204" pitchFamily="34" charset="-128"/>
                    <a:ea typeface="Meiryo" panose="020B0604030504040204" pitchFamily="34" charset="-128"/>
                  </a:rPr>
                  <a:t>：</a:t>
                </a:r>
                <a:r>
                  <a:rPr lang="en-US" altLang="ja-JP" sz="2400" dirty="0"/>
                  <a:t> </a:t>
                </a:r>
                <a14:m>
                  <m:oMath xmlns:m="http://schemas.openxmlformats.org/officeDocument/2006/math">
                    <m:r>
                      <a:rPr lang="en-US" altLang="ja-JP" sz="2400" i="1" dirty="0">
                        <a:latin typeface="Cambria Math" panose="02040503050406030204" pitchFamily="18" charset="0"/>
                      </a:rPr>
                      <m:t>𝑡</m:t>
                    </m:r>
                  </m:oMath>
                </a14:m>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町の</a:t>
                </a:r>
                <a:r>
                  <a:rPr lang="en-US" altLang="ja-JP" sz="2400" dirty="0">
                    <a:latin typeface="Meiryo" panose="020B0604030504040204" pitchFamily="34" charset="-128"/>
                    <a:ea typeface="Meiryo" panose="020B0604030504040204" pitchFamily="34" charset="-128"/>
                  </a:rPr>
                  <a:t> </a:t>
                </a:r>
                <a14:m>
                  <m:oMath xmlns:m="http://schemas.openxmlformats.org/officeDocument/2006/math">
                    <m:r>
                      <a:rPr lang="en-US" altLang="ja-JP" sz="2400" b="0" i="1" smtClean="0">
                        <a:latin typeface="Cambria Math" panose="02040503050406030204" pitchFamily="18" charset="0"/>
                        <a:ea typeface="Meiryo" panose="020B0604030504040204" pitchFamily="34" charset="-128"/>
                      </a:rPr>
                      <m:t>𝑖</m:t>
                    </m:r>
                  </m:oMath>
                </a14:m>
                <a:r>
                  <a:rPr lang="ja-JP" altLang="en-US" sz="2400">
                    <a:latin typeface="Meiryo" panose="020B0604030504040204" pitchFamily="34" charset="-128"/>
                    <a:ea typeface="Meiryo" panose="020B0604030504040204" pitchFamily="34" charset="-128"/>
                  </a:rPr>
                  <a:t>年の人口予測値</a:t>
                </a:r>
                <a:endParaRPr lang="en-US" altLang="ja-JP" sz="2400" dirty="0">
                  <a:latin typeface="Meiryo" panose="020B0604030504040204" pitchFamily="34" charset="-128"/>
                  <a:ea typeface="Meiryo" panose="020B0604030504040204" pitchFamily="34" charset="-128"/>
                </a:endParaRPr>
              </a:p>
            </p:txBody>
          </p:sp>
        </mc:Choice>
        <mc:Fallback>
          <p:sp>
            <p:nvSpPr>
              <p:cNvPr id="7" name="テキスト ボックス 6">
                <a:extLst>
                  <a:ext uri="{FF2B5EF4-FFF2-40B4-BE49-F238E27FC236}">
                    <a16:creationId xmlns:a16="http://schemas.microsoft.com/office/drawing/2014/main" id="{A6A0A74E-A417-F777-30ED-6E4BF712AC16}"/>
                  </a:ext>
                </a:extLst>
              </p:cNvPr>
              <p:cNvSpPr txBox="1">
                <a:spLocks noRot="1" noChangeAspect="1" noMove="1" noResize="1" noEditPoints="1" noAdjustHandles="1" noChangeArrowheads="1" noChangeShapeType="1" noTextEdit="1"/>
              </p:cNvSpPr>
              <p:nvPr/>
            </p:nvSpPr>
            <p:spPr>
              <a:xfrm>
                <a:off x="6478542" y="4164250"/>
                <a:ext cx="4081374" cy="479106"/>
              </a:xfrm>
              <a:prstGeom prst="rect">
                <a:avLst/>
              </a:prstGeom>
              <a:blipFill>
                <a:blip r:embed="rId5"/>
                <a:stretch>
                  <a:fillRect l="-311" t="-5128" r="-1553" b="-2820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99321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F8AA9E-5E65-B9BF-D2C4-F421D51200DF}"/>
              </a:ext>
            </a:extLst>
          </p:cNvPr>
          <p:cNvSpPr>
            <a:spLocks noGrp="1"/>
          </p:cNvSpPr>
          <p:nvPr>
            <p:ph type="title"/>
          </p:nvPr>
        </p:nvSpPr>
        <p:spPr/>
        <p:txBody>
          <a:bodyPr/>
          <a:lstStyle/>
          <a:p>
            <a:r>
              <a:rPr kumimoji="1" lang="ja-JP" altLang="en-US"/>
              <a:t>評価指標</a:t>
            </a:r>
          </a:p>
        </p:txBody>
      </p:sp>
      <p:sp>
        <p:nvSpPr>
          <p:cNvPr id="3" name="コンテンツ プレースホルダー 2">
            <a:extLst>
              <a:ext uri="{FF2B5EF4-FFF2-40B4-BE49-F238E27FC236}">
                <a16:creationId xmlns:a16="http://schemas.microsoft.com/office/drawing/2014/main" id="{DA566676-78F9-6386-94AD-2DC968685DEF}"/>
              </a:ext>
            </a:extLst>
          </p:cNvPr>
          <p:cNvSpPr>
            <a:spLocks noGrp="1"/>
          </p:cNvSpPr>
          <p:nvPr>
            <p:ph idx="1"/>
          </p:nvPr>
        </p:nvSpPr>
        <p:spPr/>
        <p:txBody>
          <a:bodyPr/>
          <a:lstStyle/>
          <a:p>
            <a:r>
              <a:rPr kumimoji="1" lang="en-US" altLang="ja-JP" dirty="0"/>
              <a:t>MAE</a:t>
            </a:r>
            <a:r>
              <a:rPr kumimoji="1" lang="ja-JP" altLang="en-US"/>
              <a:t>（</a:t>
            </a:r>
            <a:r>
              <a:rPr lang="en" altLang="ja-JP" dirty="0"/>
              <a:t> Mean Absolute Error</a:t>
            </a:r>
            <a:r>
              <a:rPr lang="ja-JP" altLang="en"/>
              <a:t>：</a:t>
            </a:r>
            <a:r>
              <a:rPr lang="ja-JP" altLang="en-US"/>
              <a:t>平均絶対誤差</a:t>
            </a:r>
            <a:r>
              <a:rPr kumimoji="1" lang="ja-JP" altLang="en-US"/>
              <a:t>）</a:t>
            </a:r>
            <a:endParaRPr kumimoji="1" lang="en-US" altLang="ja-JP" dirty="0"/>
          </a:p>
          <a:p>
            <a:pPr lvl="1"/>
            <a:r>
              <a:rPr kumimoji="1" lang="ja-JP" altLang="en-US"/>
              <a:t>計算式</a:t>
            </a:r>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r>
              <a:rPr lang="ja-JP" altLang="en-US"/>
              <a:t>範囲</a:t>
            </a:r>
            <a:r>
              <a:rPr lang="ja-JP" altLang="en-US">
                <a:sym typeface="Wingdings" pitchFamily="2" charset="2"/>
              </a:rPr>
              <a:t>：</a:t>
            </a:r>
            <a:r>
              <a:rPr lang="en-US" altLang="ja-JP" dirty="0">
                <a:sym typeface="Wingdings" pitchFamily="2" charset="2"/>
              </a:rPr>
              <a:t>0~</a:t>
            </a:r>
            <a:r>
              <a:rPr lang="ja-JP" altLang="en-US">
                <a:sym typeface="Wingdings" pitchFamily="2" charset="2"/>
              </a:rPr>
              <a:t>無限</a:t>
            </a:r>
            <a:r>
              <a:rPr lang="en-US" altLang="ja-JP" dirty="0">
                <a:sym typeface="Wingdings" pitchFamily="2" charset="2"/>
              </a:rPr>
              <a:t> / </a:t>
            </a:r>
            <a:r>
              <a:rPr lang="ja-JP" altLang="en-US">
                <a:sym typeface="Wingdings" pitchFamily="2" charset="2"/>
              </a:rPr>
              <a:t>小さいほど良い</a:t>
            </a:r>
            <a:endParaRPr lang="en-US" altLang="ja-JP" dirty="0">
              <a:sym typeface="Wingdings" pitchFamily="2" charset="2"/>
            </a:endParaRPr>
          </a:p>
          <a:p>
            <a:pPr lvl="1"/>
            <a:r>
              <a:rPr kumimoji="1" lang="ja-JP" altLang="en-US">
                <a:sym typeface="Wingdings" pitchFamily="2" charset="2"/>
              </a:rPr>
              <a:t>強み：ハズレ値に引っ張られにくい</a:t>
            </a:r>
            <a:endParaRPr kumimoji="1" lang="en-US" altLang="ja-JP" dirty="0">
              <a:sym typeface="Wingdings" pitchFamily="2" charset="2"/>
            </a:endParaRPr>
          </a:p>
          <a:p>
            <a:pPr lvl="1"/>
            <a:r>
              <a:rPr lang="ja-JP" altLang="en-US">
                <a:sym typeface="Wingdings" pitchFamily="2" charset="2"/>
              </a:rPr>
              <a:t>弱み：大外しを強く罰しない</a:t>
            </a:r>
            <a:endParaRPr kumimoji="1" lang="en-US" altLang="ja-JP" dirty="0"/>
          </a:p>
        </p:txBody>
      </p:sp>
      <p:sp>
        <p:nvSpPr>
          <p:cNvPr id="4" name="スライド番号プレースホルダー 3">
            <a:extLst>
              <a:ext uri="{FF2B5EF4-FFF2-40B4-BE49-F238E27FC236}">
                <a16:creationId xmlns:a16="http://schemas.microsoft.com/office/drawing/2014/main" id="{D2806CC6-2590-3263-4370-9D35679EEEE8}"/>
              </a:ext>
            </a:extLst>
          </p:cNvPr>
          <p:cNvSpPr>
            <a:spLocks noGrp="1"/>
          </p:cNvSpPr>
          <p:nvPr>
            <p:ph type="sldNum" sz="quarter" idx="12"/>
          </p:nvPr>
        </p:nvSpPr>
        <p:spPr/>
        <p:txBody>
          <a:bodyPr/>
          <a:lstStyle/>
          <a:p>
            <a:fld id="{2EB1DF11-3754-204D-886B-D0BD6C82EC86}" type="slidenum">
              <a:rPr lang="ja-JP" altLang="en-US" smtClean="0"/>
              <a:pPr/>
              <a:t>27</a:t>
            </a:fld>
            <a:endParaRPr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EB366C1C-2789-0D43-19C0-E5F2B46C6656}"/>
                  </a:ext>
                </a:extLst>
              </p:cNvPr>
              <p:cNvSpPr txBox="1"/>
              <p:nvPr/>
            </p:nvSpPr>
            <p:spPr>
              <a:xfrm>
                <a:off x="2687838" y="2296819"/>
                <a:ext cx="3536161" cy="1100558"/>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𝑀𝐴𝐸</m:t>
                      </m:r>
                      <m:r>
                        <a:rPr lang="en-US" altLang="ja-JP" sz="2400" b="0" i="1" dirty="0" smtClean="0">
                          <a:latin typeface="Cambria Math" panose="02040503050406030204" pitchFamily="18" charset="0"/>
                        </a:rPr>
                        <m:t>=</m:t>
                      </m:r>
                      <m:f>
                        <m:fPr>
                          <m:ctrlPr>
                            <a:rPr lang="en-US" altLang="ja-JP" sz="2400" b="0" i="1" dirty="0" smtClean="0">
                              <a:latin typeface="Cambria Math" panose="02040503050406030204" pitchFamily="18" charset="0"/>
                            </a:rPr>
                          </m:ctrlPr>
                        </m:fPr>
                        <m:num>
                          <m:r>
                            <a:rPr lang="en-US" altLang="ja-JP" sz="2400" b="0" i="1" dirty="0" smtClean="0">
                              <a:latin typeface="Cambria Math" panose="02040503050406030204" pitchFamily="18" charset="0"/>
                            </a:rPr>
                            <m:t>1</m:t>
                          </m:r>
                        </m:num>
                        <m:den>
                          <m:r>
                            <a:rPr lang="en-US" altLang="ja-JP" sz="2400" b="0" i="1" dirty="0" smtClean="0">
                              <a:latin typeface="Cambria Math" panose="02040503050406030204" pitchFamily="18" charset="0"/>
                            </a:rPr>
                            <m:t>𝑛</m:t>
                          </m:r>
                        </m:den>
                      </m:f>
                      <m:nary>
                        <m:naryPr>
                          <m:chr m:val="∑"/>
                          <m:ctrlPr>
                            <a:rPr lang="en-US" altLang="ja-JP" sz="2400" b="0" i="1" dirty="0" smtClean="0">
                              <a:latin typeface="Cambria Math" panose="02040503050406030204" pitchFamily="18" charset="0"/>
                            </a:rPr>
                          </m:ctrlPr>
                        </m:naryPr>
                        <m:sub>
                          <m:r>
                            <m:rPr>
                              <m:brk m:alnAt="23"/>
                            </m:rPr>
                            <a:rPr lang="en-US" altLang="ja-JP" sz="2400" b="0" i="1" dirty="0" smtClean="0">
                              <a:latin typeface="Cambria Math" panose="02040503050406030204" pitchFamily="18" charset="0"/>
                            </a:rPr>
                            <m:t>𝑖</m:t>
                          </m:r>
                          <m:r>
                            <a:rPr lang="en-US" altLang="ja-JP" sz="2400" b="0" i="1" dirty="0" smtClean="0">
                              <a:latin typeface="Cambria Math" panose="02040503050406030204" pitchFamily="18" charset="0"/>
                            </a:rPr>
                            <m:t>=1</m:t>
                          </m:r>
                        </m:sub>
                        <m:sup>
                          <m:r>
                            <a:rPr lang="en-US" altLang="ja-JP" sz="2400" b="0" i="1" dirty="0" smtClean="0">
                              <a:latin typeface="Cambria Math" panose="02040503050406030204" pitchFamily="18" charset="0"/>
                            </a:rPr>
                            <m:t>𝑛</m:t>
                          </m:r>
                        </m:sup>
                        <m:e>
                          <m:d>
                            <m:dPr>
                              <m:begChr m:val="|"/>
                              <m:endChr m:val="|"/>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𝑦</m:t>
                                  </m:r>
                                </m:e>
                                <m:sub>
                                  <m:r>
                                    <a:rPr lang="en-US" altLang="ja-JP" sz="2400" i="1" dirty="0">
                                      <a:latin typeface="Cambria Math" panose="02040503050406030204" pitchFamily="18" charset="0"/>
                                    </a:rPr>
                                    <m:t>𝑖</m:t>
                                  </m:r>
                                </m:sub>
                              </m:sSub>
                              <m:r>
                                <a:rPr lang="en-US" altLang="ja-JP" sz="2400" i="1" dirty="0">
                                  <a:latin typeface="Cambria Math" panose="02040503050406030204" pitchFamily="18" charset="0"/>
                                </a:rPr>
                                <m:t>−</m:t>
                              </m:r>
                              <m:acc>
                                <m:accPr>
                                  <m:chr m:val="̂"/>
                                  <m:ctrlPr>
                                    <a:rPr lang="en-US" altLang="ja-JP" sz="2400" i="1" dirty="0">
                                      <a:latin typeface="Cambria Math" panose="02040503050406030204" pitchFamily="18" charset="0"/>
                                    </a:rPr>
                                  </m:ctrlPr>
                                </m:acc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𝑦</m:t>
                                      </m:r>
                                    </m:e>
                                    <m:sub>
                                      <m:r>
                                        <a:rPr lang="en-US" altLang="ja-JP" sz="2400" i="1" dirty="0">
                                          <a:latin typeface="Cambria Math" panose="02040503050406030204" pitchFamily="18" charset="0"/>
                                        </a:rPr>
                                        <m:t>𝑖</m:t>
                                      </m:r>
                                    </m:sub>
                                  </m:sSub>
                                </m:e>
                              </m:acc>
                            </m:e>
                          </m:d>
                        </m:e>
                      </m:nary>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6" name="テキスト ボックス 5">
                <a:extLst>
                  <a:ext uri="{FF2B5EF4-FFF2-40B4-BE49-F238E27FC236}">
                    <a16:creationId xmlns:a16="http://schemas.microsoft.com/office/drawing/2014/main" id="{EB366C1C-2789-0D43-19C0-E5F2B46C6656}"/>
                  </a:ext>
                </a:extLst>
              </p:cNvPr>
              <p:cNvSpPr txBox="1">
                <a:spLocks noRot="1" noChangeAspect="1" noMove="1" noResize="1" noEditPoints="1" noAdjustHandles="1" noChangeArrowheads="1" noChangeShapeType="1" noTextEdit="1"/>
              </p:cNvSpPr>
              <p:nvPr/>
            </p:nvSpPr>
            <p:spPr>
              <a:xfrm>
                <a:off x="2687838" y="2296819"/>
                <a:ext cx="3536161" cy="1100558"/>
              </a:xfrm>
              <a:prstGeom prst="rect">
                <a:avLst/>
              </a:prstGeom>
              <a:blipFill>
                <a:blip r:embed="rId2"/>
                <a:stretch>
                  <a:fillRect t="-105682" b="-161364"/>
                </a:stretch>
              </a:blipFill>
              <a:ln w="952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4139203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F8AA9E-5E65-B9BF-D2C4-F421D51200DF}"/>
              </a:ext>
            </a:extLst>
          </p:cNvPr>
          <p:cNvSpPr>
            <a:spLocks noGrp="1"/>
          </p:cNvSpPr>
          <p:nvPr>
            <p:ph type="title"/>
          </p:nvPr>
        </p:nvSpPr>
        <p:spPr/>
        <p:txBody>
          <a:bodyPr/>
          <a:lstStyle/>
          <a:p>
            <a:r>
              <a:rPr kumimoji="1" lang="ja-JP" altLang="en-US"/>
              <a:t>評価指標</a:t>
            </a:r>
          </a:p>
        </p:txBody>
      </p:sp>
      <p:sp>
        <p:nvSpPr>
          <p:cNvPr id="3" name="コンテンツ プレースホルダー 2">
            <a:extLst>
              <a:ext uri="{FF2B5EF4-FFF2-40B4-BE49-F238E27FC236}">
                <a16:creationId xmlns:a16="http://schemas.microsoft.com/office/drawing/2014/main" id="{DA566676-78F9-6386-94AD-2DC968685DEF}"/>
              </a:ext>
            </a:extLst>
          </p:cNvPr>
          <p:cNvSpPr>
            <a:spLocks noGrp="1"/>
          </p:cNvSpPr>
          <p:nvPr>
            <p:ph idx="1"/>
          </p:nvPr>
        </p:nvSpPr>
        <p:spPr/>
        <p:txBody>
          <a:bodyPr/>
          <a:lstStyle/>
          <a:p>
            <a:r>
              <a:rPr lang="en-US" altLang="ja-JP" dirty="0"/>
              <a:t>RMSE</a:t>
            </a:r>
            <a:r>
              <a:rPr lang="ja-JP" altLang="en-US"/>
              <a:t>（</a:t>
            </a:r>
            <a:r>
              <a:rPr lang="en" altLang="ja-JP" dirty="0"/>
              <a:t>Root Mean Squared Error</a:t>
            </a:r>
            <a:r>
              <a:rPr lang="ja-JP" altLang="en"/>
              <a:t>：</a:t>
            </a:r>
            <a:r>
              <a:rPr lang="ja-JP" altLang="en-US"/>
              <a:t>二乗平均平方根誤差）</a:t>
            </a:r>
            <a:endParaRPr lang="en-US" altLang="ja-JP" dirty="0"/>
          </a:p>
          <a:p>
            <a:pPr lvl="1"/>
            <a:r>
              <a:rPr lang="ja-JP" altLang="en-US"/>
              <a:t>計算式</a:t>
            </a:r>
            <a:endParaRPr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r>
              <a:rPr lang="ja-JP" altLang="en-US"/>
              <a:t>範囲</a:t>
            </a:r>
            <a:r>
              <a:rPr lang="ja-JP" altLang="en-US">
                <a:sym typeface="Wingdings" pitchFamily="2" charset="2"/>
              </a:rPr>
              <a:t>：</a:t>
            </a:r>
            <a:r>
              <a:rPr lang="en-US" altLang="ja-JP" dirty="0">
                <a:sym typeface="Wingdings" pitchFamily="2" charset="2"/>
              </a:rPr>
              <a:t>0~</a:t>
            </a:r>
            <a:r>
              <a:rPr lang="ja-JP" altLang="en-US">
                <a:sym typeface="Wingdings" pitchFamily="2" charset="2"/>
              </a:rPr>
              <a:t>無限</a:t>
            </a:r>
            <a:r>
              <a:rPr lang="en-US" altLang="ja-JP" dirty="0">
                <a:sym typeface="Wingdings" pitchFamily="2" charset="2"/>
              </a:rPr>
              <a:t> / </a:t>
            </a:r>
            <a:r>
              <a:rPr lang="ja-JP" altLang="en-US">
                <a:sym typeface="Wingdings" pitchFamily="2" charset="2"/>
              </a:rPr>
              <a:t>小さいほど良い</a:t>
            </a:r>
            <a:endParaRPr lang="en-US" altLang="ja-JP" dirty="0">
              <a:sym typeface="Wingdings" pitchFamily="2" charset="2"/>
            </a:endParaRPr>
          </a:p>
          <a:p>
            <a:pPr lvl="1"/>
            <a:r>
              <a:rPr kumimoji="1" lang="ja-JP" altLang="en-US">
                <a:sym typeface="Wingdings" pitchFamily="2" charset="2"/>
              </a:rPr>
              <a:t>強み：大外しに敏感</a:t>
            </a:r>
            <a:endParaRPr kumimoji="1" lang="en-US" altLang="ja-JP" dirty="0">
              <a:sym typeface="Wingdings" pitchFamily="2" charset="2"/>
            </a:endParaRPr>
          </a:p>
          <a:p>
            <a:pPr lvl="1"/>
            <a:r>
              <a:rPr lang="ja-JP" altLang="en-US">
                <a:sym typeface="Wingdings" pitchFamily="2" charset="2"/>
              </a:rPr>
              <a:t>弱み：少しの外れ値で数字が大きくなりやすい</a:t>
            </a:r>
            <a:endParaRPr lang="en-US" altLang="ja-JP" dirty="0"/>
          </a:p>
        </p:txBody>
      </p:sp>
      <p:sp>
        <p:nvSpPr>
          <p:cNvPr id="4" name="スライド番号プレースホルダー 3">
            <a:extLst>
              <a:ext uri="{FF2B5EF4-FFF2-40B4-BE49-F238E27FC236}">
                <a16:creationId xmlns:a16="http://schemas.microsoft.com/office/drawing/2014/main" id="{D2806CC6-2590-3263-4370-9D35679EEEE8}"/>
              </a:ext>
            </a:extLst>
          </p:cNvPr>
          <p:cNvSpPr>
            <a:spLocks noGrp="1"/>
          </p:cNvSpPr>
          <p:nvPr>
            <p:ph type="sldNum" sz="quarter" idx="12"/>
          </p:nvPr>
        </p:nvSpPr>
        <p:spPr/>
        <p:txBody>
          <a:bodyPr/>
          <a:lstStyle/>
          <a:p>
            <a:fld id="{2EB1DF11-3754-204D-886B-D0BD6C82EC86}" type="slidenum">
              <a:rPr lang="ja-JP" altLang="en-US" smtClean="0"/>
              <a:pPr/>
              <a:t>28</a:t>
            </a:fld>
            <a:endParaRPr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AD25C658-5C04-7AF1-CC39-A2C49AA9883B}"/>
                  </a:ext>
                </a:extLst>
              </p:cNvPr>
              <p:cNvSpPr txBox="1"/>
              <p:nvPr/>
            </p:nvSpPr>
            <p:spPr>
              <a:xfrm>
                <a:off x="2687838" y="2296819"/>
                <a:ext cx="4139146" cy="1529201"/>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𝑅𝑀𝑆𝐸</m:t>
                      </m:r>
                      <m:r>
                        <a:rPr lang="en-US" altLang="ja-JP" sz="2400" b="0" i="1" dirty="0" smtClean="0">
                          <a:latin typeface="Cambria Math" panose="02040503050406030204" pitchFamily="18" charset="0"/>
                        </a:rPr>
                        <m:t>=</m:t>
                      </m:r>
                      <m:rad>
                        <m:radPr>
                          <m:degHide m:val="on"/>
                          <m:ctrlPr>
                            <a:rPr lang="en-US" altLang="ja-JP" sz="2400" b="0" i="1" dirty="0" smtClean="0">
                              <a:latin typeface="Cambria Math" panose="02040503050406030204" pitchFamily="18" charset="0"/>
                            </a:rPr>
                          </m:ctrlPr>
                        </m:radPr>
                        <m:deg/>
                        <m:e>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𝑛</m:t>
                              </m:r>
                            </m:den>
                          </m:f>
                          <m:nary>
                            <m:naryPr>
                              <m:chr m:val="∑"/>
                              <m:ctrlPr>
                                <a:rPr lang="en-US" altLang="ja-JP" sz="2400" i="1" dirty="0">
                                  <a:latin typeface="Cambria Math" panose="02040503050406030204" pitchFamily="18" charset="0"/>
                                </a:rPr>
                              </m:ctrlPr>
                            </m:naryPr>
                            <m:sub>
                              <m:r>
                                <m:rPr>
                                  <m:brk m:alnAt="23"/>
                                </m:rPr>
                                <a:rPr lang="en-US" altLang="ja-JP" sz="2400" i="1" dirty="0">
                                  <a:latin typeface="Cambria Math" panose="02040503050406030204" pitchFamily="18" charset="0"/>
                                </a:rPr>
                                <m:t>𝑖</m:t>
                              </m:r>
                              <m:r>
                                <a:rPr lang="en-US" altLang="ja-JP" sz="2400" i="1" dirty="0">
                                  <a:latin typeface="Cambria Math" panose="02040503050406030204" pitchFamily="18" charset="0"/>
                                </a:rPr>
                                <m:t>=1</m:t>
                              </m:r>
                            </m:sub>
                            <m:sup>
                              <m:r>
                                <a:rPr lang="en-US" altLang="ja-JP" sz="2400" i="1" dirty="0">
                                  <a:latin typeface="Cambria Math" panose="02040503050406030204" pitchFamily="18" charset="0"/>
                                </a:rPr>
                                <m:t>𝑛</m:t>
                              </m:r>
                            </m:sup>
                            <m:e>
                              <m:sSup>
                                <m:sSupPr>
                                  <m:ctrlPr>
                                    <a:rPr lang="en-US" altLang="ja-JP" sz="2400" i="1" dirty="0" smtClean="0">
                                      <a:latin typeface="Cambria Math" panose="02040503050406030204" pitchFamily="18" charset="0"/>
                                    </a:rPr>
                                  </m:ctrlPr>
                                </m:sSupPr>
                                <m:e>
                                  <m:d>
                                    <m:dPr>
                                      <m:ctrlPr>
                                        <a:rPr lang="en-US" altLang="ja-JP" sz="2400" i="1" dirty="0" smtClean="0">
                                          <a:latin typeface="Cambria Math" panose="02040503050406030204" pitchFamily="18" charset="0"/>
                                        </a:rPr>
                                      </m:ctrlPr>
                                    </m:dPr>
                                    <m:e>
                                      <m:sSub>
                                        <m:sSubPr>
                                          <m:ctrlPr>
                                            <a:rPr lang="en-US" altLang="ja-JP" sz="2400" i="1" dirty="0" smtClean="0">
                                              <a:latin typeface="Cambria Math" panose="02040503050406030204" pitchFamily="18" charset="0"/>
                                            </a:rPr>
                                          </m:ctrlPr>
                                        </m:sSubPr>
                                        <m:e>
                                          <m:r>
                                            <a:rPr lang="en-US" altLang="ja-JP" sz="2400" b="0" i="1" dirty="0" smtClean="0">
                                              <a:latin typeface="Cambria Math" panose="02040503050406030204" pitchFamily="18" charset="0"/>
                                            </a:rPr>
                                            <m:t>𝑦</m:t>
                                          </m:r>
                                        </m:e>
                                        <m:sub>
                                          <m:r>
                                            <a:rPr lang="en-US" altLang="ja-JP" sz="2400" b="0" i="1" dirty="0" smtClean="0">
                                              <a:latin typeface="Cambria Math" panose="02040503050406030204" pitchFamily="18" charset="0"/>
                                            </a:rPr>
                                            <m:t>𝑖</m:t>
                                          </m:r>
                                        </m:sub>
                                      </m:sSub>
                                      <m:r>
                                        <a:rPr lang="en-US" altLang="ja-JP" sz="2400" i="1" dirty="0">
                                          <a:latin typeface="Cambria Math" panose="02040503050406030204" pitchFamily="18" charset="0"/>
                                        </a:rPr>
                                        <m:t>−</m:t>
                                      </m:r>
                                      <m:acc>
                                        <m:accPr>
                                          <m:chr m:val="̂"/>
                                          <m:ctrlPr>
                                            <a:rPr lang="en-US" altLang="ja-JP" sz="2400" i="1" dirty="0">
                                              <a:latin typeface="Cambria Math" panose="02040503050406030204" pitchFamily="18" charset="0"/>
                                            </a:rPr>
                                          </m:ctrlPr>
                                        </m:accPr>
                                        <m:e>
                                          <m:sSub>
                                            <m:sSubPr>
                                              <m:ctrlPr>
                                                <a:rPr lang="en-US" altLang="ja-JP" sz="2400" i="1" dirty="0" smtClean="0">
                                                  <a:latin typeface="Cambria Math" panose="02040503050406030204" pitchFamily="18" charset="0"/>
                                                </a:rPr>
                                              </m:ctrlPr>
                                            </m:sSubPr>
                                            <m:e>
                                              <m:r>
                                                <a:rPr lang="en-US" altLang="ja-JP" sz="2400" b="0" i="1" dirty="0" smtClean="0">
                                                  <a:latin typeface="Cambria Math" panose="02040503050406030204" pitchFamily="18" charset="0"/>
                                                </a:rPr>
                                                <m:t>𝑦</m:t>
                                              </m:r>
                                            </m:e>
                                            <m:sub>
                                              <m:r>
                                                <a:rPr lang="en-US" altLang="ja-JP" sz="2400" b="0" i="1" dirty="0" smtClean="0">
                                                  <a:latin typeface="Cambria Math" panose="02040503050406030204" pitchFamily="18" charset="0"/>
                                                </a:rPr>
                                                <m:t>𝑖</m:t>
                                              </m:r>
                                            </m:sub>
                                          </m:sSub>
                                        </m:e>
                                      </m:acc>
                                    </m:e>
                                  </m:d>
                                </m:e>
                                <m:sup>
                                  <m:r>
                                    <a:rPr lang="en-US" altLang="ja-JP" sz="2400" b="0" i="1" dirty="0" smtClean="0">
                                      <a:latin typeface="Cambria Math" panose="02040503050406030204" pitchFamily="18" charset="0"/>
                                    </a:rPr>
                                    <m:t>2</m:t>
                                  </m:r>
                                </m:sup>
                              </m:sSup>
                            </m:e>
                          </m:nary>
                        </m:e>
                      </m:rad>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5" name="テキスト ボックス 4">
                <a:extLst>
                  <a:ext uri="{FF2B5EF4-FFF2-40B4-BE49-F238E27FC236}">
                    <a16:creationId xmlns:a16="http://schemas.microsoft.com/office/drawing/2014/main" id="{AD25C658-5C04-7AF1-CC39-A2C49AA9883B}"/>
                  </a:ext>
                </a:extLst>
              </p:cNvPr>
              <p:cNvSpPr txBox="1">
                <a:spLocks noRot="1" noChangeAspect="1" noMove="1" noResize="1" noEditPoints="1" noAdjustHandles="1" noChangeArrowheads="1" noChangeShapeType="1" noTextEdit="1"/>
              </p:cNvSpPr>
              <p:nvPr/>
            </p:nvSpPr>
            <p:spPr>
              <a:xfrm>
                <a:off x="2687838" y="2296819"/>
                <a:ext cx="4139146" cy="1529201"/>
              </a:xfrm>
              <a:prstGeom prst="rect">
                <a:avLst/>
              </a:prstGeom>
              <a:blipFill>
                <a:blip r:embed="rId2"/>
                <a:stretch>
                  <a:fillRect t="-60656" b="-104098"/>
                </a:stretch>
              </a:blipFill>
              <a:ln w="952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57460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41C47-2CB8-EB74-F6D2-11BB775F0896}"/>
              </a:ext>
            </a:extLst>
          </p:cNvPr>
          <p:cNvSpPr>
            <a:spLocks noGrp="1"/>
          </p:cNvSpPr>
          <p:nvPr>
            <p:ph type="title"/>
          </p:nvPr>
        </p:nvSpPr>
        <p:spPr/>
        <p:txBody>
          <a:bodyPr/>
          <a:lstStyle/>
          <a:p>
            <a:r>
              <a:rPr kumimoji="1" lang="ja-JP" altLang="en-US"/>
              <a:t>評価軸</a:t>
            </a:r>
          </a:p>
        </p:txBody>
      </p:sp>
      <p:sp>
        <p:nvSpPr>
          <p:cNvPr id="3" name="コンテンツ プレースホルダー 2">
            <a:extLst>
              <a:ext uri="{FF2B5EF4-FFF2-40B4-BE49-F238E27FC236}">
                <a16:creationId xmlns:a16="http://schemas.microsoft.com/office/drawing/2014/main" id="{E05E5BAD-FBC1-D6CF-7545-0FAE3BCE8477}"/>
              </a:ext>
            </a:extLst>
          </p:cNvPr>
          <p:cNvSpPr>
            <a:spLocks noGrp="1"/>
          </p:cNvSpPr>
          <p:nvPr>
            <p:ph idx="1"/>
          </p:nvPr>
        </p:nvSpPr>
        <p:spPr/>
        <p:txBody>
          <a:bodyPr/>
          <a:lstStyle/>
          <a:p>
            <a:r>
              <a:rPr kumimoji="1" lang="ja-JP" altLang="en-US" b="1"/>
              <a:t>再現性</a:t>
            </a:r>
            <a:endParaRPr kumimoji="1" lang="en-US" altLang="ja-JP" b="1" dirty="0"/>
          </a:p>
          <a:p>
            <a:pPr lvl="1"/>
            <a:r>
              <a:rPr kumimoji="1" lang="ja-JP" altLang="en-US"/>
              <a:t>データ，コード，手順が明確で第三者が再現可能</a:t>
            </a:r>
            <a:endParaRPr kumimoji="1" lang="en-US" altLang="ja-JP" dirty="0"/>
          </a:p>
          <a:p>
            <a:pPr lvl="1"/>
            <a:endParaRPr kumimoji="1" lang="en-US" altLang="ja-JP" dirty="0"/>
          </a:p>
          <a:p>
            <a:r>
              <a:rPr lang="ja-JP" altLang="en-US" b="1"/>
              <a:t>説明可能性</a:t>
            </a:r>
            <a:endParaRPr lang="en-US" altLang="ja-JP" b="1" dirty="0"/>
          </a:p>
          <a:p>
            <a:pPr lvl="1"/>
            <a:r>
              <a:rPr lang="ja-JP" altLang="en-US"/>
              <a:t>イベント寄与の内訳を説明可能</a:t>
            </a:r>
            <a:endParaRPr lang="en-US" altLang="ja-JP" dirty="0"/>
          </a:p>
          <a:p>
            <a:pPr marL="457200" lvl="1" indent="0">
              <a:buNone/>
            </a:pPr>
            <a:endParaRPr kumimoji="1" lang="en-US" altLang="ja-JP" dirty="0"/>
          </a:p>
          <a:p>
            <a:r>
              <a:rPr lang="ja-JP" altLang="en-US" b="1"/>
              <a:t>精度の妥当性</a:t>
            </a:r>
            <a:endParaRPr lang="en-US" altLang="ja-JP" b="1" dirty="0"/>
          </a:p>
          <a:p>
            <a:pPr lvl="1"/>
            <a:r>
              <a:rPr lang="ja-JP" altLang="en-US"/>
              <a:t>単純ベースラインに対して，同等以上の安定性</a:t>
            </a:r>
            <a:endParaRPr lang="en-US" altLang="ja-JP" dirty="0"/>
          </a:p>
        </p:txBody>
      </p:sp>
      <p:sp>
        <p:nvSpPr>
          <p:cNvPr id="4" name="スライド番号プレースホルダー 3">
            <a:extLst>
              <a:ext uri="{FF2B5EF4-FFF2-40B4-BE49-F238E27FC236}">
                <a16:creationId xmlns:a16="http://schemas.microsoft.com/office/drawing/2014/main" id="{67CCEEE0-AE5B-BD39-BB12-C02BA2A33EDD}"/>
              </a:ext>
            </a:extLst>
          </p:cNvPr>
          <p:cNvSpPr>
            <a:spLocks noGrp="1"/>
          </p:cNvSpPr>
          <p:nvPr>
            <p:ph type="sldNum" sz="quarter" idx="12"/>
          </p:nvPr>
        </p:nvSpPr>
        <p:spPr/>
        <p:txBody>
          <a:bodyPr/>
          <a:lstStyle/>
          <a:p>
            <a:fld id="{2EB1DF11-3754-204D-886B-D0BD6C82EC86}" type="slidenum">
              <a:rPr lang="ja-JP" altLang="en-US" smtClean="0"/>
              <a:pPr/>
              <a:t>2</a:t>
            </a:fld>
            <a:endParaRPr lang="ja-JP" altLang="en-US"/>
          </a:p>
        </p:txBody>
      </p:sp>
    </p:spTree>
    <p:extLst>
      <p:ext uri="{BB962C8B-B14F-4D97-AF65-F5344CB8AC3E}">
        <p14:creationId xmlns:p14="http://schemas.microsoft.com/office/powerpoint/2010/main" val="2550570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F8AA9E-5E65-B9BF-D2C4-F421D51200DF}"/>
              </a:ext>
            </a:extLst>
          </p:cNvPr>
          <p:cNvSpPr>
            <a:spLocks noGrp="1"/>
          </p:cNvSpPr>
          <p:nvPr>
            <p:ph type="title"/>
          </p:nvPr>
        </p:nvSpPr>
        <p:spPr/>
        <p:txBody>
          <a:bodyPr/>
          <a:lstStyle/>
          <a:p>
            <a:r>
              <a:rPr kumimoji="1" lang="ja-JP" altLang="en-US"/>
              <a:t>評価指標</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A566676-78F9-6386-94AD-2DC968685DEF}"/>
                  </a:ext>
                </a:extLst>
              </p:cNvPr>
              <p:cNvSpPr>
                <a:spLocks noGrp="1"/>
              </p:cNvSpPr>
              <p:nvPr>
                <p:ph idx="1"/>
              </p:nvPr>
            </p:nvSpPr>
            <p:spPr/>
            <p:txBody>
              <a:bodyPr/>
              <a:lstStyle/>
              <a:p>
                <a:r>
                  <a:rPr kumimoji="1" lang="en-US" altLang="ja-JP" dirty="0"/>
                  <a:t>MAPE</a:t>
                </a:r>
                <a:r>
                  <a:rPr kumimoji="1" lang="ja-JP" altLang="en-US"/>
                  <a:t>（</a:t>
                </a:r>
                <a:r>
                  <a:rPr lang="en" altLang="ja-JP" dirty="0"/>
                  <a:t>Mean Absolute Percentage Error</a:t>
                </a:r>
                <a:r>
                  <a:rPr lang="ja-JP" altLang="en"/>
                  <a:t>：</a:t>
                </a:r>
                <a:r>
                  <a:rPr lang="ja-JP" altLang="en-US"/>
                  <a:t>平均絶対パーセント誤差</a:t>
                </a:r>
                <a:r>
                  <a:rPr kumimoji="1" lang="ja-JP" altLang="en-US"/>
                  <a:t>）</a:t>
                </a:r>
                <a:endParaRPr kumimoji="1" lang="en-US" altLang="ja-JP" dirty="0"/>
              </a:p>
              <a:p>
                <a:pPr lvl="1"/>
                <a:r>
                  <a:rPr lang="ja-JP" altLang="en-US"/>
                  <a:t>計算式</a:t>
                </a:r>
                <a:endParaRPr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r>
                  <a:rPr lang="ja-JP" altLang="en-US"/>
                  <a:t>範囲</a:t>
                </a:r>
                <a:r>
                  <a:rPr lang="ja-JP" altLang="en-US">
                    <a:sym typeface="Wingdings" pitchFamily="2" charset="2"/>
                  </a:rPr>
                  <a:t>：</a:t>
                </a:r>
                <a:r>
                  <a:rPr lang="en-US" altLang="ja-JP" dirty="0">
                    <a:sym typeface="Wingdings" pitchFamily="2" charset="2"/>
                  </a:rPr>
                  <a:t>0</a:t>
                </a:r>
                <a:r>
                  <a:rPr lang="ja-JP" altLang="en-US">
                    <a:sym typeface="Wingdings" pitchFamily="2" charset="2"/>
                  </a:rPr>
                  <a:t>％</a:t>
                </a:r>
                <a:r>
                  <a:rPr lang="en-US" altLang="ja-JP" dirty="0">
                    <a:sym typeface="Wingdings" pitchFamily="2" charset="2"/>
                  </a:rPr>
                  <a:t>~</a:t>
                </a:r>
                <a:r>
                  <a:rPr lang="ja-JP" altLang="en-US">
                    <a:sym typeface="Wingdings" pitchFamily="2" charset="2"/>
                  </a:rPr>
                  <a:t>無限</a:t>
                </a:r>
                <a:r>
                  <a:rPr lang="en-US" altLang="ja-JP" dirty="0">
                    <a:sym typeface="Wingdings" pitchFamily="2" charset="2"/>
                  </a:rPr>
                  <a:t>% / </a:t>
                </a:r>
                <a:r>
                  <a:rPr lang="ja-JP" altLang="en-US">
                    <a:sym typeface="Wingdings" pitchFamily="2" charset="2"/>
                  </a:rPr>
                  <a:t>小さいほど良い</a:t>
                </a:r>
                <a:endParaRPr lang="en-US" altLang="ja-JP" dirty="0">
                  <a:sym typeface="Wingdings" pitchFamily="2" charset="2"/>
                </a:endParaRPr>
              </a:p>
              <a:p>
                <a:pPr lvl="1"/>
                <a:r>
                  <a:rPr kumimoji="1" lang="ja-JP" altLang="en-US">
                    <a:sym typeface="Wingdings" pitchFamily="2" charset="2"/>
                  </a:rPr>
                  <a:t>強み：スケールに依存しない</a:t>
                </a:r>
                <a:endParaRPr kumimoji="1" lang="en-US" altLang="ja-JP" dirty="0">
                  <a:sym typeface="Wingdings" pitchFamily="2" charset="2"/>
                </a:endParaRPr>
              </a:p>
              <a:p>
                <a:pPr lvl="1"/>
                <a:r>
                  <a:rPr lang="ja-JP" altLang="en-US">
                    <a:sym typeface="Wingdings" pitchFamily="2" charset="2"/>
                  </a:rPr>
                  <a:t>弱み：</a:t>
                </a:r>
                <a:r>
                  <a:rPr lang="en-US" altLang="ja-JP" sz="2400" b="0" dirty="0"/>
                  <a:t> </a:t>
                </a:r>
                <a14:m>
                  <m:oMath xmlns:m="http://schemas.openxmlformats.org/officeDocument/2006/math">
                    <m:r>
                      <a:rPr lang="en-US" altLang="ja-JP" sz="2400" b="0" i="1" dirty="0" smtClean="0">
                        <a:latin typeface="Cambria Math" panose="02040503050406030204" pitchFamily="18" charset="0"/>
                      </a:rPr>
                      <m:t>𝑦</m:t>
                    </m:r>
                  </m:oMath>
                </a14:m>
                <a:r>
                  <a:rPr lang="ja-JP" altLang="en-US">
                    <a:sym typeface="Wingdings" pitchFamily="2" charset="2"/>
                  </a:rPr>
                  <a:t>が小さいと爆発</a:t>
                </a:r>
                <a:endParaRPr kumimoji="1" lang="en-US" altLang="ja-JP" dirty="0"/>
              </a:p>
            </p:txBody>
          </p:sp>
        </mc:Choice>
        <mc:Fallback>
          <p:sp>
            <p:nvSpPr>
              <p:cNvPr id="3" name="コンテンツ プレースホルダー 2">
                <a:extLst>
                  <a:ext uri="{FF2B5EF4-FFF2-40B4-BE49-F238E27FC236}">
                    <a16:creationId xmlns:a16="http://schemas.microsoft.com/office/drawing/2014/main" id="{DA566676-78F9-6386-94AD-2DC968685DEF}"/>
                  </a:ext>
                </a:extLst>
              </p:cNvPr>
              <p:cNvSpPr>
                <a:spLocks noGrp="1" noRot="1" noChangeAspect="1" noMove="1" noResize="1" noEditPoints="1" noAdjustHandles="1" noChangeArrowheads="1" noChangeShapeType="1" noTextEdit="1"/>
              </p:cNvSpPr>
              <p:nvPr>
                <p:ph idx="1"/>
              </p:nvPr>
            </p:nvSpPr>
            <p:spPr>
              <a:blipFill>
                <a:blip r:embed="rId2"/>
                <a:stretch>
                  <a:fillRect l="-1086" t="-2046" r="-10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2806CC6-2590-3263-4370-9D35679EEEE8}"/>
              </a:ext>
            </a:extLst>
          </p:cNvPr>
          <p:cNvSpPr>
            <a:spLocks noGrp="1"/>
          </p:cNvSpPr>
          <p:nvPr>
            <p:ph type="sldNum" sz="quarter" idx="12"/>
          </p:nvPr>
        </p:nvSpPr>
        <p:spPr/>
        <p:txBody>
          <a:bodyPr/>
          <a:lstStyle/>
          <a:p>
            <a:fld id="{2EB1DF11-3754-204D-886B-D0BD6C82EC86}" type="slidenum">
              <a:rPr lang="ja-JP" altLang="en-US" smtClean="0"/>
              <a:pPr/>
              <a:t>29</a:t>
            </a:fld>
            <a:endParaRPr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AD25C658-5C04-7AF1-CC39-A2C49AA9883B}"/>
                  </a:ext>
                </a:extLst>
              </p:cNvPr>
              <p:cNvSpPr txBox="1"/>
              <p:nvPr/>
            </p:nvSpPr>
            <p:spPr>
              <a:xfrm>
                <a:off x="2687838" y="2296819"/>
                <a:ext cx="4489819" cy="859402"/>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r>
                        <a:rPr lang="en-US" altLang="ja-JP" sz="2400" b="0" i="1" dirty="0" smtClean="0">
                          <a:latin typeface="Cambria Math" panose="02040503050406030204" pitchFamily="18" charset="0"/>
                        </a:rPr>
                        <m:t>𝑀𝐴𝑃𝐸</m:t>
                      </m:r>
                      <m:r>
                        <a:rPr lang="en-US" altLang="ja-JP" sz="2400" b="0" i="1" dirty="0" smtClean="0">
                          <a:latin typeface="Cambria Math" panose="02040503050406030204" pitchFamily="18" charset="0"/>
                        </a:rPr>
                        <m:t>=</m:t>
                      </m:r>
                      <m:f>
                        <m:fPr>
                          <m:ctrlPr>
                            <a:rPr lang="en-US" altLang="ja-JP" sz="2400" b="0" i="1" dirty="0" smtClean="0">
                              <a:latin typeface="Cambria Math" panose="02040503050406030204" pitchFamily="18" charset="0"/>
                            </a:rPr>
                          </m:ctrlPr>
                        </m:fPr>
                        <m:num>
                          <m:r>
                            <a:rPr lang="en-US" altLang="ja-JP" sz="2400" b="0" i="1" dirty="0" smtClean="0">
                              <a:latin typeface="Cambria Math" panose="02040503050406030204" pitchFamily="18" charset="0"/>
                            </a:rPr>
                            <m:t>100</m:t>
                          </m:r>
                        </m:num>
                        <m:den>
                          <m:r>
                            <a:rPr lang="en-US" altLang="ja-JP" sz="2400" b="0" i="1" dirty="0" smtClean="0">
                              <a:latin typeface="Cambria Math" panose="02040503050406030204" pitchFamily="18" charset="0"/>
                            </a:rPr>
                            <m:t>𝑛</m:t>
                          </m:r>
                        </m:den>
                      </m:f>
                      <m:nary>
                        <m:naryPr>
                          <m:chr m:val="∑"/>
                          <m:limLoc m:val="subSup"/>
                          <m:ctrlPr>
                            <a:rPr lang="en-US" altLang="ja-JP" sz="2400" b="0" i="1" dirty="0" smtClean="0">
                              <a:latin typeface="Cambria Math" panose="02040503050406030204" pitchFamily="18" charset="0"/>
                            </a:rPr>
                          </m:ctrlPr>
                        </m:naryPr>
                        <m:sub>
                          <m:r>
                            <m:rPr>
                              <m:brk m:alnAt="25"/>
                            </m:rPr>
                            <a:rPr lang="en-US" altLang="ja-JP" sz="2400" b="0" i="1" dirty="0" smtClean="0">
                              <a:latin typeface="Cambria Math" panose="02040503050406030204" pitchFamily="18" charset="0"/>
                            </a:rPr>
                            <m:t>𝑖</m:t>
                          </m:r>
                          <m:r>
                            <a:rPr lang="en-US" altLang="ja-JP" sz="2400" b="0" i="1" dirty="0" smtClean="0">
                              <a:latin typeface="Cambria Math" panose="02040503050406030204" pitchFamily="18" charset="0"/>
                            </a:rPr>
                            <m:t>=1</m:t>
                          </m:r>
                        </m:sub>
                        <m:sup>
                          <m:r>
                            <a:rPr lang="en-US" altLang="ja-JP" sz="2400" b="0" i="1" dirty="0" smtClean="0">
                              <a:latin typeface="Cambria Math" panose="02040503050406030204" pitchFamily="18" charset="0"/>
                            </a:rPr>
                            <m:t>𝑛</m:t>
                          </m:r>
                        </m:sup>
                        <m:e>
                          <m:d>
                            <m:dPr>
                              <m:begChr m:val="|"/>
                              <m:endChr m:val="|"/>
                              <m:ctrlPr>
                                <a:rPr lang="en-US" altLang="ja-JP" sz="2400" i="1" dirty="0">
                                  <a:latin typeface="Cambria Math" panose="02040503050406030204" pitchFamily="18" charset="0"/>
                                </a:rPr>
                              </m:ctrlPr>
                            </m:dPr>
                            <m:e>
                              <m:f>
                                <m:fPr>
                                  <m:ctrlPr>
                                    <a:rPr lang="en-US" altLang="ja-JP" sz="2400" i="1" dirty="0">
                                      <a:latin typeface="Cambria Math" panose="02040503050406030204" pitchFamily="18" charset="0"/>
                                    </a:rPr>
                                  </m:ctrlPr>
                                </m:fPr>
                                <m:num>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𝑦</m:t>
                                      </m:r>
                                    </m:e>
                                    <m:sub>
                                      <m:r>
                                        <a:rPr lang="en-US" altLang="ja-JP" sz="2400" i="1" dirty="0">
                                          <a:latin typeface="Cambria Math" panose="02040503050406030204" pitchFamily="18" charset="0"/>
                                        </a:rPr>
                                        <m:t>𝑖</m:t>
                                      </m:r>
                                    </m:sub>
                                  </m:sSub>
                                  <m:r>
                                    <a:rPr lang="en-US" altLang="ja-JP" sz="2400" i="1" dirty="0">
                                      <a:latin typeface="Cambria Math" panose="02040503050406030204" pitchFamily="18" charset="0"/>
                                    </a:rPr>
                                    <m:t>−</m:t>
                                  </m:r>
                                  <m:acc>
                                    <m:accPr>
                                      <m:chr m:val="̂"/>
                                      <m:ctrlPr>
                                        <a:rPr lang="en-US" altLang="ja-JP" sz="2400" i="1" dirty="0">
                                          <a:latin typeface="Cambria Math" panose="02040503050406030204" pitchFamily="18" charset="0"/>
                                        </a:rPr>
                                      </m:ctrlPr>
                                    </m:acc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𝑦</m:t>
                                          </m:r>
                                        </m:e>
                                        <m:sub>
                                          <m:r>
                                            <a:rPr lang="en-US" altLang="ja-JP" sz="2400" i="1" dirty="0">
                                              <a:latin typeface="Cambria Math" panose="02040503050406030204" pitchFamily="18" charset="0"/>
                                            </a:rPr>
                                            <m:t>𝑖</m:t>
                                          </m:r>
                                        </m:sub>
                                      </m:sSub>
                                    </m:e>
                                  </m:acc>
                                </m:num>
                                <m:den>
                                  <m:sSub>
                                    <m:sSubPr>
                                      <m:ctrlPr>
                                        <a:rPr lang="en-US" altLang="ja-JP" sz="2400" i="1" dirty="0" smtClean="0">
                                          <a:latin typeface="Cambria Math" panose="02040503050406030204" pitchFamily="18" charset="0"/>
                                        </a:rPr>
                                      </m:ctrlPr>
                                    </m:sSubPr>
                                    <m:e>
                                      <m:r>
                                        <a:rPr lang="en-US" altLang="ja-JP" sz="2400" b="0" i="1" dirty="0" smtClean="0">
                                          <a:latin typeface="Cambria Math" panose="02040503050406030204" pitchFamily="18" charset="0"/>
                                        </a:rPr>
                                        <m:t>𝑦</m:t>
                                      </m:r>
                                    </m:e>
                                    <m:sub>
                                      <m:r>
                                        <a:rPr lang="en-US" altLang="ja-JP" sz="2400" b="0" i="1" dirty="0" smtClean="0">
                                          <a:latin typeface="Cambria Math" panose="02040503050406030204" pitchFamily="18" charset="0"/>
                                        </a:rPr>
                                        <m:t>𝑖</m:t>
                                      </m:r>
                                    </m:sub>
                                  </m:sSub>
                                </m:den>
                              </m:f>
                            </m:e>
                          </m:d>
                        </m:e>
                      </m:nary>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5" name="テキスト ボックス 4">
                <a:extLst>
                  <a:ext uri="{FF2B5EF4-FFF2-40B4-BE49-F238E27FC236}">
                    <a16:creationId xmlns:a16="http://schemas.microsoft.com/office/drawing/2014/main" id="{AD25C658-5C04-7AF1-CC39-A2C49AA9883B}"/>
                  </a:ext>
                </a:extLst>
              </p:cNvPr>
              <p:cNvSpPr txBox="1">
                <a:spLocks noRot="1" noChangeAspect="1" noMove="1" noResize="1" noEditPoints="1" noAdjustHandles="1" noChangeArrowheads="1" noChangeShapeType="1" noTextEdit="1"/>
              </p:cNvSpPr>
              <p:nvPr/>
            </p:nvSpPr>
            <p:spPr>
              <a:xfrm>
                <a:off x="2687838" y="2296819"/>
                <a:ext cx="4489819" cy="859402"/>
              </a:xfrm>
              <a:prstGeom prst="rect">
                <a:avLst/>
              </a:prstGeom>
              <a:blipFill>
                <a:blip r:embed="rId3"/>
                <a:stretch>
                  <a:fillRect t="-145714" b="-215714"/>
                </a:stretch>
              </a:blipFill>
              <a:ln w="952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685024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F8AA9E-5E65-B9BF-D2C4-F421D51200DF}"/>
              </a:ext>
            </a:extLst>
          </p:cNvPr>
          <p:cNvSpPr>
            <a:spLocks noGrp="1"/>
          </p:cNvSpPr>
          <p:nvPr>
            <p:ph type="title"/>
          </p:nvPr>
        </p:nvSpPr>
        <p:spPr/>
        <p:txBody>
          <a:bodyPr/>
          <a:lstStyle/>
          <a:p>
            <a:r>
              <a:rPr kumimoji="1" lang="ja-JP" altLang="en-US"/>
              <a:t>評価指標</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A566676-78F9-6386-94AD-2DC968685DEF}"/>
                  </a:ext>
                </a:extLst>
              </p:cNvPr>
              <p:cNvSpPr>
                <a:spLocks noGrp="1"/>
              </p:cNvSpPr>
              <p:nvPr>
                <p:ph idx="1"/>
              </p:nvPr>
            </p:nvSpPr>
            <p:spPr/>
            <p:txBody>
              <a:bodyPr/>
              <a:lstStyle/>
              <a:p>
                <a14:m>
                  <m:oMath xmlns:m="http://schemas.openxmlformats.org/officeDocument/2006/math">
                    <m:sSup>
                      <m:sSupPr>
                        <m:ctrlPr>
                          <a:rPr lang="en-US" altLang="ja-JP" sz="2800" b="0" i="1" dirty="0" smtClean="0">
                            <a:latin typeface="Cambria Math" panose="02040503050406030204" pitchFamily="18" charset="0"/>
                          </a:rPr>
                        </m:ctrlPr>
                      </m:sSupPr>
                      <m:e>
                        <m:r>
                          <a:rPr lang="en-US" altLang="ja-JP" sz="2800" b="0" i="1" dirty="0" smtClean="0">
                            <a:latin typeface="Cambria Math" panose="02040503050406030204" pitchFamily="18" charset="0"/>
                          </a:rPr>
                          <m:t>𝑅</m:t>
                        </m:r>
                      </m:e>
                      <m:sup>
                        <m:r>
                          <a:rPr lang="en-US" altLang="ja-JP" sz="2800" b="0" i="1" dirty="0" smtClean="0">
                            <a:latin typeface="Cambria Math" panose="02040503050406030204" pitchFamily="18" charset="0"/>
                          </a:rPr>
                          <m:t>2</m:t>
                        </m:r>
                      </m:sup>
                    </m:sSup>
                    <m:r>
                      <a:rPr lang="en-US" altLang="ja-JP" sz="2800" b="0" i="1" dirty="0" smtClean="0">
                        <a:latin typeface="Cambria Math" panose="02040503050406030204" pitchFamily="18" charset="0"/>
                      </a:rPr>
                      <m:t> </m:t>
                    </m:r>
                  </m:oMath>
                </a14:m>
                <a:r>
                  <a:rPr lang="ja-JP" altLang="en-US"/>
                  <a:t>（決定係数）</a:t>
                </a:r>
                <a:endParaRPr lang="en-US" altLang="ja-JP" dirty="0"/>
              </a:p>
              <a:p>
                <a:pPr lvl="1"/>
                <a:r>
                  <a:rPr lang="ja-JP" altLang="en-US"/>
                  <a:t>計算式</a:t>
                </a:r>
                <a:endParaRPr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r>
                  <a:rPr lang="ja-JP" altLang="en-US"/>
                  <a:t>範囲</a:t>
                </a:r>
                <a:r>
                  <a:rPr lang="ja-JP" altLang="en-US">
                    <a:sym typeface="Wingdings" pitchFamily="2" charset="2"/>
                  </a:rPr>
                  <a:t>：</a:t>
                </a:r>
                <a:r>
                  <a:rPr lang="en-US" altLang="ja-JP" dirty="0">
                    <a:sym typeface="Wingdings" pitchFamily="2" charset="2"/>
                  </a:rPr>
                  <a:t>-</a:t>
                </a:r>
                <a:r>
                  <a:rPr lang="ja-JP" altLang="en-US">
                    <a:sym typeface="Wingdings" pitchFamily="2" charset="2"/>
                  </a:rPr>
                  <a:t>無限</a:t>
                </a:r>
                <a:r>
                  <a:rPr lang="en-US" altLang="ja-JP" dirty="0">
                    <a:sym typeface="Wingdings" pitchFamily="2" charset="2"/>
                  </a:rPr>
                  <a:t>~1 / </a:t>
                </a:r>
                <a:r>
                  <a:rPr lang="ja-JP" altLang="en-US">
                    <a:sym typeface="Wingdings" pitchFamily="2" charset="2"/>
                  </a:rPr>
                  <a:t>大きいほど良い</a:t>
                </a:r>
                <a:endParaRPr lang="en-US" altLang="ja-JP" dirty="0">
                  <a:sym typeface="Wingdings" pitchFamily="2" charset="2"/>
                </a:endParaRPr>
              </a:p>
              <a:p>
                <a:pPr lvl="1"/>
                <a:r>
                  <a:rPr kumimoji="1" lang="ja-JP" altLang="en-US">
                    <a:sym typeface="Wingdings" pitchFamily="2" charset="2"/>
                  </a:rPr>
                  <a:t>強み：モデルが分散をどれだけ説明したかを表す</a:t>
                </a:r>
                <a:endParaRPr kumimoji="1" lang="en-US" altLang="ja-JP" dirty="0">
                  <a:sym typeface="Wingdings" pitchFamily="2" charset="2"/>
                </a:endParaRPr>
              </a:p>
              <a:p>
                <a:pPr lvl="1"/>
                <a:r>
                  <a:rPr lang="ja-JP" altLang="en-US">
                    <a:sym typeface="Wingdings" pitchFamily="2" charset="2"/>
                  </a:rPr>
                  <a:t>弱み：集計の仕方で値がぶれる</a:t>
                </a:r>
                <a:endParaRPr kumimoji="1" lang="en-US" altLang="ja-JP" dirty="0"/>
              </a:p>
              <a:p>
                <a:pPr lvl="1"/>
                <a:endParaRPr kumimoji="1" lang="ja-JP" altLang="en-US"/>
              </a:p>
            </p:txBody>
          </p:sp>
        </mc:Choice>
        <mc:Fallback>
          <p:sp>
            <p:nvSpPr>
              <p:cNvPr id="3" name="コンテンツ プレースホルダー 2">
                <a:extLst>
                  <a:ext uri="{FF2B5EF4-FFF2-40B4-BE49-F238E27FC236}">
                    <a16:creationId xmlns:a16="http://schemas.microsoft.com/office/drawing/2014/main" id="{DA566676-78F9-6386-94AD-2DC968685DEF}"/>
                  </a:ext>
                </a:extLst>
              </p:cNvPr>
              <p:cNvSpPr>
                <a:spLocks noGrp="1" noRot="1" noChangeAspect="1" noMove="1" noResize="1" noEditPoints="1" noAdjustHandles="1" noChangeArrowheads="1" noChangeShapeType="1" noTextEdit="1"/>
              </p:cNvSpPr>
              <p:nvPr>
                <p:ph idx="1"/>
              </p:nvPr>
            </p:nvSpPr>
            <p:spPr>
              <a:blipFill>
                <a:blip r:embed="rId2"/>
                <a:stretch>
                  <a:fillRect l="-1086" t="-179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2806CC6-2590-3263-4370-9D35679EEEE8}"/>
              </a:ext>
            </a:extLst>
          </p:cNvPr>
          <p:cNvSpPr>
            <a:spLocks noGrp="1"/>
          </p:cNvSpPr>
          <p:nvPr>
            <p:ph type="sldNum" sz="quarter" idx="12"/>
          </p:nvPr>
        </p:nvSpPr>
        <p:spPr/>
        <p:txBody>
          <a:bodyPr/>
          <a:lstStyle/>
          <a:p>
            <a:fld id="{2EB1DF11-3754-204D-886B-D0BD6C82EC86}" type="slidenum">
              <a:rPr lang="ja-JP" altLang="en-US" smtClean="0"/>
              <a:pPr/>
              <a:t>30</a:t>
            </a:fld>
            <a:endParaRPr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C0CAC60D-63F0-D3CA-8398-92A2ACC1AAA5}"/>
                  </a:ext>
                </a:extLst>
              </p:cNvPr>
              <p:cNvSpPr txBox="1"/>
              <p:nvPr/>
            </p:nvSpPr>
            <p:spPr>
              <a:xfrm>
                <a:off x="2687838" y="2296819"/>
                <a:ext cx="4052776" cy="919354"/>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sSup>
                        <m:sSupPr>
                          <m:ctrlPr>
                            <a:rPr lang="en-US" altLang="ja-JP" sz="2400" b="0" i="1" dirty="0" smtClean="0">
                              <a:latin typeface="Cambria Math" panose="02040503050406030204" pitchFamily="18" charset="0"/>
                            </a:rPr>
                          </m:ctrlPr>
                        </m:sSupPr>
                        <m:e>
                          <m:r>
                            <a:rPr lang="en-US" altLang="ja-JP" sz="2400" b="0" i="1" dirty="0" smtClean="0">
                              <a:latin typeface="Cambria Math" panose="02040503050406030204" pitchFamily="18" charset="0"/>
                            </a:rPr>
                            <m:t>𝑅</m:t>
                          </m:r>
                        </m:e>
                        <m:sup>
                          <m:r>
                            <a:rPr lang="en-US" altLang="ja-JP" sz="2400" b="0" i="1" dirty="0" smtClean="0">
                              <a:latin typeface="Cambria Math" panose="02040503050406030204" pitchFamily="18" charset="0"/>
                            </a:rPr>
                            <m:t>2</m:t>
                          </m:r>
                        </m:sup>
                      </m:sSup>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1 − </m:t>
                      </m:r>
                      <m:f>
                        <m:fPr>
                          <m:ctrlPr>
                            <a:rPr lang="en-US" altLang="ja-JP" sz="2400" b="0" i="1" dirty="0" smtClean="0">
                              <a:latin typeface="Cambria Math" panose="02040503050406030204" pitchFamily="18" charset="0"/>
                            </a:rPr>
                          </m:ctrlPr>
                        </m:fPr>
                        <m:num>
                          <m:nary>
                            <m:naryPr>
                              <m:chr m:val="∑"/>
                              <m:limLoc m:val="subSup"/>
                              <m:ctrlPr>
                                <a:rPr lang="en-US" altLang="ja-JP" sz="2400" b="0" i="1" dirty="0" smtClean="0">
                                  <a:latin typeface="Cambria Math" panose="02040503050406030204" pitchFamily="18" charset="0"/>
                                </a:rPr>
                              </m:ctrlPr>
                            </m:naryPr>
                            <m:sub>
                              <m:r>
                                <m:rPr>
                                  <m:brk m:alnAt="25"/>
                                </m:rPr>
                                <a:rPr lang="en-US" altLang="ja-JP" sz="2400" b="0" i="1" dirty="0" smtClean="0">
                                  <a:latin typeface="Cambria Math" panose="02040503050406030204" pitchFamily="18" charset="0"/>
                                </a:rPr>
                                <m:t>𝑖</m:t>
                              </m:r>
                              <m:r>
                                <a:rPr lang="en-US" altLang="ja-JP" sz="2400" b="0" i="1" dirty="0" smtClean="0">
                                  <a:latin typeface="Cambria Math" panose="02040503050406030204" pitchFamily="18" charset="0"/>
                                </a:rPr>
                                <m:t>=1</m:t>
                              </m:r>
                            </m:sub>
                            <m:sup>
                              <m:r>
                                <a:rPr lang="en-US" altLang="ja-JP" sz="2400" b="0" i="1" dirty="0" smtClean="0">
                                  <a:latin typeface="Cambria Math" panose="02040503050406030204" pitchFamily="18" charset="0"/>
                                </a:rPr>
                                <m:t>𝑛</m:t>
                              </m:r>
                            </m:sup>
                            <m:e>
                              <m:sSup>
                                <m:sSupPr>
                                  <m:ctrlPr>
                                    <a:rPr lang="en-US" altLang="ja-JP" sz="2400" i="1" dirty="0">
                                      <a:latin typeface="Cambria Math" panose="02040503050406030204" pitchFamily="18" charset="0"/>
                                    </a:rPr>
                                  </m:ctrlPr>
                                </m:sSupPr>
                                <m:e>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𝑦</m:t>
                                          </m:r>
                                        </m:e>
                                        <m:sub>
                                          <m:r>
                                            <a:rPr lang="en-US" altLang="ja-JP" sz="2400" i="1" dirty="0">
                                              <a:latin typeface="Cambria Math" panose="02040503050406030204" pitchFamily="18" charset="0"/>
                                            </a:rPr>
                                            <m:t>𝑖</m:t>
                                          </m:r>
                                        </m:sub>
                                      </m:sSub>
                                      <m:r>
                                        <a:rPr lang="en-US" altLang="ja-JP" sz="2400" i="1" dirty="0">
                                          <a:latin typeface="Cambria Math" panose="02040503050406030204" pitchFamily="18" charset="0"/>
                                        </a:rPr>
                                        <m:t>−</m:t>
                                      </m:r>
                                      <m:acc>
                                        <m:accPr>
                                          <m:chr m:val="̂"/>
                                          <m:ctrlPr>
                                            <a:rPr lang="en-US" altLang="ja-JP" sz="2400" i="1" dirty="0">
                                              <a:latin typeface="Cambria Math" panose="02040503050406030204" pitchFamily="18" charset="0"/>
                                            </a:rPr>
                                          </m:ctrlPr>
                                        </m:acc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𝑦</m:t>
                                              </m:r>
                                            </m:e>
                                            <m:sub>
                                              <m:r>
                                                <a:rPr lang="en-US" altLang="ja-JP" sz="2400" i="1" dirty="0">
                                                  <a:latin typeface="Cambria Math" panose="02040503050406030204" pitchFamily="18" charset="0"/>
                                                </a:rPr>
                                                <m:t>𝑖</m:t>
                                              </m:r>
                                            </m:sub>
                                          </m:sSub>
                                        </m:e>
                                      </m:acc>
                                    </m:e>
                                  </m:d>
                                </m:e>
                                <m:sup>
                                  <m:r>
                                    <a:rPr lang="en-US" altLang="ja-JP" sz="2400" i="1" dirty="0">
                                      <a:latin typeface="Cambria Math" panose="02040503050406030204" pitchFamily="18" charset="0"/>
                                    </a:rPr>
                                    <m:t>2</m:t>
                                  </m:r>
                                </m:sup>
                              </m:sSup>
                            </m:e>
                          </m:nary>
                        </m:num>
                        <m:den>
                          <m:nary>
                            <m:naryPr>
                              <m:chr m:val="∑"/>
                              <m:limLoc m:val="subSup"/>
                              <m:ctrlPr>
                                <a:rPr lang="en-US" altLang="ja-JP" sz="2400" b="0" i="1" dirty="0" smtClean="0">
                                  <a:latin typeface="Cambria Math" panose="02040503050406030204" pitchFamily="18" charset="0"/>
                                </a:rPr>
                              </m:ctrlPr>
                            </m:naryPr>
                            <m:sub>
                              <m:r>
                                <m:rPr>
                                  <m:brk m:alnAt="25"/>
                                </m:rPr>
                                <a:rPr lang="en-US" altLang="ja-JP" sz="2400" b="0" i="1" dirty="0" smtClean="0">
                                  <a:latin typeface="Cambria Math" panose="02040503050406030204" pitchFamily="18" charset="0"/>
                                </a:rPr>
                                <m:t>𝑖</m:t>
                              </m:r>
                              <m:r>
                                <a:rPr lang="en-US" altLang="ja-JP" sz="2400" b="0" i="1" dirty="0" smtClean="0">
                                  <a:latin typeface="Cambria Math" panose="02040503050406030204" pitchFamily="18" charset="0"/>
                                </a:rPr>
                                <m:t>=1</m:t>
                              </m:r>
                            </m:sub>
                            <m:sup>
                              <m:r>
                                <a:rPr lang="en-US" altLang="ja-JP" sz="2400" b="0" i="1" dirty="0" smtClean="0">
                                  <a:latin typeface="Cambria Math" panose="02040503050406030204" pitchFamily="18" charset="0"/>
                                </a:rPr>
                                <m:t>𝑛</m:t>
                              </m:r>
                            </m:sup>
                            <m:e>
                              <m:sSup>
                                <m:sSupPr>
                                  <m:ctrlPr>
                                    <a:rPr lang="en-US" altLang="ja-JP" sz="2400" i="1" dirty="0">
                                      <a:latin typeface="Cambria Math" panose="02040503050406030204" pitchFamily="18" charset="0"/>
                                    </a:rPr>
                                  </m:ctrlPr>
                                </m:sSupPr>
                                <m:e>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𝑦</m:t>
                                          </m:r>
                                        </m:e>
                                        <m:sub>
                                          <m:r>
                                            <a:rPr lang="en-US" altLang="ja-JP" sz="2400" i="1" dirty="0">
                                              <a:latin typeface="Cambria Math" panose="02040503050406030204" pitchFamily="18" charset="0"/>
                                            </a:rPr>
                                            <m:t>𝑖</m:t>
                                          </m:r>
                                        </m:sub>
                                      </m:sSub>
                                      <m:r>
                                        <a:rPr lang="en-US" altLang="ja-JP" sz="2400" i="1" dirty="0">
                                          <a:latin typeface="Cambria Math" panose="02040503050406030204" pitchFamily="18" charset="0"/>
                                        </a:rPr>
                                        <m:t>−</m:t>
                                      </m:r>
                                      <m:acc>
                                        <m:accPr>
                                          <m:chr m:val="̅"/>
                                          <m:ctrlPr>
                                            <a:rPr lang="en-US" altLang="ja-JP" sz="2400" b="0" i="1" dirty="0" smtClean="0">
                                              <a:latin typeface="Cambria Math" panose="02040503050406030204" pitchFamily="18" charset="0"/>
                                            </a:rPr>
                                          </m:ctrlPr>
                                        </m:accPr>
                                        <m:e>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𝑦</m:t>
                                              </m:r>
                                            </m:e>
                                            <m:sub>
                                              <m:r>
                                                <a:rPr lang="en-US" altLang="ja-JP" sz="2400" b="0" i="1" dirty="0" smtClean="0">
                                                  <a:latin typeface="Cambria Math" panose="02040503050406030204" pitchFamily="18" charset="0"/>
                                                </a:rPr>
                                                <m:t>𝑖</m:t>
                                              </m:r>
                                            </m:sub>
                                          </m:sSub>
                                        </m:e>
                                      </m:acc>
                                    </m:e>
                                  </m:d>
                                </m:e>
                                <m:sup>
                                  <m:r>
                                    <a:rPr lang="en-US" altLang="ja-JP" sz="2400" i="1" dirty="0">
                                      <a:latin typeface="Cambria Math" panose="02040503050406030204" pitchFamily="18" charset="0"/>
                                    </a:rPr>
                                    <m:t>2</m:t>
                                  </m:r>
                                </m:sup>
                              </m:sSup>
                            </m:e>
                          </m:nary>
                        </m:den>
                      </m:f>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6" name="テキスト ボックス 5">
                <a:extLst>
                  <a:ext uri="{FF2B5EF4-FFF2-40B4-BE49-F238E27FC236}">
                    <a16:creationId xmlns:a16="http://schemas.microsoft.com/office/drawing/2014/main" id="{C0CAC60D-63F0-D3CA-8398-92A2ACC1AAA5}"/>
                  </a:ext>
                </a:extLst>
              </p:cNvPr>
              <p:cNvSpPr txBox="1">
                <a:spLocks noRot="1" noChangeAspect="1" noMove="1" noResize="1" noEditPoints="1" noAdjustHandles="1" noChangeArrowheads="1" noChangeShapeType="1" noTextEdit="1"/>
              </p:cNvSpPr>
              <p:nvPr/>
            </p:nvSpPr>
            <p:spPr>
              <a:xfrm>
                <a:off x="2687838" y="2296819"/>
                <a:ext cx="4052776" cy="919354"/>
              </a:xfrm>
              <a:prstGeom prst="rect">
                <a:avLst/>
              </a:prstGeom>
              <a:blipFill>
                <a:blip r:embed="rId3"/>
                <a:stretch>
                  <a:fillRect t="-62162" b="-94595"/>
                </a:stretch>
              </a:blipFill>
              <a:ln w="9525">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014101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439BDA-8418-8009-FA08-19B689E8B577}"/>
              </a:ext>
            </a:extLst>
          </p:cNvPr>
          <p:cNvSpPr>
            <a:spLocks noGrp="1"/>
          </p:cNvSpPr>
          <p:nvPr>
            <p:ph type="title"/>
          </p:nvPr>
        </p:nvSpPr>
        <p:spPr/>
        <p:txBody>
          <a:bodyPr/>
          <a:lstStyle/>
          <a:p>
            <a:r>
              <a:rPr kumimoji="1" lang="ja-JP" altLang="en-US"/>
              <a:t>結果</a:t>
            </a:r>
          </a:p>
        </p:txBody>
      </p:sp>
      <p:sp>
        <p:nvSpPr>
          <p:cNvPr id="3" name="コンテンツ プレースホルダー 2">
            <a:extLst>
              <a:ext uri="{FF2B5EF4-FFF2-40B4-BE49-F238E27FC236}">
                <a16:creationId xmlns:a16="http://schemas.microsoft.com/office/drawing/2014/main" id="{825A5180-2307-8389-2926-50FD37C7E4A0}"/>
              </a:ext>
            </a:extLst>
          </p:cNvPr>
          <p:cNvSpPr>
            <a:spLocks noGrp="1"/>
          </p:cNvSpPr>
          <p:nvPr>
            <p:ph idx="1"/>
          </p:nvPr>
        </p:nvSpPr>
        <p:spPr/>
        <p:txBody>
          <a:bodyPr/>
          <a:lstStyle/>
          <a:p>
            <a:r>
              <a:rPr lang="ja-JP" altLang="en-US"/>
              <a:t>アブレーション</a:t>
            </a:r>
            <a:endParaRPr lang="en-US" altLang="ja-JP" dirty="0"/>
          </a:p>
          <a:p>
            <a:pPr lvl="1"/>
            <a:r>
              <a:rPr kumimoji="1" lang="ja-JP" altLang="en-US"/>
              <a:t>外国人</a:t>
            </a:r>
            <a:r>
              <a:rPr kumimoji="1" lang="en-US" altLang="ja-JP" dirty="0"/>
              <a:t>〜〜</a:t>
            </a:r>
          </a:p>
        </p:txBody>
      </p:sp>
      <p:sp>
        <p:nvSpPr>
          <p:cNvPr id="4" name="スライド番号プレースホルダー 3">
            <a:extLst>
              <a:ext uri="{FF2B5EF4-FFF2-40B4-BE49-F238E27FC236}">
                <a16:creationId xmlns:a16="http://schemas.microsoft.com/office/drawing/2014/main" id="{401132A4-4282-6FB1-F3CC-8F3ED0296A84}"/>
              </a:ext>
            </a:extLst>
          </p:cNvPr>
          <p:cNvSpPr>
            <a:spLocks noGrp="1"/>
          </p:cNvSpPr>
          <p:nvPr>
            <p:ph type="sldNum" sz="quarter" idx="12"/>
          </p:nvPr>
        </p:nvSpPr>
        <p:spPr/>
        <p:txBody>
          <a:bodyPr/>
          <a:lstStyle/>
          <a:p>
            <a:fld id="{2EB1DF11-3754-204D-886B-D0BD6C82EC86}" type="slidenum">
              <a:rPr lang="ja-JP" altLang="en-US" smtClean="0"/>
              <a:pPr/>
              <a:t>31</a:t>
            </a:fld>
            <a:endParaRPr lang="ja-JP" altLang="en-US"/>
          </a:p>
        </p:txBody>
      </p:sp>
      <p:graphicFrame>
        <p:nvGraphicFramePr>
          <p:cNvPr id="5" name="表 4">
            <a:extLst>
              <a:ext uri="{FF2B5EF4-FFF2-40B4-BE49-F238E27FC236}">
                <a16:creationId xmlns:a16="http://schemas.microsoft.com/office/drawing/2014/main" id="{DF51E0D4-0271-D53A-C003-ECE02E6D6611}"/>
              </a:ext>
            </a:extLst>
          </p:cNvPr>
          <p:cNvGraphicFramePr>
            <a:graphicFrameLocks noGrp="1"/>
          </p:cNvGraphicFramePr>
          <p:nvPr>
            <p:extLst>
              <p:ext uri="{D42A27DB-BD31-4B8C-83A1-F6EECF244321}">
                <p14:modId xmlns:p14="http://schemas.microsoft.com/office/powerpoint/2010/main" val="453486916"/>
              </p:ext>
            </p:extLst>
          </p:nvPr>
        </p:nvGraphicFramePr>
        <p:xfrm>
          <a:off x="1799430" y="3073241"/>
          <a:ext cx="8593139" cy="1897380"/>
        </p:xfrm>
        <a:graphic>
          <a:graphicData uri="http://schemas.openxmlformats.org/drawingml/2006/table">
            <a:tbl>
              <a:tblPr firstRow="1" bandRow="1">
                <a:tableStyleId>{5940675A-B579-460E-94D1-54222C63F5DA}</a:tableStyleId>
              </a:tblPr>
              <a:tblGrid>
                <a:gridCol w="2724468">
                  <a:extLst>
                    <a:ext uri="{9D8B030D-6E8A-4147-A177-3AD203B41FA5}">
                      <a16:colId xmlns:a16="http://schemas.microsoft.com/office/drawing/2014/main" val="4243466747"/>
                    </a:ext>
                  </a:extLst>
                </a:gridCol>
                <a:gridCol w="1390968">
                  <a:extLst>
                    <a:ext uri="{9D8B030D-6E8A-4147-A177-3AD203B41FA5}">
                      <a16:colId xmlns:a16="http://schemas.microsoft.com/office/drawing/2014/main" val="1599422397"/>
                    </a:ext>
                  </a:extLst>
                </a:gridCol>
                <a:gridCol w="1598930">
                  <a:extLst>
                    <a:ext uri="{9D8B030D-6E8A-4147-A177-3AD203B41FA5}">
                      <a16:colId xmlns:a16="http://schemas.microsoft.com/office/drawing/2014/main" val="3137993529"/>
                    </a:ext>
                  </a:extLst>
                </a:gridCol>
                <a:gridCol w="1600518">
                  <a:extLst>
                    <a:ext uri="{9D8B030D-6E8A-4147-A177-3AD203B41FA5}">
                      <a16:colId xmlns:a16="http://schemas.microsoft.com/office/drawing/2014/main" val="2085437797"/>
                    </a:ext>
                  </a:extLst>
                </a:gridCol>
                <a:gridCol w="1278255">
                  <a:extLst>
                    <a:ext uri="{9D8B030D-6E8A-4147-A177-3AD203B41FA5}">
                      <a16:colId xmlns:a16="http://schemas.microsoft.com/office/drawing/2014/main" val="620248884"/>
                    </a:ext>
                  </a:extLst>
                </a:gridCol>
              </a:tblGrid>
              <a:tr h="433419">
                <a:tc>
                  <a:txBody>
                    <a:bodyPr/>
                    <a:lstStyle/>
                    <a:p>
                      <a:r>
                        <a:rPr kumimoji="1" lang="ja-JP" altLang="en-US" sz="2400" b="1">
                          <a:latin typeface="Meiryo" panose="020B0604030504040204" pitchFamily="34" charset="-128"/>
                          <a:ea typeface="Meiryo" panose="020B0604030504040204" pitchFamily="34" charset="-128"/>
                        </a:rPr>
                        <a:t>モデル</a:t>
                      </a:r>
                    </a:p>
                  </a:txBody>
                  <a:tcPr>
                    <a:lnL w="28575" cap="flat" cmpd="sng" algn="ctr">
                      <a:no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kumimoji="1" lang="en-US" altLang="ja-JP" sz="2400" b="1" dirty="0">
                          <a:latin typeface="Meiryo" panose="020B0604030504040204" pitchFamily="34" charset="-128"/>
                          <a:ea typeface="Meiryo" panose="020B0604030504040204" pitchFamily="34" charset="-128"/>
                        </a:rPr>
                        <a:t>MAE </a:t>
                      </a:r>
                      <a:r>
                        <a:rPr kumimoji="1" lang="ja-JP" altLang="en-US" sz="2400" b="1">
                          <a:latin typeface="Meiryo" panose="020B0604030504040204" pitchFamily="34" charset="-128"/>
                          <a:ea typeface="Meiryo" panose="020B0604030504040204" pitchFamily="34" charset="-128"/>
                        </a:rPr>
                        <a:t>↓</a:t>
                      </a:r>
                    </a:p>
                  </a:txBody>
                  <a:tcPr>
                    <a:lnB w="28575" cap="flat" cmpd="sng" algn="ctr">
                      <a:solidFill>
                        <a:schemeClr val="tx1"/>
                      </a:solidFill>
                      <a:prstDash val="solid"/>
                      <a:round/>
                      <a:headEnd type="none" w="med" len="med"/>
                      <a:tailEnd type="none" w="med" len="med"/>
                    </a:lnB>
                  </a:tcPr>
                </a:tc>
                <a:tc>
                  <a:txBody>
                    <a:bodyPr/>
                    <a:lstStyle/>
                    <a:p>
                      <a:r>
                        <a:rPr kumimoji="1" lang="en-US" altLang="ja-JP" sz="2400" b="1" dirty="0">
                          <a:latin typeface="Meiryo" panose="020B0604030504040204" pitchFamily="34" charset="-128"/>
                          <a:ea typeface="Meiryo" panose="020B0604030504040204" pitchFamily="34" charset="-128"/>
                        </a:rPr>
                        <a:t>RMSE </a:t>
                      </a:r>
                      <a:r>
                        <a:rPr kumimoji="1" lang="ja-JP" altLang="en-US" sz="2400" b="1">
                          <a:latin typeface="Meiryo" panose="020B0604030504040204" pitchFamily="34" charset="-128"/>
                          <a:ea typeface="Meiryo" panose="020B0604030504040204" pitchFamily="34" charset="-128"/>
                        </a:rPr>
                        <a:t>↓</a:t>
                      </a:r>
                    </a:p>
                  </a:txBody>
                  <a:tcPr>
                    <a:lnB w="28575" cap="flat" cmpd="sng" algn="ctr">
                      <a:solidFill>
                        <a:schemeClr val="tx1"/>
                      </a:solidFill>
                      <a:prstDash val="solid"/>
                      <a:round/>
                      <a:headEnd type="none" w="med" len="med"/>
                      <a:tailEnd type="none" w="med" len="med"/>
                    </a:lnB>
                  </a:tcPr>
                </a:tc>
                <a:tc>
                  <a:txBody>
                    <a:bodyPr/>
                    <a:lstStyle/>
                    <a:p>
                      <a:r>
                        <a:rPr kumimoji="1" lang="en-US" altLang="ja-JP" sz="2400" b="1" dirty="0">
                          <a:latin typeface="Meiryo" panose="020B0604030504040204" pitchFamily="34" charset="-128"/>
                          <a:ea typeface="Meiryo" panose="020B0604030504040204" pitchFamily="34" charset="-128"/>
                        </a:rPr>
                        <a:t>MAPE </a:t>
                      </a:r>
                      <a:r>
                        <a:rPr kumimoji="1" lang="ja-JP" altLang="en-US" sz="2400" b="1">
                          <a:latin typeface="Meiryo" panose="020B0604030504040204" pitchFamily="34" charset="-128"/>
                          <a:ea typeface="Meiryo" panose="020B0604030504040204" pitchFamily="34" charset="-128"/>
                        </a:rPr>
                        <a:t>↓</a:t>
                      </a:r>
                    </a:p>
                  </a:txBody>
                  <a:tcPr>
                    <a:lnB w="28575" cap="flat" cmpd="sng" algn="ctr">
                      <a:solidFill>
                        <a:schemeClr val="tx1"/>
                      </a:solidFill>
                      <a:prstDash val="solid"/>
                      <a:round/>
                      <a:headEnd type="none" w="med" len="med"/>
                      <a:tailEnd type="none" w="med" len="med"/>
                    </a:lnB>
                  </a:tcPr>
                </a:tc>
                <a:tc>
                  <a:txBody>
                    <a:bodyPr/>
                    <a:lstStyle/>
                    <a:p>
                      <a:r>
                        <a:rPr kumimoji="1" lang="en-US" altLang="ja-JP" sz="2400" b="1" dirty="0">
                          <a:latin typeface="Meiryo" panose="020B0604030504040204" pitchFamily="34" charset="-128"/>
                          <a:ea typeface="Meiryo" panose="020B0604030504040204" pitchFamily="34" charset="-128"/>
                        </a:rPr>
                        <a:t>R^2 </a:t>
                      </a:r>
                      <a:r>
                        <a:rPr kumimoji="1" lang="ja-JP" altLang="en-US" sz="2400" b="1">
                          <a:latin typeface="Meiryo" panose="020B0604030504040204" pitchFamily="34" charset="-128"/>
                          <a:ea typeface="Meiryo" panose="020B0604030504040204" pitchFamily="34" charset="-128"/>
                        </a:rPr>
                        <a:t>↑</a:t>
                      </a:r>
                    </a:p>
                  </a:txBody>
                  <a:tcPr>
                    <a:lnR w="28575" cap="flat" cmpd="sng" algn="ctr">
                      <a:no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069021"/>
                  </a:ext>
                </a:extLst>
              </a:tr>
              <a:tr h="370840">
                <a:tc>
                  <a:txBody>
                    <a:bodyPr/>
                    <a:lstStyle/>
                    <a:p>
                      <a:r>
                        <a:rPr kumimoji="1" lang="ja-JP" altLang="en-US" sz="2400">
                          <a:latin typeface="Meiryo" panose="020B0604030504040204" pitchFamily="34" charset="-128"/>
                          <a:ea typeface="Meiryo" panose="020B0604030504040204" pitchFamily="34" charset="-128"/>
                        </a:rPr>
                        <a:t>フルモデル</a:t>
                      </a:r>
                    </a:p>
                  </a:txBody>
                  <a:tcPr>
                    <a:lnL w="28575" cap="flat" cmpd="sng" algn="ctr">
                      <a:no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l"/>
                      <a:r>
                        <a:rPr lang="en-US" altLang="ja-JP" sz="2400" dirty="0">
                          <a:effectLst/>
                          <a:latin typeface="Meiryo" panose="020B0604030504040204" pitchFamily="34" charset="-128"/>
                          <a:ea typeface="Meiryo" panose="020B0604030504040204" pitchFamily="34" charset="-128"/>
                        </a:rPr>
                        <a:t>21.88</a:t>
                      </a:r>
                    </a:p>
                  </a:txBody>
                  <a:tcPr marL="123825" marR="123825" marT="57150" marB="57150" anchor="ctr">
                    <a:lnT w="28575" cap="flat" cmpd="sng" algn="ctr">
                      <a:solidFill>
                        <a:schemeClr val="tx1"/>
                      </a:solidFill>
                      <a:prstDash val="solid"/>
                      <a:round/>
                      <a:headEnd type="none" w="med" len="med"/>
                      <a:tailEnd type="none" w="med" len="med"/>
                    </a:lnT>
                  </a:tcPr>
                </a:tc>
                <a:tc>
                  <a:txBody>
                    <a:bodyPr/>
                    <a:lstStyle/>
                    <a:p>
                      <a:pPr algn="l"/>
                      <a:r>
                        <a:rPr lang="en-US" altLang="ja-JP" sz="2400">
                          <a:effectLst/>
                          <a:latin typeface="Meiryo" panose="020B0604030504040204" pitchFamily="34" charset="-128"/>
                          <a:ea typeface="Meiryo" panose="020B0604030504040204" pitchFamily="34" charset="-128"/>
                        </a:rPr>
                        <a:t>44.67</a:t>
                      </a:r>
                    </a:p>
                  </a:txBody>
                  <a:tcPr marL="123825" marR="123825" marT="57150" marB="57150" anchor="ctr">
                    <a:lnT w="28575" cap="flat" cmpd="sng" algn="ctr">
                      <a:solidFill>
                        <a:schemeClr val="tx1"/>
                      </a:solidFill>
                      <a:prstDash val="solid"/>
                      <a:round/>
                      <a:headEnd type="none" w="med" len="med"/>
                      <a:tailEnd type="none" w="med" len="med"/>
                    </a:lnT>
                  </a:tcPr>
                </a:tc>
                <a:tc>
                  <a:txBody>
                    <a:bodyPr/>
                    <a:lstStyle/>
                    <a:p>
                      <a:pPr algn="l"/>
                      <a:r>
                        <a:rPr lang="en-US" altLang="ja-JP" sz="2400">
                          <a:effectLst/>
                          <a:latin typeface="Meiryo" panose="020B0604030504040204" pitchFamily="34" charset="-128"/>
                          <a:ea typeface="Meiryo" panose="020B0604030504040204" pitchFamily="34" charset="-128"/>
                        </a:rPr>
                        <a:t>2.55</a:t>
                      </a:r>
                    </a:p>
                  </a:txBody>
                  <a:tcPr marL="123825" marR="123825" marT="57150" marB="57150" anchor="ctr">
                    <a:lnT w="28575" cap="flat" cmpd="sng" algn="ctr">
                      <a:solidFill>
                        <a:schemeClr val="tx1"/>
                      </a:solidFill>
                      <a:prstDash val="solid"/>
                      <a:round/>
                      <a:headEnd type="none" w="med" len="med"/>
                      <a:tailEnd type="none" w="med" len="med"/>
                    </a:lnT>
                  </a:tcPr>
                </a:tc>
                <a:tc>
                  <a:txBody>
                    <a:bodyPr/>
                    <a:lstStyle/>
                    <a:p>
                      <a:pPr algn="l"/>
                      <a:r>
                        <a:rPr lang="en-US" altLang="ja-JP" sz="2400" dirty="0">
                          <a:effectLst/>
                          <a:latin typeface="Meiryo" panose="020B0604030504040204" pitchFamily="34" charset="-128"/>
                          <a:ea typeface="Meiryo" panose="020B0604030504040204" pitchFamily="34" charset="-128"/>
                        </a:rPr>
                        <a:t>-1.01</a:t>
                      </a:r>
                    </a:p>
                  </a:txBody>
                  <a:tcPr marL="123825" marR="123825" marT="57150" marB="57150" anchor="ctr">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57809117"/>
                  </a:ext>
                </a:extLst>
              </a:tr>
              <a:tr h="370840">
                <a:tc>
                  <a:txBody>
                    <a:bodyPr/>
                    <a:lstStyle/>
                    <a:p>
                      <a:r>
                        <a:rPr kumimoji="1" lang="ja-JP" altLang="en-US" sz="2400">
                          <a:latin typeface="Meiryo" panose="020B0604030504040204" pitchFamily="34" charset="-128"/>
                          <a:ea typeface="Meiryo" panose="020B0604030504040204" pitchFamily="34" charset="-128"/>
                        </a:rPr>
                        <a:t>移動平均</a:t>
                      </a:r>
                      <a:endParaRPr kumimoji="1" lang="en-US" altLang="ja-JP" sz="2400" dirty="0">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tcPr>
                </a:tc>
                <a:tc>
                  <a:txBody>
                    <a:bodyPr/>
                    <a:lstStyle/>
                    <a:p>
                      <a:pPr algn="l"/>
                      <a:r>
                        <a:rPr lang="en-US" altLang="ja-JP" sz="2400" dirty="0">
                          <a:effectLst/>
                          <a:latin typeface="Meiryo" panose="020B0604030504040204" pitchFamily="34" charset="-128"/>
                          <a:ea typeface="Meiryo" panose="020B0604030504040204" pitchFamily="34" charset="-128"/>
                        </a:rPr>
                        <a:t>19.01</a:t>
                      </a:r>
                    </a:p>
                  </a:txBody>
                  <a:tcPr marL="123825" marR="123825" marT="57150" marB="57150" anchor="ctr"/>
                </a:tc>
                <a:tc>
                  <a:txBody>
                    <a:bodyPr/>
                    <a:lstStyle/>
                    <a:p>
                      <a:pPr algn="l"/>
                      <a:r>
                        <a:rPr lang="en-US" altLang="ja-JP" sz="2400" dirty="0">
                          <a:effectLst/>
                          <a:latin typeface="Meiryo" panose="020B0604030504040204" pitchFamily="34" charset="-128"/>
                          <a:ea typeface="Meiryo" panose="020B0604030504040204" pitchFamily="34" charset="-128"/>
                        </a:rPr>
                        <a:t>37.71</a:t>
                      </a:r>
                    </a:p>
                  </a:txBody>
                  <a:tcPr marL="123825" marR="123825" marT="57150" marB="57150" anchor="ctr"/>
                </a:tc>
                <a:tc>
                  <a:txBody>
                    <a:bodyPr/>
                    <a:lstStyle/>
                    <a:p>
                      <a:pPr algn="l"/>
                      <a:r>
                        <a:rPr lang="en-US" altLang="ja-JP" sz="2400">
                          <a:effectLst/>
                          <a:latin typeface="Meiryo" panose="020B0604030504040204" pitchFamily="34" charset="-128"/>
                          <a:ea typeface="Meiryo" panose="020B0604030504040204" pitchFamily="34" charset="-128"/>
                        </a:rPr>
                        <a:t>1.90</a:t>
                      </a:r>
                    </a:p>
                  </a:txBody>
                  <a:tcPr marL="123825" marR="123825" marT="57150" marB="57150" anchor="ctr"/>
                </a:tc>
                <a:tc>
                  <a:txBody>
                    <a:bodyPr/>
                    <a:lstStyle/>
                    <a:p>
                      <a:pPr algn="l"/>
                      <a:r>
                        <a:rPr lang="en-US" altLang="ja-JP" sz="2400" dirty="0">
                          <a:effectLst/>
                          <a:latin typeface="Meiryo" panose="020B0604030504040204" pitchFamily="34" charset="-128"/>
                          <a:ea typeface="Meiryo" panose="020B0604030504040204" pitchFamily="34" charset="-128"/>
                        </a:rPr>
                        <a:t>-0.30</a:t>
                      </a:r>
                    </a:p>
                  </a:txBody>
                  <a:tcPr marL="123825" marR="123825" marT="57150" marB="57150" anchor="ctr">
                    <a:lnR w="28575" cap="flat" cmpd="sng" algn="ctr">
                      <a:noFill/>
                      <a:prstDash val="solid"/>
                      <a:round/>
                      <a:headEnd type="none" w="med" len="med"/>
                      <a:tailEnd type="none" w="med" len="med"/>
                    </a:lnR>
                  </a:tcPr>
                </a:tc>
                <a:extLst>
                  <a:ext uri="{0D108BD9-81ED-4DB2-BD59-A6C34878D82A}">
                    <a16:rowId xmlns:a16="http://schemas.microsoft.com/office/drawing/2014/main" val="4132474188"/>
                  </a:ext>
                </a:extLst>
              </a:tr>
              <a:tr h="370840">
                <a:tc>
                  <a:txBody>
                    <a:bodyPr/>
                    <a:lstStyle/>
                    <a:p>
                      <a:r>
                        <a:rPr kumimoji="1" lang="en-US" altLang="ja-JP" sz="2400" b="1" dirty="0" err="1">
                          <a:latin typeface="Meiryo" panose="020B0604030504040204" pitchFamily="34" charset="-128"/>
                          <a:ea typeface="Meiryo" panose="020B0604030504040204" pitchFamily="34" charset="-128"/>
                        </a:rPr>
                        <a:t>LightGBM</a:t>
                      </a:r>
                      <a:endParaRPr kumimoji="1" lang="ja-JP" altLang="en-US" sz="2400" b="1">
                        <a:latin typeface="Meiryo" panose="020B0604030504040204" pitchFamily="34" charset="-128"/>
                        <a:ea typeface="Meiryo" panose="020B0604030504040204" pitchFamily="34" charset="-128"/>
                      </a:endParaRPr>
                    </a:p>
                  </a:txBody>
                  <a:tcPr>
                    <a:lnL w="28575" cap="flat" cmpd="sng" algn="ctr">
                      <a:noFill/>
                      <a:prstDash val="solid"/>
                      <a:round/>
                      <a:headEnd type="none" w="med" len="med"/>
                      <a:tailEnd type="none" w="med" len="med"/>
                    </a:lnL>
                  </a:tcPr>
                </a:tc>
                <a:tc>
                  <a:txBody>
                    <a:bodyPr/>
                    <a:lstStyle/>
                    <a:p>
                      <a:pPr algn="l"/>
                      <a:r>
                        <a:rPr kumimoji="1" lang="en-US" altLang="ja-JP" sz="2400" b="1" i="0" u="sng" kern="1200" dirty="0">
                          <a:solidFill>
                            <a:schemeClr val="tx1"/>
                          </a:solidFill>
                          <a:effectLst/>
                          <a:latin typeface="Meiryo" panose="020B0604030504040204" pitchFamily="34" charset="-128"/>
                          <a:ea typeface="Meiryo" panose="020B0604030504040204" pitchFamily="34" charset="-128"/>
                          <a:cs typeface="+mn-cs"/>
                        </a:rPr>
                        <a:t>2.62</a:t>
                      </a:r>
                      <a:endParaRPr lang="ja-JP" altLang="en-US" sz="2400" b="1" u="sng">
                        <a:effectLst/>
                        <a:latin typeface="Meiryo" panose="020B0604030504040204" pitchFamily="34" charset="-128"/>
                        <a:ea typeface="Meiryo" panose="020B0604030504040204" pitchFamily="34" charset="-128"/>
                      </a:endParaRPr>
                    </a:p>
                  </a:txBody>
                  <a:tcPr marL="123825" marR="123825" marT="57150" marB="57150" anchor="ctr"/>
                </a:tc>
                <a:tc>
                  <a:txBody>
                    <a:bodyPr/>
                    <a:lstStyle/>
                    <a:p>
                      <a:pPr algn="l"/>
                      <a:r>
                        <a:rPr lang="en-US" altLang="ja-JP" sz="2400" b="1" u="sng" dirty="0">
                          <a:effectLst/>
                          <a:latin typeface="Meiryo" panose="020B0604030504040204" pitchFamily="34" charset="-128"/>
                          <a:ea typeface="Meiryo" panose="020B0604030504040204" pitchFamily="34" charset="-128"/>
                        </a:rPr>
                        <a:t>11.08</a:t>
                      </a:r>
                      <a:endParaRPr lang="ja-JP" altLang="en-US" sz="2400" u="sng">
                        <a:effectLst/>
                        <a:latin typeface="Meiryo" panose="020B0604030504040204" pitchFamily="34" charset="-128"/>
                        <a:ea typeface="Meiryo" panose="020B0604030504040204" pitchFamily="34" charset="-128"/>
                      </a:endParaRPr>
                    </a:p>
                  </a:txBody>
                  <a:tcPr marL="123825" marR="123825" marT="57150" marB="57150" anchor="ctr"/>
                </a:tc>
                <a:tc>
                  <a:txBody>
                    <a:bodyPr/>
                    <a:lstStyle/>
                    <a:p>
                      <a:pPr algn="l"/>
                      <a:r>
                        <a:rPr lang="en-US" altLang="ja-JP" sz="2400" b="1" u="sng" dirty="0">
                          <a:effectLst/>
                          <a:latin typeface="Meiryo" panose="020B0604030504040204" pitchFamily="34" charset="-128"/>
                          <a:ea typeface="Meiryo" panose="020B0604030504040204" pitchFamily="34" charset="-128"/>
                        </a:rPr>
                        <a:t>0.70</a:t>
                      </a:r>
                      <a:endParaRPr lang="ja-JP" altLang="en-US" sz="2400" u="sng">
                        <a:effectLst/>
                        <a:latin typeface="Meiryo" panose="020B0604030504040204" pitchFamily="34" charset="-128"/>
                        <a:ea typeface="Meiryo" panose="020B0604030504040204" pitchFamily="34" charset="-128"/>
                      </a:endParaRPr>
                    </a:p>
                  </a:txBody>
                  <a:tcPr marL="123825" marR="123825" marT="57150" marB="57150" anchor="ctr"/>
                </a:tc>
                <a:tc>
                  <a:txBody>
                    <a:bodyPr/>
                    <a:lstStyle/>
                    <a:p>
                      <a:pPr algn="l"/>
                      <a:r>
                        <a:rPr lang="en-US" altLang="ja-JP" sz="2400" b="1" u="sng" dirty="0">
                          <a:effectLst/>
                          <a:latin typeface="Meiryo" panose="020B0604030504040204" pitchFamily="34" charset="-128"/>
                          <a:ea typeface="Meiryo" panose="020B0604030504040204" pitchFamily="34" charset="-128"/>
                        </a:rPr>
                        <a:t>0.87</a:t>
                      </a:r>
                      <a:endParaRPr lang="ja-JP" altLang="en-US" sz="2400" u="sng">
                        <a:effectLst/>
                        <a:latin typeface="Meiryo" panose="020B0604030504040204" pitchFamily="34" charset="-128"/>
                        <a:ea typeface="Meiryo" panose="020B0604030504040204" pitchFamily="34" charset="-128"/>
                      </a:endParaRPr>
                    </a:p>
                  </a:txBody>
                  <a:tcPr marL="123825" marR="123825" marT="57150" marB="57150" anchor="ctr">
                    <a:lnR w="28575" cap="flat" cmpd="sng" algn="ctr">
                      <a:noFill/>
                      <a:prstDash val="solid"/>
                      <a:round/>
                      <a:headEnd type="none" w="med" len="med"/>
                      <a:tailEnd type="none" w="med" len="med"/>
                    </a:lnR>
                  </a:tcPr>
                </a:tc>
                <a:extLst>
                  <a:ext uri="{0D108BD9-81ED-4DB2-BD59-A6C34878D82A}">
                    <a16:rowId xmlns:a16="http://schemas.microsoft.com/office/drawing/2014/main" val="326105048"/>
                  </a:ext>
                </a:extLst>
              </a:tr>
            </a:tbl>
          </a:graphicData>
        </a:graphic>
      </p:graphicFrame>
    </p:spTree>
    <p:extLst>
      <p:ext uri="{BB962C8B-B14F-4D97-AF65-F5344CB8AC3E}">
        <p14:creationId xmlns:p14="http://schemas.microsoft.com/office/powerpoint/2010/main" val="373095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4A983-BF18-4E03-9631-83A826B5668B}"/>
              </a:ext>
            </a:extLst>
          </p:cNvPr>
          <p:cNvSpPr>
            <a:spLocks noGrp="1"/>
          </p:cNvSpPr>
          <p:nvPr>
            <p:ph type="title"/>
          </p:nvPr>
        </p:nvSpPr>
        <p:spPr/>
        <p:txBody>
          <a:bodyPr/>
          <a:lstStyle/>
          <a:p>
            <a:r>
              <a:rPr kumimoji="1" lang="ja-JP" altLang="en-US"/>
              <a:t>成果物</a:t>
            </a:r>
          </a:p>
        </p:txBody>
      </p:sp>
      <p:sp>
        <p:nvSpPr>
          <p:cNvPr id="3" name="コンテンツ プレースホルダー 2">
            <a:extLst>
              <a:ext uri="{FF2B5EF4-FFF2-40B4-BE49-F238E27FC236}">
                <a16:creationId xmlns:a16="http://schemas.microsoft.com/office/drawing/2014/main" id="{30C44F6E-A483-BC18-70A6-7DBC56D5836F}"/>
              </a:ext>
            </a:extLst>
          </p:cNvPr>
          <p:cNvSpPr>
            <a:spLocks noGrp="1"/>
          </p:cNvSpPr>
          <p:nvPr>
            <p:ph idx="1"/>
          </p:nvPr>
        </p:nvSpPr>
        <p:spPr/>
        <p:txBody>
          <a:bodyPr/>
          <a:lstStyle/>
          <a:p>
            <a:r>
              <a:rPr kumimoji="1" lang="ja-JP" altLang="en-US"/>
              <a:t>ダッシュボード</a:t>
            </a:r>
            <a:r>
              <a:rPr lang="ja-JP" altLang="en-US"/>
              <a:t>（一部）</a:t>
            </a:r>
            <a:endParaRPr lang="en-US" altLang="ja-JP" dirty="0"/>
          </a:p>
          <a:p>
            <a:pPr lvl="1"/>
            <a:r>
              <a:rPr kumimoji="1" lang="ja-JP" altLang="en-US"/>
              <a:t>選択（町丁，イベント）</a:t>
            </a:r>
            <a:r>
              <a:rPr lang="ja-JP" altLang="en-US">
                <a:sym typeface="Wingdings" pitchFamily="2" charset="2"/>
              </a:rPr>
              <a:t>：（</a:t>
            </a:r>
            <a:r>
              <a:rPr kumimoji="1" lang="ja-JP" altLang="en-US"/>
              <a:t>万楽寺町，住宅の減少）</a:t>
            </a:r>
            <a:endParaRPr kumimoji="1" lang="en-US" altLang="ja-JP" dirty="0"/>
          </a:p>
          <a:p>
            <a:pPr lvl="1"/>
            <a:r>
              <a:rPr lang="en-US" altLang="ja-JP" dirty="0"/>
              <a:t>1998</a:t>
            </a:r>
            <a:r>
              <a:rPr lang="ja-JP" altLang="en-US"/>
              <a:t>年</a:t>
            </a:r>
            <a:r>
              <a:rPr lang="en-US" altLang="ja-JP" dirty="0"/>
              <a:t>~2025</a:t>
            </a:r>
            <a:r>
              <a:rPr lang="ja-JP" altLang="en-US"/>
              <a:t>年を元に</a:t>
            </a:r>
            <a:r>
              <a:rPr lang="en-US" altLang="ja-JP" dirty="0"/>
              <a:t>2026</a:t>
            </a:r>
            <a:r>
              <a:rPr lang="ja-JP" altLang="en-US"/>
              <a:t>年以降の人口を予測</a:t>
            </a:r>
            <a:endParaRPr kumimoji="1" lang="en-US" altLang="ja-JP" dirty="0"/>
          </a:p>
        </p:txBody>
      </p:sp>
      <p:sp>
        <p:nvSpPr>
          <p:cNvPr id="4" name="スライド番号プレースホルダー 3">
            <a:extLst>
              <a:ext uri="{FF2B5EF4-FFF2-40B4-BE49-F238E27FC236}">
                <a16:creationId xmlns:a16="http://schemas.microsoft.com/office/drawing/2014/main" id="{3FD948CC-0633-FF06-49C8-400E1775A404}"/>
              </a:ext>
            </a:extLst>
          </p:cNvPr>
          <p:cNvSpPr>
            <a:spLocks noGrp="1"/>
          </p:cNvSpPr>
          <p:nvPr>
            <p:ph type="sldNum" sz="quarter" idx="12"/>
          </p:nvPr>
        </p:nvSpPr>
        <p:spPr/>
        <p:txBody>
          <a:bodyPr/>
          <a:lstStyle/>
          <a:p>
            <a:fld id="{2EB1DF11-3754-204D-886B-D0BD6C82EC86}" type="slidenum">
              <a:rPr lang="ja-JP" altLang="en-US" smtClean="0"/>
              <a:pPr/>
              <a:t>3</a:t>
            </a:fld>
            <a:endParaRPr lang="ja-JP" altLang="en-US"/>
          </a:p>
        </p:txBody>
      </p:sp>
      <p:grpSp>
        <p:nvGrpSpPr>
          <p:cNvPr id="32" name="グループ化 31">
            <a:extLst>
              <a:ext uri="{FF2B5EF4-FFF2-40B4-BE49-F238E27FC236}">
                <a16:creationId xmlns:a16="http://schemas.microsoft.com/office/drawing/2014/main" id="{CC2336D4-5777-46DB-6B54-06059AC5D20C}"/>
              </a:ext>
            </a:extLst>
          </p:cNvPr>
          <p:cNvGrpSpPr/>
          <p:nvPr/>
        </p:nvGrpSpPr>
        <p:grpSpPr>
          <a:xfrm>
            <a:off x="1796727" y="2798659"/>
            <a:ext cx="8598545" cy="3702154"/>
            <a:chOff x="3155192" y="2798659"/>
            <a:chExt cx="8598545" cy="3702154"/>
          </a:xfrm>
        </p:grpSpPr>
        <p:pic>
          <p:nvPicPr>
            <p:cNvPr id="14" name="図 13">
              <a:extLst>
                <a:ext uri="{FF2B5EF4-FFF2-40B4-BE49-F238E27FC236}">
                  <a16:creationId xmlns:a16="http://schemas.microsoft.com/office/drawing/2014/main" id="{4A908EF9-AD6B-C201-996F-3C21CF56CB65}"/>
                </a:ext>
              </a:extLst>
            </p:cNvPr>
            <p:cNvPicPr>
              <a:picLocks noChangeAspect="1"/>
            </p:cNvPicPr>
            <p:nvPr/>
          </p:nvPicPr>
          <p:blipFill rotWithShape="1">
            <a:blip r:embed="rId3"/>
            <a:srcRect t="19483" r="29193" b="7168"/>
            <a:stretch/>
          </p:blipFill>
          <p:spPr>
            <a:xfrm>
              <a:off x="3155192" y="2798659"/>
              <a:ext cx="5575336" cy="3702154"/>
            </a:xfrm>
            <a:prstGeom prst="rect">
              <a:avLst/>
            </a:prstGeom>
          </p:spPr>
        </p:pic>
        <p:cxnSp>
          <p:nvCxnSpPr>
            <p:cNvPr id="10" name="直線矢印コネクタ 9">
              <a:extLst>
                <a:ext uri="{FF2B5EF4-FFF2-40B4-BE49-F238E27FC236}">
                  <a16:creationId xmlns:a16="http://schemas.microsoft.com/office/drawing/2014/main" id="{CD36F22A-275D-28B4-28A8-365C4CC76842}"/>
                </a:ext>
              </a:extLst>
            </p:cNvPr>
            <p:cNvCxnSpPr>
              <a:cxnSpLocks/>
            </p:cNvCxnSpPr>
            <p:nvPr/>
          </p:nvCxnSpPr>
          <p:spPr>
            <a:xfrm>
              <a:off x="8610600" y="4236767"/>
              <a:ext cx="0" cy="938131"/>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50097F1-AC2C-701F-A45C-C81586488491}"/>
                </a:ext>
              </a:extLst>
            </p:cNvPr>
            <p:cNvSpPr txBox="1"/>
            <p:nvPr/>
          </p:nvSpPr>
          <p:spPr>
            <a:xfrm>
              <a:off x="8685007" y="5092266"/>
              <a:ext cx="1684146" cy="400110"/>
            </a:xfrm>
            <a:prstGeom prst="rect">
              <a:avLst/>
            </a:prstGeom>
            <a:noFill/>
          </p:spPr>
          <p:txBody>
            <a:bodyPr wrap="square" rtlCol="0">
              <a:spAutoFit/>
            </a:bodyPr>
            <a:lstStyle/>
            <a:p>
              <a:r>
                <a:rPr lang="en-US" altLang="ja-JP" sz="2000" dirty="0">
                  <a:solidFill>
                    <a:srgbClr val="FF0000"/>
                  </a:solidFill>
                  <a:latin typeface="Meiryo" panose="020B0604030504040204" pitchFamily="34" charset="-128"/>
                  <a:ea typeface="Meiryo" panose="020B0604030504040204" pitchFamily="34" charset="-128"/>
                </a:rPr>
                <a:t>16.1</a:t>
              </a:r>
              <a:r>
                <a:rPr kumimoji="1" lang="ja-JP" altLang="en-US" sz="2000">
                  <a:solidFill>
                    <a:srgbClr val="FF0000"/>
                  </a:solidFill>
                  <a:latin typeface="Meiryo" panose="020B0604030504040204" pitchFamily="34" charset="-128"/>
                  <a:ea typeface="Meiryo" panose="020B0604030504040204" pitchFamily="34" charset="-128"/>
                </a:rPr>
                <a:t>人の差</a:t>
              </a:r>
            </a:p>
          </p:txBody>
        </p:sp>
        <p:grpSp>
          <p:nvGrpSpPr>
            <p:cNvPr id="31" name="グループ化 30">
              <a:extLst>
                <a:ext uri="{FF2B5EF4-FFF2-40B4-BE49-F238E27FC236}">
                  <a16:creationId xmlns:a16="http://schemas.microsoft.com/office/drawing/2014/main" id="{9E69A5C2-473C-ABE9-A956-0B9607D979EA}"/>
                </a:ext>
              </a:extLst>
            </p:cNvPr>
            <p:cNvGrpSpPr/>
            <p:nvPr/>
          </p:nvGrpSpPr>
          <p:grpSpPr>
            <a:xfrm>
              <a:off x="8730528" y="3008557"/>
              <a:ext cx="3023209" cy="1228210"/>
              <a:chOff x="9689838" y="3198167"/>
              <a:chExt cx="3023209" cy="1228210"/>
            </a:xfrm>
          </p:grpSpPr>
          <p:grpSp>
            <p:nvGrpSpPr>
              <p:cNvPr id="25" name="グループ化 24">
                <a:extLst>
                  <a:ext uri="{FF2B5EF4-FFF2-40B4-BE49-F238E27FC236}">
                    <a16:creationId xmlns:a16="http://schemas.microsoft.com/office/drawing/2014/main" id="{0849E5F9-245A-5D67-06CF-0D980ACFB0EC}"/>
                  </a:ext>
                </a:extLst>
              </p:cNvPr>
              <p:cNvGrpSpPr/>
              <p:nvPr/>
            </p:nvGrpSpPr>
            <p:grpSpPr>
              <a:xfrm>
                <a:off x="9689838" y="3964712"/>
                <a:ext cx="3023209" cy="461665"/>
                <a:chOff x="9689838" y="3964712"/>
                <a:chExt cx="3023209" cy="461665"/>
              </a:xfrm>
            </p:grpSpPr>
            <p:grpSp>
              <p:nvGrpSpPr>
                <p:cNvPr id="23" name="グループ化 22">
                  <a:extLst>
                    <a:ext uri="{FF2B5EF4-FFF2-40B4-BE49-F238E27FC236}">
                      <a16:creationId xmlns:a16="http://schemas.microsoft.com/office/drawing/2014/main" id="{D6F63711-2D3F-EE75-DAD2-2AC574523DE9}"/>
                    </a:ext>
                  </a:extLst>
                </p:cNvPr>
                <p:cNvGrpSpPr/>
                <p:nvPr/>
              </p:nvGrpSpPr>
              <p:grpSpPr>
                <a:xfrm>
                  <a:off x="9689838" y="4092767"/>
                  <a:ext cx="806824" cy="144000"/>
                  <a:chOff x="1371600" y="3765176"/>
                  <a:chExt cx="806824" cy="144000"/>
                </a:xfrm>
              </p:grpSpPr>
              <p:cxnSp>
                <p:nvCxnSpPr>
                  <p:cNvPr id="21" name="直線コネクタ 20">
                    <a:extLst>
                      <a:ext uri="{FF2B5EF4-FFF2-40B4-BE49-F238E27FC236}">
                        <a16:creationId xmlns:a16="http://schemas.microsoft.com/office/drawing/2014/main" id="{AF7392C3-693A-E4F4-E173-B3939E2607C5}"/>
                      </a:ext>
                    </a:extLst>
                  </p:cNvPr>
                  <p:cNvCxnSpPr/>
                  <p:nvPr/>
                </p:nvCxnSpPr>
                <p:spPr>
                  <a:xfrm>
                    <a:off x="1371600" y="3845859"/>
                    <a:ext cx="80682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円/楕円 21">
                    <a:extLst>
                      <a:ext uri="{FF2B5EF4-FFF2-40B4-BE49-F238E27FC236}">
                        <a16:creationId xmlns:a16="http://schemas.microsoft.com/office/drawing/2014/main" id="{61232BC6-3FA1-0562-4EBD-644583A3C641}"/>
                      </a:ext>
                    </a:extLst>
                  </p:cNvPr>
                  <p:cNvSpPr/>
                  <p:nvPr/>
                </p:nvSpPr>
                <p:spPr>
                  <a:xfrm>
                    <a:off x="1721224" y="3765176"/>
                    <a:ext cx="144000" cy="144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テキスト ボックス 23">
                  <a:extLst>
                    <a:ext uri="{FF2B5EF4-FFF2-40B4-BE49-F238E27FC236}">
                      <a16:creationId xmlns:a16="http://schemas.microsoft.com/office/drawing/2014/main" id="{80113910-9BA5-0374-6632-AE7452B470F0}"/>
                    </a:ext>
                  </a:extLst>
                </p:cNvPr>
                <p:cNvSpPr txBox="1"/>
                <p:nvPr/>
              </p:nvSpPr>
              <p:spPr>
                <a:xfrm>
                  <a:off x="10373945" y="3964712"/>
                  <a:ext cx="2339102"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：イベントあり</a:t>
                  </a:r>
                </a:p>
              </p:txBody>
            </p:sp>
          </p:grpSp>
          <p:grpSp>
            <p:nvGrpSpPr>
              <p:cNvPr id="26" name="グループ化 25">
                <a:extLst>
                  <a:ext uri="{FF2B5EF4-FFF2-40B4-BE49-F238E27FC236}">
                    <a16:creationId xmlns:a16="http://schemas.microsoft.com/office/drawing/2014/main" id="{14E5CFD5-B37A-4166-35E3-AF80718075A3}"/>
                  </a:ext>
                </a:extLst>
              </p:cNvPr>
              <p:cNvGrpSpPr/>
              <p:nvPr/>
            </p:nvGrpSpPr>
            <p:grpSpPr>
              <a:xfrm>
                <a:off x="9689838" y="3198167"/>
                <a:ext cx="3023209" cy="461665"/>
                <a:chOff x="9689838" y="3964712"/>
                <a:chExt cx="3023209" cy="461665"/>
              </a:xfrm>
            </p:grpSpPr>
            <p:grpSp>
              <p:nvGrpSpPr>
                <p:cNvPr id="27" name="グループ化 26">
                  <a:extLst>
                    <a:ext uri="{FF2B5EF4-FFF2-40B4-BE49-F238E27FC236}">
                      <a16:creationId xmlns:a16="http://schemas.microsoft.com/office/drawing/2014/main" id="{C1251350-BF89-6E3C-7B8E-8B5C19B91224}"/>
                    </a:ext>
                  </a:extLst>
                </p:cNvPr>
                <p:cNvGrpSpPr/>
                <p:nvPr/>
              </p:nvGrpSpPr>
              <p:grpSpPr>
                <a:xfrm>
                  <a:off x="9689838" y="4092767"/>
                  <a:ext cx="806824" cy="144000"/>
                  <a:chOff x="1371600" y="3765176"/>
                  <a:chExt cx="806824" cy="144000"/>
                </a:xfrm>
              </p:grpSpPr>
              <p:cxnSp>
                <p:nvCxnSpPr>
                  <p:cNvPr id="29" name="直線コネクタ 28">
                    <a:extLst>
                      <a:ext uri="{FF2B5EF4-FFF2-40B4-BE49-F238E27FC236}">
                        <a16:creationId xmlns:a16="http://schemas.microsoft.com/office/drawing/2014/main" id="{1BF6BF99-0890-4F18-A12B-FA2439277F34}"/>
                      </a:ext>
                    </a:extLst>
                  </p:cNvPr>
                  <p:cNvCxnSpPr/>
                  <p:nvPr/>
                </p:nvCxnSpPr>
                <p:spPr>
                  <a:xfrm>
                    <a:off x="1371600" y="3845859"/>
                    <a:ext cx="806824" cy="0"/>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30" name="円/楕円 29">
                    <a:extLst>
                      <a:ext uri="{FF2B5EF4-FFF2-40B4-BE49-F238E27FC236}">
                        <a16:creationId xmlns:a16="http://schemas.microsoft.com/office/drawing/2014/main" id="{2E4A89DA-7421-00F2-88A6-D143768697F1}"/>
                      </a:ext>
                    </a:extLst>
                  </p:cNvPr>
                  <p:cNvSpPr/>
                  <p:nvPr/>
                </p:nvSpPr>
                <p:spPr>
                  <a:xfrm>
                    <a:off x="1721224" y="3765176"/>
                    <a:ext cx="144000" cy="144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A156573F-F271-7470-6D22-C536FAC41087}"/>
                    </a:ext>
                  </a:extLst>
                </p:cNvPr>
                <p:cNvSpPr txBox="1"/>
                <p:nvPr/>
              </p:nvSpPr>
              <p:spPr>
                <a:xfrm>
                  <a:off x="10373945" y="3964712"/>
                  <a:ext cx="2339102"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：イベントなし</a:t>
                  </a:r>
                </a:p>
              </p:txBody>
            </p:sp>
          </p:grpSp>
        </p:grpSp>
      </p:grpSp>
    </p:spTree>
    <p:extLst>
      <p:ext uri="{BB962C8B-B14F-4D97-AF65-F5344CB8AC3E}">
        <p14:creationId xmlns:p14="http://schemas.microsoft.com/office/powerpoint/2010/main" val="406884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C2F322-69BC-30F7-9994-00A7469CF6BD}"/>
              </a:ext>
            </a:extLst>
          </p:cNvPr>
          <p:cNvSpPr>
            <a:spLocks noGrp="1"/>
          </p:cNvSpPr>
          <p:nvPr>
            <p:ph type="title"/>
          </p:nvPr>
        </p:nvSpPr>
        <p:spPr/>
        <p:txBody>
          <a:bodyPr/>
          <a:lstStyle/>
          <a:p>
            <a:r>
              <a:rPr kumimoji="1" lang="ja-JP" altLang="en-US"/>
              <a:t>データ選定</a:t>
            </a:r>
          </a:p>
        </p:txBody>
      </p:sp>
      <p:sp>
        <p:nvSpPr>
          <p:cNvPr id="3" name="コンテンツ プレースホルダー 2">
            <a:extLst>
              <a:ext uri="{FF2B5EF4-FFF2-40B4-BE49-F238E27FC236}">
                <a16:creationId xmlns:a16="http://schemas.microsoft.com/office/drawing/2014/main" id="{E1DEB554-68CE-2DD2-D5A5-0ACCD9546AF9}"/>
              </a:ext>
            </a:extLst>
          </p:cNvPr>
          <p:cNvSpPr>
            <a:spLocks noGrp="1"/>
          </p:cNvSpPr>
          <p:nvPr>
            <p:ph idx="1"/>
          </p:nvPr>
        </p:nvSpPr>
        <p:spPr/>
        <p:txBody>
          <a:bodyPr/>
          <a:lstStyle/>
          <a:p>
            <a:r>
              <a:rPr kumimoji="1" lang="ja-JP" altLang="en-US"/>
              <a:t>熊本県熊本市</a:t>
            </a:r>
            <a:endParaRPr kumimoji="1" lang="en-US" altLang="ja-JP" dirty="0"/>
          </a:p>
          <a:p>
            <a:pPr lvl="1"/>
            <a:r>
              <a:rPr lang="ja-JP" altLang="en-US"/>
              <a:t>町長単位で収集，モデル化</a:t>
            </a:r>
            <a:endParaRPr kumimoji="1" lang="en-US" altLang="ja-JP" dirty="0"/>
          </a:p>
          <a:p>
            <a:pPr lvl="1"/>
            <a:r>
              <a:rPr lang="en-US" altLang="ja-JP" dirty="0"/>
              <a:t>1998</a:t>
            </a:r>
            <a:r>
              <a:rPr lang="ja-JP" altLang="en-US"/>
              <a:t>年</a:t>
            </a:r>
            <a:r>
              <a:rPr lang="en-US" altLang="ja-JP" dirty="0"/>
              <a:t>〜2025</a:t>
            </a:r>
            <a:r>
              <a:rPr lang="ja-JP" altLang="en-US"/>
              <a:t>年</a:t>
            </a:r>
            <a:endParaRPr lang="en-US" altLang="ja-JP" dirty="0"/>
          </a:p>
          <a:p>
            <a:pPr lvl="1"/>
            <a:endParaRPr lang="en-US" altLang="ja-JP" dirty="0"/>
          </a:p>
          <a:p>
            <a:r>
              <a:rPr kumimoji="1" lang="ja-JP" altLang="en-US"/>
              <a:t>選定理由</a:t>
            </a:r>
            <a:endParaRPr kumimoji="1" lang="en-US" altLang="ja-JP" dirty="0"/>
          </a:p>
          <a:p>
            <a:pPr lvl="1"/>
            <a:r>
              <a:rPr lang="ja-JP" altLang="en-US"/>
              <a:t>地域に対する知識がある</a:t>
            </a:r>
            <a:endParaRPr lang="en-US" altLang="ja-JP" dirty="0"/>
          </a:p>
          <a:p>
            <a:pPr lvl="2"/>
            <a:r>
              <a:rPr lang="ja-JP" altLang="en-US"/>
              <a:t>例１）何年に地震があった</a:t>
            </a:r>
            <a:endParaRPr lang="en-US" altLang="ja-JP" dirty="0"/>
          </a:p>
          <a:p>
            <a:pPr lvl="2"/>
            <a:r>
              <a:rPr lang="ja-JP" altLang="en-US"/>
              <a:t>例２）外国人が増えた</a:t>
            </a:r>
            <a:endParaRPr lang="en-US" altLang="ja-JP" dirty="0"/>
          </a:p>
          <a:p>
            <a:pPr lvl="1"/>
            <a:endParaRPr kumimoji="1" lang="en-US" altLang="ja-JP" dirty="0"/>
          </a:p>
          <a:p>
            <a:pPr lvl="1"/>
            <a:r>
              <a:rPr kumimoji="1" lang="ja-JP" altLang="en-US"/>
              <a:t>知識に基づくモデル設計が可能</a:t>
            </a:r>
          </a:p>
        </p:txBody>
      </p:sp>
      <p:sp>
        <p:nvSpPr>
          <p:cNvPr id="4" name="スライド番号プレースホルダー 3">
            <a:extLst>
              <a:ext uri="{FF2B5EF4-FFF2-40B4-BE49-F238E27FC236}">
                <a16:creationId xmlns:a16="http://schemas.microsoft.com/office/drawing/2014/main" id="{72721F9A-9519-E456-2EB0-56752CCF66D8}"/>
              </a:ext>
            </a:extLst>
          </p:cNvPr>
          <p:cNvSpPr>
            <a:spLocks noGrp="1"/>
          </p:cNvSpPr>
          <p:nvPr>
            <p:ph type="sldNum" sz="quarter" idx="12"/>
          </p:nvPr>
        </p:nvSpPr>
        <p:spPr/>
        <p:txBody>
          <a:bodyPr/>
          <a:lstStyle/>
          <a:p>
            <a:fld id="{2EB1DF11-3754-204D-886B-D0BD6C82EC86}" type="slidenum">
              <a:rPr lang="ja-JP" altLang="en-US" smtClean="0"/>
              <a:pPr/>
              <a:t>4</a:t>
            </a:fld>
            <a:endParaRPr lang="ja-JP" altLang="en-US"/>
          </a:p>
        </p:txBody>
      </p:sp>
    </p:spTree>
    <p:extLst>
      <p:ext uri="{BB962C8B-B14F-4D97-AF65-F5344CB8AC3E}">
        <p14:creationId xmlns:p14="http://schemas.microsoft.com/office/powerpoint/2010/main" val="228031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10313A-B39E-EC2A-0CA5-3F84171994EF}"/>
              </a:ext>
            </a:extLst>
          </p:cNvPr>
          <p:cNvSpPr>
            <a:spLocks noGrp="1"/>
          </p:cNvSpPr>
          <p:nvPr>
            <p:ph type="title"/>
          </p:nvPr>
        </p:nvSpPr>
        <p:spPr/>
        <p:txBody>
          <a:bodyPr/>
          <a:lstStyle/>
          <a:p>
            <a:r>
              <a:rPr kumimoji="1" lang="ja-JP" altLang="en-US"/>
              <a:t>データ前処理</a:t>
            </a:r>
          </a:p>
        </p:txBody>
      </p:sp>
      <p:sp>
        <p:nvSpPr>
          <p:cNvPr id="3" name="コンテンツ プレースホルダー 2">
            <a:extLst>
              <a:ext uri="{FF2B5EF4-FFF2-40B4-BE49-F238E27FC236}">
                <a16:creationId xmlns:a16="http://schemas.microsoft.com/office/drawing/2014/main" id="{641D1E6D-A32B-32D6-88AF-454FDD89A502}"/>
              </a:ext>
            </a:extLst>
          </p:cNvPr>
          <p:cNvSpPr>
            <a:spLocks noGrp="1"/>
          </p:cNvSpPr>
          <p:nvPr>
            <p:ph idx="1"/>
          </p:nvPr>
        </p:nvSpPr>
        <p:spPr/>
        <p:txBody>
          <a:bodyPr/>
          <a:lstStyle/>
          <a:p>
            <a:r>
              <a:rPr kumimoji="1" lang="en-US" altLang="ja-JP" dirty="0"/>
              <a:t>20</a:t>
            </a:r>
            <a:r>
              <a:rPr lang="en-US" altLang="ja-JP" dirty="0"/>
              <a:t>12</a:t>
            </a:r>
            <a:r>
              <a:rPr lang="ja-JP" altLang="en-US"/>
              <a:t>年の政令市化に伴う表記揺れ</a:t>
            </a:r>
            <a:endParaRPr lang="en-US" altLang="ja-JP" dirty="0"/>
          </a:p>
          <a:p>
            <a:pPr lvl="1"/>
            <a:r>
              <a:rPr kumimoji="1" lang="ja-JP" altLang="en-US"/>
              <a:t>例１）</a:t>
            </a:r>
            <a:r>
              <a:rPr kumimoji="1" lang="en-US" altLang="ja-JP" dirty="0"/>
              <a:t>A</a:t>
            </a:r>
            <a:r>
              <a:rPr kumimoji="1" lang="ja-JP" altLang="en-US"/>
              <a:t>町→</a:t>
            </a:r>
            <a:r>
              <a:rPr kumimoji="1" lang="en-US" altLang="ja-JP" dirty="0"/>
              <a:t>A</a:t>
            </a:r>
            <a:r>
              <a:rPr kumimoji="1" lang="ja-JP" altLang="en-US"/>
              <a:t>町（東区），</a:t>
            </a:r>
            <a:r>
              <a:rPr kumimoji="1" lang="en-US" altLang="ja-JP" dirty="0"/>
              <a:t>A</a:t>
            </a:r>
            <a:r>
              <a:rPr kumimoji="1" lang="ja-JP" altLang="en-US"/>
              <a:t>町</a:t>
            </a:r>
            <a:r>
              <a:rPr lang="ja-JP" altLang="en-US"/>
              <a:t>（西区）</a:t>
            </a:r>
            <a:endParaRPr kumimoji="1" lang="en-US" altLang="ja-JP" dirty="0"/>
          </a:p>
          <a:p>
            <a:pPr lvl="1"/>
            <a:r>
              <a:rPr lang="ja-JP" altLang="en-US"/>
              <a:t>例２）</a:t>
            </a:r>
            <a:r>
              <a:rPr lang="en-US" altLang="ja-JP" dirty="0"/>
              <a:t>NULL</a:t>
            </a:r>
            <a:r>
              <a:rPr lang="ja-JP" altLang="en-US"/>
              <a:t>→</a:t>
            </a:r>
            <a:r>
              <a:rPr lang="en-US" altLang="ja-JP" dirty="0"/>
              <a:t>B</a:t>
            </a:r>
            <a:r>
              <a:rPr lang="ja-JP" altLang="en-US"/>
              <a:t>町</a:t>
            </a:r>
            <a:endParaRPr lang="en-US" altLang="ja-JP" dirty="0"/>
          </a:p>
          <a:p>
            <a:pPr lvl="1"/>
            <a:r>
              <a:rPr kumimoji="1" lang="ja-JP" altLang="en-US"/>
              <a:t>例３）</a:t>
            </a:r>
            <a:r>
              <a:rPr lang="en-US" altLang="ja-JP" dirty="0"/>
              <a:t>C</a:t>
            </a:r>
            <a:r>
              <a:rPr lang="ja-JP" altLang="en-US"/>
              <a:t>町</a:t>
            </a:r>
            <a:r>
              <a:rPr lang="en-US" altLang="ja-JP" dirty="0"/>
              <a:t>〜〜</a:t>
            </a:r>
            <a:r>
              <a:rPr lang="ja-JP" altLang="en-US"/>
              <a:t>丁目→</a:t>
            </a:r>
            <a:r>
              <a:rPr lang="en-US" altLang="ja-JP" dirty="0"/>
              <a:t>C</a:t>
            </a:r>
            <a:r>
              <a:rPr lang="ja-JP" altLang="en-US"/>
              <a:t>町</a:t>
            </a:r>
            <a:endParaRPr lang="en-US" altLang="ja-JP" dirty="0"/>
          </a:p>
          <a:p>
            <a:endParaRPr lang="en-US" altLang="ja-JP" dirty="0"/>
          </a:p>
          <a:p>
            <a:r>
              <a:rPr lang="ja-JP" altLang="en-US"/>
              <a:t>表記揺れの統一</a:t>
            </a:r>
            <a:endParaRPr lang="en-US" altLang="ja-JP" dirty="0"/>
          </a:p>
          <a:p>
            <a:pPr lvl="1"/>
            <a:r>
              <a:rPr lang="en-US" altLang="ja-JP" dirty="0"/>
              <a:t>A</a:t>
            </a:r>
            <a:r>
              <a:rPr lang="ja-JP" altLang="en-US"/>
              <a:t>町（東区），</a:t>
            </a:r>
            <a:r>
              <a:rPr lang="en-US" altLang="ja-JP" dirty="0"/>
              <a:t>A</a:t>
            </a:r>
            <a:r>
              <a:rPr lang="ja-JP" altLang="en-US"/>
              <a:t>町（西区）は</a:t>
            </a:r>
            <a:r>
              <a:rPr lang="en-US" altLang="ja-JP" dirty="0"/>
              <a:t>A</a:t>
            </a:r>
            <a:r>
              <a:rPr lang="ja-JP" altLang="en-US"/>
              <a:t>町として扱う</a:t>
            </a:r>
            <a:endParaRPr lang="en-US" altLang="ja-JP" dirty="0"/>
          </a:p>
          <a:p>
            <a:pPr lvl="1"/>
            <a:r>
              <a:rPr kumimoji="1" lang="en-US" altLang="ja-JP" dirty="0"/>
              <a:t>B</a:t>
            </a:r>
            <a:r>
              <a:rPr kumimoji="1" lang="ja-JP" altLang="en-US"/>
              <a:t>町は学習からは除外</a:t>
            </a:r>
            <a:endParaRPr kumimoji="1" lang="en-US" altLang="ja-JP" dirty="0"/>
          </a:p>
          <a:p>
            <a:pPr lvl="1"/>
            <a:r>
              <a:rPr lang="en-US" altLang="ja-JP" dirty="0"/>
              <a:t>C</a:t>
            </a:r>
            <a:r>
              <a:rPr lang="ja-JP" altLang="en-US"/>
              <a:t>町</a:t>
            </a:r>
            <a:r>
              <a:rPr lang="en-US" altLang="ja-JP" dirty="0"/>
              <a:t>~~</a:t>
            </a:r>
            <a:r>
              <a:rPr lang="ja-JP" altLang="en-US"/>
              <a:t>丁目は</a:t>
            </a:r>
            <a:r>
              <a:rPr lang="en-US" altLang="ja-JP" dirty="0"/>
              <a:t>C</a:t>
            </a:r>
            <a:r>
              <a:rPr lang="ja-JP" altLang="en-US"/>
              <a:t>町として扱う</a:t>
            </a:r>
            <a:endParaRPr lang="en-US" altLang="ja-JP" dirty="0"/>
          </a:p>
          <a:p>
            <a:pPr lvl="1"/>
            <a:endParaRPr kumimoji="1" lang="en-US" altLang="ja-JP" dirty="0"/>
          </a:p>
          <a:p>
            <a:pPr lvl="1"/>
            <a:r>
              <a:rPr lang="ja-JP" altLang="en-US" b="1"/>
              <a:t>最終的に</a:t>
            </a:r>
            <a:r>
              <a:rPr lang="en-US" altLang="ja-JP" b="1" dirty="0"/>
              <a:t>669</a:t>
            </a:r>
            <a:r>
              <a:rPr lang="ja-JP" altLang="en-US" b="1"/>
              <a:t>町丁　</a:t>
            </a:r>
            <a:r>
              <a:rPr lang="en-US" altLang="ja-JP" b="1" dirty="0"/>
              <a:t>X  28</a:t>
            </a:r>
            <a:r>
              <a:rPr lang="ja-JP" altLang="en-US" b="1"/>
              <a:t>年　の人口データ</a:t>
            </a:r>
            <a:endParaRPr kumimoji="1" lang="ja-JP" altLang="en-US" b="1"/>
          </a:p>
        </p:txBody>
      </p:sp>
      <p:sp>
        <p:nvSpPr>
          <p:cNvPr id="4" name="スライド番号プレースホルダー 3">
            <a:extLst>
              <a:ext uri="{FF2B5EF4-FFF2-40B4-BE49-F238E27FC236}">
                <a16:creationId xmlns:a16="http://schemas.microsoft.com/office/drawing/2014/main" id="{433217C9-7263-72FB-337C-B720F45D5C68}"/>
              </a:ext>
            </a:extLst>
          </p:cNvPr>
          <p:cNvSpPr>
            <a:spLocks noGrp="1"/>
          </p:cNvSpPr>
          <p:nvPr>
            <p:ph type="sldNum" sz="quarter" idx="12"/>
          </p:nvPr>
        </p:nvSpPr>
        <p:spPr/>
        <p:txBody>
          <a:bodyPr/>
          <a:lstStyle/>
          <a:p>
            <a:fld id="{2EB1DF11-3754-204D-886B-D0BD6C82EC86}" type="slidenum">
              <a:rPr lang="ja-JP" altLang="en-US" smtClean="0"/>
              <a:pPr/>
              <a:t>5</a:t>
            </a:fld>
            <a:endParaRPr lang="ja-JP" altLang="en-US"/>
          </a:p>
        </p:txBody>
      </p:sp>
    </p:spTree>
    <p:extLst>
      <p:ext uri="{BB962C8B-B14F-4D97-AF65-F5344CB8AC3E}">
        <p14:creationId xmlns:p14="http://schemas.microsoft.com/office/powerpoint/2010/main" val="162517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5395F3-6D4D-BD92-F987-A519BD606DC9}"/>
              </a:ext>
            </a:extLst>
          </p:cNvPr>
          <p:cNvSpPr>
            <a:spLocks noGrp="1"/>
          </p:cNvSpPr>
          <p:nvPr>
            <p:ph type="title"/>
          </p:nvPr>
        </p:nvSpPr>
        <p:spPr/>
        <p:txBody>
          <a:bodyPr/>
          <a:lstStyle/>
          <a:p>
            <a:r>
              <a:rPr kumimoji="1" lang="ja-JP" altLang="en-US"/>
              <a:t>イベントデータ</a:t>
            </a:r>
          </a:p>
        </p:txBody>
      </p:sp>
      <p:sp>
        <p:nvSpPr>
          <p:cNvPr id="3" name="コンテンツ プレースホルダー 2">
            <a:extLst>
              <a:ext uri="{FF2B5EF4-FFF2-40B4-BE49-F238E27FC236}">
                <a16:creationId xmlns:a16="http://schemas.microsoft.com/office/drawing/2014/main" id="{BBF6BDDC-62C7-1577-D100-3D2CE517CB1E}"/>
              </a:ext>
            </a:extLst>
          </p:cNvPr>
          <p:cNvSpPr>
            <a:spLocks noGrp="1"/>
          </p:cNvSpPr>
          <p:nvPr>
            <p:ph idx="1"/>
          </p:nvPr>
        </p:nvSpPr>
        <p:spPr/>
        <p:txBody>
          <a:bodyPr/>
          <a:lstStyle/>
          <a:p>
            <a:r>
              <a:rPr lang="ja-JP" altLang="en-US"/>
              <a:t>異常値を検出</a:t>
            </a:r>
            <a:endParaRPr lang="en-US" altLang="ja-JP" dirty="0"/>
          </a:p>
          <a:p>
            <a:pPr lvl="1"/>
            <a:r>
              <a:rPr lang="ja-JP" altLang="en-US"/>
              <a:t>自然変動以外の人口の変動を検知</a:t>
            </a:r>
            <a:endParaRPr lang="en-US" altLang="ja-JP" dirty="0"/>
          </a:p>
          <a:p>
            <a:pPr lvl="2"/>
            <a:r>
              <a:rPr lang="ja-JP" altLang="en-US"/>
              <a:t>例）前年比</a:t>
            </a:r>
            <a:r>
              <a:rPr lang="en-US" altLang="ja-JP" dirty="0"/>
              <a:t>±200%</a:t>
            </a:r>
            <a:r>
              <a:rPr lang="ja-JP" altLang="en-US"/>
              <a:t>など</a:t>
            </a:r>
            <a:endParaRPr lang="en-US" altLang="ja-JP" dirty="0"/>
          </a:p>
          <a:p>
            <a:pPr marL="457200" lvl="1" indent="0">
              <a:buNone/>
            </a:pPr>
            <a:endParaRPr lang="en-US" altLang="ja-JP" dirty="0"/>
          </a:p>
          <a:p>
            <a:r>
              <a:rPr lang="ja-JP" altLang="en-US"/>
              <a:t>イベントデータ</a:t>
            </a:r>
            <a:endParaRPr lang="en-US" altLang="ja-JP" dirty="0"/>
          </a:p>
          <a:p>
            <a:pPr lvl="1"/>
            <a:r>
              <a:rPr kumimoji="1" lang="ja-JP" altLang="en-US"/>
              <a:t>年次</a:t>
            </a:r>
            <a:r>
              <a:rPr lang="ja-JP" altLang="en-US"/>
              <a:t>，町丁に基づく出来事</a:t>
            </a:r>
            <a:endParaRPr lang="en-US" altLang="ja-JP" dirty="0"/>
          </a:p>
          <a:p>
            <a:pPr lvl="2"/>
            <a:r>
              <a:rPr lang="ja-JP" altLang="en-US"/>
              <a:t>公的資料・公開情報を整理</a:t>
            </a:r>
            <a:endParaRPr lang="en-US" altLang="ja-JP" dirty="0"/>
          </a:p>
          <a:p>
            <a:pPr lvl="2"/>
            <a:r>
              <a:rPr lang="en-US" altLang="ja-JP" dirty="0"/>
              <a:t>259</a:t>
            </a:r>
            <a:r>
              <a:rPr lang="ja-JP" altLang="en-US"/>
              <a:t>件ラベル付</a:t>
            </a:r>
            <a:endParaRPr lang="en-US" altLang="ja-JP" dirty="0"/>
          </a:p>
          <a:p>
            <a:pPr lvl="2"/>
            <a:r>
              <a:rPr lang="en-US" altLang="ja-JP" dirty="0"/>
              <a:t>10</a:t>
            </a:r>
            <a:r>
              <a:rPr lang="ja-JP" altLang="en-US"/>
              <a:t>種類のイベントラベル</a:t>
            </a:r>
            <a:endParaRPr lang="en-US" altLang="ja-JP" dirty="0"/>
          </a:p>
          <a:p>
            <a:pPr lvl="2"/>
            <a:endParaRPr lang="en-US" altLang="ja-JP" dirty="0"/>
          </a:p>
        </p:txBody>
      </p:sp>
      <p:sp>
        <p:nvSpPr>
          <p:cNvPr id="4" name="スライド番号プレースホルダー 3">
            <a:extLst>
              <a:ext uri="{FF2B5EF4-FFF2-40B4-BE49-F238E27FC236}">
                <a16:creationId xmlns:a16="http://schemas.microsoft.com/office/drawing/2014/main" id="{D43FC074-39EA-D97F-C7F2-4149455E4D51}"/>
              </a:ext>
            </a:extLst>
          </p:cNvPr>
          <p:cNvSpPr>
            <a:spLocks noGrp="1"/>
          </p:cNvSpPr>
          <p:nvPr>
            <p:ph type="sldNum" sz="quarter" idx="12"/>
          </p:nvPr>
        </p:nvSpPr>
        <p:spPr/>
        <p:txBody>
          <a:bodyPr/>
          <a:lstStyle/>
          <a:p>
            <a:fld id="{2EB1DF11-3754-204D-886B-D0BD6C82EC86}" type="slidenum">
              <a:rPr lang="ja-JP" altLang="en-US" smtClean="0"/>
              <a:pPr/>
              <a:t>6</a:t>
            </a:fld>
            <a:endParaRPr lang="ja-JP" altLang="en-US"/>
          </a:p>
        </p:txBody>
      </p:sp>
      <p:graphicFrame>
        <p:nvGraphicFramePr>
          <p:cNvPr id="6" name="表 5">
            <a:extLst>
              <a:ext uri="{FF2B5EF4-FFF2-40B4-BE49-F238E27FC236}">
                <a16:creationId xmlns:a16="http://schemas.microsoft.com/office/drawing/2014/main" id="{814C178D-C364-D7F1-F9D1-41F6583D18C6}"/>
              </a:ext>
            </a:extLst>
          </p:cNvPr>
          <p:cNvGraphicFramePr>
            <a:graphicFrameLocks noGrp="1"/>
          </p:cNvGraphicFramePr>
          <p:nvPr>
            <p:extLst>
              <p:ext uri="{D42A27DB-BD31-4B8C-83A1-F6EECF244321}">
                <p14:modId xmlns:p14="http://schemas.microsoft.com/office/powerpoint/2010/main" val="1983264266"/>
              </p:ext>
            </p:extLst>
          </p:nvPr>
        </p:nvGraphicFramePr>
        <p:xfrm>
          <a:off x="6638766" y="2562414"/>
          <a:ext cx="3943668" cy="2752536"/>
        </p:xfrm>
        <a:graphic>
          <a:graphicData uri="http://schemas.openxmlformats.org/drawingml/2006/table">
            <a:tbl>
              <a:tblPr firstRow="1" bandRow="1">
                <a:tableStyleId>{5940675A-B579-460E-94D1-54222C63F5DA}</a:tableStyleId>
              </a:tblPr>
              <a:tblGrid>
                <a:gridCol w="3943668">
                  <a:extLst>
                    <a:ext uri="{9D8B030D-6E8A-4147-A177-3AD203B41FA5}">
                      <a16:colId xmlns:a16="http://schemas.microsoft.com/office/drawing/2014/main" val="4243466747"/>
                    </a:ext>
                  </a:extLst>
                </a:gridCol>
              </a:tblGrid>
              <a:tr h="355283">
                <a:tc>
                  <a:txBody>
                    <a:bodyPr/>
                    <a:lstStyle/>
                    <a:p>
                      <a:r>
                        <a:rPr kumimoji="1" lang="ja-JP" altLang="en-US" sz="2400" b="1">
                          <a:latin typeface="Meiryo" panose="020B0604030504040204" pitchFamily="34" charset="-128"/>
                          <a:ea typeface="Meiryo" panose="020B0604030504040204" pitchFamily="34" charset="-128"/>
                        </a:rPr>
                        <a:t>イベントラベル</a:t>
                      </a:r>
                    </a:p>
                  </a:txBody>
                  <a:tcP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069021"/>
                  </a:ext>
                </a:extLst>
              </a:tr>
              <a:tr h="355283">
                <a:tc>
                  <a:txBody>
                    <a:bodyPr/>
                    <a:lstStyle/>
                    <a:p>
                      <a:r>
                        <a:rPr kumimoji="1" lang="ja-JP" altLang="en-US" sz="2400">
                          <a:latin typeface="Meiryo" panose="020B0604030504040204" pitchFamily="34" charset="-128"/>
                          <a:ea typeface="Meiryo" panose="020B0604030504040204" pitchFamily="34" charset="-128"/>
                        </a:rPr>
                        <a:t>マンション・アパート竣工</a:t>
                      </a:r>
                      <a:endParaRPr kumimoji="1" lang="en-US" altLang="ja-JP" sz="2400" dirty="0">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57809117"/>
                  </a:ext>
                </a:extLst>
              </a:tr>
              <a:tr h="355283">
                <a:tc>
                  <a:txBody>
                    <a:bodyPr/>
                    <a:lstStyle/>
                    <a:p>
                      <a:r>
                        <a:rPr kumimoji="1" lang="ja-JP" altLang="en-US" sz="2400">
                          <a:latin typeface="Meiryo" panose="020B0604030504040204" pitchFamily="34" charset="-128"/>
                          <a:ea typeface="Meiryo" panose="020B0604030504040204" pitchFamily="34" charset="-128"/>
                        </a:rPr>
                        <a:t>大型商業施設開業</a:t>
                      </a:r>
                      <a:endParaRPr kumimoji="1" lang="en-US" altLang="ja-JP" sz="2400" dirty="0">
                        <a:latin typeface="Meiryo" panose="020B0604030504040204" pitchFamily="34" charset="-128"/>
                        <a:ea typeface="Meiryo" panose="020B0604030504040204" pitchFamily="34" charset="-128"/>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32474188"/>
                  </a:ext>
                </a:extLst>
              </a:tr>
              <a:tr h="355283">
                <a:tc>
                  <a:txBody>
                    <a:bodyPr/>
                    <a:lstStyle/>
                    <a:p>
                      <a:r>
                        <a:rPr kumimoji="1" lang="ja-JP" altLang="en-US" sz="2400">
                          <a:latin typeface="Meiryo" panose="020B0604030504040204" pitchFamily="34" charset="-128"/>
                          <a:ea typeface="Meiryo" panose="020B0604030504040204" pitchFamily="34" charset="-128"/>
                        </a:rPr>
                        <a:t>学校・病院等新設</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6105048"/>
                  </a:ext>
                </a:extLst>
              </a:tr>
              <a:tr h="923736">
                <a:tc>
                  <a:txBody>
                    <a:bodyPr/>
                    <a:lstStyle/>
                    <a:p>
                      <a:r>
                        <a:rPr kumimoji="1" lang="ja-JP" altLang="en-US" sz="2400">
                          <a:latin typeface="Meiryo" panose="020B0604030504040204" pitchFamily="34" charset="-128"/>
                          <a:ea typeface="Meiryo" panose="020B0604030504040204" pitchFamily="34" charset="-128"/>
                        </a:rPr>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6430683"/>
                  </a:ext>
                </a:extLst>
              </a:tr>
            </a:tbl>
          </a:graphicData>
        </a:graphic>
      </p:graphicFrame>
    </p:spTree>
    <p:extLst>
      <p:ext uri="{BB962C8B-B14F-4D97-AF65-F5344CB8AC3E}">
        <p14:creationId xmlns:p14="http://schemas.microsoft.com/office/powerpoint/2010/main" val="1348999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102A2A-B1B2-C863-9C29-56A632A7F2D1}"/>
              </a:ext>
            </a:extLst>
          </p:cNvPr>
          <p:cNvSpPr>
            <a:spLocks noGrp="1"/>
          </p:cNvSpPr>
          <p:nvPr>
            <p:ph type="title"/>
          </p:nvPr>
        </p:nvSpPr>
        <p:spPr/>
        <p:txBody>
          <a:bodyPr/>
          <a:lstStyle/>
          <a:p>
            <a:r>
              <a:rPr kumimoji="1" lang="ja-JP" altLang="en-US"/>
              <a:t>モデル設計（１）</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30D9461-F309-88C4-1DD5-5609304EDAC4}"/>
                  </a:ext>
                </a:extLst>
              </p:cNvPr>
              <p:cNvSpPr>
                <a:spLocks noGrp="1"/>
              </p:cNvSpPr>
              <p:nvPr>
                <p:ph idx="1"/>
              </p:nvPr>
            </p:nvSpPr>
            <p:spPr/>
            <p:txBody>
              <a:bodyPr>
                <a:normAutofit/>
              </a:bodyPr>
              <a:lstStyle/>
              <a:p>
                <a:r>
                  <a:rPr lang="ja-JP" altLang="en-US"/>
                  <a:t>モデル１：</a:t>
                </a:r>
                <a:r>
                  <a:rPr lang="ja-JP" altLang="en-US" b="1"/>
                  <a:t>二方向固定効果モデル（</a:t>
                </a:r>
                <a:r>
                  <a:rPr lang="en-US" altLang="ja-JP" b="1" dirty="0"/>
                  <a:t>TWFE</a:t>
                </a:r>
                <a:r>
                  <a:rPr lang="ja-JP" altLang="en-US" b="1"/>
                  <a:t>）</a:t>
                </a:r>
                <a:endParaRPr lang="en-US" altLang="ja-JP" b="1" dirty="0"/>
              </a:p>
              <a:p>
                <a:pPr lvl="1"/>
                <a:r>
                  <a:rPr lang="ja-JP" altLang="en-US" b="1"/>
                  <a:t>単純なイベントだけの効果を推定</a:t>
                </a:r>
                <a:endParaRPr lang="en-US" altLang="ja-JP" b="1" dirty="0"/>
              </a:p>
              <a:p>
                <a:pPr lvl="1"/>
                <a:endParaRPr lang="en-US" altLang="ja-JP" b="1" dirty="0"/>
              </a:p>
              <a:p>
                <a:pPr lvl="1"/>
                <a:endParaRPr lang="en-US" altLang="ja-JP" b="1" dirty="0"/>
              </a:p>
              <a:p>
                <a:pPr lvl="1"/>
                <a:endParaRPr lang="en-US" altLang="ja-JP" b="1" dirty="0"/>
              </a:p>
              <a:p>
                <a:pPr lvl="1"/>
                <a:endParaRPr lang="en-US" altLang="ja-JP" b="1" dirty="0"/>
              </a:p>
              <a:p>
                <a:pPr lvl="1"/>
                <a:r>
                  <a:rPr lang="ja-JP" altLang="en-US" b="1"/>
                  <a:t>人口</a:t>
                </a:r>
                <a14:m>
                  <m:oMath xmlns:m="http://schemas.openxmlformats.org/officeDocument/2006/math">
                    <m:d>
                      <m:dPr>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𝒊</m:t>
                        </m:r>
                        <m:r>
                          <a:rPr lang="en-US" altLang="ja-JP" b="1" i="1" smtClean="0">
                            <a:latin typeface="Cambria Math" panose="02040503050406030204" pitchFamily="18" charset="0"/>
                          </a:rPr>
                          <m:t>,</m:t>
                        </m:r>
                        <m:r>
                          <a:rPr lang="en-US" altLang="ja-JP" b="1" i="1" smtClean="0">
                            <a:latin typeface="Cambria Math" panose="02040503050406030204" pitchFamily="18" charset="0"/>
                          </a:rPr>
                          <m:t>𝒕</m:t>
                        </m:r>
                      </m:e>
                    </m:d>
                  </m:oMath>
                </a14:m>
                <a:r>
                  <a:rPr lang="ja-JP" altLang="en-US" b="1"/>
                  <a:t>＝町丁</a:t>
                </a:r>
                <a:r>
                  <a:rPr lang="en-US" altLang="ja-JP" b="1" dirty="0"/>
                  <a:t> </a:t>
                </a:r>
                <a14:m>
                  <m:oMath xmlns:m="http://schemas.openxmlformats.org/officeDocument/2006/math">
                    <m:r>
                      <a:rPr lang="en-US" altLang="ja-JP" b="1" i="1">
                        <a:latin typeface="Cambria Math" panose="02040503050406030204" pitchFamily="18" charset="0"/>
                      </a:rPr>
                      <m:t>𝒊</m:t>
                    </m:r>
                  </m:oMath>
                </a14:m>
                <a:r>
                  <a:rPr lang="en-US" altLang="ja-JP" b="1" dirty="0"/>
                  <a:t> </a:t>
                </a:r>
                <a:r>
                  <a:rPr lang="ja-JP" altLang="en-US" b="1"/>
                  <a:t>らしさ</a:t>
                </a:r>
                <a:r>
                  <a:rPr lang="en-US" altLang="ja-JP" b="1" dirty="0"/>
                  <a:t> </a:t>
                </a:r>
                <a:r>
                  <a:rPr lang="ja-JP" altLang="en-US" b="1"/>
                  <a:t>＋</a:t>
                </a:r>
                <a:r>
                  <a:rPr lang="en-US" altLang="ja-JP" b="1" dirty="0"/>
                  <a:t> </a:t>
                </a:r>
                <a:r>
                  <a:rPr lang="ja-JP" altLang="en-US" b="1"/>
                  <a:t>年</a:t>
                </a:r>
                <a:r>
                  <a:rPr lang="en-US" altLang="ja-JP" b="1" dirty="0"/>
                  <a:t> </a:t>
                </a:r>
                <a14:m>
                  <m:oMath xmlns:m="http://schemas.openxmlformats.org/officeDocument/2006/math">
                    <m:r>
                      <a:rPr lang="en-US" altLang="ja-JP" b="1" i="1">
                        <a:latin typeface="Cambria Math" panose="02040503050406030204" pitchFamily="18" charset="0"/>
                      </a:rPr>
                      <m:t>𝒕</m:t>
                    </m:r>
                  </m:oMath>
                </a14:m>
                <a:r>
                  <a:rPr lang="en-US" altLang="ja-JP" b="1" dirty="0"/>
                  <a:t> </a:t>
                </a:r>
                <a:r>
                  <a:rPr lang="ja-JP" altLang="en-US" b="1"/>
                  <a:t>らしさ</a:t>
                </a:r>
                <a:r>
                  <a:rPr lang="en-US" altLang="ja-JP" b="1" dirty="0"/>
                  <a:t> </a:t>
                </a:r>
                <a:r>
                  <a:rPr lang="ja-JP" altLang="en-US" b="1"/>
                  <a:t>＋</a:t>
                </a:r>
                <a:r>
                  <a:rPr lang="en-US" altLang="ja-JP" b="1" dirty="0"/>
                  <a:t> </a:t>
                </a:r>
                <a:r>
                  <a:rPr lang="ja-JP" altLang="en-US" b="1"/>
                  <a:t>イベントの効果</a:t>
                </a:r>
                <a:endParaRPr lang="en-US" altLang="ja-JP" b="1" dirty="0"/>
              </a:p>
              <a:p>
                <a:pPr marL="457200" lvl="1" indent="0">
                  <a:buNone/>
                </a:pPr>
                <a:endParaRPr lang="en-US" altLang="ja-JP" dirty="0"/>
              </a:p>
              <a:p>
                <a:pPr lvl="1"/>
                <a:r>
                  <a:rPr lang="ja-JP" altLang="en-US"/>
                  <a:t>最小二乗法で</a:t>
                </a:r>
                <a14:m>
                  <m:oMath xmlns:m="http://schemas.openxmlformats.org/officeDocument/2006/math">
                    <m:sSub>
                      <m:sSubPr>
                        <m:ctrlPr>
                          <a:rPr lang="en-US" altLang="ja-JP" sz="2400" b="0" i="1" dirty="0" smtClean="0">
                            <a:latin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𝛼</m:t>
                        </m:r>
                      </m:e>
                      <m:sub>
                        <m:r>
                          <a:rPr lang="en-US" altLang="ja-JP" sz="2400" b="0" i="1" dirty="0" smtClean="0">
                            <a:latin typeface="Cambria Math" panose="02040503050406030204" pitchFamily="18" charset="0"/>
                          </a:rPr>
                          <m:t>𝑖</m:t>
                        </m:r>
                      </m:sub>
                    </m:sSub>
                  </m:oMath>
                </a14:m>
                <a:r>
                  <a:rPr lang="ja-JP" altLang="en-US"/>
                  <a:t>，</a:t>
                </a:r>
                <a:r>
                  <a:rPr lang="en-US" altLang="ja-JP" dirty="0"/>
                  <a:t> </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𝛾</m:t>
                        </m:r>
                      </m:e>
                      <m:sub>
                        <m:r>
                          <a:rPr lang="en-US" altLang="ja-JP" i="1" dirty="0">
                            <a:latin typeface="Cambria Math" panose="02040503050406030204" pitchFamily="18" charset="0"/>
                          </a:rPr>
                          <m:t>𝑡</m:t>
                        </m:r>
                      </m:sub>
                    </m:sSub>
                  </m:oMath>
                </a14:m>
                <a:r>
                  <a:rPr lang="ja-JP" altLang="en-US"/>
                  <a:t>，</a:t>
                </a:r>
                <a14:m>
                  <m:oMath xmlns:m="http://schemas.openxmlformats.org/officeDocument/2006/math">
                    <m:sSub>
                      <m:sSubPr>
                        <m:ctrlPr>
                          <a:rPr lang="en-US" altLang="ja-JP" i="1" dirty="0">
                            <a:latin typeface="Cambria Math" panose="02040503050406030204" pitchFamily="18" charset="0"/>
                            <a:ea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𝛽</m:t>
                        </m:r>
                      </m:e>
                      <m:sub>
                        <m:r>
                          <a:rPr lang="en-US" altLang="ja-JP" i="1" dirty="0">
                            <a:latin typeface="Cambria Math" panose="02040503050406030204" pitchFamily="18" charset="0"/>
                            <a:ea typeface="Cambria Math" panose="02040503050406030204" pitchFamily="18" charset="0"/>
                          </a:rPr>
                          <m:t>𝑒</m:t>
                        </m:r>
                      </m:sub>
                    </m:sSub>
                  </m:oMath>
                </a14:m>
                <a:r>
                  <a:rPr lang="ja-JP" altLang="en-US"/>
                  <a:t>を</a:t>
                </a:r>
                <a:r>
                  <a:rPr lang="en-US" altLang="ja-JP" dirty="0"/>
                  <a:t>669</a:t>
                </a:r>
                <a:r>
                  <a:rPr lang="ja-JP" altLang="en-US"/>
                  <a:t>町丁</a:t>
                </a:r>
                <a:r>
                  <a:rPr lang="en-US" altLang="ja-JP" dirty="0"/>
                  <a:t>x28</a:t>
                </a:r>
                <a:r>
                  <a:rPr lang="ja-JP" altLang="en-US"/>
                  <a:t>年度分一気に推定</a:t>
                </a:r>
                <a:endParaRPr lang="en-US" altLang="ja-JP" dirty="0"/>
              </a:p>
              <a:p>
                <a:pPr lvl="2"/>
                <a14:m>
                  <m:oMath xmlns:m="http://schemas.openxmlformats.org/officeDocument/2006/math">
                    <m:sSub>
                      <m:sSubPr>
                        <m:ctrlPr>
                          <a:rPr lang="en-US" altLang="ja-JP" b="0" i="1" dirty="0" smtClean="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𝛼</m:t>
                        </m:r>
                      </m:e>
                      <m:sub>
                        <m:r>
                          <a:rPr lang="en-US" altLang="ja-JP" b="0" i="1" dirty="0" smtClean="0">
                            <a:latin typeface="Cambria Math" panose="02040503050406030204" pitchFamily="18" charset="0"/>
                          </a:rPr>
                          <m:t>𝑖</m:t>
                        </m:r>
                      </m:sub>
                    </m:sSub>
                    <m:r>
                      <a:rPr lang="en-US" altLang="ja-JP" b="0" i="1" dirty="0" smtClean="0">
                        <a:latin typeface="Cambria Math" panose="02040503050406030204" pitchFamily="18" charset="0"/>
                      </a:rPr>
                      <m:t>=−10</m:t>
                    </m:r>
                  </m:oMath>
                </a14:m>
                <a:r>
                  <a:rPr lang="ja-JP" altLang="en-US"/>
                  <a:t>：町丁</a:t>
                </a:r>
                <a:r>
                  <a:rPr lang="en-US" altLang="ja-JP" dirty="0"/>
                  <a:t> </a:t>
                </a:r>
                <a14:m>
                  <m:oMath xmlns:m="http://schemas.openxmlformats.org/officeDocument/2006/math">
                    <m:r>
                      <a:rPr lang="en-US" altLang="ja-JP" sz="2000" i="1" dirty="0">
                        <a:latin typeface="Cambria Math" panose="02040503050406030204" pitchFamily="18" charset="0"/>
                      </a:rPr>
                      <m:t>𝑖</m:t>
                    </m:r>
                  </m:oMath>
                </a14:m>
                <a:r>
                  <a:rPr lang="en-US" altLang="ja-JP" dirty="0"/>
                  <a:t> </a:t>
                </a:r>
                <a:r>
                  <a:rPr lang="ja-JP" altLang="en-US"/>
                  <a:t>は毎年</a:t>
                </a:r>
                <a:r>
                  <a:rPr lang="en-US" altLang="ja-JP" dirty="0"/>
                  <a:t>-10</a:t>
                </a:r>
                <a:r>
                  <a:rPr lang="ja-JP" altLang="en-US"/>
                  <a:t>人ずつ減っている</a:t>
                </a:r>
                <a:endParaRPr lang="en-US" altLang="ja-JP" dirty="0"/>
              </a:p>
              <a:p>
                <a:pPr lvl="2"/>
                <a14:m>
                  <m:oMath xmlns:m="http://schemas.openxmlformats.org/officeDocument/2006/math">
                    <m:sSub>
                      <m:sSubPr>
                        <m:ctrlPr>
                          <a:rPr lang="en-US" altLang="ja-JP" i="1" dirty="0" smtClean="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𝛾</m:t>
                        </m:r>
                      </m:e>
                      <m:sub>
                        <m:r>
                          <a:rPr lang="en-US" altLang="ja-JP" i="1" dirty="0">
                            <a:latin typeface="Cambria Math" panose="02040503050406030204" pitchFamily="18" charset="0"/>
                          </a:rPr>
                          <m:t>𝑡</m:t>
                        </m:r>
                      </m:sub>
                    </m:sSub>
                    <m:r>
                      <a:rPr lang="en-US" altLang="ja-JP" b="0" i="1" dirty="0" smtClean="0">
                        <a:latin typeface="Cambria Math" panose="02040503050406030204" pitchFamily="18" charset="0"/>
                      </a:rPr>
                      <m:t>=20</m:t>
                    </m:r>
                  </m:oMath>
                </a14:m>
                <a:r>
                  <a:rPr lang="ja-JP" altLang="en-US"/>
                  <a:t>：年</a:t>
                </a:r>
                <a:r>
                  <a:rPr lang="en-US" altLang="ja-JP" dirty="0"/>
                  <a:t> </a:t>
                </a:r>
                <a14:m>
                  <m:oMath xmlns:m="http://schemas.openxmlformats.org/officeDocument/2006/math">
                    <m:r>
                      <a:rPr lang="en-US" altLang="ja-JP" sz="2000" i="1" dirty="0">
                        <a:latin typeface="Cambria Math" panose="02040503050406030204" pitchFamily="18" charset="0"/>
                      </a:rPr>
                      <m:t>𝑡</m:t>
                    </m:r>
                  </m:oMath>
                </a14:m>
                <a:r>
                  <a:rPr lang="en-US" altLang="ja-JP" dirty="0"/>
                  <a:t> </a:t>
                </a:r>
                <a:r>
                  <a:rPr lang="ja-JP" altLang="en-US"/>
                  <a:t>は全町丁で平均</a:t>
                </a:r>
                <a:r>
                  <a:rPr lang="en-US" altLang="ja-JP" dirty="0"/>
                  <a:t>20</a:t>
                </a:r>
                <a:r>
                  <a:rPr lang="ja-JP" altLang="en-US"/>
                  <a:t>人増えている</a:t>
                </a:r>
                <a:endParaRPr lang="en-US" altLang="ja-JP" dirty="0"/>
              </a:p>
              <a:p>
                <a:pPr lvl="2"/>
                <a14:m>
                  <m:oMath xmlns:m="http://schemas.openxmlformats.org/officeDocument/2006/math">
                    <m:sSub>
                      <m:sSubPr>
                        <m:ctrlPr>
                          <a:rPr lang="en-US" altLang="ja-JP" sz="2000" b="1" i="1" dirty="0">
                            <a:latin typeface="Cambria Math" panose="02040503050406030204" pitchFamily="18" charset="0"/>
                            <a:ea typeface="Cambria Math" panose="02040503050406030204" pitchFamily="18" charset="0"/>
                          </a:rPr>
                        </m:ctrlPr>
                      </m:sSubPr>
                      <m:e>
                        <m:r>
                          <a:rPr lang="en-US" altLang="ja-JP" sz="2000" b="1" i="1" dirty="0">
                            <a:latin typeface="Cambria Math" panose="02040503050406030204" pitchFamily="18" charset="0"/>
                            <a:ea typeface="Cambria Math" panose="02040503050406030204" pitchFamily="18" charset="0"/>
                          </a:rPr>
                          <m:t>𝜷</m:t>
                        </m:r>
                      </m:e>
                      <m:sub>
                        <m:r>
                          <a:rPr lang="en-US" altLang="ja-JP" sz="2000" b="1" i="1" dirty="0">
                            <a:latin typeface="Cambria Math" panose="02040503050406030204" pitchFamily="18" charset="0"/>
                            <a:ea typeface="Cambria Math" panose="02040503050406030204" pitchFamily="18" charset="0"/>
                          </a:rPr>
                          <m:t>𝒆</m:t>
                        </m:r>
                      </m:sub>
                    </m:sSub>
                    <m:r>
                      <a:rPr lang="en-US" altLang="ja-JP" b="1" i="1" dirty="0" smtClean="0">
                        <a:latin typeface="Cambria Math" panose="02040503050406030204" pitchFamily="18" charset="0"/>
                        <a:ea typeface="Cambria Math" panose="02040503050406030204" pitchFamily="18" charset="0"/>
                      </a:rPr>
                      <m:t> =</m:t>
                    </m:r>
                    <m:r>
                      <a:rPr lang="en-US" altLang="ja-JP" b="1" i="1" dirty="0" smtClean="0">
                        <a:latin typeface="Cambria Math" panose="02040503050406030204" pitchFamily="18" charset="0"/>
                        <a:ea typeface="Cambria Math" panose="02040503050406030204" pitchFamily="18" charset="0"/>
                      </a:rPr>
                      <m:t>𝟑𝟎</m:t>
                    </m:r>
                  </m:oMath>
                </a14:m>
                <a:r>
                  <a:rPr kumimoji="1" lang="ja-JP" altLang="en-US" b="1"/>
                  <a:t>：イベント</a:t>
                </a:r>
                <a:r>
                  <a:rPr kumimoji="1" lang="en-US" altLang="ja-JP" b="1" dirty="0"/>
                  <a:t> </a:t>
                </a:r>
                <a14:m>
                  <m:oMath xmlns:m="http://schemas.openxmlformats.org/officeDocument/2006/math">
                    <m:r>
                      <a:rPr lang="en-US" altLang="ja-JP" sz="2400" b="1" i="1">
                        <a:latin typeface="Cambria Math" panose="02040503050406030204" pitchFamily="18" charset="0"/>
                      </a:rPr>
                      <m:t>𝒆</m:t>
                    </m:r>
                  </m:oMath>
                </a14:m>
                <a:r>
                  <a:rPr kumimoji="1" lang="en-US" altLang="ja-JP" b="1" dirty="0"/>
                  <a:t> </a:t>
                </a:r>
                <a:r>
                  <a:rPr kumimoji="1" lang="ja-JP" altLang="en-US" b="1"/>
                  <a:t>が起きると</a:t>
                </a:r>
                <a:r>
                  <a:rPr kumimoji="1" lang="en-US" altLang="ja-JP" b="1" dirty="0"/>
                  <a:t>30</a:t>
                </a:r>
                <a:r>
                  <a:rPr kumimoji="1" lang="ja-JP" altLang="en-US" b="1"/>
                  <a:t>人増える</a:t>
                </a:r>
                <a:endParaRPr kumimoji="1" lang="en-US" altLang="ja-JP" b="1" dirty="0"/>
              </a:p>
              <a:p>
                <a:pPr lvl="1"/>
                <a:endParaRPr kumimoji="1" lang="ja-JP" altLang="en-US"/>
              </a:p>
            </p:txBody>
          </p:sp>
        </mc:Choice>
        <mc:Fallback>
          <p:sp>
            <p:nvSpPr>
              <p:cNvPr id="3" name="コンテンツ プレースホルダー 2">
                <a:extLst>
                  <a:ext uri="{FF2B5EF4-FFF2-40B4-BE49-F238E27FC236}">
                    <a16:creationId xmlns:a16="http://schemas.microsoft.com/office/drawing/2014/main" id="{D30D9461-F309-88C4-1DD5-5609304EDAC4}"/>
                  </a:ext>
                </a:extLst>
              </p:cNvPr>
              <p:cNvSpPr>
                <a:spLocks noGrp="1" noRot="1" noChangeAspect="1" noMove="1" noResize="1" noEditPoints="1" noAdjustHandles="1" noChangeArrowheads="1" noChangeShapeType="1" noTextEdit="1"/>
              </p:cNvSpPr>
              <p:nvPr>
                <p:ph idx="1"/>
              </p:nvPr>
            </p:nvSpPr>
            <p:spPr>
              <a:blipFill>
                <a:blip r:embed="rId3"/>
                <a:stretch>
                  <a:fillRect l="-1086" t="-204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15D2D5F2-F05C-86AB-8D15-E67697294848}"/>
              </a:ext>
            </a:extLst>
          </p:cNvPr>
          <p:cNvSpPr>
            <a:spLocks noGrp="1"/>
          </p:cNvSpPr>
          <p:nvPr>
            <p:ph type="sldNum" sz="quarter" idx="12"/>
          </p:nvPr>
        </p:nvSpPr>
        <p:spPr/>
        <p:txBody>
          <a:bodyPr/>
          <a:lstStyle/>
          <a:p>
            <a:fld id="{2EB1DF11-3754-204D-886B-D0BD6C82EC86}" type="slidenum">
              <a:rPr lang="ja-JP" altLang="en-US" smtClean="0"/>
              <a:pPr/>
              <a:t>7</a:t>
            </a:fld>
            <a:endParaRPr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4B774D34-0202-B385-0DED-80064F4EA03E}"/>
                  </a:ext>
                </a:extLst>
              </p:cNvPr>
              <p:cNvSpPr txBox="1"/>
              <p:nvPr/>
            </p:nvSpPr>
            <p:spPr>
              <a:xfrm>
                <a:off x="2443289" y="2949894"/>
                <a:ext cx="3029355" cy="479106"/>
              </a:xfrm>
              <a:prstGeom prst="rect">
                <a:avLst/>
              </a:prstGeom>
              <a:noFill/>
              <a:ln w="9525">
                <a:solidFill>
                  <a:schemeClr val="tx1"/>
                </a:solidFill>
              </a:ln>
            </p:spPr>
            <p:txBody>
              <a:bodyPr wrap="none" rtlCol="0">
                <a:spAutoFit/>
              </a:bodyPr>
              <a:lstStyle/>
              <a:p>
                <a:pPr lvl="1"/>
                <a14:m>
                  <m:oMathPara xmlns:m="http://schemas.openxmlformats.org/officeDocument/2006/math">
                    <m:oMathParaPr>
                      <m:jc m:val="centerGroup"/>
                    </m:oMathParaPr>
                    <m:oMath xmlns:m="http://schemas.openxmlformats.org/officeDocument/2006/math">
                      <m:sSubSup>
                        <m:sSubSupPr>
                          <m:ctrlPr>
                            <a:rPr lang="en-US" altLang="ja-JP" sz="2400" i="1" dirty="0" smtClean="0">
                              <a:latin typeface="Cambria Math" panose="02040503050406030204" pitchFamily="18" charset="0"/>
                            </a:rPr>
                          </m:ctrlPr>
                        </m:sSubSupPr>
                        <m:e>
                          <m:r>
                            <a:rPr lang="en-US" altLang="ja-JP" sz="2400" b="0" i="1" dirty="0" smtClean="0">
                              <a:latin typeface="Cambria Math" panose="02040503050406030204" pitchFamily="18" charset="0"/>
                            </a:rPr>
                            <m:t>𝑦</m:t>
                          </m:r>
                        </m:e>
                        <m:sub>
                          <m:r>
                            <a:rPr lang="en-US" altLang="ja-JP" sz="2400" i="1" dirty="0">
                              <a:latin typeface="Cambria Math" panose="02040503050406030204" pitchFamily="18" charset="0"/>
                            </a:rPr>
                            <m:t>𝑡</m:t>
                          </m:r>
                        </m:sub>
                        <m:sup>
                          <m:r>
                            <a:rPr lang="en-US" altLang="ja-JP" sz="2400" i="1" dirty="0">
                              <a:latin typeface="Cambria Math" panose="02040503050406030204" pitchFamily="18" charset="0"/>
                            </a:rPr>
                            <m:t>𝑖</m:t>
                          </m:r>
                        </m:sup>
                      </m:sSubSup>
                      <m:r>
                        <a:rPr lang="en-US" altLang="ja-JP" sz="2400" b="0" i="1" dirty="0" smtClean="0">
                          <a:latin typeface="Cambria Math" panose="02040503050406030204" pitchFamily="18" charset="0"/>
                        </a:rPr>
                        <m:t>=</m:t>
                      </m:r>
                      <m:sSub>
                        <m:sSubPr>
                          <m:ctrlPr>
                            <a:rPr lang="en-US" altLang="ja-JP" sz="2400" b="0" i="1" dirty="0" smtClean="0">
                              <a:latin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𝛼</m:t>
                          </m:r>
                        </m:e>
                        <m:sub>
                          <m:r>
                            <a:rPr lang="en-US" altLang="ja-JP" sz="2400" b="0" i="1" dirty="0" smtClean="0">
                              <a:latin typeface="Cambria Math" panose="02040503050406030204" pitchFamily="18" charset="0"/>
                            </a:rPr>
                            <m:t>𝑖</m:t>
                          </m:r>
                        </m:sub>
                      </m:sSub>
                      <m:r>
                        <a:rPr lang="en-US" altLang="ja-JP" sz="2400" b="0" i="1" dirty="0" smtClean="0">
                          <a:latin typeface="Cambria Math" panose="02040503050406030204" pitchFamily="18" charset="0"/>
                        </a:rPr>
                        <m:t>+</m:t>
                      </m:r>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ea typeface="Cambria Math" panose="02040503050406030204" pitchFamily="18" charset="0"/>
                            </a:rPr>
                            <m:t>𝛾</m:t>
                          </m:r>
                        </m:e>
                        <m:sub>
                          <m:r>
                            <a:rPr lang="en-US" altLang="ja-JP" sz="2400" b="0" i="1" dirty="0" smtClean="0">
                              <a:latin typeface="Cambria Math" panose="02040503050406030204" pitchFamily="18" charset="0"/>
                            </a:rPr>
                            <m:t>𝑡</m:t>
                          </m:r>
                        </m:sub>
                      </m:sSub>
                      <m:r>
                        <a:rPr lang="en-US" altLang="ja-JP" sz="2400" b="0" i="1" dirty="0" smtClean="0">
                          <a:latin typeface="Cambria Math" panose="02040503050406030204" pitchFamily="18" charset="0"/>
                        </a:rPr>
                        <m:t>+</m:t>
                      </m:r>
                      <m:sSub>
                        <m:sSubPr>
                          <m:ctrlPr>
                            <a:rPr lang="en-US" altLang="ja-JP" sz="2400" i="1" dirty="0" smtClean="0">
                              <a:latin typeface="Cambria Math" panose="02040503050406030204" pitchFamily="18" charset="0"/>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𝛽</m:t>
                          </m:r>
                        </m:e>
                        <m:sub>
                          <m:r>
                            <a:rPr lang="en-US" altLang="ja-JP" sz="2400" b="0" i="1" dirty="0" smtClean="0">
                              <a:latin typeface="Cambria Math" panose="02040503050406030204" pitchFamily="18" charset="0"/>
                              <a:ea typeface="Cambria Math" panose="02040503050406030204" pitchFamily="18" charset="0"/>
                            </a:rPr>
                            <m:t>𝑒</m:t>
                          </m:r>
                        </m:sub>
                      </m:sSub>
                    </m:oMath>
                  </m:oMathPara>
                </a14:m>
                <a:endParaRPr lang="en-US" altLang="ja-JP" sz="2400" dirty="0">
                  <a:latin typeface="Meiryo" panose="020B0604030504040204" pitchFamily="34" charset="-128"/>
                  <a:ea typeface="Meiryo" panose="020B0604030504040204" pitchFamily="34" charset="-128"/>
                </a:endParaRPr>
              </a:p>
            </p:txBody>
          </p:sp>
        </mc:Choice>
        <mc:Fallback>
          <p:sp>
            <p:nvSpPr>
              <p:cNvPr id="5" name="テキスト ボックス 4">
                <a:extLst>
                  <a:ext uri="{FF2B5EF4-FFF2-40B4-BE49-F238E27FC236}">
                    <a16:creationId xmlns:a16="http://schemas.microsoft.com/office/drawing/2014/main" id="{4B774D34-0202-B385-0DED-80064F4EA03E}"/>
                  </a:ext>
                </a:extLst>
              </p:cNvPr>
              <p:cNvSpPr txBox="1">
                <a:spLocks noRot="1" noChangeAspect="1" noMove="1" noResize="1" noEditPoints="1" noAdjustHandles="1" noChangeArrowheads="1" noChangeShapeType="1" noTextEdit="1"/>
              </p:cNvSpPr>
              <p:nvPr/>
            </p:nvSpPr>
            <p:spPr>
              <a:xfrm>
                <a:off x="2443289" y="2949894"/>
                <a:ext cx="3029355" cy="479106"/>
              </a:xfrm>
              <a:prstGeom prst="rect">
                <a:avLst/>
              </a:prstGeom>
              <a:blipFill>
                <a:blip r:embed="rId4"/>
                <a:stretch>
                  <a:fillRect b="-10000"/>
                </a:stretch>
              </a:blipFill>
              <a:ln w="9525">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63545D76-B7CF-E2C4-A777-DBF8AEA8DD94}"/>
                  </a:ext>
                </a:extLst>
              </p:cNvPr>
              <p:cNvSpPr txBox="1"/>
              <p:nvPr/>
            </p:nvSpPr>
            <p:spPr>
              <a:xfrm>
                <a:off x="7077733" y="2280864"/>
                <a:ext cx="3221588" cy="1391086"/>
              </a:xfrm>
              <a:prstGeom prst="rect">
                <a:avLst/>
              </a:prstGeom>
              <a:noFill/>
              <a:ln w="9525">
                <a:noFill/>
              </a:ln>
            </p:spPr>
            <p:txBody>
              <a:bodyPr wrap="none" rtlCol="0">
                <a:spAutoFit/>
              </a:bodyPr>
              <a:lstStyle/>
              <a:p>
                <a:pPr lvl="1"/>
                <a14:m>
                  <m:oMath xmlns:m="http://schemas.openxmlformats.org/officeDocument/2006/math">
                    <m:sSubSup>
                      <m:sSubSupPr>
                        <m:ctrlPr>
                          <a:rPr lang="en-US" altLang="ja-JP" sz="2000" i="1" dirty="0" smtClean="0">
                            <a:latin typeface="Cambria Math" panose="02040503050406030204" pitchFamily="18" charset="0"/>
                          </a:rPr>
                        </m:ctrlPr>
                      </m:sSubSupPr>
                      <m:e>
                        <m:r>
                          <a:rPr lang="en-US" altLang="ja-JP" sz="2000" b="0" i="1" dirty="0" smtClean="0">
                            <a:latin typeface="Cambria Math" panose="02040503050406030204" pitchFamily="18" charset="0"/>
                          </a:rPr>
                          <m:t>𝑦</m:t>
                        </m:r>
                      </m:e>
                      <m:sub>
                        <m:r>
                          <a:rPr lang="en-US" altLang="ja-JP" sz="2000" i="1" dirty="0">
                            <a:latin typeface="Cambria Math" panose="02040503050406030204" pitchFamily="18" charset="0"/>
                          </a:rPr>
                          <m:t>𝑡</m:t>
                        </m:r>
                      </m:sub>
                      <m:sup>
                        <m:r>
                          <a:rPr lang="en-US" altLang="ja-JP" sz="2000" i="1" dirty="0">
                            <a:latin typeface="Cambria Math" panose="02040503050406030204" pitchFamily="18" charset="0"/>
                          </a:rPr>
                          <m:t>𝑖</m:t>
                        </m:r>
                      </m:sup>
                    </m:sSubSup>
                  </m:oMath>
                </a14:m>
                <a:r>
                  <a:rPr lang="en-US" altLang="ja-JP" sz="2000" dirty="0">
                    <a:latin typeface="Meiryo" panose="020B0604030504040204" pitchFamily="34" charset="-128"/>
                    <a:ea typeface="Meiryo" panose="020B0604030504040204" pitchFamily="34" charset="-128"/>
                  </a:rPr>
                  <a:t>: </a:t>
                </a:r>
                <a14:m>
                  <m:oMath xmlns:m="http://schemas.openxmlformats.org/officeDocument/2006/math">
                    <m:r>
                      <a:rPr lang="en-US" altLang="ja-JP" sz="2000" i="1" dirty="0">
                        <a:latin typeface="Cambria Math" panose="02040503050406030204" pitchFamily="18" charset="0"/>
                      </a:rPr>
                      <m:t>𝑡</m:t>
                    </m:r>
                  </m:oMath>
                </a14:m>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年</a:t>
                </a:r>
                <a:r>
                  <a:rPr lang="en-US" altLang="ja-JP" sz="2000" dirty="0">
                    <a:latin typeface="Meiryo" panose="020B0604030504040204" pitchFamily="34" charset="-128"/>
                    <a:ea typeface="Meiryo" panose="020B0604030504040204" pitchFamily="34" charset="-128"/>
                  </a:rPr>
                  <a:t> </a:t>
                </a:r>
                <a14:m>
                  <m:oMath xmlns:m="http://schemas.openxmlformats.org/officeDocument/2006/math">
                    <m:r>
                      <a:rPr lang="en-US" altLang="ja-JP" sz="2000" i="1" dirty="0">
                        <a:latin typeface="Cambria Math" panose="02040503050406030204" pitchFamily="18" charset="0"/>
                      </a:rPr>
                      <m:t>𝑖</m:t>
                    </m:r>
                  </m:oMath>
                </a14:m>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町の人口</a:t>
                </a:r>
                <a:endParaRPr lang="en-US" altLang="ja-JP" sz="2000" dirty="0">
                  <a:latin typeface="Meiryo" panose="020B0604030504040204" pitchFamily="34" charset="-128"/>
                  <a:ea typeface="Meiryo" panose="020B0604030504040204" pitchFamily="34" charset="-128"/>
                </a:endParaRPr>
              </a:p>
              <a:p>
                <a:pPr lvl="1"/>
                <a14:m>
                  <m:oMath xmlns:m="http://schemas.openxmlformats.org/officeDocument/2006/math">
                    <m:sSub>
                      <m:sSubPr>
                        <m:ctrlPr>
                          <a:rPr lang="en-US" altLang="ja-JP" sz="2000" b="0" i="1" dirty="0" smtClean="0">
                            <a:latin typeface="Cambria Math" panose="02040503050406030204" pitchFamily="18" charset="0"/>
                          </a:rPr>
                        </m:ctrlPr>
                      </m:sSubPr>
                      <m:e>
                        <m:r>
                          <a:rPr lang="en-US" altLang="ja-JP" sz="2000" i="1" dirty="0">
                            <a:latin typeface="Cambria Math" panose="02040503050406030204" pitchFamily="18" charset="0"/>
                            <a:ea typeface="Cambria Math" panose="02040503050406030204" pitchFamily="18" charset="0"/>
                          </a:rPr>
                          <m:t>𝛼</m:t>
                        </m:r>
                      </m:e>
                      <m:sub>
                        <m:r>
                          <a:rPr lang="en-US" altLang="ja-JP" sz="2000" b="0" i="1" dirty="0" smtClean="0">
                            <a:latin typeface="Cambria Math" panose="02040503050406030204" pitchFamily="18" charset="0"/>
                          </a:rPr>
                          <m:t>𝑖</m:t>
                        </m:r>
                      </m:sub>
                    </m:sSub>
                  </m:oMath>
                </a14:m>
                <a:r>
                  <a:rPr lang="en-US" altLang="ja-JP" sz="2000" dirty="0">
                    <a:latin typeface="Meiryo" panose="020B0604030504040204" pitchFamily="34" charset="-128"/>
                    <a:ea typeface="Meiryo" panose="020B0604030504040204" pitchFamily="34" charset="-128"/>
                  </a:rPr>
                  <a:t>:</a:t>
                </a:r>
                <a:r>
                  <a:rPr lang="ja-JP" altLang="en-US" sz="2000">
                    <a:latin typeface="Meiryo" panose="020B0604030504040204" pitchFamily="34" charset="-128"/>
                    <a:ea typeface="Meiryo" panose="020B0604030504040204" pitchFamily="34" charset="-128"/>
                  </a:rPr>
                  <a:t>地区</a:t>
                </a:r>
                <a:r>
                  <a:rPr lang="en-US" altLang="ja-JP" sz="2000" dirty="0">
                    <a:latin typeface="Meiryo" panose="020B0604030504040204" pitchFamily="34" charset="-128"/>
                    <a:ea typeface="Meiryo" panose="020B0604030504040204" pitchFamily="34" charset="-128"/>
                  </a:rPr>
                  <a:t> </a:t>
                </a:r>
                <a14:m>
                  <m:oMath xmlns:m="http://schemas.openxmlformats.org/officeDocument/2006/math">
                    <m:r>
                      <a:rPr lang="en-US" altLang="ja-JP" sz="2000" i="1" dirty="0">
                        <a:latin typeface="Cambria Math" panose="02040503050406030204" pitchFamily="18" charset="0"/>
                      </a:rPr>
                      <m:t>𝑖</m:t>
                    </m:r>
                  </m:oMath>
                </a14:m>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らしさ</a:t>
                </a:r>
                <a:endParaRPr lang="en-US" altLang="ja-JP" sz="2000" dirty="0">
                  <a:latin typeface="Meiryo" panose="020B0604030504040204" pitchFamily="34" charset="-128"/>
                  <a:ea typeface="Meiryo" panose="020B0604030504040204" pitchFamily="34" charset="-128"/>
                </a:endParaRPr>
              </a:p>
              <a:p>
                <a:pPr lvl="1"/>
                <a14:m>
                  <m:oMath xmlns:m="http://schemas.openxmlformats.org/officeDocument/2006/math">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ea typeface="Cambria Math" panose="02040503050406030204" pitchFamily="18" charset="0"/>
                          </a:rPr>
                          <m:t>𝛾</m:t>
                        </m:r>
                      </m:e>
                      <m:sub>
                        <m:r>
                          <a:rPr lang="en-US" altLang="ja-JP" sz="2000" b="0" i="1" dirty="0" smtClean="0">
                            <a:latin typeface="Cambria Math" panose="02040503050406030204" pitchFamily="18" charset="0"/>
                          </a:rPr>
                          <m:t>𝑡</m:t>
                        </m:r>
                      </m:sub>
                    </m:sSub>
                  </m:oMath>
                </a14:m>
                <a:r>
                  <a:rPr lang="en-US" altLang="ja-JP" sz="2000" dirty="0">
                    <a:latin typeface="Meiryo" panose="020B0604030504040204" pitchFamily="34" charset="-128"/>
                    <a:ea typeface="Meiryo" panose="020B0604030504040204" pitchFamily="34" charset="-128"/>
                  </a:rPr>
                  <a:t>:</a:t>
                </a:r>
                <a:r>
                  <a:rPr lang="ja-JP" altLang="en-US" sz="2000">
                    <a:latin typeface="Meiryo" panose="020B0604030504040204" pitchFamily="34" charset="-128"/>
                    <a:ea typeface="Meiryo" panose="020B0604030504040204" pitchFamily="34" charset="-128"/>
                  </a:rPr>
                  <a:t>年</a:t>
                </a:r>
                <a:r>
                  <a:rPr lang="en-US" altLang="ja-JP" sz="2000" dirty="0">
                    <a:latin typeface="Meiryo" panose="020B0604030504040204" pitchFamily="34" charset="-128"/>
                    <a:ea typeface="Meiryo" panose="020B0604030504040204" pitchFamily="34" charset="-128"/>
                  </a:rPr>
                  <a:t> </a:t>
                </a:r>
                <a14:m>
                  <m:oMath xmlns:m="http://schemas.openxmlformats.org/officeDocument/2006/math">
                    <m:r>
                      <a:rPr lang="en-US" altLang="ja-JP" sz="2000" i="1" dirty="0">
                        <a:latin typeface="Cambria Math" panose="02040503050406030204" pitchFamily="18" charset="0"/>
                      </a:rPr>
                      <m:t>𝑡</m:t>
                    </m:r>
                  </m:oMath>
                </a14:m>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らしさ</a:t>
                </a:r>
                <a:endParaRPr lang="en-US" altLang="ja-JP" sz="2000" dirty="0">
                  <a:latin typeface="Meiryo" panose="020B0604030504040204" pitchFamily="34" charset="-128"/>
                  <a:ea typeface="Meiryo" panose="020B0604030504040204" pitchFamily="34" charset="-128"/>
                </a:endParaRPr>
              </a:p>
              <a:p>
                <a:pPr lvl="1"/>
                <a14:m>
                  <m:oMath xmlns:m="http://schemas.openxmlformats.org/officeDocument/2006/math">
                    <m:sSub>
                      <m:sSubPr>
                        <m:ctrlPr>
                          <a:rPr lang="en-US" altLang="ja-JP" sz="2000" i="1" dirty="0">
                            <a:latin typeface="Cambria Math" panose="02040503050406030204" pitchFamily="18" charset="0"/>
                            <a:ea typeface="Cambria Math" panose="02040503050406030204" pitchFamily="18" charset="0"/>
                          </a:rPr>
                        </m:ctrlPr>
                      </m:sSubPr>
                      <m:e>
                        <m:r>
                          <a:rPr lang="en-US" altLang="ja-JP" sz="2000" i="1" dirty="0">
                            <a:latin typeface="Cambria Math" panose="02040503050406030204" pitchFamily="18" charset="0"/>
                            <a:ea typeface="Cambria Math" panose="02040503050406030204" pitchFamily="18" charset="0"/>
                          </a:rPr>
                          <m:t>𝛽</m:t>
                        </m:r>
                      </m:e>
                      <m:sub>
                        <m:r>
                          <a:rPr lang="en-US" altLang="ja-JP" sz="2000" i="1" dirty="0">
                            <a:latin typeface="Cambria Math" panose="02040503050406030204" pitchFamily="18" charset="0"/>
                            <a:ea typeface="Cambria Math" panose="02040503050406030204" pitchFamily="18" charset="0"/>
                          </a:rPr>
                          <m:t>𝑒</m:t>
                        </m:r>
                      </m:sub>
                    </m:sSub>
                    <m:r>
                      <a:rPr lang="en-US" altLang="ja-JP" sz="2000" i="1" dirty="0">
                        <a:latin typeface="Cambria Math" panose="02040503050406030204" pitchFamily="18" charset="0"/>
                        <a:ea typeface="Cambria Math" panose="02040503050406030204" pitchFamily="18" charset="0"/>
                      </a:rPr>
                      <m:t> </m:t>
                    </m:r>
                  </m:oMath>
                </a14:m>
                <a:r>
                  <a:rPr lang="en-US" altLang="ja-JP" sz="2000" dirty="0">
                    <a:latin typeface="Meiryo" panose="020B0604030504040204" pitchFamily="34" charset="-128"/>
                    <a:ea typeface="Meiryo" panose="020B0604030504040204" pitchFamily="34" charset="-128"/>
                  </a:rPr>
                  <a:t>:</a:t>
                </a:r>
                <a:r>
                  <a:rPr lang="ja-JP" altLang="en-US" sz="2000">
                    <a:latin typeface="Meiryo" panose="020B0604030504040204" pitchFamily="34" charset="-128"/>
                    <a:ea typeface="Meiryo" panose="020B0604030504040204" pitchFamily="34" charset="-128"/>
                  </a:rPr>
                  <a:t>イベント</a:t>
                </a:r>
                <a:r>
                  <a:rPr lang="en-US" altLang="ja-JP" sz="2000" dirty="0">
                    <a:latin typeface="Meiryo" panose="020B0604030504040204" pitchFamily="34" charset="-128"/>
                    <a:ea typeface="Meiryo" panose="020B0604030504040204" pitchFamily="34" charset="-128"/>
                  </a:rPr>
                  <a:t> </a:t>
                </a:r>
                <a14:m>
                  <m:oMath xmlns:m="http://schemas.openxmlformats.org/officeDocument/2006/math">
                    <m:r>
                      <a:rPr lang="en-US" altLang="ja-JP" sz="2000" b="0" i="1" smtClean="0">
                        <a:latin typeface="Cambria Math" panose="02040503050406030204" pitchFamily="18" charset="0"/>
                        <a:ea typeface="Meiryo" panose="020B0604030504040204" pitchFamily="34" charset="-128"/>
                      </a:rPr>
                      <m:t>𝑒</m:t>
                    </m:r>
                  </m:oMath>
                </a14:m>
                <a:r>
                  <a:rPr lang="en-US" altLang="ja-JP" sz="2000" dirty="0">
                    <a:latin typeface="Meiryo" panose="020B0604030504040204" pitchFamily="34" charset="-128"/>
                    <a:ea typeface="Meiryo" panose="020B0604030504040204" pitchFamily="34" charset="-128"/>
                  </a:rPr>
                  <a:t> </a:t>
                </a:r>
                <a:r>
                  <a:rPr lang="ja-JP" altLang="en-US" sz="2000" dirty="0">
                    <a:latin typeface="Meiryo" panose="020B0604030504040204" pitchFamily="34" charset="-128"/>
                    <a:ea typeface="Meiryo" panose="020B0604030504040204" pitchFamily="34" charset="-128"/>
                  </a:rPr>
                  <a:t>の</a:t>
                </a:r>
                <a:r>
                  <a:rPr lang="ja-JP" altLang="en-US" sz="2000">
                    <a:latin typeface="Meiryo" panose="020B0604030504040204" pitchFamily="34" charset="-128"/>
                    <a:ea typeface="Meiryo" panose="020B0604030504040204" pitchFamily="34" charset="-128"/>
                  </a:rPr>
                  <a:t>効果</a:t>
                </a:r>
                <a:endParaRPr lang="en-US" altLang="ja-JP" sz="2000" dirty="0">
                  <a:latin typeface="Meiryo" panose="020B0604030504040204" pitchFamily="34" charset="-128"/>
                  <a:ea typeface="Meiryo" panose="020B0604030504040204" pitchFamily="34" charset="-128"/>
                </a:endParaRPr>
              </a:p>
            </p:txBody>
          </p:sp>
        </mc:Choice>
        <mc:Fallback>
          <p:sp>
            <p:nvSpPr>
              <p:cNvPr id="6" name="テキスト ボックス 5">
                <a:extLst>
                  <a:ext uri="{FF2B5EF4-FFF2-40B4-BE49-F238E27FC236}">
                    <a16:creationId xmlns:a16="http://schemas.microsoft.com/office/drawing/2014/main" id="{63545D76-B7CF-E2C4-A777-DBF8AEA8DD94}"/>
                  </a:ext>
                </a:extLst>
              </p:cNvPr>
              <p:cNvSpPr txBox="1">
                <a:spLocks noRot="1" noChangeAspect="1" noMove="1" noResize="1" noEditPoints="1" noAdjustHandles="1" noChangeArrowheads="1" noChangeShapeType="1" noTextEdit="1"/>
              </p:cNvSpPr>
              <p:nvPr/>
            </p:nvSpPr>
            <p:spPr>
              <a:xfrm>
                <a:off x="7077733" y="2280864"/>
                <a:ext cx="3221588" cy="1391086"/>
              </a:xfrm>
              <a:prstGeom prst="rect">
                <a:avLst/>
              </a:prstGeom>
              <a:blipFill>
                <a:blip r:embed="rId5"/>
                <a:stretch>
                  <a:fillRect b="-4545"/>
                </a:stretch>
              </a:blipFill>
              <a:ln w="9525">
                <a:noFill/>
              </a:ln>
            </p:spPr>
            <p:txBody>
              <a:bodyPr/>
              <a:lstStyle/>
              <a:p>
                <a:r>
                  <a:rPr lang="ja-JP" altLang="en-US">
                    <a:noFill/>
                  </a:rPr>
                  <a:t> </a:t>
                </a:r>
              </a:p>
            </p:txBody>
          </p:sp>
        </mc:Fallback>
      </mc:AlternateContent>
    </p:spTree>
    <p:extLst>
      <p:ext uri="{BB962C8B-B14F-4D97-AF65-F5344CB8AC3E}">
        <p14:creationId xmlns:p14="http://schemas.microsoft.com/office/powerpoint/2010/main" val="83189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テキスト ボックス 78">
            <a:extLst>
              <a:ext uri="{FF2B5EF4-FFF2-40B4-BE49-F238E27FC236}">
                <a16:creationId xmlns:a16="http://schemas.microsoft.com/office/drawing/2014/main" id="{FA59D68C-3E77-ECF7-5595-5FD6598D3561}"/>
              </a:ext>
            </a:extLst>
          </p:cNvPr>
          <p:cNvSpPr txBox="1"/>
          <p:nvPr/>
        </p:nvSpPr>
        <p:spPr>
          <a:xfrm>
            <a:off x="2044366" y="4316132"/>
            <a:ext cx="4488729" cy="430887"/>
          </a:xfrm>
          <a:prstGeom prst="rect">
            <a:avLst/>
          </a:prstGeom>
          <a:noFill/>
          <a:ln>
            <a:solidFill>
              <a:schemeClr val="tx1"/>
            </a:solidFill>
          </a:ln>
        </p:spPr>
        <p:txBody>
          <a:bodyPr wrap="none" rtlCol="0">
            <a:spAutoFit/>
          </a:bodyPr>
          <a:lstStyle/>
          <a:p>
            <a:r>
              <a:rPr kumimoji="1" lang="ja-JP" altLang="en-US" sz="2200">
                <a:latin typeface="Meiryo" panose="020B0604030504040204" pitchFamily="34" charset="-128"/>
                <a:ea typeface="Meiryo" panose="020B0604030504040204" pitchFamily="34" charset="-128"/>
              </a:rPr>
              <a:t>　　の出力＝</a:t>
            </a:r>
            <a:r>
              <a:rPr kumimoji="1" lang="en-US" altLang="ja-JP" sz="2200" dirty="0">
                <a:latin typeface="Meiryo" panose="020B0604030504040204" pitchFamily="34" charset="-128"/>
                <a:ea typeface="Meiryo" panose="020B0604030504040204" pitchFamily="34" charset="-128"/>
              </a:rPr>
              <a:t>1.5-0.04-0.06=1.4</a:t>
            </a:r>
            <a:endParaRPr kumimoji="1" lang="ja-JP" altLang="en-US" sz="2200">
              <a:latin typeface="Meiryo" panose="020B0604030504040204" pitchFamily="34" charset="-128"/>
              <a:ea typeface="Meiryo" panose="020B0604030504040204" pitchFamily="34" charset="-128"/>
            </a:endParaRPr>
          </a:p>
        </p:txBody>
      </p:sp>
      <p:sp>
        <p:nvSpPr>
          <p:cNvPr id="2" name="タイトル 1">
            <a:extLst>
              <a:ext uri="{FF2B5EF4-FFF2-40B4-BE49-F238E27FC236}">
                <a16:creationId xmlns:a16="http://schemas.microsoft.com/office/drawing/2014/main" id="{8E9A7292-265C-14EA-C763-4FD420C51ADC}"/>
              </a:ext>
            </a:extLst>
          </p:cNvPr>
          <p:cNvSpPr>
            <a:spLocks noGrp="1"/>
          </p:cNvSpPr>
          <p:nvPr>
            <p:ph type="title"/>
          </p:nvPr>
        </p:nvSpPr>
        <p:spPr/>
        <p:txBody>
          <a:bodyPr/>
          <a:lstStyle/>
          <a:p>
            <a:r>
              <a:rPr kumimoji="1" lang="ja-JP" altLang="en-US"/>
              <a:t>モデル設計（２）</a:t>
            </a:r>
          </a:p>
        </p:txBody>
      </p:sp>
      <p:sp>
        <p:nvSpPr>
          <p:cNvPr id="3" name="コンテンツ プレースホルダー 2">
            <a:extLst>
              <a:ext uri="{FF2B5EF4-FFF2-40B4-BE49-F238E27FC236}">
                <a16:creationId xmlns:a16="http://schemas.microsoft.com/office/drawing/2014/main" id="{928E5237-49FA-CEED-54F0-1397E403C273}"/>
              </a:ext>
            </a:extLst>
          </p:cNvPr>
          <p:cNvSpPr>
            <a:spLocks noGrp="1"/>
          </p:cNvSpPr>
          <p:nvPr>
            <p:ph idx="1"/>
          </p:nvPr>
        </p:nvSpPr>
        <p:spPr/>
        <p:txBody>
          <a:bodyPr/>
          <a:lstStyle/>
          <a:p>
            <a:r>
              <a:rPr kumimoji="1" lang="ja-JP" altLang="en-US"/>
              <a:t>モデル２</a:t>
            </a:r>
            <a:r>
              <a:rPr lang="ja-JP" altLang="en-US"/>
              <a:t>：</a:t>
            </a:r>
            <a:r>
              <a:rPr lang="en-US" altLang="ja-JP" b="1" dirty="0" err="1"/>
              <a:t>LightGBM</a:t>
            </a:r>
            <a:endParaRPr lang="en-US" altLang="ja-JP" b="1" dirty="0"/>
          </a:p>
          <a:p>
            <a:pPr lvl="1"/>
            <a:r>
              <a:rPr kumimoji="1" lang="ja-JP" altLang="en-US" b="1"/>
              <a:t>イベント以外の増減を捉え，将来を予測</a:t>
            </a:r>
            <a:endParaRPr lang="en-US" altLang="ja-JP" b="1" dirty="0"/>
          </a:p>
          <a:p>
            <a:pPr lvl="1"/>
            <a:r>
              <a:rPr kumimoji="1" lang="ja-JP" altLang="en-US"/>
              <a:t>勾配ブースティング決定木の改良版</a:t>
            </a:r>
            <a:endParaRPr kumimoji="1" lang="en-US" altLang="ja-JP" dirty="0"/>
          </a:p>
          <a:p>
            <a:pPr lvl="2"/>
            <a:r>
              <a:rPr lang="ja-JP" altLang="en-US"/>
              <a:t>葉ノードの出力は残差</a:t>
            </a:r>
            <a:endParaRPr lang="en-US" altLang="ja-JP" dirty="0"/>
          </a:p>
          <a:p>
            <a:pPr lvl="2"/>
            <a:r>
              <a:rPr lang="ja-JP" altLang="en-US"/>
              <a:t>残差＝葉ノードの目的変数の平均</a:t>
            </a:r>
            <a:endParaRPr lang="en-US" altLang="ja-JP" dirty="0"/>
          </a:p>
          <a:p>
            <a:pPr lvl="2"/>
            <a:r>
              <a:rPr lang="ja-JP" altLang="en-US"/>
              <a:t>　　　ー全目的変数の平均</a:t>
            </a:r>
            <a:endParaRPr lang="en-US" altLang="ja-JP" dirty="0"/>
          </a:p>
          <a:p>
            <a:pPr lvl="2"/>
            <a:r>
              <a:rPr lang="ja-JP" altLang="en-US"/>
              <a:t>全目的変数の平均</a:t>
            </a:r>
            <a:r>
              <a:rPr lang="en-US" altLang="ja-JP" dirty="0"/>
              <a:t>=1.5</a:t>
            </a:r>
            <a:r>
              <a:rPr lang="ja-JP" altLang="en-US"/>
              <a:t>の場合</a:t>
            </a:r>
            <a:endParaRPr lang="en-US" altLang="ja-JP" dirty="0"/>
          </a:p>
          <a:p>
            <a:pPr marL="914400" lvl="2" indent="0">
              <a:buNone/>
            </a:pPr>
            <a:endParaRPr lang="en-US" altLang="ja-JP" dirty="0"/>
          </a:p>
          <a:p>
            <a:pPr lvl="1"/>
            <a:endParaRPr lang="en-US" altLang="ja-JP" dirty="0"/>
          </a:p>
          <a:p>
            <a:pPr lvl="1"/>
            <a:r>
              <a:rPr lang="ja-JP" altLang="en-US"/>
              <a:t>複数の弱い木＝大きな強いモデル</a:t>
            </a:r>
            <a:endParaRPr lang="en-US" altLang="ja-JP" dirty="0"/>
          </a:p>
        </p:txBody>
      </p:sp>
      <p:sp>
        <p:nvSpPr>
          <p:cNvPr id="4" name="スライド番号プレースホルダー 3">
            <a:extLst>
              <a:ext uri="{FF2B5EF4-FFF2-40B4-BE49-F238E27FC236}">
                <a16:creationId xmlns:a16="http://schemas.microsoft.com/office/drawing/2014/main" id="{CADFED3D-764A-7BD6-1966-7A6E466613DB}"/>
              </a:ext>
            </a:extLst>
          </p:cNvPr>
          <p:cNvSpPr>
            <a:spLocks noGrp="1"/>
          </p:cNvSpPr>
          <p:nvPr>
            <p:ph type="sldNum" sz="quarter" idx="12"/>
          </p:nvPr>
        </p:nvSpPr>
        <p:spPr/>
        <p:txBody>
          <a:bodyPr/>
          <a:lstStyle/>
          <a:p>
            <a:fld id="{2EB1DF11-3754-204D-886B-D0BD6C82EC86}" type="slidenum">
              <a:rPr lang="ja-JP" altLang="en-US" smtClean="0"/>
              <a:pPr/>
              <a:t>8</a:t>
            </a:fld>
            <a:endParaRPr lang="ja-JP" altLang="en-US"/>
          </a:p>
        </p:txBody>
      </p:sp>
      <p:sp>
        <p:nvSpPr>
          <p:cNvPr id="42" name="円/楕円 41">
            <a:extLst>
              <a:ext uri="{FF2B5EF4-FFF2-40B4-BE49-F238E27FC236}">
                <a16:creationId xmlns:a16="http://schemas.microsoft.com/office/drawing/2014/main" id="{12F85E1F-018B-364C-2860-40B7F1549C7F}"/>
              </a:ext>
            </a:extLst>
          </p:cNvPr>
          <p:cNvSpPr/>
          <p:nvPr/>
        </p:nvSpPr>
        <p:spPr>
          <a:xfrm>
            <a:off x="2293077" y="4378682"/>
            <a:ext cx="252000" cy="252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8" name="図 77">
            <a:extLst>
              <a:ext uri="{FF2B5EF4-FFF2-40B4-BE49-F238E27FC236}">
                <a16:creationId xmlns:a16="http://schemas.microsoft.com/office/drawing/2014/main" id="{F8CCFC71-2D1D-2262-5792-A1F2754A589C}"/>
              </a:ext>
            </a:extLst>
          </p:cNvPr>
          <p:cNvPicPr>
            <a:picLocks noChangeAspect="1"/>
          </p:cNvPicPr>
          <p:nvPr/>
        </p:nvPicPr>
        <p:blipFill>
          <a:blip r:embed="rId3"/>
          <a:stretch>
            <a:fillRect/>
          </a:stretch>
        </p:blipFill>
        <p:spPr>
          <a:xfrm>
            <a:off x="7874563" y="1374490"/>
            <a:ext cx="3479237" cy="5126323"/>
          </a:xfrm>
          <a:prstGeom prst="rect">
            <a:avLst/>
          </a:prstGeom>
        </p:spPr>
      </p:pic>
      <p:sp>
        <p:nvSpPr>
          <p:cNvPr id="80" name="テキスト ボックス 79">
            <a:extLst>
              <a:ext uri="{FF2B5EF4-FFF2-40B4-BE49-F238E27FC236}">
                <a16:creationId xmlns:a16="http://schemas.microsoft.com/office/drawing/2014/main" id="{125FB24B-CEAC-6451-CEE9-A9BA247D580A}"/>
              </a:ext>
            </a:extLst>
          </p:cNvPr>
          <p:cNvSpPr txBox="1"/>
          <p:nvPr/>
        </p:nvSpPr>
        <p:spPr>
          <a:xfrm>
            <a:off x="6995925" y="3213540"/>
            <a:ext cx="1005403" cy="338554"/>
          </a:xfrm>
          <a:prstGeom prst="rect">
            <a:avLst/>
          </a:prstGeom>
          <a:noFill/>
        </p:spPr>
        <p:txBody>
          <a:bodyPr wrap="none" rtlCol="0">
            <a:spAutoFit/>
          </a:bodyPr>
          <a:lstStyle/>
          <a:p>
            <a:r>
              <a:rPr kumimoji="1" lang="ja-JP" altLang="en-US" sz="1600">
                <a:latin typeface="Meiryo" panose="020B0604030504040204" pitchFamily="34" charset="-128"/>
                <a:ea typeface="Meiryo" panose="020B0604030504040204" pitchFamily="34" charset="-128"/>
              </a:rPr>
              <a:t>葉ノード</a:t>
            </a:r>
          </a:p>
        </p:txBody>
      </p:sp>
    </p:spTree>
    <p:extLst>
      <p:ext uri="{BB962C8B-B14F-4D97-AF65-F5344CB8AC3E}">
        <p14:creationId xmlns:p14="http://schemas.microsoft.com/office/powerpoint/2010/main" val="17319262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進捗報告_5_28のコピー" id="{FCD11E03-CCA2-A24B-AE90-A8F5AE5C532A}" vid="{8465B1EE-0C03-5242-9722-8BDCF98CE4D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22282</TotalTime>
  <Words>2729</Words>
  <Application>Microsoft Macintosh PowerPoint</Application>
  <PresentationFormat>ワイド画面</PresentationFormat>
  <Paragraphs>528</Paragraphs>
  <Slides>32</Slides>
  <Notes>10</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-apple-system</vt:lpstr>
      <vt:lpstr>Meiryo</vt:lpstr>
      <vt:lpstr>游ゴシック</vt:lpstr>
      <vt:lpstr>Arial</vt:lpstr>
      <vt:lpstr>Cambria Math</vt:lpstr>
      <vt:lpstr>Office テーマ</vt:lpstr>
      <vt:lpstr>成果発表</vt:lpstr>
      <vt:lpstr>課題の趣旨</vt:lpstr>
      <vt:lpstr>評価軸</vt:lpstr>
      <vt:lpstr>成果物</vt:lpstr>
      <vt:lpstr>データ選定</vt:lpstr>
      <vt:lpstr>データ前処理</vt:lpstr>
      <vt:lpstr>イベントデータ</vt:lpstr>
      <vt:lpstr>モデル設計（１）</vt:lpstr>
      <vt:lpstr>モデル設計（２）</vt:lpstr>
      <vt:lpstr>モデル設計（３）</vt:lpstr>
      <vt:lpstr>特徴量設計</vt:lpstr>
      <vt:lpstr>評価方法</vt:lpstr>
      <vt:lpstr>評価方法</vt:lpstr>
      <vt:lpstr>結果</vt:lpstr>
      <vt:lpstr>課題</vt:lpstr>
      <vt:lpstr>まとめ</vt:lpstr>
      <vt:lpstr>補足資料</vt:lpstr>
      <vt:lpstr>LightGBM学習</vt:lpstr>
      <vt:lpstr>二方向効果モデル</vt:lpstr>
      <vt:lpstr>二方向効果モデル</vt:lpstr>
      <vt:lpstr>勾配ブースティング決定木（GBDT）</vt:lpstr>
      <vt:lpstr>勾配ブースティング決定木（GBDT）</vt:lpstr>
      <vt:lpstr>勾配ブースティング決定木（GBDT）</vt:lpstr>
      <vt:lpstr>勾配ブースティング決定木（GBDT）</vt:lpstr>
      <vt:lpstr>勾配ブースティング決定木（GBDT）</vt:lpstr>
      <vt:lpstr>損失関数</vt:lpstr>
      <vt:lpstr>分析設計</vt:lpstr>
      <vt:lpstr>評価指標</vt:lpstr>
      <vt:lpstr>評価指標</vt:lpstr>
      <vt:lpstr>評価指標</vt:lpstr>
      <vt:lpstr>評価指標</vt:lpstr>
      <vt:lpstr>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180</cp:revision>
  <dcterms:created xsi:type="dcterms:W3CDTF">2025-02-13T02:19:29Z</dcterms:created>
  <dcterms:modified xsi:type="dcterms:W3CDTF">2025-09-17T14:14:23Z</dcterms:modified>
</cp:coreProperties>
</file>