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8" r:id="rId10"/>
    <p:sldId id="262" r:id="rId11"/>
    <p:sldId id="266"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1E66-3D6D-E5CA-EF33-86629B5AB023}"/>
              </a:ext>
            </a:extLst>
          </p:cNvPr>
          <p:cNvSpPr>
            <a:spLocks noGrp="1"/>
          </p:cNvSpPr>
          <p:nvPr>
            <p:ph type="ctrTitle"/>
          </p:nvPr>
        </p:nvSpPr>
        <p:spPr/>
        <p:txBody>
          <a:bodyPr/>
          <a:lstStyle/>
          <a:p>
            <a:r>
              <a:rPr lang="en-IN" sz="6000" dirty="0"/>
              <a:t>LIBRARY MANAGEMENT SYSTEM</a:t>
            </a:r>
          </a:p>
        </p:txBody>
      </p:sp>
      <p:sp>
        <p:nvSpPr>
          <p:cNvPr id="3" name="Subtitle 2">
            <a:extLst>
              <a:ext uri="{FF2B5EF4-FFF2-40B4-BE49-F238E27FC236}">
                <a16:creationId xmlns:a16="http://schemas.microsoft.com/office/drawing/2014/main" id="{92B6C2CB-8204-7806-3EB9-B8F133015263}"/>
              </a:ext>
            </a:extLst>
          </p:cNvPr>
          <p:cNvSpPr>
            <a:spLocks noGrp="1"/>
          </p:cNvSpPr>
          <p:nvPr>
            <p:ph type="subTitle" idx="1"/>
          </p:nvPr>
        </p:nvSpPr>
        <p:spPr>
          <a:xfrm>
            <a:off x="1533833" y="3886681"/>
            <a:ext cx="2654710" cy="1285087"/>
          </a:xfrm>
        </p:spPr>
        <p:txBody>
          <a:bodyPr/>
          <a:lstStyle/>
          <a:p>
            <a:r>
              <a:rPr lang="en-IN" b="1" dirty="0"/>
              <a:t>Project guide</a:t>
            </a:r>
          </a:p>
          <a:p>
            <a:r>
              <a:rPr lang="en-IN" i="0" dirty="0" err="1">
                <a:solidFill>
                  <a:schemeClr val="tx1"/>
                </a:solidFill>
                <a:effectLst/>
                <a:latin typeface="Open Sans" panose="020B0606030504020204" pitchFamily="34" charset="0"/>
              </a:rPr>
              <a:t>Shaik.NagurVali</a:t>
            </a:r>
            <a:endParaRPr lang="en-IN" i="0" dirty="0">
              <a:solidFill>
                <a:schemeClr val="tx1"/>
              </a:solidFill>
              <a:effectLst/>
              <a:latin typeface="Open Sans" panose="020B0606030504020204" pitchFamily="34" charset="0"/>
            </a:endParaRPr>
          </a:p>
          <a:p>
            <a:r>
              <a:rPr lang="en-IN" dirty="0">
                <a:solidFill>
                  <a:schemeClr val="tx1"/>
                </a:solidFill>
                <a:latin typeface="Open Sans" panose="020B0606030504020204" pitchFamily="34" charset="0"/>
              </a:rPr>
              <a:t>sir</a:t>
            </a:r>
            <a:endParaRPr lang="en-IN" dirty="0">
              <a:solidFill>
                <a:schemeClr val="tx1"/>
              </a:solidFill>
            </a:endParaRPr>
          </a:p>
        </p:txBody>
      </p:sp>
      <p:sp>
        <p:nvSpPr>
          <p:cNvPr id="11" name="TextBox 10">
            <a:extLst>
              <a:ext uri="{FF2B5EF4-FFF2-40B4-BE49-F238E27FC236}">
                <a16:creationId xmlns:a16="http://schemas.microsoft.com/office/drawing/2014/main" id="{F9286CE5-FB7B-D872-6BC8-DD9B4864188B}"/>
              </a:ext>
            </a:extLst>
          </p:cNvPr>
          <p:cNvSpPr txBox="1"/>
          <p:nvPr/>
        </p:nvSpPr>
        <p:spPr>
          <a:xfrm>
            <a:off x="6626943" y="3785419"/>
            <a:ext cx="4030710" cy="1754326"/>
          </a:xfrm>
          <a:prstGeom prst="rect">
            <a:avLst/>
          </a:prstGeom>
          <a:noFill/>
        </p:spPr>
        <p:txBody>
          <a:bodyPr wrap="square" rtlCol="0">
            <a:spAutoFit/>
          </a:bodyPr>
          <a:lstStyle/>
          <a:p>
            <a:r>
              <a:rPr lang="en-US" b="1" dirty="0"/>
              <a:t>Team Members:</a:t>
            </a:r>
          </a:p>
          <a:p>
            <a:r>
              <a:rPr lang="en-US" dirty="0"/>
              <a:t>  </a:t>
            </a:r>
            <a:r>
              <a:rPr lang="en-US" dirty="0" err="1"/>
              <a:t>Polagani</a:t>
            </a:r>
            <a:r>
              <a:rPr lang="en-US" dirty="0"/>
              <a:t> Dhanush (22AG1A6752)</a:t>
            </a:r>
          </a:p>
          <a:p>
            <a:r>
              <a:rPr lang="en-US" dirty="0"/>
              <a:t>  </a:t>
            </a:r>
            <a:r>
              <a:rPr lang="en-US" dirty="0" err="1"/>
              <a:t>Kalva</a:t>
            </a:r>
            <a:r>
              <a:rPr lang="en-US" dirty="0"/>
              <a:t> </a:t>
            </a:r>
            <a:r>
              <a:rPr lang="en-US" dirty="0" err="1"/>
              <a:t>Kasaiaha</a:t>
            </a:r>
            <a:r>
              <a:rPr lang="en-US" dirty="0"/>
              <a:t> (22AG1A6730)</a:t>
            </a:r>
          </a:p>
          <a:p>
            <a:r>
              <a:rPr lang="en-US" dirty="0"/>
              <a:t>  </a:t>
            </a:r>
            <a:r>
              <a:rPr lang="en-US" dirty="0" err="1"/>
              <a:t>B.Harish</a:t>
            </a:r>
            <a:r>
              <a:rPr lang="en-US" dirty="0"/>
              <a:t> (23AG5A6702)</a:t>
            </a:r>
          </a:p>
          <a:p>
            <a:r>
              <a:rPr lang="en-US" dirty="0"/>
              <a:t>  </a:t>
            </a:r>
            <a:r>
              <a:rPr lang="en-US" dirty="0" err="1"/>
              <a:t>Vishnubhatla</a:t>
            </a:r>
            <a:r>
              <a:rPr lang="en-US" dirty="0"/>
              <a:t> Archana  (22AG1A6764)</a:t>
            </a:r>
          </a:p>
          <a:p>
            <a:endParaRPr lang="en-IN" dirty="0"/>
          </a:p>
        </p:txBody>
      </p:sp>
    </p:spTree>
    <p:extLst>
      <p:ext uri="{BB962C8B-B14F-4D97-AF65-F5344CB8AC3E}">
        <p14:creationId xmlns:p14="http://schemas.microsoft.com/office/powerpoint/2010/main" val="193216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4367-0019-40EF-97EE-2EAFF8D09AC4}"/>
              </a:ext>
            </a:extLst>
          </p:cNvPr>
          <p:cNvSpPr>
            <a:spLocks noGrp="1"/>
          </p:cNvSpPr>
          <p:nvPr>
            <p:ph type="title"/>
          </p:nvPr>
        </p:nvSpPr>
        <p:spPr>
          <a:xfrm>
            <a:off x="1145458" y="243348"/>
            <a:ext cx="9601200" cy="1485900"/>
          </a:xfrm>
        </p:spPr>
        <p:txBody>
          <a:bodyPr/>
          <a:lstStyle/>
          <a:p>
            <a:r>
              <a:rPr lang="en-US" sz="4400" spc="-20" dirty="0"/>
              <a:t>SYSTEM</a:t>
            </a:r>
            <a:r>
              <a:rPr lang="en-US" sz="4400" spc="-120" dirty="0"/>
              <a:t>  </a:t>
            </a:r>
            <a:r>
              <a:rPr lang="en-US" sz="4400" spc="-20" dirty="0"/>
              <a:t>ARCHITECTURE</a:t>
            </a:r>
            <a:endParaRPr lang="en-IN" dirty="0"/>
          </a:p>
        </p:txBody>
      </p:sp>
      <p:pic>
        <p:nvPicPr>
          <p:cNvPr id="5" name="Content Placeholder 4">
            <a:extLst>
              <a:ext uri="{FF2B5EF4-FFF2-40B4-BE49-F238E27FC236}">
                <a16:creationId xmlns:a16="http://schemas.microsoft.com/office/drawing/2014/main" id="{7D092FA6-6D2A-8802-3901-9E1C6BBF3A26}"/>
              </a:ext>
            </a:extLst>
          </p:cNvPr>
          <p:cNvPicPr>
            <a:picLocks noGrp="1" noChangeAspect="1"/>
          </p:cNvPicPr>
          <p:nvPr>
            <p:ph idx="1"/>
          </p:nvPr>
        </p:nvPicPr>
        <p:blipFill>
          <a:blip r:embed="rId2"/>
          <a:stretch>
            <a:fillRect/>
          </a:stretch>
        </p:blipFill>
        <p:spPr>
          <a:xfrm>
            <a:off x="1219200" y="1288027"/>
            <a:ext cx="10314039" cy="5569974"/>
          </a:xfrm>
        </p:spPr>
      </p:pic>
    </p:spTree>
    <p:extLst>
      <p:ext uri="{BB962C8B-B14F-4D97-AF65-F5344CB8AC3E}">
        <p14:creationId xmlns:p14="http://schemas.microsoft.com/office/powerpoint/2010/main" val="370921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5B7F-08DA-A0A3-893C-8277D1BFECEE}"/>
              </a:ext>
            </a:extLst>
          </p:cNvPr>
          <p:cNvSpPr>
            <a:spLocks noGrp="1"/>
          </p:cNvSpPr>
          <p:nvPr>
            <p:ph type="title"/>
          </p:nvPr>
        </p:nvSpPr>
        <p:spPr/>
        <p:txBody>
          <a:bodyPr/>
          <a:lstStyle/>
          <a:p>
            <a:r>
              <a:rPr lang="en-IN" sz="4400" spc="-30" dirty="0"/>
              <a:t>FUNCTIONAL</a:t>
            </a:r>
            <a:r>
              <a:rPr lang="en-IN" sz="4400" spc="-70" dirty="0"/>
              <a:t>  </a:t>
            </a:r>
            <a:r>
              <a:rPr lang="en-IN" sz="4400" spc="-10" dirty="0"/>
              <a:t>REQUIREMENTS</a:t>
            </a:r>
            <a:endParaRPr lang="en-IN" dirty="0"/>
          </a:p>
        </p:txBody>
      </p:sp>
      <p:sp>
        <p:nvSpPr>
          <p:cNvPr id="3" name="Content Placeholder 2">
            <a:extLst>
              <a:ext uri="{FF2B5EF4-FFF2-40B4-BE49-F238E27FC236}">
                <a16:creationId xmlns:a16="http://schemas.microsoft.com/office/drawing/2014/main" id="{18D0F637-C5E3-A326-DCD1-845B80B02AA7}"/>
              </a:ext>
            </a:extLst>
          </p:cNvPr>
          <p:cNvSpPr>
            <a:spLocks noGrp="1"/>
          </p:cNvSpPr>
          <p:nvPr>
            <p:ph idx="1"/>
          </p:nvPr>
        </p:nvSpPr>
        <p:spPr>
          <a:xfrm>
            <a:off x="1295400" y="1843547"/>
            <a:ext cx="9601200" cy="4154129"/>
          </a:xfrm>
        </p:spPr>
        <p:txBody>
          <a:bodyPr/>
          <a:lstStyle/>
          <a:p>
            <a:r>
              <a:rPr lang="en-US" b="1" dirty="0">
                <a:latin typeface="Times New Roman" panose="02020603050405020304" pitchFamily="18" charset="0"/>
                <a:cs typeface="Times New Roman" panose="02020603050405020304" pitchFamily="18" charset="0"/>
              </a:rPr>
              <a:t>User Registration and Authentication</a:t>
            </a:r>
            <a:r>
              <a:rPr lang="en-US" dirty="0">
                <a:latin typeface="Times New Roman" panose="02020603050405020304" pitchFamily="18" charset="0"/>
                <a:cs typeface="Times New Roman" panose="02020603050405020304" pitchFamily="18" charset="0"/>
              </a:rPr>
              <a:t>: Allow users to register for an account and authenticate themselves to access the system. </a:t>
            </a:r>
          </a:p>
          <a:p>
            <a:r>
              <a:rPr lang="en-US" b="1" dirty="0">
                <a:latin typeface="Times New Roman" panose="02020603050405020304" pitchFamily="18" charset="0"/>
                <a:cs typeface="Times New Roman" panose="02020603050405020304" pitchFamily="18" charset="0"/>
              </a:rPr>
              <a:t>Check-out and Check-in</a:t>
            </a:r>
            <a:r>
              <a:rPr lang="en-US" dirty="0">
                <a:latin typeface="Times New Roman" panose="02020603050405020304" pitchFamily="18" charset="0"/>
                <a:cs typeface="Times New Roman" panose="02020603050405020304" pitchFamily="18" charset="0"/>
              </a:rPr>
              <a:t>: Allow users to borrow books from the library by checking them out and return them by checking them in. Ensure that the system updates the availability status of books accordingly.</a:t>
            </a:r>
          </a:p>
          <a:p>
            <a:r>
              <a:rPr lang="en-US" b="1" dirty="0">
                <a:latin typeface="Times New Roman" panose="02020603050405020304" pitchFamily="18" charset="0"/>
                <a:cs typeface="Times New Roman" panose="02020603050405020304" pitchFamily="18" charset="0"/>
              </a:rPr>
              <a:t>Fines and Fees: </a:t>
            </a:r>
            <a:r>
              <a:rPr lang="en-US" dirty="0">
                <a:latin typeface="Times New Roman" panose="02020603050405020304" pitchFamily="18" charset="0"/>
                <a:cs typeface="Times New Roman" panose="02020603050405020304" pitchFamily="18" charset="0"/>
              </a:rPr>
              <a:t>Implement a system to calculate fines for late returns and manage payment of fines by users.</a:t>
            </a:r>
          </a:p>
          <a:p>
            <a:r>
              <a:rPr lang="en-US" b="1" dirty="0">
                <a:latin typeface="Times New Roman" panose="02020603050405020304" pitchFamily="18" charset="0"/>
                <a:cs typeface="Times New Roman" panose="02020603050405020304" pitchFamily="18" charset="0"/>
              </a:rPr>
              <a:t>Notifications</a:t>
            </a:r>
            <a:r>
              <a:rPr lang="en-US" dirty="0">
                <a:latin typeface="Times New Roman" panose="02020603050405020304" pitchFamily="18" charset="0"/>
                <a:cs typeface="Times New Roman" panose="02020603050405020304" pitchFamily="18" charset="0"/>
              </a:rPr>
              <a:t>: Send automated notifications to users for overdue items, reservation pickups, or other relevant updates.</a:t>
            </a:r>
          </a:p>
          <a:p>
            <a:r>
              <a:rPr lang="en-US" b="1" dirty="0">
                <a:latin typeface="Times New Roman" panose="02020603050405020304" pitchFamily="18" charset="0"/>
                <a:cs typeface="Times New Roman" panose="02020603050405020304" pitchFamily="18" charset="0"/>
              </a:rPr>
              <a:t>Backup and Recovery: </a:t>
            </a:r>
            <a:r>
              <a:rPr lang="en-US" dirty="0">
                <a:latin typeface="Times New Roman" panose="02020603050405020304" pitchFamily="18" charset="0"/>
                <a:cs typeface="Times New Roman" panose="02020603050405020304" pitchFamily="18" charset="0"/>
              </a:rPr>
              <a:t>Set up regular backups of the system data and implement procedures for disaster recovery to minimize the risk of data loss</a:t>
            </a:r>
            <a:r>
              <a:rPr lang="en-US" dirty="0"/>
              <a:t>.</a:t>
            </a:r>
          </a:p>
          <a:p>
            <a:endParaRPr lang="en-US" dirty="0"/>
          </a:p>
        </p:txBody>
      </p:sp>
    </p:spTree>
    <p:extLst>
      <p:ext uri="{BB962C8B-B14F-4D97-AF65-F5344CB8AC3E}">
        <p14:creationId xmlns:p14="http://schemas.microsoft.com/office/powerpoint/2010/main" val="259758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C66F-ABD5-FA30-44E5-C87485D03AFA}"/>
              </a:ext>
            </a:extLst>
          </p:cNvPr>
          <p:cNvSpPr>
            <a:spLocks noGrp="1"/>
          </p:cNvSpPr>
          <p:nvPr>
            <p:ph type="title"/>
          </p:nvPr>
        </p:nvSpPr>
        <p:spPr>
          <a:xfrm>
            <a:off x="1295400" y="331838"/>
            <a:ext cx="9601200" cy="1093839"/>
          </a:xfrm>
        </p:spPr>
        <p:txBody>
          <a:bodyPr/>
          <a:lstStyle/>
          <a:p>
            <a:r>
              <a:rPr lang="en-IN" spc="-30" dirty="0"/>
              <a:t>NON-</a:t>
            </a:r>
            <a:r>
              <a:rPr lang="en-IN" sz="4400" spc="-30" dirty="0"/>
              <a:t>FUNCTIONAL</a:t>
            </a:r>
            <a:r>
              <a:rPr lang="en-IN" sz="4400" spc="-70" dirty="0"/>
              <a:t>  </a:t>
            </a:r>
            <a:r>
              <a:rPr lang="en-IN" sz="4400" spc="-10" dirty="0"/>
              <a:t>REQUIREMENTS</a:t>
            </a:r>
            <a:endParaRPr lang="en-IN" dirty="0"/>
          </a:p>
        </p:txBody>
      </p:sp>
      <p:sp>
        <p:nvSpPr>
          <p:cNvPr id="3" name="Content Placeholder 2">
            <a:extLst>
              <a:ext uri="{FF2B5EF4-FFF2-40B4-BE49-F238E27FC236}">
                <a16:creationId xmlns:a16="http://schemas.microsoft.com/office/drawing/2014/main" id="{43707EB4-3B74-9C50-2C69-177DFB2DE2A2}"/>
              </a:ext>
            </a:extLst>
          </p:cNvPr>
          <p:cNvSpPr>
            <a:spLocks noGrp="1"/>
          </p:cNvSpPr>
          <p:nvPr>
            <p:ph idx="1"/>
          </p:nvPr>
        </p:nvSpPr>
        <p:spPr>
          <a:xfrm>
            <a:off x="1295400" y="1329811"/>
            <a:ext cx="9601200" cy="5277465"/>
          </a:xfrm>
        </p:spPr>
        <p:txBody>
          <a:bodyPr>
            <a:normAutofit lnSpcReduction="10000"/>
          </a:bodyPr>
          <a:lstStyle/>
          <a:p>
            <a:r>
              <a:rPr lang="en-US" b="1" dirty="0">
                <a:latin typeface="Times New Roman" panose="02020603050405020304" pitchFamily="18" charset="0"/>
                <a:cs typeface="Times New Roman" panose="02020603050405020304" pitchFamily="18" charset="0"/>
              </a:rPr>
              <a:t>Performance :</a:t>
            </a:r>
          </a:p>
          <a:p>
            <a:pPr marL="0" indent="0">
              <a:buNone/>
            </a:pPr>
            <a:r>
              <a:rPr lang="en-US" b="1" dirty="0"/>
              <a:t>    </a:t>
            </a:r>
            <a:r>
              <a:rPr lang="en-US" b="1" dirty="0">
                <a:latin typeface="Times New Roman" panose="02020603050405020304" pitchFamily="18" charset="0"/>
                <a:cs typeface="Times New Roman" panose="02020603050405020304" pitchFamily="18" charset="0"/>
              </a:rPr>
              <a:t>1 . Response Time: </a:t>
            </a:r>
            <a:r>
              <a:rPr lang="en-US" dirty="0">
                <a:latin typeface="Times New Roman" panose="02020603050405020304" pitchFamily="18" charset="0"/>
                <a:cs typeface="Times New Roman" panose="02020603050405020304" pitchFamily="18" charset="0"/>
              </a:rPr>
              <a:t>The system should respond to user actions within a defined timeframe, typically milliseconds or seconds</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2 . Scalability: </a:t>
            </a:r>
            <a:r>
              <a:rPr lang="en-US" dirty="0">
                <a:latin typeface="Times New Roman" panose="02020603050405020304" pitchFamily="18" charset="0"/>
                <a:cs typeface="Times New Roman" panose="02020603050405020304" pitchFamily="18" charset="0"/>
              </a:rPr>
              <a:t>The system should be able to handle increased loads without significant degradation in performance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Reliability:</a:t>
            </a:r>
          </a:p>
          <a:p>
            <a:pPr marL="0" indent="0">
              <a:buNone/>
            </a:pPr>
            <a:r>
              <a:rPr lang="en-US" b="1" dirty="0">
                <a:latin typeface="Times New Roman" panose="02020603050405020304" pitchFamily="18" charset="0"/>
                <a:cs typeface="Times New Roman" panose="02020603050405020304" pitchFamily="18" charset="0"/>
              </a:rPr>
              <a:t>   1. Backup and Recovery: </a:t>
            </a:r>
            <a:r>
              <a:rPr lang="en-US" dirty="0">
                <a:latin typeface="Times New Roman" panose="02020603050405020304" pitchFamily="18" charset="0"/>
                <a:cs typeface="Times New Roman" panose="02020603050405020304" pitchFamily="18" charset="0"/>
              </a:rPr>
              <a:t>Regular backups of data should be performed, and there should be procedures in place to recover data in case of loss or corruption</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Security:</a:t>
            </a:r>
          </a:p>
          <a:p>
            <a:pPr marL="0" indent="0">
              <a:buNone/>
            </a:pPr>
            <a:r>
              <a:rPr lang="en-US" b="1" dirty="0">
                <a:latin typeface="Times New Roman" panose="02020603050405020304" pitchFamily="18" charset="0"/>
                <a:cs typeface="Times New Roman" panose="02020603050405020304" pitchFamily="18" charset="0"/>
              </a:rPr>
              <a:t> 1. Data Encryption: </a:t>
            </a:r>
            <a:r>
              <a:rPr lang="en-US" dirty="0">
                <a:latin typeface="Times New Roman" panose="02020603050405020304" pitchFamily="18" charset="0"/>
                <a:cs typeface="Times New Roman" panose="02020603050405020304" pitchFamily="18" charset="0"/>
              </a:rPr>
              <a:t>Sensitive data such as user information, borrowing history, and financial transactions should be encrypted to protect against unauthorized access.</a:t>
            </a:r>
          </a:p>
          <a:p>
            <a:r>
              <a:rPr lang="en-US" b="1" dirty="0">
                <a:latin typeface="Times New Roman" panose="02020603050405020304" pitchFamily="18" charset="0"/>
                <a:cs typeface="Times New Roman" panose="02020603050405020304" pitchFamily="18" charset="0"/>
              </a:rPr>
              <a:t>Maintainability:</a:t>
            </a:r>
          </a:p>
          <a:p>
            <a:pPr marL="0" indent="0">
              <a:buNone/>
            </a:pPr>
            <a:r>
              <a:rPr lang="en-US" b="1" dirty="0">
                <a:latin typeface="Times New Roman" panose="02020603050405020304" pitchFamily="18" charset="0"/>
                <a:cs typeface="Times New Roman" panose="02020603050405020304" pitchFamily="18" charset="0"/>
              </a:rPr>
              <a:t>  1 . Code Quality: </a:t>
            </a:r>
            <a:r>
              <a:rPr lang="en-US" dirty="0">
                <a:latin typeface="Times New Roman" panose="02020603050405020304" pitchFamily="18" charset="0"/>
                <a:cs typeface="Times New Roman" panose="02020603050405020304" pitchFamily="18" charset="0"/>
              </a:rPr>
              <a:t>The codebase should adhere to coding standards and best practices, making it easier to understand, debug, and enhance in the future.</a:t>
            </a:r>
          </a:p>
        </p:txBody>
      </p:sp>
    </p:spTree>
    <p:extLst>
      <p:ext uri="{BB962C8B-B14F-4D97-AF65-F5344CB8AC3E}">
        <p14:creationId xmlns:p14="http://schemas.microsoft.com/office/powerpoint/2010/main" val="177532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70B4-BC0A-0786-1C8D-8CE39DBF8D16}"/>
              </a:ext>
            </a:extLst>
          </p:cNvPr>
          <p:cNvSpPr>
            <a:spLocks noGrp="1"/>
          </p:cNvSpPr>
          <p:nvPr>
            <p:ph type="title"/>
          </p:nvPr>
        </p:nvSpPr>
        <p:spPr>
          <a:xfrm>
            <a:off x="997974" y="410497"/>
            <a:ext cx="9601200" cy="612058"/>
          </a:xfrm>
        </p:spPr>
        <p:txBody>
          <a:bodyPr>
            <a:normAutofit/>
          </a:bodyPr>
          <a:lstStyle/>
          <a:p>
            <a:r>
              <a:rPr lang="en-IN" sz="3600" u="sng" dirty="0" err="1">
                <a:latin typeface="Times New Roman" panose="02020603050405020304" pitchFamily="18" charset="0"/>
                <a:cs typeface="Times New Roman" panose="02020603050405020304" pitchFamily="18" charset="0"/>
              </a:rPr>
              <a:t>Uml</a:t>
            </a:r>
            <a:r>
              <a:rPr lang="en-IN" sz="3600" u="sng" dirty="0">
                <a:latin typeface="Times New Roman" panose="02020603050405020304" pitchFamily="18" charset="0"/>
                <a:cs typeface="Times New Roman" panose="02020603050405020304" pitchFamily="18" charset="0"/>
              </a:rPr>
              <a:t> Diagrams</a:t>
            </a:r>
          </a:p>
        </p:txBody>
      </p:sp>
      <p:pic>
        <p:nvPicPr>
          <p:cNvPr id="5" name="Picture 4">
            <a:extLst>
              <a:ext uri="{FF2B5EF4-FFF2-40B4-BE49-F238E27FC236}">
                <a16:creationId xmlns:a16="http://schemas.microsoft.com/office/drawing/2014/main" id="{A97F62DA-71E9-72D9-8B5E-49CB39F157CA}"/>
              </a:ext>
            </a:extLst>
          </p:cNvPr>
          <p:cNvPicPr>
            <a:picLocks noChangeAspect="1"/>
          </p:cNvPicPr>
          <p:nvPr/>
        </p:nvPicPr>
        <p:blipFill>
          <a:blip r:embed="rId2"/>
          <a:stretch>
            <a:fillRect/>
          </a:stretch>
        </p:blipFill>
        <p:spPr>
          <a:xfrm>
            <a:off x="6261766" y="538009"/>
            <a:ext cx="5095875" cy="5467350"/>
          </a:xfrm>
          <a:prstGeom prst="rect">
            <a:avLst/>
          </a:prstGeom>
        </p:spPr>
      </p:pic>
      <p:sp>
        <p:nvSpPr>
          <p:cNvPr id="6" name="TextBox 5">
            <a:extLst>
              <a:ext uri="{FF2B5EF4-FFF2-40B4-BE49-F238E27FC236}">
                <a16:creationId xmlns:a16="http://schemas.microsoft.com/office/drawing/2014/main" id="{DEBBA74D-9E8E-19C1-0425-BD89AD09A029}"/>
              </a:ext>
            </a:extLst>
          </p:cNvPr>
          <p:cNvSpPr txBox="1"/>
          <p:nvPr/>
        </p:nvSpPr>
        <p:spPr>
          <a:xfrm>
            <a:off x="997974" y="1022555"/>
            <a:ext cx="4763729" cy="3416320"/>
          </a:xfrm>
          <a:prstGeom prst="rect">
            <a:avLst/>
          </a:prstGeom>
          <a:noFill/>
        </p:spPr>
        <p:txBody>
          <a:bodyPr wrap="square" rtlCol="0">
            <a:spAutoFit/>
          </a:bodyPr>
          <a:lstStyle/>
          <a:p>
            <a:r>
              <a:rPr lang="en-IN" u="sng" dirty="0"/>
              <a:t>Class diagrams:</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72147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79176E-D681-E70B-CBDD-CB8B5D19D7AE}"/>
              </a:ext>
            </a:extLst>
          </p:cNvPr>
          <p:cNvPicPr>
            <a:picLocks noChangeAspect="1"/>
          </p:cNvPicPr>
          <p:nvPr/>
        </p:nvPicPr>
        <p:blipFill>
          <a:blip r:embed="rId2"/>
          <a:stretch>
            <a:fillRect/>
          </a:stretch>
        </p:blipFill>
        <p:spPr>
          <a:xfrm>
            <a:off x="6387281" y="582254"/>
            <a:ext cx="5257800" cy="5140120"/>
          </a:xfrm>
          <a:prstGeom prst="rect">
            <a:avLst/>
          </a:prstGeom>
        </p:spPr>
      </p:pic>
      <p:sp>
        <p:nvSpPr>
          <p:cNvPr id="6" name="TextBox 5">
            <a:extLst>
              <a:ext uri="{FF2B5EF4-FFF2-40B4-BE49-F238E27FC236}">
                <a16:creationId xmlns:a16="http://schemas.microsoft.com/office/drawing/2014/main" id="{6F281E13-827F-8E9B-8EC6-92503D7994B3}"/>
              </a:ext>
            </a:extLst>
          </p:cNvPr>
          <p:cNvSpPr txBox="1"/>
          <p:nvPr/>
        </p:nvSpPr>
        <p:spPr>
          <a:xfrm>
            <a:off x="1071716" y="934064"/>
            <a:ext cx="4850991" cy="3366563"/>
          </a:xfrm>
          <a:prstGeom prst="rect">
            <a:avLst/>
          </a:prstGeom>
          <a:noFill/>
        </p:spPr>
        <p:txBody>
          <a:bodyPr wrap="square" rtlCol="0">
            <a:spAutoFit/>
          </a:bodyPr>
          <a:lstStyle/>
          <a:p>
            <a:pPr marL="101600" marR="267970">
              <a:lnSpc>
                <a:spcPct val="150000"/>
              </a:lnSpc>
              <a:spcBef>
                <a:spcPts val="1365"/>
              </a:spcBef>
              <a:spcAft>
                <a:spcPts val="30"/>
              </a:spcAft>
            </a:pPr>
            <a:r>
              <a:rPr lang="en-US" sz="1800">
                <a:effectLst/>
                <a:latin typeface="Times New Roman" panose="02020603050405020304" pitchFamily="18" charset="0"/>
                <a:ea typeface="Times New Roman" panose="02020603050405020304" pitchFamily="18" charset="0"/>
              </a:rPr>
              <a:t>A</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sequence</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diagram</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Unified</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Modeling</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Language</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(UML)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is</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 kind</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interaction</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diagram that shows how processes operate with oneanother and in what order. It is a construct of a Message Sequence Chart.Sequence diagrams are sometimes called event diagrams, event scenarios,and timing diagrams.</a:t>
            </a:r>
            <a:endParaRPr lang="en-IN" sz="180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ECBCCE4D-EB53-5273-54C6-3A8F4F6F5D7C}"/>
              </a:ext>
            </a:extLst>
          </p:cNvPr>
          <p:cNvSpPr txBox="1"/>
          <p:nvPr/>
        </p:nvSpPr>
        <p:spPr>
          <a:xfrm>
            <a:off x="1071716" y="373626"/>
            <a:ext cx="4149213" cy="369332"/>
          </a:xfrm>
          <a:prstGeom prst="rect">
            <a:avLst/>
          </a:prstGeom>
          <a:noFill/>
        </p:spPr>
        <p:txBody>
          <a:bodyPr wrap="square" rtlCol="0">
            <a:spAutoFit/>
          </a:bodyPr>
          <a:lstStyle/>
          <a:p>
            <a:r>
              <a:rPr lang="en-IN" dirty="0"/>
              <a:t>2.</a:t>
            </a:r>
            <a:r>
              <a:rPr lang="en-IN" u="sng" dirty="0"/>
              <a:t>Sequence diagram</a:t>
            </a:r>
          </a:p>
        </p:txBody>
      </p:sp>
    </p:spTree>
    <p:extLst>
      <p:ext uri="{BB962C8B-B14F-4D97-AF65-F5344CB8AC3E}">
        <p14:creationId xmlns:p14="http://schemas.microsoft.com/office/powerpoint/2010/main" val="211668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E0D04-2F4F-C3AA-C4DD-19BDFC8FF98B}"/>
              </a:ext>
            </a:extLst>
          </p:cNvPr>
          <p:cNvPicPr>
            <a:picLocks noChangeAspect="1"/>
          </p:cNvPicPr>
          <p:nvPr/>
        </p:nvPicPr>
        <p:blipFill>
          <a:blip r:embed="rId2"/>
          <a:stretch>
            <a:fillRect/>
          </a:stretch>
        </p:blipFill>
        <p:spPr>
          <a:xfrm>
            <a:off x="6726138" y="304800"/>
            <a:ext cx="4443307" cy="6248400"/>
          </a:xfrm>
          <a:prstGeom prst="rect">
            <a:avLst/>
          </a:prstGeom>
        </p:spPr>
      </p:pic>
      <p:sp>
        <p:nvSpPr>
          <p:cNvPr id="4" name="TextBox 3">
            <a:extLst>
              <a:ext uri="{FF2B5EF4-FFF2-40B4-BE49-F238E27FC236}">
                <a16:creationId xmlns:a16="http://schemas.microsoft.com/office/drawing/2014/main" id="{F121B65C-8391-CB2E-F555-79AFFC1129BC}"/>
              </a:ext>
            </a:extLst>
          </p:cNvPr>
          <p:cNvSpPr txBox="1"/>
          <p:nvPr/>
        </p:nvSpPr>
        <p:spPr>
          <a:xfrm>
            <a:off x="1229032" y="580103"/>
            <a:ext cx="5132438" cy="3693319"/>
          </a:xfrm>
          <a:prstGeom prst="rect">
            <a:avLst/>
          </a:prstGeom>
          <a:noFill/>
        </p:spPr>
        <p:txBody>
          <a:bodyPr wrap="square" rtlCol="0">
            <a:spAutoFit/>
          </a:bodyPr>
          <a:lstStyle/>
          <a:p>
            <a:endParaRPr lang="en-US" sz="1800" dirty="0">
              <a:solidFill>
                <a:srgbClr val="333333"/>
              </a:solidFill>
              <a:effectLst/>
              <a:latin typeface="Times New Roman" panose="02020603050405020304" pitchFamily="18" charset="0"/>
              <a:ea typeface="Times New Roman" panose="02020603050405020304" pitchFamily="18" charset="0"/>
            </a:endParaRPr>
          </a:p>
          <a:p>
            <a:r>
              <a:rPr lang="en-US" dirty="0">
                <a:solidFill>
                  <a:srgbClr val="333333"/>
                </a:solidFill>
                <a:latin typeface="Times New Roman" panose="02020603050405020304" pitchFamily="18" charset="0"/>
                <a:ea typeface="Times New Roman" panose="02020603050405020304" pitchFamily="18" charset="0"/>
              </a:rPr>
              <a:t>3.</a:t>
            </a:r>
            <a:r>
              <a:rPr lang="en-US" u="sng" dirty="0">
                <a:solidFill>
                  <a:srgbClr val="333333"/>
                </a:solidFill>
                <a:latin typeface="Times New Roman" panose="02020603050405020304" pitchFamily="18" charset="0"/>
                <a:ea typeface="Times New Roman" panose="02020603050405020304" pitchFamily="18" charset="0"/>
              </a:rPr>
              <a:t>ACTIVITY DIAGRAM</a:t>
            </a:r>
          </a:p>
          <a:p>
            <a:endParaRPr lang="en-US" sz="1800" dirty="0">
              <a:solidFill>
                <a:srgbClr val="333333"/>
              </a:solidFill>
              <a:effectLst/>
              <a:latin typeface="Times New Roman" panose="02020603050405020304" pitchFamily="18" charset="0"/>
              <a:ea typeface="Times New Roman" panose="02020603050405020304" pitchFamily="18" charset="0"/>
            </a:endParaRPr>
          </a:p>
          <a:p>
            <a:r>
              <a:rPr lang="en-US" dirty="0">
                <a:solidFill>
                  <a:srgbClr val="333333"/>
                </a:solidFill>
                <a:latin typeface="Times New Roman" panose="02020603050405020304" pitchFamily="18" charset="0"/>
                <a:ea typeface="Times New Roman" panose="02020603050405020304" pitchFamily="18" charset="0"/>
              </a:rPr>
              <a:t>T</a:t>
            </a:r>
            <a:r>
              <a:rPr lang="en-US" sz="1800" dirty="0">
                <a:solidFill>
                  <a:srgbClr val="333333"/>
                </a:solidFill>
                <a:effectLst/>
                <a:latin typeface="Times New Roman" panose="02020603050405020304" pitchFamily="18" charset="0"/>
                <a:ea typeface="Times New Roman" panose="02020603050405020304" pitchFamily="18" charset="0"/>
              </a:rPr>
              <a:t>he activity diagram is used to demonstrate the flow of control within the system rather</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than</a:t>
            </a:r>
            <a:r>
              <a:rPr lang="en-US" sz="1800" spc="-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implementation.</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It</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models</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concurrent</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sequential</a:t>
            </a:r>
            <a:r>
              <a:rPr lang="en-US" sz="1800" spc="-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activities.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activity diagram</a:t>
            </a:r>
            <a:r>
              <a:rPr lang="en-US" sz="1800" spc="-5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helps</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envisioning</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workflow</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from</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one</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activity</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another.</a:t>
            </a:r>
          </a:p>
          <a:p>
            <a:r>
              <a:rPr lang="en-US" sz="1800" dirty="0">
                <a:solidFill>
                  <a:srgbClr val="333333"/>
                </a:solidFill>
                <a:effectLst/>
                <a:latin typeface="Times New Roman" panose="02020603050405020304" pitchFamily="18" charset="0"/>
                <a:ea typeface="Times New Roman" panose="02020603050405020304" pitchFamily="18" charset="0"/>
              </a:rPr>
              <a:t>The flow can be sequential, branched, or concurrent,</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deal</a:t>
            </a:r>
            <a:r>
              <a:rPr lang="en-US" sz="1800" spc="-6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with</a:t>
            </a:r>
            <a:r>
              <a:rPr lang="en-US" sz="1800" spc="-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such</a:t>
            </a:r>
            <a:r>
              <a:rPr lang="en-US" sz="1800" spc="-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kinds</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of</a:t>
            </a:r>
            <a:r>
              <a:rPr lang="en-US" sz="1800" spc="-3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flows,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activity</a:t>
            </a:r>
            <a:r>
              <a:rPr lang="en-US" sz="1800" spc="-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diagram</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has</a:t>
            </a:r>
            <a:r>
              <a:rPr lang="en-US" sz="1800" spc="-3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come</a:t>
            </a:r>
            <a:r>
              <a:rPr lang="en-US" sz="1800" spc="-2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up</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with</a:t>
            </a:r>
            <a:r>
              <a:rPr lang="en-US" sz="1800" spc="-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 fork, join, etc.</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It is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also termed as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a:t>
            </a:r>
            <a:r>
              <a:rPr lang="en-US" sz="1800" spc="-1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object oriented flowchart.</a:t>
            </a:r>
            <a:endParaRPr lang="en-IN" dirty="0"/>
          </a:p>
        </p:txBody>
      </p:sp>
    </p:spTree>
    <p:extLst>
      <p:ext uri="{BB962C8B-B14F-4D97-AF65-F5344CB8AC3E}">
        <p14:creationId xmlns:p14="http://schemas.microsoft.com/office/powerpoint/2010/main" val="109432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A8143-E27D-A1C8-B41A-F60E37B2C304}"/>
              </a:ext>
            </a:extLst>
          </p:cNvPr>
          <p:cNvPicPr>
            <a:picLocks noChangeAspect="1"/>
          </p:cNvPicPr>
          <p:nvPr/>
        </p:nvPicPr>
        <p:blipFill>
          <a:blip r:embed="rId2"/>
          <a:stretch>
            <a:fillRect/>
          </a:stretch>
        </p:blipFill>
        <p:spPr>
          <a:xfrm>
            <a:off x="1602658" y="1268972"/>
            <a:ext cx="8563897" cy="5215402"/>
          </a:xfrm>
          <a:prstGeom prst="rect">
            <a:avLst/>
          </a:prstGeom>
        </p:spPr>
      </p:pic>
      <p:sp>
        <p:nvSpPr>
          <p:cNvPr id="4" name="TextBox 3">
            <a:extLst>
              <a:ext uri="{FF2B5EF4-FFF2-40B4-BE49-F238E27FC236}">
                <a16:creationId xmlns:a16="http://schemas.microsoft.com/office/drawing/2014/main" id="{E20729C2-5E0B-BCA7-0B80-EE4522BF0A2B}"/>
              </a:ext>
            </a:extLst>
          </p:cNvPr>
          <p:cNvSpPr txBox="1"/>
          <p:nvPr/>
        </p:nvSpPr>
        <p:spPr>
          <a:xfrm>
            <a:off x="1484671" y="235974"/>
            <a:ext cx="2251587" cy="369332"/>
          </a:xfrm>
          <a:prstGeom prst="rect">
            <a:avLst/>
          </a:prstGeom>
          <a:noFill/>
        </p:spPr>
        <p:txBody>
          <a:bodyPr wrap="square" rtlCol="0">
            <a:spAutoFit/>
          </a:bodyPr>
          <a:lstStyle/>
          <a:p>
            <a:r>
              <a:rPr lang="en-IN" dirty="0"/>
              <a:t>OUTPUT:-</a:t>
            </a:r>
          </a:p>
        </p:txBody>
      </p:sp>
      <p:sp>
        <p:nvSpPr>
          <p:cNvPr id="5" name="TextBox 4">
            <a:extLst>
              <a:ext uri="{FF2B5EF4-FFF2-40B4-BE49-F238E27FC236}">
                <a16:creationId xmlns:a16="http://schemas.microsoft.com/office/drawing/2014/main" id="{F2402BD4-9AAD-3571-08FE-4C68FD912A43}"/>
              </a:ext>
            </a:extLst>
          </p:cNvPr>
          <p:cNvSpPr txBox="1"/>
          <p:nvPr/>
        </p:nvSpPr>
        <p:spPr>
          <a:xfrm>
            <a:off x="1484671" y="605306"/>
            <a:ext cx="8347587" cy="369332"/>
          </a:xfrm>
          <a:prstGeom prst="rect">
            <a:avLst/>
          </a:prstGeom>
          <a:noFill/>
        </p:spPr>
        <p:txBody>
          <a:bodyPr wrap="square" rtlCol="0">
            <a:spAutoFit/>
          </a:bodyPr>
          <a:lstStyle/>
          <a:p>
            <a:r>
              <a:rPr lang="en-IN" dirty="0"/>
              <a:t>In this image we are trying to add the book. </a:t>
            </a:r>
          </a:p>
        </p:txBody>
      </p:sp>
    </p:spTree>
    <p:extLst>
      <p:ext uri="{BB962C8B-B14F-4D97-AF65-F5344CB8AC3E}">
        <p14:creationId xmlns:p14="http://schemas.microsoft.com/office/powerpoint/2010/main" val="86954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85C2-B009-F9D5-C5A6-49C9599F11DD}"/>
              </a:ext>
            </a:extLst>
          </p:cNvPr>
          <p:cNvSpPr>
            <a:spLocks noGrp="1"/>
          </p:cNvSpPr>
          <p:nvPr>
            <p:ph type="title"/>
          </p:nvPr>
        </p:nvSpPr>
        <p:spPr>
          <a:xfrm>
            <a:off x="1371600" y="685800"/>
            <a:ext cx="9601200" cy="553065"/>
          </a:xfrm>
        </p:spPr>
        <p:txBody>
          <a:bodyPr>
            <a:normAutofit/>
          </a:bodyPr>
          <a:lstStyle/>
          <a:p>
            <a:r>
              <a:rPr lang="en-IN" sz="2000" dirty="0">
                <a:latin typeface="Times New Roman" panose="02020603050405020304" pitchFamily="18" charset="0"/>
                <a:cs typeface="Times New Roman" panose="02020603050405020304" pitchFamily="18" charset="0"/>
              </a:rPr>
              <a:t>In this image  the book we were trying to add  and the book has been added successfully.</a:t>
            </a:r>
          </a:p>
        </p:txBody>
      </p:sp>
      <p:pic>
        <p:nvPicPr>
          <p:cNvPr id="3" name="Picture 2">
            <a:extLst>
              <a:ext uri="{FF2B5EF4-FFF2-40B4-BE49-F238E27FC236}">
                <a16:creationId xmlns:a16="http://schemas.microsoft.com/office/drawing/2014/main" id="{FCBE9F43-8ECB-1E64-3475-64CB007A51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0321" y="1389318"/>
            <a:ext cx="8878605" cy="4333055"/>
          </a:xfrm>
          <a:prstGeom prst="rect">
            <a:avLst/>
          </a:prstGeom>
          <a:noFill/>
          <a:ln>
            <a:noFill/>
          </a:ln>
        </p:spPr>
      </p:pic>
    </p:spTree>
    <p:extLst>
      <p:ext uri="{BB962C8B-B14F-4D97-AF65-F5344CB8AC3E}">
        <p14:creationId xmlns:p14="http://schemas.microsoft.com/office/powerpoint/2010/main" val="337225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716D-0853-E415-1887-DAC25ACF5C6E}"/>
              </a:ext>
            </a:extLst>
          </p:cNvPr>
          <p:cNvSpPr>
            <a:spLocks noGrp="1"/>
          </p:cNvSpPr>
          <p:nvPr>
            <p:ph type="title"/>
          </p:nvPr>
        </p:nvSpPr>
        <p:spPr>
          <a:xfrm>
            <a:off x="1371600" y="685800"/>
            <a:ext cx="9601200" cy="543232"/>
          </a:xfrm>
        </p:spPr>
        <p:txBody>
          <a:bodyPr>
            <a:normAutofit/>
          </a:bodyPr>
          <a:lstStyle/>
          <a:p>
            <a:r>
              <a:rPr lang="en-IN" sz="2000" dirty="0">
                <a:latin typeface="Times New Roman" panose="02020603050405020304" pitchFamily="18" charset="0"/>
                <a:cs typeface="Times New Roman" panose="02020603050405020304" pitchFamily="18" charset="0"/>
              </a:rPr>
              <a:t>In this image the book we have added is shown here in this image.</a:t>
            </a:r>
          </a:p>
        </p:txBody>
      </p:sp>
      <p:pic>
        <p:nvPicPr>
          <p:cNvPr id="3" name="Picture 2">
            <a:extLst>
              <a:ext uri="{FF2B5EF4-FFF2-40B4-BE49-F238E27FC236}">
                <a16:creationId xmlns:a16="http://schemas.microsoft.com/office/drawing/2014/main" id="{5940082D-52BA-AB97-2752-4D88F4DAEA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4839" y="1442883"/>
            <a:ext cx="10068232" cy="3972233"/>
          </a:xfrm>
          <a:prstGeom prst="rect">
            <a:avLst/>
          </a:prstGeom>
          <a:noFill/>
          <a:ln>
            <a:noFill/>
          </a:ln>
        </p:spPr>
      </p:pic>
    </p:spTree>
    <p:extLst>
      <p:ext uri="{BB962C8B-B14F-4D97-AF65-F5344CB8AC3E}">
        <p14:creationId xmlns:p14="http://schemas.microsoft.com/office/powerpoint/2010/main" val="367011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3DA-8C6A-6559-FFDA-02DAB5435B5D}"/>
              </a:ext>
            </a:extLst>
          </p:cNvPr>
          <p:cNvSpPr>
            <a:spLocks noGrp="1"/>
          </p:cNvSpPr>
          <p:nvPr>
            <p:ph type="title"/>
          </p:nvPr>
        </p:nvSpPr>
        <p:spPr>
          <a:xfrm>
            <a:off x="1371600" y="685800"/>
            <a:ext cx="9601200" cy="562897"/>
          </a:xfrm>
        </p:spPr>
        <p:txBody>
          <a:bodyPr>
            <a:noAutofit/>
          </a:bodyPr>
          <a:lstStyle/>
          <a:p>
            <a:r>
              <a:rPr lang="en-IN" sz="36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08418914-6172-B472-DEC8-E48426E4C73B}"/>
              </a:ext>
            </a:extLst>
          </p:cNvPr>
          <p:cNvSpPr txBox="1"/>
          <p:nvPr/>
        </p:nvSpPr>
        <p:spPr>
          <a:xfrm>
            <a:off x="1514169" y="1651819"/>
            <a:ext cx="9989574" cy="1978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analyzing the results from a Library Management System (LMS) is crucial for optimizing library services and enhancing user satisfaction. By thoroughly examining data on resource usage and user interactions, libraries can make informed decisions about acquisitions, inventory management, and service improvements. This data-driven approach allows libraries to better meet the evolving needs of their patrons, ensuring that they remain valuable and relevant community resources.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56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1637-064C-5672-8418-0D4218848096}"/>
              </a:ext>
            </a:extLst>
          </p:cNvPr>
          <p:cNvSpPr>
            <a:spLocks noGrp="1"/>
          </p:cNvSpPr>
          <p:nvPr>
            <p:ph type="title"/>
          </p:nvPr>
        </p:nvSpPr>
        <p:spPr>
          <a:xfrm>
            <a:off x="1371600" y="685801"/>
            <a:ext cx="9601200" cy="769374"/>
          </a:xfrm>
        </p:spPr>
        <p:txBody>
          <a:bodyPr/>
          <a:lstStyle/>
          <a:p>
            <a:r>
              <a:rPr lang="en-IN" sz="4400" spc="-10" dirty="0"/>
              <a:t>CONTENTS</a:t>
            </a:r>
            <a:endParaRPr lang="en-IN" dirty="0"/>
          </a:p>
        </p:txBody>
      </p:sp>
      <p:sp>
        <p:nvSpPr>
          <p:cNvPr id="3" name="Content Placeholder 2">
            <a:extLst>
              <a:ext uri="{FF2B5EF4-FFF2-40B4-BE49-F238E27FC236}">
                <a16:creationId xmlns:a16="http://schemas.microsoft.com/office/drawing/2014/main" id="{1DC0AFD5-2BEE-F7D3-2E35-F968519C181A}"/>
              </a:ext>
            </a:extLst>
          </p:cNvPr>
          <p:cNvSpPr>
            <a:spLocks noGrp="1"/>
          </p:cNvSpPr>
          <p:nvPr>
            <p:ph idx="1"/>
          </p:nvPr>
        </p:nvSpPr>
        <p:spPr>
          <a:xfrm>
            <a:off x="1371600" y="1455175"/>
            <a:ext cx="9601200" cy="4412225"/>
          </a:xfrm>
        </p:spPr>
        <p:txBody>
          <a:bodyPr>
            <a:normAutofit/>
          </a:bodyPr>
          <a:lstStyle/>
          <a:p>
            <a:pPr marL="298450" indent="-285750">
              <a:lnSpc>
                <a:spcPct val="100000"/>
              </a:lnSpc>
              <a:spcBef>
                <a:spcPts val="100"/>
              </a:spcBef>
              <a:buClr>
                <a:srgbClr val="1285C3"/>
              </a:buClr>
              <a:buSzPct val="143750"/>
              <a:buFont typeface="Arial MT"/>
              <a:buChar char="•"/>
              <a:tabLst>
                <a:tab pos="298450" algn="l"/>
              </a:tabLst>
            </a:pPr>
            <a:r>
              <a:rPr lang="en-US" sz="2000" spc="-10" dirty="0">
                <a:latin typeface="Times New Roman"/>
                <a:cs typeface="Times New Roman"/>
              </a:rPr>
              <a:t>Abstract</a:t>
            </a:r>
          </a:p>
          <a:p>
            <a:pPr marL="298450" indent="-285750">
              <a:lnSpc>
                <a:spcPct val="100000"/>
              </a:lnSpc>
              <a:spcBef>
                <a:spcPts val="100"/>
              </a:spcBef>
              <a:buClr>
                <a:srgbClr val="1285C3"/>
              </a:buClr>
              <a:buSzPct val="143750"/>
              <a:buFont typeface="Arial MT"/>
              <a:buChar char="•"/>
              <a:tabLst>
                <a:tab pos="298450" algn="l"/>
              </a:tabLst>
            </a:pPr>
            <a:r>
              <a:rPr lang="en-US" sz="2000" spc="-10" dirty="0">
                <a:latin typeface="Times New Roman"/>
                <a:cs typeface="Times New Roman"/>
              </a:rPr>
              <a:t>Problem Identification</a:t>
            </a:r>
          </a:p>
          <a:p>
            <a:pPr marL="298450" indent="-285750">
              <a:lnSpc>
                <a:spcPct val="100000"/>
              </a:lnSpc>
              <a:spcBef>
                <a:spcPts val="275"/>
              </a:spcBef>
              <a:buClr>
                <a:srgbClr val="1285C3"/>
              </a:buClr>
              <a:buSzPct val="143750"/>
              <a:buFont typeface="Arial MT"/>
              <a:buChar char="•"/>
              <a:tabLst>
                <a:tab pos="298450" algn="l"/>
              </a:tabLst>
            </a:pPr>
            <a:r>
              <a:rPr lang="en-US" sz="2000" spc="-10" dirty="0">
                <a:latin typeface="Times New Roman"/>
                <a:cs typeface="Times New Roman"/>
              </a:rPr>
              <a:t>Software</a:t>
            </a:r>
            <a:r>
              <a:rPr lang="en-US" sz="2000" spc="-160" dirty="0">
                <a:latin typeface="Times New Roman"/>
                <a:cs typeface="Times New Roman"/>
              </a:rPr>
              <a:t> </a:t>
            </a:r>
            <a:r>
              <a:rPr lang="en-US" sz="2000" spc="-10" dirty="0">
                <a:latin typeface="Times New Roman"/>
                <a:cs typeface="Times New Roman"/>
              </a:rPr>
              <a:t>Requirement</a:t>
            </a:r>
            <a:r>
              <a:rPr lang="en-US" sz="2000" spc="-70" dirty="0">
                <a:latin typeface="Times New Roman"/>
                <a:cs typeface="Times New Roman"/>
              </a:rPr>
              <a:t>s</a:t>
            </a:r>
            <a:endParaRPr lang="en-US" sz="2000" dirty="0">
              <a:latin typeface="Times New Roman"/>
              <a:cs typeface="Times New Roman"/>
            </a:endParaRPr>
          </a:p>
          <a:p>
            <a:pPr marL="298450" indent="-285750">
              <a:lnSpc>
                <a:spcPct val="100000"/>
              </a:lnSpc>
              <a:spcBef>
                <a:spcPts val="425"/>
              </a:spcBef>
              <a:buClr>
                <a:srgbClr val="1285C3"/>
              </a:buClr>
              <a:buSzPct val="143750"/>
              <a:buFont typeface="Arial MT"/>
              <a:buChar char="•"/>
              <a:tabLst>
                <a:tab pos="298450" algn="l"/>
              </a:tabLst>
            </a:pPr>
            <a:r>
              <a:rPr lang="en-US" sz="2000" dirty="0">
                <a:latin typeface="Times New Roman"/>
                <a:cs typeface="Times New Roman"/>
              </a:rPr>
              <a:t>Hardware</a:t>
            </a:r>
            <a:r>
              <a:rPr lang="en-US" sz="2000" spc="-150" dirty="0">
                <a:latin typeface="Times New Roman"/>
                <a:cs typeface="Times New Roman"/>
              </a:rPr>
              <a:t> </a:t>
            </a:r>
            <a:r>
              <a:rPr lang="en-US" sz="2000" spc="-10" dirty="0">
                <a:latin typeface="Times New Roman"/>
                <a:cs typeface="Times New Roman"/>
              </a:rPr>
              <a:t>Requirement</a:t>
            </a:r>
            <a:r>
              <a:rPr lang="en-US" sz="2000" spc="-65" dirty="0">
                <a:latin typeface="Times New Roman"/>
                <a:cs typeface="Times New Roman"/>
              </a:rPr>
              <a:t>s</a:t>
            </a:r>
            <a:endParaRPr lang="en-US" sz="2000" dirty="0">
              <a:latin typeface="Times New Roman"/>
              <a:cs typeface="Times New Roman"/>
            </a:endParaRPr>
          </a:p>
          <a:p>
            <a:pPr marL="298450" indent="-285750">
              <a:lnSpc>
                <a:spcPct val="100000"/>
              </a:lnSpc>
              <a:spcBef>
                <a:spcPts val="425"/>
              </a:spcBef>
              <a:buClr>
                <a:srgbClr val="1285C3"/>
              </a:buClr>
              <a:buSzPct val="143750"/>
              <a:buFont typeface="Arial MT"/>
              <a:buChar char="•"/>
              <a:tabLst>
                <a:tab pos="298450" algn="l"/>
              </a:tabLst>
            </a:pPr>
            <a:r>
              <a:rPr lang="en-US" sz="2000" spc="-20" dirty="0">
                <a:latin typeface="Times New Roman"/>
                <a:cs typeface="Times New Roman"/>
              </a:rPr>
              <a:t>Existing</a:t>
            </a:r>
            <a:r>
              <a:rPr lang="en-US" sz="2000" spc="-75" dirty="0">
                <a:latin typeface="Times New Roman"/>
                <a:cs typeface="Times New Roman"/>
              </a:rPr>
              <a:t> </a:t>
            </a:r>
            <a:r>
              <a:rPr lang="en-US" sz="2000" spc="-10" dirty="0">
                <a:latin typeface="Times New Roman"/>
                <a:cs typeface="Times New Roman"/>
              </a:rPr>
              <a:t>System</a:t>
            </a:r>
            <a:endParaRPr lang="en-US" sz="2000" dirty="0">
              <a:latin typeface="Times New Roman"/>
              <a:cs typeface="Times New Roman"/>
            </a:endParaRPr>
          </a:p>
          <a:p>
            <a:pPr marL="298450" indent="-285750">
              <a:lnSpc>
                <a:spcPct val="100000"/>
              </a:lnSpc>
              <a:spcBef>
                <a:spcPts val="275"/>
              </a:spcBef>
              <a:buClr>
                <a:srgbClr val="1285C3"/>
              </a:buClr>
              <a:buSzPct val="143750"/>
              <a:buFont typeface="Arial MT"/>
              <a:buChar char="•"/>
              <a:tabLst>
                <a:tab pos="298450" algn="l"/>
              </a:tabLst>
            </a:pPr>
            <a:r>
              <a:rPr lang="en-US" sz="2000" spc="-10" dirty="0">
                <a:latin typeface="Times New Roman"/>
                <a:cs typeface="Times New Roman"/>
              </a:rPr>
              <a:t>Proposed</a:t>
            </a:r>
            <a:r>
              <a:rPr lang="en-US" sz="2000" spc="-114" dirty="0">
                <a:latin typeface="Times New Roman"/>
                <a:cs typeface="Times New Roman"/>
              </a:rPr>
              <a:t> </a:t>
            </a:r>
            <a:r>
              <a:rPr lang="en-US" sz="2000" spc="-20" dirty="0">
                <a:latin typeface="Times New Roman"/>
                <a:cs typeface="Times New Roman"/>
              </a:rPr>
              <a:t>Model</a:t>
            </a:r>
          </a:p>
          <a:p>
            <a:pPr marL="298450" indent="-285750">
              <a:lnSpc>
                <a:spcPct val="100000"/>
              </a:lnSpc>
              <a:spcBef>
                <a:spcPts val="275"/>
              </a:spcBef>
              <a:buClr>
                <a:srgbClr val="1285C3"/>
              </a:buClr>
              <a:buSzPct val="143750"/>
              <a:buFont typeface="Arial MT"/>
              <a:buChar char="•"/>
              <a:tabLst>
                <a:tab pos="298450" algn="l"/>
              </a:tabLst>
            </a:pPr>
            <a:r>
              <a:rPr lang="en-US" sz="2000" spc="-10" dirty="0">
                <a:latin typeface="Times New Roman"/>
                <a:cs typeface="Times New Roman"/>
              </a:rPr>
              <a:t>Methodology</a:t>
            </a:r>
            <a:endParaRPr lang="en-US" sz="2000" dirty="0">
              <a:latin typeface="Times New Roman"/>
              <a:cs typeface="Times New Roman"/>
            </a:endParaRPr>
          </a:p>
          <a:p>
            <a:pPr marL="298450" indent="-285750">
              <a:lnSpc>
                <a:spcPct val="100000"/>
              </a:lnSpc>
              <a:spcBef>
                <a:spcPts val="275"/>
              </a:spcBef>
              <a:buClr>
                <a:srgbClr val="1285C3"/>
              </a:buClr>
              <a:buSzPct val="143750"/>
              <a:buFont typeface="Arial MT"/>
              <a:buChar char="•"/>
              <a:tabLst>
                <a:tab pos="298450" algn="l"/>
              </a:tabLst>
            </a:pPr>
            <a:r>
              <a:rPr lang="en-US" sz="2000" spc="-80" dirty="0">
                <a:latin typeface="Times New Roman"/>
                <a:cs typeface="Times New Roman"/>
              </a:rPr>
              <a:t>System</a:t>
            </a:r>
            <a:r>
              <a:rPr lang="en-US" sz="2000" spc="-100" dirty="0">
                <a:latin typeface="Times New Roman"/>
                <a:cs typeface="Times New Roman"/>
              </a:rPr>
              <a:t> </a:t>
            </a:r>
            <a:r>
              <a:rPr lang="en-US" sz="2000" spc="-10" dirty="0">
                <a:latin typeface="Times New Roman"/>
                <a:cs typeface="Times New Roman"/>
              </a:rPr>
              <a:t>Architecture</a:t>
            </a:r>
            <a:endParaRPr lang="en-US" sz="2000" dirty="0">
              <a:latin typeface="Times New Roman"/>
              <a:cs typeface="Times New Roman"/>
            </a:endParaRPr>
          </a:p>
          <a:p>
            <a:pPr marL="299085" indent="-286385">
              <a:lnSpc>
                <a:spcPct val="100000"/>
              </a:lnSpc>
              <a:spcBef>
                <a:spcPts val="425"/>
              </a:spcBef>
              <a:buClr>
                <a:srgbClr val="1285C3"/>
              </a:buClr>
              <a:buSzPct val="143750"/>
              <a:buFont typeface="Arial MT"/>
              <a:buChar char="•"/>
              <a:tabLst>
                <a:tab pos="299085" algn="l"/>
              </a:tabLst>
            </a:pPr>
            <a:r>
              <a:rPr lang="en-US" sz="2000" spc="-10" dirty="0">
                <a:latin typeface="Times New Roman"/>
                <a:cs typeface="Times New Roman"/>
              </a:rPr>
              <a:t>Functional</a:t>
            </a:r>
            <a:r>
              <a:rPr lang="en-US" sz="2000" spc="-85" dirty="0">
                <a:latin typeface="Times New Roman"/>
                <a:cs typeface="Times New Roman"/>
              </a:rPr>
              <a:t> </a:t>
            </a:r>
            <a:r>
              <a:rPr lang="en-US" sz="2000" spc="-10" dirty="0">
                <a:latin typeface="Times New Roman"/>
                <a:cs typeface="Times New Roman"/>
              </a:rPr>
              <a:t>Requirements</a:t>
            </a:r>
            <a:endParaRPr lang="en-US" sz="2000" dirty="0">
              <a:latin typeface="Times New Roman"/>
              <a:cs typeface="Times New Roman"/>
            </a:endParaRPr>
          </a:p>
          <a:p>
            <a:pPr marL="298450" indent="-285750">
              <a:lnSpc>
                <a:spcPct val="100000"/>
              </a:lnSpc>
              <a:spcBef>
                <a:spcPts val="425"/>
              </a:spcBef>
              <a:buClr>
                <a:srgbClr val="1285C3"/>
              </a:buClr>
              <a:buSzPct val="143750"/>
              <a:buFont typeface="Arial MT"/>
              <a:buChar char="•"/>
              <a:tabLst>
                <a:tab pos="298450" algn="l"/>
              </a:tabLst>
            </a:pPr>
            <a:r>
              <a:rPr lang="en-US" sz="2000" dirty="0">
                <a:latin typeface="Times New Roman"/>
                <a:cs typeface="Times New Roman"/>
              </a:rPr>
              <a:t>Non</a:t>
            </a:r>
            <a:r>
              <a:rPr lang="en-US" sz="2000" spc="-105" dirty="0">
                <a:latin typeface="Times New Roman"/>
                <a:cs typeface="Times New Roman"/>
              </a:rPr>
              <a:t> </a:t>
            </a:r>
            <a:r>
              <a:rPr lang="en-US" sz="2000" spc="-10" dirty="0">
                <a:latin typeface="Times New Roman"/>
                <a:cs typeface="Times New Roman"/>
              </a:rPr>
              <a:t>Functional</a:t>
            </a:r>
            <a:r>
              <a:rPr lang="en-US" sz="2000" spc="-20" dirty="0">
                <a:latin typeface="Times New Roman"/>
                <a:cs typeface="Times New Roman"/>
              </a:rPr>
              <a:t> </a:t>
            </a:r>
            <a:r>
              <a:rPr lang="en-US" sz="2000" spc="-10" dirty="0">
                <a:latin typeface="Times New Roman"/>
                <a:cs typeface="Times New Roman"/>
              </a:rPr>
              <a:t>Requirements</a:t>
            </a:r>
            <a:endParaRPr lang="en-US" sz="2000" dirty="0">
              <a:latin typeface="Times New Roman"/>
              <a:cs typeface="Times New Roman"/>
            </a:endParaRPr>
          </a:p>
          <a:p>
            <a:pPr marL="298450" indent="-285750">
              <a:lnSpc>
                <a:spcPct val="100000"/>
              </a:lnSpc>
              <a:spcBef>
                <a:spcPts val="425"/>
              </a:spcBef>
              <a:buClr>
                <a:srgbClr val="1285C3"/>
              </a:buClr>
              <a:buSzPct val="143750"/>
              <a:buFont typeface="Arial MT"/>
              <a:buChar char="•"/>
              <a:tabLst>
                <a:tab pos="298450" algn="l"/>
              </a:tabLst>
            </a:pPr>
            <a:r>
              <a:rPr lang="en-US" sz="2000" spc="-20" dirty="0">
                <a:latin typeface="Times New Roman"/>
                <a:cs typeface="Times New Roman"/>
              </a:rPr>
              <a:t>Module</a:t>
            </a:r>
            <a:r>
              <a:rPr lang="en-US" sz="2000" spc="-100" dirty="0">
                <a:latin typeface="Times New Roman"/>
                <a:cs typeface="Times New Roman"/>
              </a:rPr>
              <a:t> </a:t>
            </a:r>
            <a:r>
              <a:rPr lang="en-US" sz="2000" spc="-10" dirty="0">
                <a:latin typeface="Times New Roman"/>
                <a:cs typeface="Times New Roman"/>
              </a:rPr>
              <a:t>Description</a:t>
            </a:r>
            <a:endParaRPr lang="en-US" sz="2000" dirty="0">
              <a:latin typeface="Times New Roman"/>
              <a:cs typeface="Times New Roman"/>
            </a:endParaRPr>
          </a:p>
          <a:p>
            <a:endParaRPr lang="en-IN" dirty="0"/>
          </a:p>
        </p:txBody>
      </p:sp>
    </p:spTree>
    <p:extLst>
      <p:ext uri="{BB962C8B-B14F-4D97-AF65-F5344CB8AC3E}">
        <p14:creationId xmlns:p14="http://schemas.microsoft.com/office/powerpoint/2010/main" val="409303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0656-E948-EC63-99F9-23CE8DB0AB7E}"/>
              </a:ext>
            </a:extLst>
          </p:cNvPr>
          <p:cNvSpPr>
            <a:spLocks noGrp="1"/>
          </p:cNvSpPr>
          <p:nvPr>
            <p:ph type="title"/>
          </p:nvPr>
        </p:nvSpPr>
        <p:spPr>
          <a:xfrm>
            <a:off x="1155289" y="744794"/>
            <a:ext cx="9601200" cy="779206"/>
          </a:xfrm>
        </p:spPr>
        <p:txBody>
          <a:bodyPr>
            <a:noAutofit/>
          </a:bodyPr>
          <a:lstStyle/>
          <a:p>
            <a:r>
              <a:rPr lang="en-IN" sz="2800" strike="noStrike" spc="-20" dirty="0">
                <a:effectLst/>
                <a:latin typeface="Times New Roman" panose="02020603050405020304" pitchFamily="18" charset="0"/>
                <a:ea typeface="Times New Roman" panose="02020603050405020304" pitchFamily="18" charset="0"/>
              </a:rPr>
              <a:t> </a:t>
            </a:r>
            <a:r>
              <a:rPr lang="en-US" sz="2800" strike="noStrike" spc="-20" dirty="0">
                <a:effectLst/>
                <a:latin typeface="Times New Roman" panose="02020603050405020304" pitchFamily="18" charset="0"/>
                <a:ea typeface="Times New Roman" panose="02020603050405020304" pitchFamily="18" charset="0"/>
              </a:rPr>
              <a:t>FUTURE</a:t>
            </a:r>
            <a:r>
              <a:rPr lang="en-US" sz="2800" strike="noStrike" spc="-10" dirty="0">
                <a:effectLst/>
                <a:latin typeface="Times New Roman" panose="02020603050405020304" pitchFamily="18" charset="0"/>
                <a:ea typeface="Times New Roman" panose="02020603050405020304" pitchFamily="18" charset="0"/>
              </a:rPr>
              <a:t> </a:t>
            </a:r>
            <a:r>
              <a:rPr lang="en-US" sz="2800" strike="noStrike" spc="-20" dirty="0">
                <a:effectLst/>
                <a:latin typeface="Times New Roman" panose="02020603050405020304" pitchFamily="18" charset="0"/>
                <a:ea typeface="Times New Roman" panose="02020603050405020304" pitchFamily="18" charset="0"/>
              </a:rPr>
              <a:t>SCOPE:-</a:t>
            </a:r>
            <a:br>
              <a:rPr lang="en-IN" sz="4000" u="none" strike="noStrike" spc="-20" dirty="0">
                <a:effectLst/>
                <a:latin typeface="Times New Roman" panose="02020603050405020304" pitchFamily="18" charset="0"/>
                <a:ea typeface="Times New Roman" panose="02020603050405020304" pitchFamily="18" charset="0"/>
              </a:rPr>
            </a:br>
            <a:endParaRPr lang="en-IN" sz="4000" dirty="0"/>
          </a:p>
        </p:txBody>
      </p:sp>
      <p:sp>
        <p:nvSpPr>
          <p:cNvPr id="4" name="TextBox 3">
            <a:extLst>
              <a:ext uri="{FF2B5EF4-FFF2-40B4-BE49-F238E27FC236}">
                <a16:creationId xmlns:a16="http://schemas.microsoft.com/office/drawing/2014/main" id="{3C0637B5-E089-85C6-821F-E53F5D2F08D8}"/>
              </a:ext>
            </a:extLst>
          </p:cNvPr>
          <p:cNvSpPr txBox="1"/>
          <p:nvPr/>
        </p:nvSpPr>
        <p:spPr>
          <a:xfrm>
            <a:off x="1435511" y="1524000"/>
            <a:ext cx="9822424" cy="4431983"/>
          </a:xfrm>
          <a:prstGeom prst="rect">
            <a:avLst/>
          </a:prstGeom>
          <a:noFill/>
        </p:spPr>
        <p:txBody>
          <a:bodyPr wrap="square">
            <a:spAutoFit/>
          </a:bodyPr>
          <a:lstStyle/>
          <a:p>
            <a:pPr marL="342900" lvl="0" indent="-342900" algn="just">
              <a:buFont typeface="+mj-lt"/>
              <a:buAutoNum type="arabicPeriod"/>
              <a:tabLst>
                <a:tab pos="27051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Enhanced User Experience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0" algn="just">
              <a:tabLst>
                <a:tab pos="27051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tabLst>
                <a:tab pos="27051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Personalized Services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Developing sophisticated algorithms to tailor recommendations and services based on individual user preferences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tabLst>
                <a:tab pos="27051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v"/>
              <a:tabLst>
                <a:tab pos="27051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Mobile and Remote Access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Expanding mobile app functionalities and remote access options to </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provide users with seamless access to library resources anytime, anywhere.</a:t>
            </a:r>
          </a:p>
          <a:p>
            <a:pPr lvl="0" algn="just">
              <a:tabLst>
                <a:tab pos="27051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tabLst>
                <a:tab pos="2286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Improved Data Analytics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2286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Wingdings" panose="05000000000000000000" pitchFamily="2" charset="2"/>
              <a:buChar char="v"/>
              <a:tabLst>
                <a:tab pos="630555"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Big Data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Utilizing big data analytics to gain deeper insights into user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resource usage, and trends, enabling more strategic decision-making.</a:t>
            </a:r>
          </a:p>
          <a:p>
            <a:pPr marL="342900" lvl="0" indent="-342900" algn="just">
              <a:buSzPts val="1000"/>
              <a:buFont typeface="Wingdings" panose="05000000000000000000" pitchFamily="2" charset="2"/>
              <a:buChar char="v"/>
              <a:tabLst>
                <a:tab pos="630555"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Wingdings" panose="05000000000000000000" pitchFamily="2" charset="2"/>
              <a:buChar char="v"/>
              <a:tabLst>
                <a:tab pos="630555" algn="l"/>
                <a:tab pos="1031875"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Real-time Analytics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Implementing real-time data processing to monitor library operations and user interactions dynamically.</a:t>
            </a:r>
          </a:p>
        </p:txBody>
      </p:sp>
    </p:spTree>
    <p:extLst>
      <p:ext uri="{BB962C8B-B14F-4D97-AF65-F5344CB8AC3E}">
        <p14:creationId xmlns:p14="http://schemas.microsoft.com/office/powerpoint/2010/main" val="278018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2016F9-BF96-0A50-1BD1-86554CB2F716}"/>
              </a:ext>
            </a:extLst>
          </p:cNvPr>
          <p:cNvPicPr>
            <a:picLocks noChangeAspect="1"/>
          </p:cNvPicPr>
          <p:nvPr/>
        </p:nvPicPr>
        <p:blipFill>
          <a:blip r:embed="rId2"/>
          <a:stretch>
            <a:fillRect/>
          </a:stretch>
        </p:blipFill>
        <p:spPr>
          <a:xfrm>
            <a:off x="1809820" y="580103"/>
            <a:ext cx="9103985" cy="5116994"/>
          </a:xfrm>
          <a:prstGeom prst="rect">
            <a:avLst/>
          </a:prstGeom>
        </p:spPr>
      </p:pic>
    </p:spTree>
    <p:extLst>
      <p:ext uri="{BB962C8B-B14F-4D97-AF65-F5344CB8AC3E}">
        <p14:creationId xmlns:p14="http://schemas.microsoft.com/office/powerpoint/2010/main" val="208093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9098-1949-2571-2B2D-FE39BCE6ED29}"/>
              </a:ext>
            </a:extLst>
          </p:cNvPr>
          <p:cNvSpPr>
            <a:spLocks noGrp="1"/>
          </p:cNvSpPr>
          <p:nvPr>
            <p:ph type="title"/>
          </p:nvPr>
        </p:nvSpPr>
        <p:spPr>
          <a:xfrm>
            <a:off x="4237703" y="685800"/>
            <a:ext cx="6735097" cy="1485900"/>
          </a:xfrm>
        </p:spPr>
        <p:txBody>
          <a:bodyPr/>
          <a:lstStyle/>
          <a:p>
            <a:r>
              <a:rPr lang="en-IN" sz="4400" spc="-10" dirty="0"/>
              <a:t>ABSTRACT</a:t>
            </a:r>
            <a:endParaRPr lang="en-IN" dirty="0"/>
          </a:p>
        </p:txBody>
      </p:sp>
      <p:sp>
        <p:nvSpPr>
          <p:cNvPr id="3" name="Content Placeholder 2">
            <a:extLst>
              <a:ext uri="{FF2B5EF4-FFF2-40B4-BE49-F238E27FC236}">
                <a16:creationId xmlns:a16="http://schemas.microsoft.com/office/drawing/2014/main" id="{10D8C48D-4A52-DE18-C06B-3A16074CB8CD}"/>
              </a:ext>
            </a:extLst>
          </p:cNvPr>
          <p:cNvSpPr>
            <a:spLocks noGrp="1"/>
          </p:cNvSpPr>
          <p:nvPr>
            <p:ph idx="1"/>
          </p:nvPr>
        </p:nvSpPr>
        <p:spPr>
          <a:xfrm>
            <a:off x="1371600" y="1730477"/>
            <a:ext cx="9601200" cy="4136923"/>
          </a:xfrm>
        </p:spPr>
        <p:txBody>
          <a:bodyPr>
            <a:noAutofit/>
          </a:bodyPr>
          <a:lstStyle/>
          <a:p>
            <a:r>
              <a:rPr lang="en-US" sz="3200" dirty="0"/>
              <a:t>The LMS is a powerful software application designed for efficient management of library resources and services. Administrators benefit from secure access to manage the library’s collection, while students enjoy a user-friendly interface accessible via university-issued IDs. Additionally, the system now includes automatic Gmail notifications to remind students of late book submissions.</a:t>
            </a:r>
            <a:endParaRPr lang="en-IN" sz="3200" dirty="0"/>
          </a:p>
        </p:txBody>
      </p:sp>
    </p:spTree>
    <p:extLst>
      <p:ext uri="{BB962C8B-B14F-4D97-AF65-F5344CB8AC3E}">
        <p14:creationId xmlns:p14="http://schemas.microsoft.com/office/powerpoint/2010/main" val="262504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D36D-DBD4-3D23-2BC1-736242F73364}"/>
              </a:ext>
            </a:extLst>
          </p:cNvPr>
          <p:cNvSpPr>
            <a:spLocks noGrp="1"/>
          </p:cNvSpPr>
          <p:nvPr>
            <p:ph type="title"/>
          </p:nvPr>
        </p:nvSpPr>
        <p:spPr/>
        <p:txBody>
          <a:bodyPr/>
          <a:lstStyle/>
          <a:p>
            <a:r>
              <a:rPr lang="en-US" sz="4400" spc="-10" dirty="0">
                <a:latin typeface="Times New Roman"/>
                <a:cs typeface="Times New Roman"/>
              </a:rPr>
              <a:t>Problem Identification</a:t>
            </a:r>
            <a:endParaRPr lang="en-IN" dirty="0"/>
          </a:p>
        </p:txBody>
      </p:sp>
      <p:sp>
        <p:nvSpPr>
          <p:cNvPr id="3" name="Content Placeholder 2">
            <a:extLst>
              <a:ext uri="{FF2B5EF4-FFF2-40B4-BE49-F238E27FC236}">
                <a16:creationId xmlns:a16="http://schemas.microsoft.com/office/drawing/2014/main" id="{97EFF816-F940-49DB-A505-3EDEA2D1BC61}"/>
              </a:ext>
            </a:extLst>
          </p:cNvPr>
          <p:cNvSpPr>
            <a:spLocks noGrp="1"/>
          </p:cNvSpPr>
          <p:nvPr>
            <p:ph idx="1"/>
          </p:nvPr>
        </p:nvSpPr>
        <p:spPr>
          <a:xfrm>
            <a:off x="1371600" y="1700981"/>
            <a:ext cx="9601200" cy="4166419"/>
          </a:xfrm>
        </p:spPr>
        <p:txBody>
          <a:bodyPr/>
          <a:lstStyle/>
          <a:p>
            <a:pPr algn="l">
              <a:buFont typeface="+mj-lt"/>
              <a:buAutoNum type="arabicPeriod"/>
            </a:pPr>
            <a:r>
              <a:rPr lang="en-IN" sz="2400" b="1" i="0" dirty="0">
                <a:solidFill>
                  <a:srgbClr val="0D0D0D"/>
                </a:solidFill>
                <a:effectLst/>
                <a:latin typeface="Söhne"/>
              </a:rPr>
              <a:t>Accessibility Concerns</a:t>
            </a:r>
            <a:r>
              <a:rPr lang="en-IN" sz="2400" b="0" i="0" dirty="0">
                <a:solidFill>
                  <a:srgbClr val="0D0D0D"/>
                </a:solidFill>
                <a:effectLst/>
                <a:latin typeface="Söhne"/>
              </a:rPr>
              <a:t>: </a:t>
            </a:r>
            <a:r>
              <a:rPr lang="en-US" sz="2400" b="0" i="0" dirty="0">
                <a:solidFill>
                  <a:srgbClr val="0D0D0D"/>
                </a:solidFill>
                <a:effectLst/>
                <a:latin typeface="Söhne"/>
              </a:rPr>
              <a:t>The system may not be fully accessible to users with disabilities, leading to exclusion and compliance issues.</a:t>
            </a:r>
          </a:p>
          <a:p>
            <a:pPr marL="457200" indent="-457200">
              <a:buFont typeface="+mj-lt"/>
              <a:buAutoNum type="arabicPeriod"/>
            </a:pPr>
            <a:r>
              <a:rPr lang="en-US" sz="2400" b="1" i="0" dirty="0">
                <a:solidFill>
                  <a:srgbClr val="0D0D0D"/>
                </a:solidFill>
                <a:effectLst/>
                <a:latin typeface="Söhne"/>
              </a:rPr>
              <a:t>Maintenance and Support</a:t>
            </a:r>
            <a:r>
              <a:rPr lang="en-US" sz="2400" b="0" i="0" dirty="0">
                <a:solidFill>
                  <a:srgbClr val="0D0D0D"/>
                </a:solidFill>
                <a:effectLst/>
                <a:latin typeface="Söhne"/>
              </a:rPr>
              <a:t>: Inadequate support or maintenance resources can result in delays in addressing technical issues or implementing necessary updates and enhancements.</a:t>
            </a:r>
          </a:p>
          <a:p>
            <a:pPr marL="457200" indent="-457200">
              <a:buFont typeface="+mj-lt"/>
              <a:buAutoNum type="arabicPeriod"/>
            </a:pPr>
            <a:r>
              <a:rPr lang="en-US" sz="2400" b="1" i="0" dirty="0">
                <a:solidFill>
                  <a:srgbClr val="0D0D0D"/>
                </a:solidFill>
                <a:effectLst/>
                <a:latin typeface="Söhne"/>
              </a:rPr>
              <a:t>Scalability</a:t>
            </a:r>
            <a:r>
              <a:rPr lang="en-US" sz="2400" b="0" i="0" dirty="0">
                <a:solidFill>
                  <a:srgbClr val="0D0D0D"/>
                </a:solidFill>
                <a:effectLst/>
                <a:latin typeface="Söhne"/>
              </a:rPr>
              <a:t>: Inability to handle growing collections or increasing numbers of users can constrain the system's effectiveness over time.</a:t>
            </a:r>
          </a:p>
          <a:p>
            <a:pPr marL="457200" indent="-457200">
              <a:buFont typeface="+mj-lt"/>
              <a:buAutoNum type="arabicPeriod"/>
            </a:pPr>
            <a:r>
              <a:rPr lang="en-US" sz="2400" b="1" i="0" dirty="0">
                <a:solidFill>
                  <a:srgbClr val="0D0D0D"/>
                </a:solidFill>
                <a:effectLst/>
                <a:latin typeface="Söhne"/>
              </a:rPr>
              <a:t>Security Vulnerabilities</a:t>
            </a:r>
            <a:r>
              <a:rPr lang="en-US" sz="2400" b="0" i="0" dirty="0">
                <a:solidFill>
                  <a:srgbClr val="0D0D0D"/>
                </a:solidFill>
                <a:effectLst/>
                <a:latin typeface="Söhne"/>
              </a:rPr>
              <a:t>: Weak security measures may expose sensitive patron information to unauthorized access or compromise the integrity of the system.</a:t>
            </a:r>
            <a:endParaRPr lang="en-IN" sz="2400" dirty="0"/>
          </a:p>
          <a:p>
            <a:endParaRPr lang="en-IN" dirty="0"/>
          </a:p>
        </p:txBody>
      </p:sp>
    </p:spTree>
    <p:extLst>
      <p:ext uri="{BB962C8B-B14F-4D97-AF65-F5344CB8AC3E}">
        <p14:creationId xmlns:p14="http://schemas.microsoft.com/office/powerpoint/2010/main" val="170301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891A-A800-F73A-925B-7558EAEE5C58}"/>
              </a:ext>
            </a:extLst>
          </p:cNvPr>
          <p:cNvSpPr>
            <a:spLocks noGrp="1"/>
          </p:cNvSpPr>
          <p:nvPr>
            <p:ph type="title"/>
          </p:nvPr>
        </p:nvSpPr>
        <p:spPr>
          <a:xfrm>
            <a:off x="1371600" y="685800"/>
            <a:ext cx="9601200" cy="1015181"/>
          </a:xfrm>
        </p:spPr>
        <p:txBody>
          <a:bodyPr/>
          <a:lstStyle/>
          <a:p>
            <a:r>
              <a:rPr lang="en-IN" sz="4400" spc="-20" dirty="0"/>
              <a:t>SOFTWARE </a:t>
            </a:r>
            <a:r>
              <a:rPr lang="en-IN" sz="4400" spc="-330" dirty="0"/>
              <a:t> </a:t>
            </a:r>
            <a:r>
              <a:rPr lang="en-IN" sz="4400" spc="-10" dirty="0"/>
              <a:t>REQUIREMENTS</a:t>
            </a:r>
            <a:endParaRPr lang="en-IN" dirty="0"/>
          </a:p>
        </p:txBody>
      </p:sp>
      <p:sp>
        <p:nvSpPr>
          <p:cNvPr id="3" name="Content Placeholder 2">
            <a:extLst>
              <a:ext uri="{FF2B5EF4-FFF2-40B4-BE49-F238E27FC236}">
                <a16:creationId xmlns:a16="http://schemas.microsoft.com/office/drawing/2014/main" id="{451A0F49-01FC-308E-CD64-8A39F81E768B}"/>
              </a:ext>
            </a:extLst>
          </p:cNvPr>
          <p:cNvSpPr>
            <a:spLocks noGrp="1"/>
          </p:cNvSpPr>
          <p:nvPr>
            <p:ph idx="1"/>
          </p:nvPr>
        </p:nvSpPr>
        <p:spPr>
          <a:xfrm>
            <a:off x="1295400" y="1865671"/>
            <a:ext cx="9601200" cy="4306529"/>
          </a:xfrm>
        </p:spPr>
        <p:txBody>
          <a:bodyPr/>
          <a:lstStyle/>
          <a:p>
            <a:pPr marL="457200" indent="-457200">
              <a:buFont typeface="+mj-lt"/>
              <a:buAutoNum type="arabicPeriod"/>
            </a:pPr>
            <a:r>
              <a:rPr lang="en-IN" sz="3200" b="1" i="0" dirty="0">
                <a:solidFill>
                  <a:srgbClr val="0D0D0D"/>
                </a:solidFill>
                <a:effectLst/>
                <a:latin typeface="Söhne"/>
              </a:rPr>
              <a:t>Operating System </a:t>
            </a:r>
            <a:r>
              <a:rPr lang="en-IN" sz="3200" b="0" i="0" dirty="0">
                <a:solidFill>
                  <a:srgbClr val="0D0D0D"/>
                </a:solidFill>
                <a:effectLst/>
                <a:latin typeface="Söhne"/>
              </a:rPr>
              <a:t>:windows </a:t>
            </a:r>
            <a:r>
              <a:rPr lang="en-US" sz="3200" b="0" i="0" dirty="0">
                <a:solidFill>
                  <a:srgbClr val="0D0D0D"/>
                </a:solidFill>
                <a:effectLst/>
                <a:latin typeface="Söhne"/>
              </a:rPr>
              <a:t> </a:t>
            </a:r>
            <a:r>
              <a:rPr lang="en-US" sz="3200" b="0" i="0" dirty="0" err="1">
                <a:solidFill>
                  <a:srgbClr val="0D0D0D"/>
                </a:solidFill>
                <a:effectLst/>
                <a:latin typeface="Söhne"/>
              </a:rPr>
              <a:t>InTEL</a:t>
            </a:r>
            <a:r>
              <a:rPr lang="en-US" sz="3200" b="0" i="0" dirty="0">
                <a:solidFill>
                  <a:srgbClr val="0D0D0D"/>
                </a:solidFill>
                <a:effectLst/>
                <a:latin typeface="Söhne"/>
              </a:rPr>
              <a:t>/</a:t>
            </a:r>
            <a:r>
              <a:rPr lang="en-US" sz="3200" b="0" i="0" dirty="0" err="1">
                <a:solidFill>
                  <a:srgbClr val="0D0D0D"/>
                </a:solidFill>
                <a:effectLst/>
                <a:latin typeface="Söhne"/>
              </a:rPr>
              <a:t>Ryzon</a:t>
            </a:r>
            <a:endParaRPr lang="en-IN" sz="3200" b="0" i="0" dirty="0">
              <a:solidFill>
                <a:srgbClr val="0D0D0D"/>
              </a:solidFill>
              <a:effectLst/>
              <a:latin typeface="Söhne"/>
            </a:endParaRPr>
          </a:p>
          <a:p>
            <a:pPr marL="457200" indent="-457200">
              <a:buFont typeface="+mj-lt"/>
              <a:buAutoNum type="arabicPeriod"/>
            </a:pPr>
            <a:r>
              <a:rPr lang="en-IN" sz="3200" b="1" i="0" dirty="0">
                <a:solidFill>
                  <a:srgbClr val="0D0D0D"/>
                </a:solidFill>
                <a:effectLst/>
                <a:latin typeface="Söhne"/>
              </a:rPr>
              <a:t>Database </a:t>
            </a:r>
            <a:r>
              <a:rPr lang="en-IN" sz="3200" b="0" i="0" dirty="0">
                <a:solidFill>
                  <a:srgbClr val="0D0D0D"/>
                </a:solidFill>
                <a:effectLst/>
                <a:latin typeface="Söhne"/>
              </a:rPr>
              <a:t>:MySQL</a:t>
            </a:r>
            <a:endParaRPr lang="en-IN" sz="3200" dirty="0">
              <a:solidFill>
                <a:srgbClr val="0D0D0D"/>
              </a:solidFill>
              <a:latin typeface="Söhne"/>
            </a:endParaRPr>
          </a:p>
          <a:p>
            <a:pPr marL="457200" indent="-457200">
              <a:buFont typeface="+mj-lt"/>
              <a:buAutoNum type="arabicPeriod"/>
            </a:pPr>
            <a:r>
              <a:rPr lang="en-IN" sz="3200" b="1" i="0" dirty="0">
                <a:solidFill>
                  <a:srgbClr val="0D0D0D"/>
                </a:solidFill>
                <a:effectLst/>
                <a:latin typeface="Söhne"/>
              </a:rPr>
              <a:t>Programming Languages</a:t>
            </a:r>
            <a:r>
              <a:rPr lang="en-IN" sz="3200" b="0" i="0" dirty="0">
                <a:solidFill>
                  <a:srgbClr val="0D0D0D"/>
                </a:solidFill>
                <a:effectLst/>
                <a:latin typeface="Söhne"/>
              </a:rPr>
              <a:t>: </a:t>
            </a:r>
            <a:r>
              <a:rPr lang="en-IN" sz="3200" dirty="0" err="1">
                <a:solidFill>
                  <a:srgbClr val="0D0D0D"/>
                </a:solidFill>
                <a:latin typeface="Söhne"/>
              </a:rPr>
              <a:t>php</a:t>
            </a:r>
            <a:r>
              <a:rPr lang="en-IN" sz="3200" b="0" i="0" dirty="0">
                <a:solidFill>
                  <a:srgbClr val="0D0D0D"/>
                </a:solidFill>
                <a:effectLst/>
                <a:latin typeface="Söhne"/>
              </a:rPr>
              <a:t> , html, </a:t>
            </a:r>
            <a:r>
              <a:rPr lang="en-IN" sz="3200" dirty="0" err="1">
                <a:solidFill>
                  <a:srgbClr val="0D0D0D"/>
                </a:solidFill>
                <a:latin typeface="Söhne"/>
              </a:rPr>
              <a:t>css</a:t>
            </a:r>
            <a:r>
              <a:rPr lang="en-IN" sz="3200" dirty="0">
                <a:solidFill>
                  <a:srgbClr val="0D0D0D"/>
                </a:solidFill>
                <a:latin typeface="Söhne"/>
              </a:rPr>
              <a:t> .</a:t>
            </a:r>
            <a:endParaRPr lang="en-IN" sz="3200" b="0" i="0" dirty="0">
              <a:solidFill>
                <a:srgbClr val="0D0D0D"/>
              </a:solidFill>
              <a:effectLst/>
              <a:latin typeface="Söhne"/>
            </a:endParaRPr>
          </a:p>
          <a:p>
            <a:pPr marL="514350" indent="-514350">
              <a:buFont typeface="+mj-lt"/>
              <a:buAutoNum type="arabicPeriod"/>
            </a:pPr>
            <a:r>
              <a:rPr lang="en-IN" sz="3200" b="1" i="0" dirty="0">
                <a:solidFill>
                  <a:srgbClr val="0D0D0D"/>
                </a:solidFill>
                <a:effectLst/>
                <a:latin typeface="Söhne"/>
              </a:rPr>
              <a:t>Browser</a:t>
            </a:r>
            <a:r>
              <a:rPr lang="en-IN" sz="3200" b="0" i="0" dirty="0">
                <a:solidFill>
                  <a:srgbClr val="0D0D0D"/>
                </a:solidFill>
                <a:effectLst/>
                <a:latin typeface="Söhne"/>
              </a:rPr>
              <a:t>: Google chrome , Microsoft edge.</a:t>
            </a:r>
          </a:p>
          <a:p>
            <a:pPr marL="457200" indent="-457200">
              <a:buFont typeface="+mj-lt"/>
              <a:buAutoNum type="arabicPeriod"/>
            </a:pPr>
            <a:r>
              <a:rPr lang="en-IN" sz="3200" b="1" dirty="0">
                <a:solidFill>
                  <a:srgbClr val="0D0D0D"/>
                </a:solidFill>
                <a:latin typeface="Söhne"/>
              </a:rPr>
              <a:t>Server: </a:t>
            </a:r>
            <a:r>
              <a:rPr lang="en-IN" sz="3200" dirty="0" err="1">
                <a:solidFill>
                  <a:srgbClr val="0D0D0D"/>
                </a:solidFill>
                <a:latin typeface="Times New Roman" panose="02020603050405020304" pitchFamily="18" charset="0"/>
                <a:cs typeface="Times New Roman" panose="02020603050405020304" pitchFamily="18" charset="0"/>
              </a:rPr>
              <a:t>xampp</a:t>
            </a:r>
            <a:r>
              <a:rPr lang="en-IN" sz="3200" b="1" dirty="0">
                <a:solidFill>
                  <a:srgbClr val="0D0D0D"/>
                </a:solidFill>
                <a:latin typeface="Times New Roman" panose="02020603050405020304" pitchFamily="18" charset="0"/>
                <a:cs typeface="Times New Roman" panose="02020603050405020304" pitchFamily="18" charset="0"/>
              </a:rPr>
              <a:t> </a:t>
            </a:r>
            <a:endParaRPr lang="en-IN" sz="3200" i="0" dirty="0">
              <a:solidFill>
                <a:srgbClr val="0D0D0D"/>
              </a:solidFill>
              <a:effectLst/>
              <a:latin typeface="Söhne"/>
            </a:endParaRPr>
          </a:p>
          <a:p>
            <a:endParaRPr lang="en-IN" dirty="0"/>
          </a:p>
        </p:txBody>
      </p:sp>
    </p:spTree>
    <p:extLst>
      <p:ext uri="{BB962C8B-B14F-4D97-AF65-F5344CB8AC3E}">
        <p14:creationId xmlns:p14="http://schemas.microsoft.com/office/powerpoint/2010/main" val="372235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53A1-254A-E3BF-7E55-2A3F9AF7BF31}"/>
              </a:ext>
            </a:extLst>
          </p:cNvPr>
          <p:cNvSpPr>
            <a:spLocks noGrp="1"/>
          </p:cNvSpPr>
          <p:nvPr>
            <p:ph type="title"/>
          </p:nvPr>
        </p:nvSpPr>
        <p:spPr/>
        <p:txBody>
          <a:bodyPr/>
          <a:lstStyle/>
          <a:p>
            <a:r>
              <a:rPr lang="en-IN" sz="4400" spc="-35" dirty="0"/>
              <a:t>HARDWARE</a:t>
            </a:r>
            <a:r>
              <a:rPr lang="en-IN" sz="4400" spc="-280" dirty="0"/>
              <a:t>  </a:t>
            </a:r>
            <a:r>
              <a:rPr lang="en-IN" sz="4400" spc="-10" dirty="0"/>
              <a:t>REQUIREMENTS</a:t>
            </a:r>
            <a:endParaRPr lang="en-IN" dirty="0"/>
          </a:p>
        </p:txBody>
      </p:sp>
      <p:sp>
        <p:nvSpPr>
          <p:cNvPr id="3" name="Content Placeholder 2">
            <a:extLst>
              <a:ext uri="{FF2B5EF4-FFF2-40B4-BE49-F238E27FC236}">
                <a16:creationId xmlns:a16="http://schemas.microsoft.com/office/drawing/2014/main" id="{DC6CB665-C01C-9041-B405-BBAA05648651}"/>
              </a:ext>
            </a:extLst>
          </p:cNvPr>
          <p:cNvSpPr>
            <a:spLocks noGrp="1"/>
          </p:cNvSpPr>
          <p:nvPr>
            <p:ph idx="1"/>
          </p:nvPr>
        </p:nvSpPr>
        <p:spPr>
          <a:xfrm>
            <a:off x="1371600" y="1700981"/>
            <a:ext cx="9601200" cy="4166419"/>
          </a:xfrm>
        </p:spPr>
        <p:txBody>
          <a:bodyPr/>
          <a:lstStyle/>
          <a:p>
            <a:r>
              <a:rPr lang="en-IN" sz="2800" b="0" i="0" dirty="0">
                <a:solidFill>
                  <a:srgbClr val="0D0D0D"/>
                </a:solidFill>
                <a:effectLst/>
                <a:latin typeface="Söhne"/>
              </a:rPr>
              <a:t>Processor:</a:t>
            </a:r>
            <a:r>
              <a:rPr lang="it-IT" sz="2800" b="0" i="0" dirty="0">
                <a:solidFill>
                  <a:srgbClr val="0D0D0D"/>
                </a:solidFill>
                <a:effectLst/>
                <a:latin typeface="Söhne"/>
              </a:rPr>
              <a:t>A multi-core processor (e.g., Intel Core i3 or i5 equivalent) </a:t>
            </a:r>
            <a:endParaRPr lang="en-IN" sz="2800" b="0" i="0" dirty="0">
              <a:solidFill>
                <a:srgbClr val="0D0D0D"/>
              </a:solidFill>
              <a:effectLst/>
              <a:latin typeface="Söhne"/>
            </a:endParaRPr>
          </a:p>
          <a:p>
            <a:r>
              <a:rPr lang="en-IN" sz="2800" b="0" i="0" dirty="0">
                <a:solidFill>
                  <a:srgbClr val="0D0D0D"/>
                </a:solidFill>
                <a:effectLst/>
                <a:latin typeface="Söhne"/>
              </a:rPr>
              <a:t>RAM:</a:t>
            </a:r>
            <a:r>
              <a:rPr lang="en-US" sz="2800" b="0" i="0" dirty="0">
                <a:solidFill>
                  <a:srgbClr val="0D0D0D"/>
                </a:solidFill>
                <a:effectLst/>
                <a:latin typeface="Söhne"/>
              </a:rPr>
              <a:t>At least 4 GB of RAM is recommended to ensure smooth operation</a:t>
            </a:r>
            <a:r>
              <a:rPr lang="en-IN" sz="2800" b="0" i="0" dirty="0">
                <a:solidFill>
                  <a:srgbClr val="0D0D0D"/>
                </a:solidFill>
                <a:effectLst/>
                <a:latin typeface="Söhne"/>
              </a:rPr>
              <a:t>.</a:t>
            </a:r>
          </a:p>
          <a:p>
            <a:r>
              <a:rPr lang="en-IN" sz="2800" dirty="0">
                <a:solidFill>
                  <a:srgbClr val="0D0D0D"/>
                </a:solidFill>
                <a:latin typeface="Söhne"/>
              </a:rPr>
              <a:t>Storage:</a:t>
            </a:r>
            <a:r>
              <a:rPr lang="en-US" sz="2800" b="0" i="0" dirty="0">
                <a:solidFill>
                  <a:srgbClr val="0D0D0D"/>
                </a:solidFill>
                <a:effectLst/>
                <a:latin typeface="Söhne"/>
              </a:rPr>
              <a:t> A solid-state drive (SSD) or hard disk drive (HDD) with sufficient storage capacity (e.g., 128 GB or more).</a:t>
            </a:r>
          </a:p>
          <a:p>
            <a:r>
              <a:rPr lang="en-US" sz="2800" b="1" i="0" dirty="0">
                <a:solidFill>
                  <a:srgbClr val="0D0D0D"/>
                </a:solidFill>
                <a:effectLst/>
                <a:latin typeface="Söhne"/>
              </a:rPr>
              <a:t>Network </a:t>
            </a:r>
            <a:r>
              <a:rPr lang="en-US" sz="2800" b="1" i="0" dirty="0" err="1">
                <a:solidFill>
                  <a:srgbClr val="0D0D0D"/>
                </a:solidFill>
                <a:effectLst/>
                <a:latin typeface="Söhne"/>
              </a:rPr>
              <a:t>Interface</a:t>
            </a:r>
            <a:r>
              <a:rPr lang="en-US" sz="2800" b="0" i="0" dirty="0" err="1">
                <a:solidFill>
                  <a:srgbClr val="0D0D0D"/>
                </a:solidFill>
                <a:effectLst/>
                <a:latin typeface="Söhne"/>
              </a:rPr>
              <a:t>:A</a:t>
            </a:r>
            <a:r>
              <a:rPr lang="en-US" sz="2800" b="0" i="0" dirty="0">
                <a:solidFill>
                  <a:srgbClr val="0D0D0D"/>
                </a:solidFill>
                <a:effectLst/>
                <a:latin typeface="Söhne"/>
              </a:rPr>
              <a:t> Gigabit Ethernet interface for fast network connectivity</a:t>
            </a:r>
          </a:p>
          <a:p>
            <a:endParaRPr lang="en-IN" dirty="0"/>
          </a:p>
        </p:txBody>
      </p:sp>
    </p:spTree>
    <p:extLst>
      <p:ext uri="{BB962C8B-B14F-4D97-AF65-F5344CB8AC3E}">
        <p14:creationId xmlns:p14="http://schemas.microsoft.com/office/powerpoint/2010/main" val="134271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D282-F14F-3C98-5E13-AD2DF7CAB385}"/>
              </a:ext>
            </a:extLst>
          </p:cNvPr>
          <p:cNvSpPr>
            <a:spLocks noGrp="1"/>
          </p:cNvSpPr>
          <p:nvPr>
            <p:ph type="title"/>
          </p:nvPr>
        </p:nvSpPr>
        <p:spPr>
          <a:xfrm>
            <a:off x="1371600" y="685800"/>
            <a:ext cx="9601200" cy="1113503"/>
          </a:xfrm>
        </p:spPr>
        <p:txBody>
          <a:bodyPr/>
          <a:lstStyle/>
          <a:p>
            <a:r>
              <a:rPr lang="en-IN" sz="4400" spc="65" dirty="0"/>
              <a:t>EXISTING SYSTEM</a:t>
            </a:r>
            <a:endParaRPr lang="en-IN" dirty="0"/>
          </a:p>
        </p:txBody>
      </p:sp>
      <p:sp>
        <p:nvSpPr>
          <p:cNvPr id="3" name="Content Placeholder 2">
            <a:extLst>
              <a:ext uri="{FF2B5EF4-FFF2-40B4-BE49-F238E27FC236}">
                <a16:creationId xmlns:a16="http://schemas.microsoft.com/office/drawing/2014/main" id="{3924AF81-EE17-DF67-EE0F-1551283C9123}"/>
              </a:ext>
            </a:extLst>
          </p:cNvPr>
          <p:cNvSpPr>
            <a:spLocks noGrp="1"/>
          </p:cNvSpPr>
          <p:nvPr>
            <p:ph idx="1"/>
          </p:nvPr>
        </p:nvSpPr>
        <p:spPr>
          <a:xfrm>
            <a:off x="1371600" y="1474839"/>
            <a:ext cx="9601200" cy="4392561"/>
          </a:xfrm>
        </p:spPr>
        <p:txBody>
          <a:bodyPr>
            <a:normAutofit/>
          </a:bodyPr>
          <a:lstStyle/>
          <a:p>
            <a:r>
              <a:rPr lang="en-IN" sz="3200" i="0" dirty="0">
                <a:solidFill>
                  <a:srgbClr val="0D0D0D"/>
                </a:solidFill>
                <a:effectLst/>
                <a:highlight>
                  <a:srgbClr val="FFFFFF"/>
                </a:highlight>
                <a:latin typeface="Söhne"/>
              </a:rPr>
              <a:t>Library </a:t>
            </a:r>
            <a:r>
              <a:rPr lang="en-IN" sz="3200" i="0" dirty="0" err="1">
                <a:solidFill>
                  <a:srgbClr val="0D0D0D"/>
                </a:solidFill>
                <a:effectLst/>
                <a:highlight>
                  <a:srgbClr val="FFFFFF"/>
                </a:highlight>
                <a:latin typeface="Söhne"/>
              </a:rPr>
              <a:t>Catalog</a:t>
            </a:r>
            <a:r>
              <a:rPr lang="en-IN" sz="3200" dirty="0">
                <a:solidFill>
                  <a:srgbClr val="0D0D0D"/>
                </a:solidFill>
                <a:highlight>
                  <a:srgbClr val="FFFFFF"/>
                </a:highlight>
                <a:latin typeface="Söhne"/>
              </a:rPr>
              <a:t>.</a:t>
            </a:r>
          </a:p>
          <a:p>
            <a:r>
              <a:rPr lang="en-IN" sz="3200" i="0" dirty="0">
                <a:solidFill>
                  <a:srgbClr val="0D0D0D"/>
                </a:solidFill>
                <a:effectLst/>
                <a:highlight>
                  <a:srgbClr val="FFFFFF"/>
                </a:highlight>
                <a:latin typeface="Söhne"/>
              </a:rPr>
              <a:t>Member Records.</a:t>
            </a:r>
          </a:p>
          <a:p>
            <a:r>
              <a:rPr lang="en-IN" sz="3200" i="0" dirty="0">
                <a:solidFill>
                  <a:srgbClr val="0D0D0D"/>
                </a:solidFill>
                <a:effectLst/>
                <a:highlight>
                  <a:srgbClr val="FFFFFF"/>
                </a:highlight>
                <a:latin typeface="Söhne"/>
              </a:rPr>
              <a:t>Circulation Management</a:t>
            </a:r>
            <a:r>
              <a:rPr lang="en-IN" sz="3200" dirty="0">
                <a:solidFill>
                  <a:srgbClr val="0D0D0D"/>
                </a:solidFill>
                <a:highlight>
                  <a:srgbClr val="FFFFFF"/>
                </a:highlight>
                <a:latin typeface="Söhne"/>
              </a:rPr>
              <a:t>.</a:t>
            </a:r>
          </a:p>
          <a:p>
            <a:r>
              <a:rPr lang="en-IN" sz="3200" i="0" dirty="0" err="1">
                <a:solidFill>
                  <a:srgbClr val="0D0D0D"/>
                </a:solidFill>
                <a:effectLst/>
                <a:highlight>
                  <a:srgbClr val="FFFFFF"/>
                </a:highlight>
                <a:latin typeface="Söhne"/>
              </a:rPr>
              <a:t>Cataloging</a:t>
            </a:r>
            <a:r>
              <a:rPr lang="en-IN" sz="3200" i="0" dirty="0">
                <a:solidFill>
                  <a:srgbClr val="0D0D0D"/>
                </a:solidFill>
                <a:effectLst/>
                <a:highlight>
                  <a:srgbClr val="FFFFFF"/>
                </a:highlight>
                <a:latin typeface="Söhne"/>
              </a:rPr>
              <a:t> and Classification</a:t>
            </a:r>
          </a:p>
          <a:p>
            <a:r>
              <a:rPr lang="en-IN" sz="3200" i="0" dirty="0">
                <a:solidFill>
                  <a:srgbClr val="0D0D0D"/>
                </a:solidFill>
                <a:effectLst/>
                <a:highlight>
                  <a:srgbClr val="FFFFFF"/>
                </a:highlight>
                <a:latin typeface="Söhne"/>
              </a:rPr>
              <a:t>Search and Discovery</a:t>
            </a:r>
            <a:endParaRPr lang="en-IN" sz="3200" dirty="0">
              <a:solidFill>
                <a:srgbClr val="0D0D0D"/>
              </a:solidFill>
              <a:highlight>
                <a:srgbClr val="FFFFFF"/>
              </a:highlight>
              <a:latin typeface="Söhne"/>
            </a:endParaRPr>
          </a:p>
          <a:p>
            <a:r>
              <a:rPr lang="en-IN" sz="3200" i="0" dirty="0">
                <a:solidFill>
                  <a:srgbClr val="0D0D0D"/>
                </a:solidFill>
                <a:effectLst/>
                <a:highlight>
                  <a:srgbClr val="FFFFFF"/>
                </a:highlight>
                <a:latin typeface="Söhne"/>
              </a:rPr>
              <a:t>Integration with Other Systems</a:t>
            </a:r>
            <a:endParaRPr lang="en-IN" sz="3200" dirty="0"/>
          </a:p>
        </p:txBody>
      </p:sp>
    </p:spTree>
    <p:extLst>
      <p:ext uri="{BB962C8B-B14F-4D97-AF65-F5344CB8AC3E}">
        <p14:creationId xmlns:p14="http://schemas.microsoft.com/office/powerpoint/2010/main" val="14176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8E0B-C469-5EA7-D0D7-5BEFD14D87C3}"/>
              </a:ext>
            </a:extLst>
          </p:cNvPr>
          <p:cNvSpPr>
            <a:spLocks noGrp="1"/>
          </p:cNvSpPr>
          <p:nvPr>
            <p:ph type="title"/>
          </p:nvPr>
        </p:nvSpPr>
        <p:spPr/>
        <p:txBody>
          <a:bodyPr/>
          <a:lstStyle/>
          <a:p>
            <a:r>
              <a:rPr lang="en-IN" sz="4400" spc="-10" dirty="0"/>
              <a:t>PROPOSED</a:t>
            </a:r>
            <a:r>
              <a:rPr lang="en-IN" sz="4400" spc="-170" dirty="0"/>
              <a:t> </a:t>
            </a:r>
            <a:r>
              <a:rPr lang="en-IN" sz="4400" spc="-10" dirty="0"/>
              <a:t>SYSTEM</a:t>
            </a:r>
            <a:endParaRPr lang="en-IN" dirty="0"/>
          </a:p>
        </p:txBody>
      </p:sp>
      <p:sp>
        <p:nvSpPr>
          <p:cNvPr id="3" name="Content Placeholder 2">
            <a:extLst>
              <a:ext uri="{FF2B5EF4-FFF2-40B4-BE49-F238E27FC236}">
                <a16:creationId xmlns:a16="http://schemas.microsoft.com/office/drawing/2014/main" id="{78E69948-8133-6FD2-38C9-73F3554AD06B}"/>
              </a:ext>
            </a:extLst>
          </p:cNvPr>
          <p:cNvSpPr>
            <a:spLocks noGrp="1"/>
          </p:cNvSpPr>
          <p:nvPr>
            <p:ph idx="1"/>
          </p:nvPr>
        </p:nvSpPr>
        <p:spPr/>
        <p:txBody>
          <a:bodyPr>
            <a:normAutofit/>
          </a:bodyPr>
          <a:lstStyle/>
          <a:p>
            <a:r>
              <a:rPr lang="en-US" sz="3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Gmail automation feature integrates with the LMS to automatically send reminder emails to patrons who have overdue library materials. By leveraging Gmail's API and scheduling capabilities, the system can send personalized reminders to patrons, prompting them to return borrowed items on time.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1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DFF3-8171-1C26-D9FE-FADC3D1F40A8}"/>
              </a:ext>
            </a:extLst>
          </p:cNvPr>
          <p:cNvSpPr>
            <a:spLocks noGrp="1"/>
          </p:cNvSpPr>
          <p:nvPr>
            <p:ph type="title"/>
          </p:nvPr>
        </p:nvSpPr>
        <p:spPr>
          <a:xfrm>
            <a:off x="1371600" y="685800"/>
            <a:ext cx="9601200" cy="1025013"/>
          </a:xfrm>
        </p:spPr>
        <p:txBody>
          <a:bodyPr/>
          <a:lstStyle/>
          <a:p>
            <a:r>
              <a:rPr lang="en-IN" sz="4400" spc="-10" dirty="0"/>
              <a:t>METHODOLOGY</a:t>
            </a:r>
            <a:endParaRPr lang="en-IN" dirty="0"/>
          </a:p>
        </p:txBody>
      </p:sp>
      <p:sp>
        <p:nvSpPr>
          <p:cNvPr id="3" name="Content Placeholder 2">
            <a:extLst>
              <a:ext uri="{FF2B5EF4-FFF2-40B4-BE49-F238E27FC236}">
                <a16:creationId xmlns:a16="http://schemas.microsoft.com/office/drawing/2014/main" id="{E3FB15EB-28A4-18A2-D0E5-D13DF60D74E9}"/>
              </a:ext>
            </a:extLst>
          </p:cNvPr>
          <p:cNvSpPr>
            <a:spLocks noGrp="1"/>
          </p:cNvSpPr>
          <p:nvPr>
            <p:ph idx="1"/>
          </p:nvPr>
        </p:nvSpPr>
        <p:spPr>
          <a:xfrm>
            <a:off x="1371600" y="1799303"/>
            <a:ext cx="9601200" cy="4068097"/>
          </a:xfrm>
        </p:spPr>
        <p:txBody>
          <a:bodyPr>
            <a:normAutofit/>
          </a:bodyPr>
          <a:lstStyle/>
          <a:p>
            <a:r>
              <a:rPr lang="en-IN" sz="2800" i="0" dirty="0">
                <a:solidFill>
                  <a:srgbClr val="0D0D0D"/>
                </a:solidFill>
                <a:effectLst/>
                <a:highlight>
                  <a:srgbClr val="FFFFFF"/>
                </a:highlight>
                <a:latin typeface="Söhne"/>
              </a:rPr>
              <a:t>User Authentication and Authorization</a:t>
            </a:r>
            <a:r>
              <a:rPr lang="en-IN" sz="2800" dirty="0">
                <a:solidFill>
                  <a:srgbClr val="0D0D0D"/>
                </a:solidFill>
                <a:highlight>
                  <a:srgbClr val="FFFFFF"/>
                </a:highlight>
                <a:latin typeface="Söhne"/>
              </a:rPr>
              <a:t>.</a:t>
            </a:r>
          </a:p>
          <a:p>
            <a:r>
              <a:rPr lang="en-IN" sz="2800" i="0" dirty="0">
                <a:solidFill>
                  <a:srgbClr val="0D0D0D"/>
                </a:solidFill>
                <a:effectLst/>
                <a:highlight>
                  <a:srgbClr val="FFFFFF"/>
                </a:highlight>
                <a:latin typeface="Söhne"/>
              </a:rPr>
              <a:t>Data Input and Validation</a:t>
            </a:r>
            <a:r>
              <a:rPr lang="en-IN" sz="2800" dirty="0">
                <a:solidFill>
                  <a:srgbClr val="0D0D0D"/>
                </a:solidFill>
                <a:highlight>
                  <a:srgbClr val="FFFFFF"/>
                </a:highlight>
                <a:latin typeface="Söhne"/>
              </a:rPr>
              <a:t>.</a:t>
            </a:r>
          </a:p>
          <a:p>
            <a:r>
              <a:rPr lang="en-IN" sz="2800" i="0" dirty="0">
                <a:solidFill>
                  <a:srgbClr val="0D0D0D"/>
                </a:solidFill>
                <a:effectLst/>
                <a:highlight>
                  <a:srgbClr val="FFFFFF"/>
                </a:highlight>
                <a:latin typeface="Söhne"/>
              </a:rPr>
              <a:t>Data Processing and Manipulation</a:t>
            </a:r>
          </a:p>
          <a:p>
            <a:r>
              <a:rPr lang="en-IN" sz="2800" i="0" dirty="0">
                <a:solidFill>
                  <a:srgbClr val="0D0D0D"/>
                </a:solidFill>
                <a:effectLst/>
                <a:highlight>
                  <a:srgbClr val="FFFFFF"/>
                </a:highlight>
                <a:latin typeface="Söhne"/>
              </a:rPr>
              <a:t>Data Storage and Retrieval</a:t>
            </a:r>
            <a:r>
              <a:rPr lang="en-IN" sz="2800" dirty="0">
                <a:solidFill>
                  <a:srgbClr val="0D0D0D"/>
                </a:solidFill>
                <a:highlight>
                  <a:srgbClr val="FFFFFF"/>
                </a:highlight>
                <a:latin typeface="Söhne"/>
              </a:rPr>
              <a:t>.</a:t>
            </a:r>
          </a:p>
          <a:p>
            <a:r>
              <a:rPr lang="en-IN" sz="2800" i="0" dirty="0">
                <a:solidFill>
                  <a:srgbClr val="0D0D0D"/>
                </a:solidFill>
                <a:effectLst/>
                <a:highlight>
                  <a:srgbClr val="FFFFFF"/>
                </a:highlight>
                <a:latin typeface="Söhne"/>
              </a:rPr>
              <a:t>User Interface and Interaction.</a:t>
            </a:r>
          </a:p>
          <a:p>
            <a:r>
              <a:rPr lang="en-IN" sz="2800" i="0" dirty="0">
                <a:solidFill>
                  <a:srgbClr val="0D0D0D"/>
                </a:solidFill>
                <a:effectLst/>
                <a:highlight>
                  <a:srgbClr val="FFFFFF"/>
                </a:highlight>
                <a:latin typeface="Söhne"/>
              </a:rPr>
              <a:t>Security and Compliance</a:t>
            </a:r>
            <a:r>
              <a:rPr lang="en-IN" sz="2800" dirty="0">
                <a:solidFill>
                  <a:srgbClr val="0D0D0D"/>
                </a:solidFill>
                <a:highlight>
                  <a:srgbClr val="FFFFFF"/>
                </a:highlight>
                <a:latin typeface="Söhne"/>
              </a:rPr>
              <a:t>.</a:t>
            </a:r>
          </a:p>
        </p:txBody>
      </p:sp>
    </p:spTree>
    <p:extLst>
      <p:ext uri="{BB962C8B-B14F-4D97-AF65-F5344CB8AC3E}">
        <p14:creationId xmlns:p14="http://schemas.microsoft.com/office/powerpoint/2010/main" val="22369260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{E31F7E52-E081-441B-96EE-CF09B62E8EF8}tf10001105</Template>
  <TotalTime>206</TotalTime>
  <Words>1110</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MT</vt:lpstr>
      <vt:lpstr>Franklin Gothic Book</vt:lpstr>
      <vt:lpstr>Open Sans</vt:lpstr>
      <vt:lpstr>Söhne</vt:lpstr>
      <vt:lpstr>Times New Roman</vt:lpstr>
      <vt:lpstr>Wingdings</vt:lpstr>
      <vt:lpstr>Crop</vt:lpstr>
      <vt:lpstr>LIBRARY MANAGEMENT SYSTEM</vt:lpstr>
      <vt:lpstr>CONTENTS</vt:lpstr>
      <vt:lpstr>ABSTRACT</vt:lpstr>
      <vt:lpstr>Problem Identification</vt:lpstr>
      <vt:lpstr>SOFTWARE  REQUIREMENTS</vt:lpstr>
      <vt:lpstr>HARDWARE  REQUIREMENTS</vt:lpstr>
      <vt:lpstr>EXISTING SYSTEM</vt:lpstr>
      <vt:lpstr>PROPOSED SYSTEM</vt:lpstr>
      <vt:lpstr>METHODOLOGY</vt:lpstr>
      <vt:lpstr>SYSTEM  ARCHITECTURE</vt:lpstr>
      <vt:lpstr>FUNCTIONAL  REQUIREMENTS</vt:lpstr>
      <vt:lpstr>NON-FUNCTIONAL  REQUIREMENTS</vt:lpstr>
      <vt:lpstr>Uml Diagrams</vt:lpstr>
      <vt:lpstr>PowerPoint Presentation</vt:lpstr>
      <vt:lpstr>PowerPoint Presentation</vt:lpstr>
      <vt:lpstr>PowerPoint Presentation</vt:lpstr>
      <vt:lpstr>In this image  the book we were trying to add  and the book has been added successfully.</vt:lpstr>
      <vt:lpstr>In this image the book we have added is shown here in this image.</vt:lpstr>
      <vt:lpstr>CONCLUSION:-</vt:lpstr>
      <vt:lpstr> 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Dhanush Goud</dc:creator>
  <cp:lastModifiedBy>kaluva chinnu</cp:lastModifiedBy>
  <cp:revision>10</cp:revision>
  <dcterms:created xsi:type="dcterms:W3CDTF">2024-05-03T14:30:56Z</dcterms:created>
  <dcterms:modified xsi:type="dcterms:W3CDTF">2024-08-15T15:41:22Z</dcterms:modified>
</cp:coreProperties>
</file>