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553200"/>
          </a:xfrm>
        </p:spPr>
        <p:txBody>
          <a:bodyPr>
            <a:normAutofit fontScale="92500" lnSpcReduction="10000"/>
          </a:bodyPr>
          <a:lstStyle/>
          <a:p>
            <a:r>
              <a:rPr lang="vi-VN"/>
              <a:t>Ví </a:t>
            </a:r>
            <a:r>
              <a:rPr lang="vi-VN" smtClean="0"/>
              <a:t>dụ: </a:t>
            </a:r>
            <a:r>
              <a:rPr lang="vi-VN"/>
              <a:t>Trong câu lệnh dưới đây: </a:t>
            </a:r>
          </a:p>
          <a:p>
            <a:pPr marL="0" indent="0">
              <a:buNone/>
            </a:pPr>
            <a:r>
              <a:rPr lang="vi-VN"/>
              <a:t>CREATE PROC sp_TestDefault</a:t>
            </a:r>
            <a:r>
              <a:rPr lang="vi-VN" smtClean="0"/>
              <a:t>(@</a:t>
            </a:r>
            <a:r>
              <a:rPr lang="vi-VN"/>
              <a:t>tenlop NVARCHAR(30)=NULL, </a:t>
            </a:r>
          </a:p>
          <a:p>
            <a:pPr marL="0" indent="0">
              <a:buNone/>
            </a:pPr>
            <a:r>
              <a:rPr lang="vi-VN"/>
              <a:t>@noisinh NVARCHAR(100)='Huế') </a:t>
            </a:r>
          </a:p>
          <a:p>
            <a:pPr marL="0" indent="0">
              <a:buNone/>
            </a:pPr>
            <a:r>
              <a:rPr lang="vi-VN"/>
              <a:t>AS </a:t>
            </a:r>
          </a:p>
          <a:p>
            <a:pPr marL="0" indent="0">
              <a:buNone/>
            </a:pPr>
            <a:r>
              <a:rPr lang="vi-VN"/>
              <a:t>BEGIN </a:t>
            </a:r>
          </a:p>
          <a:p>
            <a:pPr marL="0" indent="0">
              <a:buNone/>
            </a:pPr>
            <a:r>
              <a:rPr lang="vi-VN"/>
              <a:t>IF @tenlop IS NULL </a:t>
            </a:r>
          </a:p>
          <a:p>
            <a:pPr marL="320040" lvl="1" indent="0">
              <a:buNone/>
            </a:pPr>
            <a:r>
              <a:rPr lang="vi-VN"/>
              <a:t>SELECT hodem,ten </a:t>
            </a:r>
          </a:p>
          <a:p>
            <a:pPr marL="320040" lvl="1" indent="0">
              <a:buNone/>
            </a:pPr>
            <a:r>
              <a:rPr lang="vi-VN"/>
              <a:t>FROM sinhvien INNER JOIN lop </a:t>
            </a:r>
          </a:p>
          <a:p>
            <a:pPr marL="320040" lvl="1" indent="0">
              <a:buNone/>
            </a:pPr>
            <a:r>
              <a:rPr lang="vi-VN"/>
              <a:t>ON sinhvien.malop=lop.malop </a:t>
            </a:r>
          </a:p>
          <a:p>
            <a:pPr marL="320040" lvl="1" indent="0">
              <a:buNone/>
            </a:pPr>
            <a:r>
              <a:rPr lang="vi-VN"/>
              <a:t>WHERE noisinh=@noisinh </a:t>
            </a:r>
          </a:p>
          <a:p>
            <a:pPr marL="0" indent="0">
              <a:buNone/>
            </a:pPr>
            <a:r>
              <a:rPr lang="vi-VN"/>
              <a:t>ELSE </a:t>
            </a:r>
          </a:p>
          <a:p>
            <a:pPr marL="320040" lvl="1" indent="0">
              <a:buNone/>
            </a:pPr>
            <a:r>
              <a:rPr lang="vi-VN"/>
              <a:t>SELECT hodem,ten </a:t>
            </a:r>
          </a:p>
          <a:p>
            <a:pPr marL="320040" lvl="1" indent="0">
              <a:buNone/>
            </a:pPr>
            <a:r>
              <a:rPr lang="vi-VN"/>
              <a:t>FROM sinhvien INNER JOIN lop </a:t>
            </a:r>
          </a:p>
          <a:p>
            <a:pPr marL="320040" lvl="1" indent="0">
              <a:buNone/>
            </a:pPr>
            <a:r>
              <a:rPr lang="vi-VN"/>
              <a:t>ON sinhvien.malop=lop.malop </a:t>
            </a:r>
          </a:p>
          <a:p>
            <a:pPr marL="320040" lvl="1" indent="0">
              <a:buNone/>
            </a:pPr>
            <a:r>
              <a:rPr lang="vi-VN"/>
              <a:t>WHERE noisinh=@noisinh AND </a:t>
            </a:r>
            <a:r>
              <a:rPr lang="vi-VN" smtClean="0"/>
              <a:t>tenlop</a:t>
            </a:r>
            <a:r>
              <a:rPr lang="vi-VN"/>
              <a:t>=@tenlop </a:t>
            </a:r>
          </a:p>
          <a:p>
            <a:pPr marL="0" indent="0">
              <a:buNone/>
            </a:pPr>
            <a:r>
              <a:rPr lang="vi-VN"/>
              <a:t>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Autofit/>
          </a:bodyPr>
          <a:lstStyle/>
          <a:p>
            <a:r>
              <a:rPr lang="en-US" sz="2900" smtClean="0"/>
              <a:t>Gọi thủ tục không tham số</a:t>
            </a:r>
            <a:endParaRPr lang="en-US" sz="29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82000" cy="5791200"/>
          </a:xfrm>
        </p:spPr>
        <p:txBody>
          <a:bodyPr/>
          <a:lstStyle/>
          <a:p>
            <a:r>
              <a:rPr lang="en-US" smtClean="0"/>
              <a:t>Cho </a:t>
            </a:r>
            <a:r>
              <a:rPr lang="en-US"/>
              <a:t>biết </a:t>
            </a:r>
            <a:r>
              <a:rPr lang="en-US" smtClean="0"/>
              <a:t>họ tên </a:t>
            </a:r>
            <a:r>
              <a:rPr lang="en-US"/>
              <a:t>của các sinh viên sinh tại Huế: </a:t>
            </a:r>
          </a:p>
          <a:p>
            <a:pPr marL="274320" lvl="1" indent="0">
              <a:buNone/>
            </a:pPr>
            <a:r>
              <a:rPr lang="en-US"/>
              <a:t>sp_testdefault </a:t>
            </a:r>
          </a:p>
          <a:p>
            <a:r>
              <a:rPr lang="en-US" smtClean="0"/>
              <a:t>Cho </a:t>
            </a:r>
            <a:r>
              <a:rPr lang="en-US"/>
              <a:t>biết </a:t>
            </a:r>
            <a:r>
              <a:rPr lang="en-US" smtClean="0"/>
              <a:t>họ tên </a:t>
            </a:r>
            <a:r>
              <a:rPr lang="en-US"/>
              <a:t>của các sinh viên lớp Tin </a:t>
            </a:r>
            <a:r>
              <a:rPr lang="en-US" smtClean="0"/>
              <a:t>K24 sinh tại Huế</a:t>
            </a:r>
            <a:r>
              <a:rPr lang="en-US"/>
              <a:t>: </a:t>
            </a:r>
          </a:p>
          <a:p>
            <a:pPr marL="274320" lvl="1" indent="0">
              <a:buNone/>
            </a:pPr>
            <a:r>
              <a:rPr lang="en-US"/>
              <a:t>sp_testdefault @tenlop='Tin K24' </a:t>
            </a:r>
          </a:p>
          <a:p>
            <a:r>
              <a:rPr lang="en-US" smtClean="0"/>
              <a:t>Cho </a:t>
            </a:r>
            <a:r>
              <a:rPr lang="en-US"/>
              <a:t>biết </a:t>
            </a:r>
            <a:r>
              <a:rPr lang="en-US" smtClean="0"/>
              <a:t>họ tên </a:t>
            </a:r>
            <a:r>
              <a:rPr lang="en-US"/>
              <a:t>của các sinh viên sinh tại NghệAn: </a:t>
            </a:r>
          </a:p>
          <a:p>
            <a:pPr marL="274320" lvl="1" indent="0">
              <a:buNone/>
            </a:pPr>
            <a:r>
              <a:rPr lang="en-US"/>
              <a:t>sp_testDefault @noisinh=N'NghệAn' </a:t>
            </a:r>
          </a:p>
          <a:p>
            <a:r>
              <a:rPr lang="en-US" smtClean="0"/>
              <a:t>Cho </a:t>
            </a:r>
            <a:r>
              <a:rPr lang="en-US"/>
              <a:t>biết </a:t>
            </a:r>
            <a:r>
              <a:rPr lang="en-US" smtClean="0"/>
              <a:t>họ tên </a:t>
            </a:r>
            <a:r>
              <a:rPr lang="en-US"/>
              <a:t>của các sinh viên lớp Tin K26sinh tại Đà Nẵng: </a:t>
            </a:r>
          </a:p>
          <a:p>
            <a:pPr marL="274320" lvl="1" indent="0">
              <a:buNone/>
            </a:pPr>
            <a:r>
              <a:rPr lang="en-US"/>
              <a:t>sp_testdefault @tenlop='Tin K26',@noisinh='Đà Nẵng' </a:t>
            </a:r>
          </a:p>
        </p:txBody>
      </p:sp>
    </p:spTree>
    <p:extLst>
      <p:ext uri="{BB962C8B-B14F-4D97-AF65-F5344CB8AC3E}">
        <p14:creationId xmlns:p14="http://schemas.microsoft.com/office/powerpoint/2010/main" val="165547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Phát biểu điều khiển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9154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Phát biểu IF … ELSE</a:t>
            </a:r>
          </a:p>
          <a:p>
            <a:pPr lvl="1"/>
            <a:r>
              <a:rPr lang="en-US" smtClean="0"/>
              <a:t>Nếu công việc &gt; 1 =&gt; sử dụng  Begin … End.</a:t>
            </a:r>
          </a:p>
          <a:p>
            <a:r>
              <a:rPr lang="en-US" smtClean="0"/>
              <a:t>VD: Có 2 bảng dữ liệu tblCustomer, tblSupplier</a:t>
            </a:r>
          </a:p>
          <a:p>
            <a:pPr marL="0" indent="0">
              <a:buNone/>
            </a:pPr>
            <a:r>
              <a:rPr lang="en-US" smtClean="0"/>
              <a:t>CREATE PROC sp_UpCustSupp</a:t>
            </a:r>
          </a:p>
          <a:p>
            <a:pPr marL="274320" lvl="1" indent="0">
              <a:buNone/>
            </a:pPr>
            <a:r>
              <a:rPr lang="en-US"/>
              <a:t> </a:t>
            </a:r>
            <a:r>
              <a:rPr lang="en-US" smtClean="0"/>
              <a:t>@flag bit, @No varchar(10), @Name varchar(50), @Address   varchar(100), @Tel varchar(10)=‘N/A’,@Fax varchar(20)=‘N/A’, @city varchar(100)=‘HCM’, @email varchar(50)=‘N/A’</a:t>
            </a:r>
          </a:p>
          <a:p>
            <a:pPr marL="0" indent="0">
              <a:buNone/>
            </a:pPr>
            <a:r>
              <a:rPr lang="en-US" smtClean="0"/>
              <a:t>AS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IF @Flag=0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Update tblCustomer SET custname=@name, custAdd=@address, CustTel=@tel, CustFax=@Fax, CustCity=@city, CustEmail=@email where CustNo=@No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ELSE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</a:t>
            </a:r>
            <a:r>
              <a:rPr lang="en-US"/>
              <a:t>Update </a:t>
            </a:r>
            <a:r>
              <a:rPr lang="en-US" smtClean="0"/>
              <a:t>tblSupplier </a:t>
            </a:r>
            <a:r>
              <a:rPr lang="en-US"/>
              <a:t>SET </a:t>
            </a:r>
            <a:r>
              <a:rPr lang="en-US" smtClean="0"/>
              <a:t>Suppname</a:t>
            </a:r>
            <a:r>
              <a:rPr lang="en-US"/>
              <a:t>=@name, </a:t>
            </a:r>
            <a:r>
              <a:rPr lang="en-US" smtClean="0"/>
              <a:t>SuppAdd</a:t>
            </a:r>
            <a:r>
              <a:rPr lang="en-US"/>
              <a:t>=@address, </a:t>
            </a:r>
            <a:r>
              <a:rPr lang="en-US" smtClean="0"/>
              <a:t>SuppTel</a:t>
            </a:r>
            <a:r>
              <a:rPr lang="en-US"/>
              <a:t>=@tel, </a:t>
            </a:r>
            <a:r>
              <a:rPr lang="en-US" smtClean="0"/>
              <a:t>SuppFax</a:t>
            </a:r>
            <a:r>
              <a:rPr lang="en-US"/>
              <a:t>=@Fax, </a:t>
            </a:r>
            <a:r>
              <a:rPr lang="en-US" smtClean="0"/>
              <a:t>SuppCity</a:t>
            </a:r>
            <a:r>
              <a:rPr lang="en-US"/>
              <a:t>=@city, </a:t>
            </a:r>
            <a:r>
              <a:rPr lang="en-US" smtClean="0"/>
              <a:t>SuppEmail</a:t>
            </a:r>
            <a:r>
              <a:rPr lang="en-US"/>
              <a:t>=@email where </a:t>
            </a:r>
            <a:r>
              <a:rPr lang="en-US" smtClean="0"/>
              <a:t>SuppNo</a:t>
            </a:r>
            <a:r>
              <a:rPr lang="en-US"/>
              <a:t>=@No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Xử lý lỗi trong 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10600" cy="5943600"/>
          </a:xfrm>
        </p:spPr>
        <p:txBody>
          <a:bodyPr>
            <a:normAutofit/>
          </a:bodyPr>
          <a:lstStyle/>
          <a:p>
            <a:r>
              <a:rPr lang="en-US" smtClean="0"/>
              <a:t>@@Error  : Trả về dữ liệu lỗi của hệ thống.</a:t>
            </a:r>
          </a:p>
          <a:p>
            <a:r>
              <a:rPr lang="en-US" smtClean="0"/>
              <a:t>VD:</a:t>
            </a:r>
          </a:p>
          <a:p>
            <a:pPr marL="0" indent="0">
              <a:buNone/>
            </a:pPr>
            <a:r>
              <a:rPr lang="en-US" smtClean="0"/>
              <a:t>Create </a:t>
            </a:r>
            <a:r>
              <a:rPr lang="en-US"/>
              <a:t>proc test</a:t>
            </a:r>
          </a:p>
          <a:p>
            <a:pPr marL="0" indent="0">
              <a:buNone/>
            </a:pPr>
            <a:r>
              <a:rPr lang="en-US"/>
              <a:t>@malop nvarchar(10), @tenlop nvarchar(20)</a:t>
            </a:r>
          </a:p>
          <a:p>
            <a:pPr marL="0" indent="0">
              <a:buNone/>
            </a:pPr>
            <a:r>
              <a:rPr lang="en-US"/>
              <a:t>as</a:t>
            </a:r>
          </a:p>
          <a:p>
            <a:pPr marL="0" indent="0">
              <a:buNone/>
            </a:pPr>
            <a:r>
              <a:rPr lang="en-US"/>
              <a:t>   insert into lop(malop,tenlop)</a:t>
            </a:r>
          </a:p>
          <a:p>
            <a:pPr marL="0" indent="0">
              <a:buNone/>
            </a:pPr>
            <a:r>
              <a:rPr lang="en-US"/>
              <a:t>   values(@malop,@tenlop</a:t>
            </a:r>
            <a:r>
              <a:rPr lang="en-US" smtClean="0"/>
              <a:t>)</a:t>
            </a:r>
            <a:endParaRPr lang="en-US"/>
          </a:p>
          <a:p>
            <a:pPr marL="0" indent="0">
              <a:buNone/>
            </a:pPr>
            <a:r>
              <a:rPr lang="en-US"/>
              <a:t>   declare @error int </a:t>
            </a:r>
          </a:p>
          <a:p>
            <a:pPr marL="0" indent="0">
              <a:buNone/>
            </a:pPr>
            <a:r>
              <a:rPr lang="en-US"/>
              <a:t>   set @error=@@ERROR</a:t>
            </a:r>
          </a:p>
          <a:p>
            <a:pPr marL="0" indent="0">
              <a:buNone/>
            </a:pPr>
            <a:r>
              <a:rPr lang="en-US"/>
              <a:t>   if @error!=0         </a:t>
            </a:r>
          </a:p>
          <a:p>
            <a:pPr marL="0" indent="0">
              <a:buNone/>
            </a:pPr>
            <a:r>
              <a:rPr lang="fr-FR"/>
              <a:t>       print 'Loi xay ra do du lieu khong hop le, Loi:' + convert(varchar,@error)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Sử dụng 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3820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/>
              <a:t>Create </a:t>
            </a:r>
            <a:r>
              <a:rPr lang="en-US"/>
              <a:t>proc test1(</a:t>
            </a:r>
          </a:p>
          <a:p>
            <a:pPr marL="0" indent="0">
              <a:buNone/>
            </a:pPr>
            <a:r>
              <a:rPr lang="en-US"/>
              <a:t>@malop nvarchar(10), @tenlop nvarchar(20), @error nvarchar(50) output)</a:t>
            </a:r>
          </a:p>
          <a:p>
            <a:pPr marL="0" indent="0">
              <a:buNone/>
            </a:pPr>
            <a:r>
              <a:rPr lang="en-US"/>
              <a:t>as</a:t>
            </a:r>
          </a:p>
          <a:p>
            <a:pPr marL="0" indent="0">
              <a:buNone/>
            </a:pPr>
            <a:r>
              <a:rPr lang="en-US"/>
              <a:t>   insert into lop(malop,tenlop)</a:t>
            </a:r>
          </a:p>
          <a:p>
            <a:pPr marL="0" indent="0">
              <a:buNone/>
            </a:pPr>
            <a:r>
              <a:rPr lang="en-US"/>
              <a:t>   values(@malop,@tenlop)</a:t>
            </a:r>
          </a:p>
          <a:p>
            <a:pPr marL="0" indent="0">
              <a:buNone/>
            </a:pPr>
            <a:r>
              <a:rPr lang="en-US"/>
              <a:t>   </a:t>
            </a:r>
          </a:p>
          <a:p>
            <a:pPr marL="0" indent="0">
              <a:buNone/>
            </a:pPr>
            <a:r>
              <a:rPr lang="en-US"/>
              <a:t>   if @@error!=0         </a:t>
            </a:r>
          </a:p>
          <a:p>
            <a:pPr marL="0" indent="0">
              <a:buNone/>
            </a:pPr>
            <a:r>
              <a:rPr lang="fr-FR"/>
              <a:t>       set @error= 'Loi xay ra do du lieu khong hop le'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Return @error</a:t>
            </a:r>
            <a:endParaRPr lang="fr-FR" smtClean="0"/>
          </a:p>
        </p:txBody>
      </p:sp>
      <p:sp>
        <p:nvSpPr>
          <p:cNvPr id="4" name="Rectangle 3"/>
          <p:cNvSpPr/>
          <p:nvPr/>
        </p:nvSpPr>
        <p:spPr>
          <a:xfrm>
            <a:off x="152400" y="547300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 declare @error1 nvarchar(50)</a:t>
            </a:r>
          </a:p>
          <a:p>
            <a:r>
              <a:rPr lang="en-US" sz="2800">
                <a:solidFill>
                  <a:srgbClr val="FF0000"/>
                </a:solidFill>
              </a:rPr>
              <a:t> exec  test1 </a:t>
            </a:r>
            <a:r>
              <a:rPr lang="en-US" sz="2800" smtClean="0">
                <a:solidFill>
                  <a:srgbClr val="FF0000"/>
                </a:solidFill>
              </a:rPr>
              <a:t>'1232sfsfsdfsdxfsdfsfsd11214</a:t>
            </a:r>
            <a:r>
              <a:rPr lang="en-US" sz="2800">
                <a:solidFill>
                  <a:srgbClr val="FF0000"/>
                </a:solidFill>
              </a:rPr>
              <a:t>','ABC',@error1 output</a:t>
            </a:r>
          </a:p>
          <a:p>
            <a:r>
              <a:rPr lang="en-US" sz="2800">
                <a:solidFill>
                  <a:srgbClr val="FF0000"/>
                </a:solidFill>
              </a:rPr>
              <a:t> select @error1</a:t>
            </a:r>
          </a:p>
        </p:txBody>
      </p:sp>
    </p:spTree>
    <p:extLst>
      <p:ext uri="{BB962C8B-B14F-4D97-AF65-F5344CB8AC3E}">
        <p14:creationId xmlns:p14="http://schemas.microsoft.com/office/powerpoint/2010/main" val="75000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Autofit/>
          </a:bodyPr>
          <a:lstStyle/>
          <a:p>
            <a:r>
              <a:rPr lang="vi-VN" sz="2700"/>
              <a:t>Sửa </a:t>
            </a:r>
            <a:r>
              <a:rPr lang="vi-VN" sz="2700" smtClean="0"/>
              <a:t>đổi</a:t>
            </a:r>
            <a:r>
              <a:rPr lang="en-US" sz="2700" smtClean="0"/>
              <a:t>/Xóa</a:t>
            </a:r>
            <a:r>
              <a:rPr lang="vi-VN" sz="2700" smtClean="0"/>
              <a:t> thủ</a:t>
            </a:r>
            <a:r>
              <a:rPr lang="en-US" sz="2700" smtClean="0"/>
              <a:t> </a:t>
            </a:r>
            <a:r>
              <a:rPr lang="vi-VN" sz="2700" smtClean="0"/>
              <a:t>tục</a:t>
            </a:r>
            <a:endParaRPr lang="en-US" sz="27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Sửa thủ tục:</a:t>
            </a:r>
          </a:p>
          <a:p>
            <a:pPr lvl="1"/>
            <a:r>
              <a:rPr lang="vi-VN" smtClean="0"/>
              <a:t>Khi </a:t>
            </a:r>
            <a:r>
              <a:rPr lang="vi-VN"/>
              <a:t>một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đã được tạo ra, ta có </a:t>
            </a:r>
            <a:r>
              <a:rPr lang="vi-VN" smtClean="0"/>
              <a:t>thể</a:t>
            </a:r>
            <a:r>
              <a:rPr lang="en-US" smtClean="0"/>
              <a:t> </a:t>
            </a:r>
            <a:r>
              <a:rPr lang="vi-VN" smtClean="0"/>
              <a:t>tiến </a:t>
            </a:r>
            <a:r>
              <a:rPr lang="vi-VN"/>
              <a:t>hành định nghĩa lại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đó bằng </a:t>
            </a:r>
            <a:r>
              <a:rPr lang="vi-VN" smtClean="0"/>
              <a:t>câu </a:t>
            </a:r>
            <a:r>
              <a:rPr lang="vi-VN"/>
              <a:t>lệnh ALTER </a:t>
            </a:r>
            <a:r>
              <a:rPr lang="vi-VN" smtClean="0"/>
              <a:t>PROCEDURE</a:t>
            </a:r>
            <a:endParaRPr lang="vi-VN"/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ALTER PROCEDURE tên_thủ_tục[(danh_sách_tham_số)] 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[WITH RECOMPILE|ENCRYPTION|RECOMPILE,ENCRYPTION] 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AS </a:t>
            </a:r>
          </a:p>
          <a:p>
            <a:pPr marL="274320" lvl="1" indent="0">
              <a:buNone/>
            </a:pPr>
            <a:r>
              <a:rPr lang="vi-VN" smtClean="0">
                <a:solidFill>
                  <a:srgbClr val="FF0000"/>
                </a:solidFill>
              </a:rPr>
              <a:t>Các_câu_lệnh_Của_thủ_tục</a:t>
            </a:r>
            <a:endParaRPr lang="en-US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smtClean="0"/>
              <a:t>Xóa thủ tục:</a:t>
            </a:r>
          </a:p>
          <a:p>
            <a:pPr lvl="1"/>
            <a:r>
              <a:rPr lang="vi-VN" smtClean="0"/>
              <a:t>Để</a:t>
            </a:r>
            <a:r>
              <a:rPr lang="en-US" smtClean="0"/>
              <a:t> </a:t>
            </a:r>
            <a:r>
              <a:rPr lang="vi-VN" smtClean="0"/>
              <a:t>xoá </a:t>
            </a:r>
            <a:r>
              <a:rPr lang="vi-VN"/>
              <a:t>một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đã có, ta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câu </a:t>
            </a:r>
            <a:r>
              <a:rPr lang="vi-VN" smtClean="0"/>
              <a:t>lệnh</a:t>
            </a:r>
            <a:r>
              <a:rPr lang="en-US" smtClean="0"/>
              <a:t> </a:t>
            </a:r>
            <a:r>
              <a:rPr lang="vi-VN" smtClean="0"/>
              <a:t>DROP </a:t>
            </a:r>
            <a:r>
              <a:rPr lang="vi-VN"/>
              <a:t>PROCEDURE </a:t>
            </a:r>
            <a:endParaRPr lang="en-US" smtClean="0"/>
          </a:p>
          <a:p>
            <a:pPr marL="320040" lvl="1" indent="0">
              <a:buNone/>
            </a:pPr>
            <a:r>
              <a:rPr lang="vi-VN" smtClean="0">
                <a:solidFill>
                  <a:srgbClr val="FF0000"/>
                </a:solidFill>
              </a:rPr>
              <a:t>DROP </a:t>
            </a:r>
            <a:r>
              <a:rPr lang="vi-VN">
                <a:solidFill>
                  <a:srgbClr val="FF0000"/>
                </a:solidFill>
              </a:rPr>
              <a:t>PROCEDURE tên_thủ_tục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0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vi-VN"/>
              <a:t>Hàm do người dùng định nghĩa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382000" cy="5562600"/>
          </a:xfrm>
        </p:spPr>
        <p:txBody>
          <a:bodyPr>
            <a:normAutofit/>
          </a:bodyPr>
          <a:lstStyle/>
          <a:p>
            <a:r>
              <a:rPr lang="vi-VN"/>
              <a:t>Hàm là đối tượng </a:t>
            </a:r>
            <a:r>
              <a:rPr lang="vi-VN" smtClean="0"/>
              <a:t>cơ</a:t>
            </a:r>
            <a:r>
              <a:rPr lang="en-US" smtClean="0"/>
              <a:t> </a:t>
            </a:r>
            <a:r>
              <a:rPr lang="vi-VN" smtClean="0"/>
              <a:t>sở</a:t>
            </a:r>
            <a:r>
              <a:rPr lang="en-US" smtClean="0"/>
              <a:t> </a:t>
            </a:r>
            <a:r>
              <a:rPr lang="vi-VN" smtClean="0"/>
              <a:t>dữ</a:t>
            </a:r>
            <a:r>
              <a:rPr lang="en-US" smtClean="0"/>
              <a:t> </a:t>
            </a:r>
            <a:r>
              <a:rPr lang="vi-VN" smtClean="0"/>
              <a:t>liệu </a:t>
            </a:r>
            <a:r>
              <a:rPr lang="vi-VN"/>
              <a:t>tương </a:t>
            </a:r>
            <a:r>
              <a:rPr lang="vi-VN" smtClean="0"/>
              <a:t>tự</a:t>
            </a:r>
            <a:r>
              <a:rPr lang="en-US" smtClean="0"/>
              <a:t>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</a:t>
            </a:r>
            <a:r>
              <a:rPr lang="en-US" smtClean="0"/>
              <a:t>. </a:t>
            </a:r>
            <a:r>
              <a:rPr lang="vi-VN" smtClean="0"/>
              <a:t>Điểm</a:t>
            </a:r>
            <a:r>
              <a:rPr lang="en-US" smtClean="0"/>
              <a:t> </a:t>
            </a:r>
            <a:r>
              <a:rPr lang="vi-VN" smtClean="0"/>
              <a:t>khác </a:t>
            </a:r>
            <a:r>
              <a:rPr lang="vi-VN"/>
              <a:t>biệt giữa hàm </a:t>
            </a:r>
            <a:r>
              <a:rPr lang="vi-VN" smtClean="0"/>
              <a:t>và 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là hàm </a:t>
            </a:r>
            <a:r>
              <a:rPr lang="vi-VN" smtClean="0"/>
              <a:t>trả</a:t>
            </a:r>
            <a:r>
              <a:rPr lang="en-US" smtClean="0"/>
              <a:t> </a:t>
            </a:r>
            <a:r>
              <a:rPr lang="vi-VN" smtClean="0"/>
              <a:t>về</a:t>
            </a:r>
            <a:r>
              <a:rPr lang="en-US" smtClean="0"/>
              <a:t> </a:t>
            </a:r>
            <a:r>
              <a:rPr lang="vi-VN" smtClean="0"/>
              <a:t>một </a:t>
            </a:r>
            <a:r>
              <a:rPr lang="vi-VN"/>
              <a:t>giá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thông </a:t>
            </a:r>
            <a:r>
              <a:rPr lang="vi-VN"/>
              <a:t>qua tên hàm còn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thì không. </a:t>
            </a:r>
            <a:endParaRPr lang="en-US" smtClean="0"/>
          </a:p>
          <a:p>
            <a:r>
              <a:rPr lang="vi-VN" smtClean="0"/>
              <a:t>Điều </a:t>
            </a:r>
            <a:r>
              <a:rPr lang="vi-VN"/>
              <a:t>này </a:t>
            </a:r>
            <a:r>
              <a:rPr lang="vi-VN" smtClean="0"/>
              <a:t>cho phép</a:t>
            </a:r>
            <a:r>
              <a:rPr lang="en-US" smtClean="0"/>
              <a:t> </a:t>
            </a:r>
            <a:r>
              <a:rPr lang="vi-VN" smtClean="0"/>
              <a:t>ta sử</a:t>
            </a:r>
            <a:r>
              <a:rPr lang="en-US" smtClean="0"/>
              <a:t> </a:t>
            </a:r>
            <a:r>
              <a:rPr lang="vi-VN" smtClean="0"/>
              <a:t>dụng hàm</a:t>
            </a:r>
            <a:r>
              <a:rPr lang="en-US" smtClean="0"/>
              <a:t>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là </a:t>
            </a:r>
            <a:r>
              <a:rPr lang="vi-VN"/>
              <a:t>một thành phần của một biêu thức (chẳng hạn trong </a:t>
            </a:r>
            <a:r>
              <a:rPr lang="vi-VN" smtClean="0"/>
              <a:t>danh </a:t>
            </a:r>
            <a:r>
              <a:rPr lang="vi-VN"/>
              <a:t>sách chọn của câu lệnh SELECT). </a:t>
            </a:r>
            <a:endParaRPr lang="en-US" smtClean="0"/>
          </a:p>
          <a:p>
            <a:r>
              <a:rPr lang="vi-VN" smtClean="0"/>
              <a:t>Hàm </a:t>
            </a:r>
            <a:r>
              <a:rPr lang="vi-VN"/>
              <a:t>được định nghĩa </a:t>
            </a:r>
            <a:r>
              <a:rPr lang="vi-VN" smtClean="0"/>
              <a:t>với </a:t>
            </a:r>
            <a:r>
              <a:rPr lang="vi-VN"/>
              <a:t>cú pháp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sau</a:t>
            </a:r>
            <a:r>
              <a:rPr lang="vi-VN"/>
              <a:t>: 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CREATE FUNCTION tên_hàm ([danh_sách_tham_số]) 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RETURNS (kiểu_trả_về_của_hàm) 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AS 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BEGIN </a:t>
            </a:r>
          </a:p>
          <a:p>
            <a:pPr marL="274320" lvl="1" indent="0">
              <a:buNone/>
            </a:pPr>
            <a:r>
              <a:rPr lang="en-US" smtClean="0">
                <a:solidFill>
                  <a:srgbClr val="FF0000"/>
                </a:solidFill>
              </a:rPr>
              <a:t>        </a:t>
            </a:r>
            <a:r>
              <a:rPr lang="vi-VN" smtClean="0">
                <a:solidFill>
                  <a:srgbClr val="FF0000"/>
                </a:solidFill>
              </a:rPr>
              <a:t>các_câu_lệnh_của_hàm </a:t>
            </a:r>
            <a:endParaRPr lang="vi-VN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END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8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US" smtClean="0"/>
              <a:t>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610600" cy="5867400"/>
          </a:xfrm>
        </p:spPr>
        <p:txBody>
          <a:bodyPr>
            <a:normAutofit fontScale="85000" lnSpcReduction="20000"/>
          </a:bodyPr>
          <a:lstStyle/>
          <a:p>
            <a:r>
              <a:rPr lang="vi-VN"/>
              <a:t>Ví </a:t>
            </a:r>
            <a:r>
              <a:rPr lang="vi-VN" smtClean="0"/>
              <a:t>dụ: </a:t>
            </a:r>
            <a:r>
              <a:rPr lang="vi-VN"/>
              <a:t>Câu lệnh dưới đây định nghĩa </a:t>
            </a:r>
            <a:r>
              <a:rPr lang="vi-VN" smtClean="0"/>
              <a:t>hàm</a:t>
            </a:r>
            <a:r>
              <a:rPr lang="en-US" smtClean="0"/>
              <a:t> </a:t>
            </a:r>
            <a:r>
              <a:rPr lang="vi-VN" smtClean="0"/>
              <a:t>tính </a:t>
            </a:r>
            <a:r>
              <a:rPr lang="vi-VN"/>
              <a:t>ngày trong tuần (</a:t>
            </a:r>
            <a:r>
              <a:rPr lang="vi-VN" smtClean="0"/>
              <a:t>thứ</a:t>
            </a:r>
            <a:r>
              <a:rPr lang="en-US" smtClean="0"/>
              <a:t> </a:t>
            </a:r>
            <a:r>
              <a:rPr lang="vi-VN" smtClean="0"/>
              <a:t>trong </a:t>
            </a:r>
            <a:r>
              <a:rPr lang="vi-VN"/>
              <a:t>tuần) của </a:t>
            </a:r>
            <a:r>
              <a:rPr lang="vi-VN" smtClean="0"/>
              <a:t>một </a:t>
            </a:r>
            <a:r>
              <a:rPr lang="vi-VN"/>
              <a:t>giá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kiểu ngày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/>
              <a:t>CREATE FUNCTION thu(@ngay DATETIME) </a:t>
            </a:r>
          </a:p>
          <a:p>
            <a:pPr marL="0" indent="0">
              <a:buNone/>
            </a:pPr>
            <a:r>
              <a:rPr lang="en-US"/>
              <a:t>RETURNS </a:t>
            </a:r>
            <a:r>
              <a:rPr lang="en-US" smtClean="0"/>
              <a:t> NVARCHAR(10</a:t>
            </a:r>
            <a:r>
              <a:rPr lang="en-US"/>
              <a:t>) </a:t>
            </a:r>
          </a:p>
          <a:p>
            <a:pPr marL="0" indent="0">
              <a:buNone/>
            </a:pPr>
            <a:r>
              <a:rPr lang="en-US"/>
              <a:t>AS </a:t>
            </a:r>
          </a:p>
          <a:p>
            <a:pPr marL="0" indent="0">
              <a:buNone/>
            </a:pPr>
            <a:r>
              <a:rPr lang="en-US" smtClean="0"/>
              <a:t>BEGIN</a:t>
            </a:r>
          </a:p>
          <a:p>
            <a:pPr marL="0" indent="0">
              <a:buNone/>
            </a:pPr>
            <a:r>
              <a:rPr lang="vi-VN"/>
              <a:t>DECLARE @st NVARCHAR(10) </a:t>
            </a:r>
          </a:p>
          <a:p>
            <a:pPr marL="0" indent="0">
              <a:buNone/>
            </a:pPr>
            <a:r>
              <a:rPr lang="vi-VN"/>
              <a:t>SELECT @st=CASE DATEPART(DW,@ngay) </a:t>
            </a:r>
          </a:p>
          <a:p>
            <a:pPr marL="2194560" lvl="8" indent="0">
              <a:buNone/>
            </a:pPr>
            <a:r>
              <a:rPr lang="vi-VN" sz="2400"/>
              <a:t>WHEN 1 THEN </a:t>
            </a:r>
            <a:r>
              <a:rPr lang="vi-VN" sz="2400" smtClean="0"/>
              <a:t>'Ch</a:t>
            </a:r>
            <a:r>
              <a:rPr lang="en-US" sz="2400"/>
              <a:t>ủ</a:t>
            </a:r>
            <a:r>
              <a:rPr lang="vi-VN" sz="2400" smtClean="0"/>
              <a:t> </a:t>
            </a:r>
            <a:r>
              <a:rPr lang="vi-VN" sz="2400"/>
              <a:t>nhật' </a:t>
            </a:r>
          </a:p>
          <a:p>
            <a:pPr marL="2194560" lvl="8" indent="0">
              <a:buNone/>
            </a:pPr>
            <a:r>
              <a:rPr lang="vi-VN" sz="2400"/>
              <a:t>WHEN 2 THEN </a:t>
            </a:r>
            <a:r>
              <a:rPr lang="vi-VN" sz="2400" smtClean="0"/>
              <a:t>'Thứ</a:t>
            </a:r>
            <a:r>
              <a:rPr lang="en-US" sz="2400" smtClean="0"/>
              <a:t> </a:t>
            </a:r>
            <a:r>
              <a:rPr lang="vi-VN" sz="2400" smtClean="0"/>
              <a:t>hai</a:t>
            </a:r>
            <a:r>
              <a:rPr lang="vi-VN" sz="2400"/>
              <a:t>' </a:t>
            </a:r>
          </a:p>
          <a:p>
            <a:pPr marL="2194560" lvl="8" indent="0">
              <a:buNone/>
            </a:pPr>
            <a:r>
              <a:rPr lang="vi-VN" sz="2400"/>
              <a:t>WHEN 3 THEN </a:t>
            </a:r>
            <a:r>
              <a:rPr lang="vi-VN" sz="2400" smtClean="0"/>
              <a:t>'Thứ</a:t>
            </a:r>
            <a:r>
              <a:rPr lang="en-US" sz="2400" smtClean="0"/>
              <a:t> </a:t>
            </a:r>
            <a:r>
              <a:rPr lang="vi-VN" sz="2400" smtClean="0"/>
              <a:t>ba</a:t>
            </a:r>
            <a:r>
              <a:rPr lang="vi-VN" sz="2400"/>
              <a:t>' </a:t>
            </a:r>
          </a:p>
          <a:p>
            <a:pPr marL="2194560" lvl="8" indent="0">
              <a:buNone/>
            </a:pPr>
            <a:r>
              <a:rPr lang="vi-VN" sz="2400"/>
              <a:t>WHEN 4 THEN </a:t>
            </a:r>
            <a:r>
              <a:rPr lang="vi-VN" sz="2400" smtClean="0"/>
              <a:t>'Thứ</a:t>
            </a:r>
            <a:r>
              <a:rPr lang="en-US" sz="2400" smtClean="0"/>
              <a:t> </a:t>
            </a:r>
            <a:r>
              <a:rPr lang="vi-VN" sz="2400" smtClean="0"/>
              <a:t>tư</a:t>
            </a:r>
            <a:r>
              <a:rPr lang="vi-VN" sz="2400"/>
              <a:t>' </a:t>
            </a:r>
          </a:p>
          <a:p>
            <a:pPr marL="2194560" lvl="8" indent="0">
              <a:buNone/>
            </a:pPr>
            <a:r>
              <a:rPr lang="vi-VN" sz="2400"/>
              <a:t>WHEN 5 THEN </a:t>
            </a:r>
            <a:r>
              <a:rPr lang="vi-VN" sz="2400" smtClean="0"/>
              <a:t>'Thứ</a:t>
            </a:r>
            <a:r>
              <a:rPr lang="en-US" sz="2400" smtClean="0"/>
              <a:t> </a:t>
            </a:r>
            <a:r>
              <a:rPr lang="vi-VN" sz="2400" smtClean="0"/>
              <a:t>năm</a:t>
            </a:r>
            <a:r>
              <a:rPr lang="vi-VN" sz="2400"/>
              <a:t>' </a:t>
            </a:r>
          </a:p>
          <a:p>
            <a:pPr marL="2194560" lvl="8" indent="0">
              <a:buNone/>
            </a:pPr>
            <a:r>
              <a:rPr lang="vi-VN" sz="2400"/>
              <a:t>WHEN 6 THEN </a:t>
            </a:r>
            <a:r>
              <a:rPr lang="vi-VN" sz="2400" smtClean="0"/>
              <a:t>'Thứ</a:t>
            </a:r>
            <a:r>
              <a:rPr lang="en-US" sz="2400" smtClean="0"/>
              <a:t> </a:t>
            </a:r>
            <a:r>
              <a:rPr lang="vi-VN" sz="2400" smtClean="0"/>
              <a:t>sáu</a:t>
            </a:r>
            <a:r>
              <a:rPr lang="vi-VN" sz="2400"/>
              <a:t>' </a:t>
            </a:r>
          </a:p>
          <a:p>
            <a:pPr marL="0" indent="0">
              <a:buNone/>
            </a:pPr>
            <a:r>
              <a:rPr lang="en-US" smtClean="0"/>
              <a:t>		      </a:t>
            </a:r>
            <a:r>
              <a:rPr lang="vi-VN" smtClean="0"/>
              <a:t>ELSE 'Thứ</a:t>
            </a:r>
            <a:r>
              <a:rPr lang="en-US" smtClean="0"/>
              <a:t> </a:t>
            </a:r>
            <a:r>
              <a:rPr lang="vi-VN" smtClean="0"/>
              <a:t>bảy</a:t>
            </a:r>
            <a:r>
              <a:rPr lang="vi-VN"/>
              <a:t>' </a:t>
            </a:r>
          </a:p>
          <a:p>
            <a:pPr marL="0" indent="0">
              <a:buNone/>
            </a:pPr>
            <a:r>
              <a:rPr lang="en-US" smtClean="0"/>
              <a:t>		</a:t>
            </a:r>
            <a:r>
              <a:rPr lang="vi-VN" smtClean="0"/>
              <a:t>END </a:t>
            </a:r>
            <a:endParaRPr lang="vi-VN"/>
          </a:p>
          <a:p>
            <a:pPr marL="0" indent="0">
              <a:buNone/>
            </a:pPr>
            <a:r>
              <a:rPr lang="vi-VN"/>
              <a:t>RETURN (@st) /*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trả</a:t>
            </a:r>
            <a:r>
              <a:rPr lang="en-US" smtClean="0"/>
              <a:t> </a:t>
            </a:r>
            <a:r>
              <a:rPr lang="vi-VN" smtClean="0"/>
              <a:t>về</a:t>
            </a:r>
            <a:r>
              <a:rPr lang="en-US" smtClean="0"/>
              <a:t> </a:t>
            </a:r>
            <a:r>
              <a:rPr lang="vi-VN" smtClean="0"/>
              <a:t>của </a:t>
            </a:r>
            <a:r>
              <a:rPr lang="vi-VN"/>
              <a:t>hàm */ </a:t>
            </a:r>
          </a:p>
          <a:p>
            <a:pPr marL="0" indent="0">
              <a:buNone/>
            </a:pPr>
            <a:r>
              <a:rPr lang="vi-VN"/>
              <a:t>END 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1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Sử dụng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458200" cy="5105400"/>
          </a:xfrm>
        </p:spPr>
        <p:txBody>
          <a:bodyPr/>
          <a:lstStyle/>
          <a:p>
            <a:r>
              <a:rPr lang="vi-VN"/>
              <a:t>Ví </a:t>
            </a:r>
            <a:r>
              <a:rPr lang="vi-VN" smtClean="0"/>
              <a:t>dụ: </a:t>
            </a:r>
            <a:r>
              <a:rPr lang="vi-VN"/>
              <a:t>Câu lệnh SELECT dưới đây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hàm đã được định nghĩa </a:t>
            </a:r>
            <a:r>
              <a:rPr lang="vi-VN" smtClean="0"/>
              <a:t>ở</a:t>
            </a:r>
            <a:r>
              <a:rPr lang="en-US" smtClean="0"/>
              <a:t> </a:t>
            </a:r>
            <a:r>
              <a:rPr lang="vi-VN" smtClean="0"/>
              <a:t>ví dụ</a:t>
            </a:r>
            <a:r>
              <a:rPr lang="en-US" smtClean="0"/>
              <a:t> </a:t>
            </a:r>
            <a:r>
              <a:rPr lang="vi-VN" smtClean="0"/>
              <a:t>trước</a:t>
            </a:r>
            <a:r>
              <a:rPr lang="vi-VN"/>
              <a:t>: </a:t>
            </a:r>
          </a:p>
          <a:p>
            <a:pPr marL="274320" lvl="1" indent="0">
              <a:buNone/>
            </a:pPr>
            <a:r>
              <a:rPr lang="vi-VN"/>
              <a:t>SELECT masv,hodem,ten,dbo.thu(ngaysinh),ngaysinh </a:t>
            </a:r>
          </a:p>
          <a:p>
            <a:pPr marL="274320" lvl="1" indent="0">
              <a:buNone/>
            </a:pPr>
            <a:r>
              <a:rPr lang="vi-VN"/>
              <a:t>FROM sinhvien </a:t>
            </a:r>
          </a:p>
          <a:p>
            <a:pPr marL="274320" lvl="1" indent="0">
              <a:buNone/>
            </a:pPr>
            <a:r>
              <a:rPr lang="vi-VN"/>
              <a:t>WHERE malop=’C24102’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Autofit/>
          </a:bodyPr>
          <a:lstStyle/>
          <a:p>
            <a:r>
              <a:rPr lang="en-US" sz="2800" smtClean="0"/>
              <a:t>Function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45720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/>
              <a:t>CREATE</a:t>
            </a:r>
            <a:r>
              <a:rPr lang="en-US"/>
              <a:t>  FUNCTION </a:t>
            </a:r>
            <a:r>
              <a:rPr lang="en-US" smtClean="0"/>
              <a:t>SoNgayTrongThang (@</a:t>
            </a:r>
            <a:r>
              <a:rPr lang="en-US"/>
              <a:t>Thang Int</a:t>
            </a:r>
            <a:r>
              <a:rPr lang="en-US" smtClean="0"/>
              <a:t>,@</a:t>
            </a:r>
            <a:r>
              <a:rPr lang="en-US"/>
              <a:t>Nam  </a:t>
            </a:r>
            <a:r>
              <a:rPr lang="en-US" smtClean="0"/>
              <a:t>Int)</a:t>
            </a:r>
            <a:r>
              <a:rPr lang="en-US"/>
              <a:t> 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mtClean="0"/>
              <a:t>RETURNS </a:t>
            </a:r>
            <a:r>
              <a:rPr lang="en-US"/>
              <a:t>int</a:t>
            </a:r>
          </a:p>
          <a:p>
            <a:pPr marL="0" indent="0">
              <a:buNone/>
            </a:pPr>
            <a:r>
              <a:rPr lang="en-US"/>
              <a:t>AS </a:t>
            </a:r>
          </a:p>
          <a:p>
            <a:pPr marL="0" indent="0">
              <a:buNone/>
            </a:pPr>
            <a:r>
              <a:rPr lang="en-US"/>
              <a:t>BEGIN  </a:t>
            </a:r>
          </a:p>
          <a:p>
            <a:pPr marL="0" indent="0">
              <a:buNone/>
            </a:pPr>
            <a:r>
              <a:rPr lang="en-US"/>
              <a:t> DECLARE @Ngay Int</a:t>
            </a:r>
          </a:p>
          <a:p>
            <a:pPr marL="0" indent="0">
              <a:buNone/>
            </a:pPr>
            <a:r>
              <a:rPr lang="en-US"/>
              <a:t> IF @Thang = 2</a:t>
            </a:r>
          </a:p>
          <a:p>
            <a:pPr marL="0" indent="0">
              <a:buNone/>
            </a:pPr>
            <a:r>
              <a:rPr lang="en-US"/>
              <a:t>  BEGIN</a:t>
            </a:r>
          </a:p>
          <a:p>
            <a:pPr marL="0" indent="0">
              <a:buNone/>
            </a:pPr>
            <a:r>
              <a:rPr lang="en-US"/>
              <a:t>   IF ((@Nam % 4 = 0 AND @Nam % 100 &lt;&gt; 0</a:t>
            </a:r>
            <a:r>
              <a:rPr lang="en-US" smtClean="0"/>
              <a:t>)</a:t>
            </a:r>
            <a:r>
              <a:rPr lang="en-US"/>
              <a:t> OR (@Nam % 400 = 0</a:t>
            </a:r>
            <a:r>
              <a:rPr lang="en-US" smtClean="0"/>
              <a:t>))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SET </a:t>
            </a:r>
            <a:r>
              <a:rPr lang="en-US"/>
              <a:t>@Ngay = 29</a:t>
            </a:r>
          </a:p>
          <a:p>
            <a:pPr marL="0" indent="0">
              <a:buNone/>
            </a:pPr>
            <a:r>
              <a:rPr lang="en-US"/>
              <a:t>   </a:t>
            </a:r>
            <a:r>
              <a:rPr lang="en-US" smtClean="0"/>
              <a:t>ELSE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SET </a:t>
            </a:r>
            <a:r>
              <a:rPr lang="en-US"/>
              <a:t>@Ngay = 28</a:t>
            </a:r>
          </a:p>
          <a:p>
            <a:pPr marL="0" indent="0">
              <a:buNone/>
            </a:pPr>
            <a:r>
              <a:rPr lang="en-US"/>
              <a:t>  </a:t>
            </a:r>
            <a:r>
              <a:rPr lang="en-US" smtClean="0"/>
              <a:t>END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762000"/>
            <a:ext cx="3505200" cy="5943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mtClean="0"/>
              <a:t> ELSE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  SELECT @Ngay = 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   CASE @Thang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1 THEN 31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3 THEN 31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5 THEN 31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7 THEN 31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8 THEN 31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10 THEN 31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12 THEN 31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4 THEN 30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6 THEN 30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9 THEN 30</a:t>
            </a:r>
          </a:p>
          <a:p>
            <a:pPr marL="548640" lvl="2" indent="0">
              <a:buFont typeface="Wingdings 2"/>
              <a:buNone/>
            </a:pPr>
            <a:r>
              <a:rPr lang="en-US" smtClean="0"/>
              <a:t>    WHEN 11 THEN 30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   END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 RETURN @Ngay</a:t>
            </a:r>
          </a:p>
          <a:p>
            <a:pPr marL="0" indent="0">
              <a:buFont typeface="Wingdings 2"/>
              <a:buNone/>
            </a:pPr>
            <a:r>
              <a:rPr lang="en-US" smtClean="0"/>
              <a:t>END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153400" cy="487362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Chương IV. Lập trình, thủ tục lưu trữ, Hàm và Trigger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lưu </a:t>
            </a:r>
            <a:r>
              <a:rPr lang="vi-VN" smtClean="0"/>
              <a:t>trữ</a:t>
            </a:r>
            <a:r>
              <a:rPr lang="en-US" smtClean="0"/>
              <a:t> </a:t>
            </a:r>
            <a:r>
              <a:rPr lang="vi-VN" smtClean="0"/>
              <a:t>(</a:t>
            </a:r>
            <a:r>
              <a:rPr lang="vi-VN"/>
              <a:t>stored procedure</a:t>
            </a:r>
            <a:r>
              <a:rPr lang="vi-VN" smtClean="0"/>
              <a:t>)</a:t>
            </a:r>
            <a:endParaRPr lang="en-US" smtClean="0"/>
          </a:p>
          <a:p>
            <a:pPr lvl="1"/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lưu trữ được tạo bởi câu lệnh </a:t>
            </a:r>
            <a:r>
              <a:rPr lang="vi-VN" smtClean="0"/>
              <a:t>CREATE</a:t>
            </a:r>
            <a:r>
              <a:rPr lang="en-US" smtClean="0"/>
              <a:t> </a:t>
            </a:r>
            <a:r>
              <a:rPr lang="vi-VN" smtClean="0"/>
              <a:t>PROCEDURE </a:t>
            </a:r>
            <a:r>
              <a:rPr lang="vi-VN"/>
              <a:t>với cú pháp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sau</a:t>
            </a:r>
            <a:r>
              <a:rPr lang="vi-VN"/>
              <a:t>: </a:t>
            </a:r>
          </a:p>
          <a:p>
            <a:pPr marL="320040" lvl="1" indent="0">
              <a:buNone/>
            </a:pPr>
            <a:r>
              <a:rPr lang="vi-VN" b="1"/>
              <a:t>CREATE PROCEDURE tên_thủ_tục[(danh_sách_tham_số)] </a:t>
            </a:r>
          </a:p>
          <a:p>
            <a:pPr marL="320040" lvl="1" indent="0">
              <a:buNone/>
            </a:pPr>
            <a:r>
              <a:rPr lang="vi-VN" b="1"/>
              <a:t>[WITH RECOMPILE|ENCRYPTION|RECOMPILE,ENCRYPTION] </a:t>
            </a:r>
          </a:p>
          <a:p>
            <a:pPr marL="320040" lvl="1" indent="0">
              <a:buNone/>
            </a:pPr>
            <a:r>
              <a:rPr lang="vi-VN" b="1"/>
              <a:t>AS </a:t>
            </a:r>
          </a:p>
          <a:p>
            <a:pPr marL="320040" lvl="1" indent="0">
              <a:buNone/>
            </a:pPr>
            <a:r>
              <a:rPr lang="en-US" b="1" smtClean="0"/>
              <a:t>        </a:t>
            </a:r>
            <a:r>
              <a:rPr lang="vi-VN" b="1" smtClean="0"/>
              <a:t>Các_câu_lệnh_của_thủ_tục</a:t>
            </a:r>
            <a:endParaRPr lang="en-US" smtClean="0"/>
          </a:p>
          <a:p>
            <a:pPr lvl="1"/>
            <a:r>
              <a:rPr lang="vi-VN" smtClean="0"/>
              <a:t>danh_sách_tham_số</a:t>
            </a:r>
            <a:r>
              <a:rPr lang="en-US" smtClean="0"/>
              <a:t>:</a:t>
            </a:r>
            <a:r>
              <a:rPr lang="vi-VN" smtClean="0"/>
              <a:t> </a:t>
            </a:r>
            <a:endParaRPr lang="en-US" smtClean="0"/>
          </a:p>
          <a:p>
            <a:pPr lvl="2"/>
            <a:r>
              <a:rPr lang="vi-VN" smtClean="0"/>
              <a:t>Các </a:t>
            </a:r>
            <a:r>
              <a:rPr lang="vi-VN"/>
              <a:t>tham </a:t>
            </a:r>
            <a:r>
              <a:rPr lang="vi-VN" smtClean="0"/>
              <a:t>số</a:t>
            </a:r>
            <a:r>
              <a:rPr lang="en-US" smtClean="0"/>
              <a:t> </a:t>
            </a:r>
            <a:r>
              <a:rPr lang="vi-VN" smtClean="0"/>
              <a:t>của 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được khai báo </a:t>
            </a:r>
            <a:r>
              <a:rPr lang="vi-VN" smtClean="0"/>
              <a:t>ngay</a:t>
            </a:r>
            <a:r>
              <a:rPr lang="en-US" smtClean="0"/>
              <a:t> </a:t>
            </a:r>
            <a:r>
              <a:rPr lang="vi-VN" smtClean="0"/>
              <a:t>sau </a:t>
            </a:r>
            <a:r>
              <a:rPr lang="vi-VN"/>
              <a:t>tên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endParaRPr lang="en-US" smtClean="0"/>
          </a:p>
          <a:p>
            <a:pPr lvl="2"/>
            <a:r>
              <a:rPr lang="en-US" smtClean="0"/>
              <a:t>N</a:t>
            </a:r>
            <a:r>
              <a:rPr lang="vi-VN" smtClean="0"/>
              <a:t>ếu thủ</a:t>
            </a:r>
            <a:r>
              <a:rPr lang="en-US" smtClean="0"/>
              <a:t> </a:t>
            </a:r>
            <a:r>
              <a:rPr lang="vi-VN" smtClean="0"/>
              <a:t>tục có</a:t>
            </a:r>
            <a:r>
              <a:rPr lang="en-US" smtClean="0"/>
              <a:t> </a:t>
            </a:r>
            <a:r>
              <a:rPr lang="vi-VN" smtClean="0"/>
              <a:t>nhiều tham</a:t>
            </a:r>
            <a:r>
              <a:rPr lang="en-US" smtClean="0"/>
              <a:t> </a:t>
            </a:r>
            <a:r>
              <a:rPr lang="vi-VN" smtClean="0"/>
              <a:t>số</a:t>
            </a:r>
            <a:r>
              <a:rPr lang="en-US" smtClean="0"/>
              <a:t> </a:t>
            </a:r>
            <a:r>
              <a:rPr lang="vi-VN" smtClean="0"/>
              <a:t>thì </a:t>
            </a:r>
            <a:r>
              <a:rPr lang="vi-VN"/>
              <a:t>các </a:t>
            </a:r>
            <a:r>
              <a:rPr lang="vi-VN" smtClean="0"/>
              <a:t>khai</a:t>
            </a:r>
            <a:r>
              <a:rPr lang="en-US" smtClean="0"/>
              <a:t> </a:t>
            </a:r>
            <a:r>
              <a:rPr lang="vi-VN" smtClean="0"/>
              <a:t>báo phân</a:t>
            </a:r>
            <a:r>
              <a:rPr lang="en-US" smtClean="0"/>
              <a:t> </a:t>
            </a:r>
            <a:r>
              <a:rPr lang="vi-VN" smtClean="0"/>
              <a:t>cách </a:t>
            </a:r>
            <a:r>
              <a:rPr lang="vi-VN"/>
              <a:t>nhau bởi dấu phẩy. </a:t>
            </a:r>
          </a:p>
          <a:p>
            <a:pPr lvl="2"/>
            <a:r>
              <a:rPr lang="en-US" smtClean="0"/>
              <a:t>Khai báo</a:t>
            </a:r>
            <a:r>
              <a:rPr lang="vi-VN" smtClean="0"/>
              <a:t>: </a:t>
            </a:r>
            <a:endParaRPr lang="vi-VN"/>
          </a:p>
          <a:p>
            <a:pPr marL="868680" lvl="3" indent="0">
              <a:buNone/>
            </a:pPr>
            <a:r>
              <a:rPr lang="vi-VN"/>
              <a:t>•  tên tham số được bắt đầu bởi dấu @. </a:t>
            </a:r>
          </a:p>
          <a:p>
            <a:pPr marL="868680" lvl="3" indent="0">
              <a:buNone/>
            </a:pPr>
            <a:r>
              <a:rPr lang="vi-VN"/>
              <a:t>•  kiểu </a:t>
            </a:r>
            <a:r>
              <a:rPr lang="vi-VN" smtClean="0"/>
              <a:t>dữ</a:t>
            </a:r>
            <a:r>
              <a:rPr lang="en-US" smtClean="0"/>
              <a:t> </a:t>
            </a:r>
            <a:r>
              <a:rPr lang="vi-VN" smtClean="0"/>
              <a:t>liệu </a:t>
            </a:r>
            <a:r>
              <a:rPr lang="vi-VN"/>
              <a:t>của tham số</a:t>
            </a:r>
          </a:p>
          <a:p>
            <a:pPr marL="868680" lvl="3" indent="0">
              <a:buNone/>
            </a:pPr>
            <a:r>
              <a:rPr lang="vi-VN"/>
              <a:t>Ví dụ:</a:t>
            </a:r>
          </a:p>
          <a:p>
            <a:pPr marL="868680" lvl="3" indent="0">
              <a:buNone/>
            </a:pPr>
            <a:r>
              <a:rPr lang="vi-VN"/>
              <a:t>@mamonhoc nvarchar(10)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81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220200" cy="639762"/>
          </a:xfrm>
        </p:spPr>
        <p:txBody>
          <a:bodyPr>
            <a:noAutofit/>
          </a:bodyPr>
          <a:lstStyle/>
          <a:p>
            <a:r>
              <a:rPr lang="en-US" sz="2200"/>
              <a:t>Hàm với giá </a:t>
            </a:r>
            <a:r>
              <a:rPr lang="en-US" sz="2200" smtClean="0"/>
              <a:t>trị trả về là </a:t>
            </a:r>
            <a:r>
              <a:rPr lang="en-US" sz="2200"/>
              <a:t>“</a:t>
            </a:r>
            <a:r>
              <a:rPr lang="en-US" sz="2200" smtClean="0"/>
              <a:t>dữ liệu </a:t>
            </a:r>
            <a:r>
              <a:rPr lang="en-US" sz="2200"/>
              <a:t>kiểu bảng” </a:t>
            </a:r>
            <a:r>
              <a:rPr lang="en-US" sz="2200" smtClean="0"/>
              <a:t>- hàm </a:t>
            </a:r>
            <a:r>
              <a:rPr lang="en-US" sz="2200"/>
              <a:t>nội tuyến(inline function)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10600" cy="6172200"/>
          </a:xfrm>
        </p:spPr>
        <p:txBody>
          <a:bodyPr>
            <a:normAutofit fontScale="92500" lnSpcReduction="20000"/>
          </a:bodyPr>
          <a:lstStyle/>
          <a:p>
            <a:r>
              <a:rPr lang="vi-VN"/>
              <a:t>Ta đã biết được chức năng cũng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sự</a:t>
            </a:r>
            <a:r>
              <a:rPr lang="en-US" smtClean="0"/>
              <a:t> </a:t>
            </a:r>
            <a:r>
              <a:rPr lang="vi-VN" smtClean="0"/>
              <a:t>tiện </a:t>
            </a:r>
            <a:r>
              <a:rPr lang="vi-VN"/>
              <a:t>lợi của việc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các khung </a:t>
            </a:r>
            <a:r>
              <a:rPr lang="vi-VN" smtClean="0"/>
              <a:t>nhìn</a:t>
            </a:r>
            <a:r>
              <a:rPr lang="en-US" smtClean="0"/>
              <a:t> (View)</a:t>
            </a:r>
            <a:r>
              <a:rPr lang="vi-VN" smtClean="0"/>
              <a:t> trong cơ</a:t>
            </a:r>
            <a:r>
              <a:rPr lang="en-US" smtClean="0"/>
              <a:t> </a:t>
            </a:r>
            <a:r>
              <a:rPr lang="vi-VN" smtClean="0"/>
              <a:t>sở</a:t>
            </a:r>
            <a:r>
              <a:rPr lang="en-US" smtClean="0"/>
              <a:t> </a:t>
            </a:r>
            <a:r>
              <a:rPr lang="vi-VN" smtClean="0"/>
              <a:t>dữ</a:t>
            </a:r>
            <a:r>
              <a:rPr lang="en-US" smtClean="0"/>
              <a:t> </a:t>
            </a:r>
            <a:r>
              <a:rPr lang="vi-VN" smtClean="0"/>
              <a:t>liệu</a:t>
            </a:r>
            <a:r>
              <a:rPr lang="vi-VN"/>
              <a:t>. </a:t>
            </a:r>
            <a:endParaRPr lang="en-US" smtClean="0"/>
          </a:p>
          <a:p>
            <a:r>
              <a:rPr lang="vi-VN" smtClean="0"/>
              <a:t>Tuy </a:t>
            </a:r>
            <a:r>
              <a:rPr lang="vi-VN"/>
              <a:t>nhiên, nếu cần phải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các tham </a:t>
            </a:r>
            <a:r>
              <a:rPr lang="vi-VN" smtClean="0"/>
              <a:t>số</a:t>
            </a:r>
            <a:r>
              <a:rPr lang="en-US" smtClean="0"/>
              <a:t> </a:t>
            </a:r>
            <a:r>
              <a:rPr lang="vi-VN" smtClean="0"/>
              <a:t>trong </a:t>
            </a:r>
            <a:r>
              <a:rPr lang="vi-VN"/>
              <a:t>khung nhìn </a:t>
            </a:r>
            <a:r>
              <a:rPr lang="vi-VN" smtClean="0"/>
              <a:t>(</a:t>
            </a:r>
            <a:r>
              <a:rPr lang="vi-VN"/>
              <a:t>chẳng hạn các tham </a:t>
            </a:r>
            <a:r>
              <a:rPr lang="vi-VN" smtClean="0"/>
              <a:t>số</a:t>
            </a:r>
            <a:r>
              <a:rPr lang="en-US" smtClean="0"/>
              <a:t> </a:t>
            </a:r>
            <a:r>
              <a:rPr lang="vi-VN" smtClean="0"/>
              <a:t>trong </a:t>
            </a:r>
            <a:r>
              <a:rPr lang="vi-VN"/>
              <a:t>mệnh </a:t>
            </a:r>
            <a:r>
              <a:rPr lang="vi-VN" smtClean="0"/>
              <a:t>đề</a:t>
            </a:r>
            <a:r>
              <a:rPr lang="en-US" smtClean="0"/>
              <a:t> </a:t>
            </a:r>
            <a:r>
              <a:rPr lang="vi-VN" smtClean="0"/>
              <a:t>WHERE </a:t>
            </a:r>
            <a:r>
              <a:rPr lang="vi-VN"/>
              <a:t>của câu lệnh SELECT) thì ta lại không </a:t>
            </a:r>
            <a:r>
              <a:rPr lang="vi-VN" smtClean="0"/>
              <a:t>thể</a:t>
            </a:r>
            <a:r>
              <a:rPr lang="en-US" smtClean="0"/>
              <a:t> </a:t>
            </a:r>
            <a:r>
              <a:rPr lang="vi-VN" smtClean="0"/>
              <a:t>thực </a:t>
            </a:r>
            <a:r>
              <a:rPr lang="vi-VN"/>
              <a:t>hiện được. </a:t>
            </a:r>
            <a:endParaRPr lang="en-US" smtClean="0"/>
          </a:p>
          <a:p>
            <a:r>
              <a:rPr lang="vi-VN" smtClean="0"/>
              <a:t>Điều </a:t>
            </a:r>
            <a:r>
              <a:rPr lang="vi-VN"/>
              <a:t>này phần nào đó </a:t>
            </a:r>
            <a:r>
              <a:rPr lang="vi-VN" smtClean="0"/>
              <a:t>làm</a:t>
            </a:r>
            <a:r>
              <a:rPr lang="en-US" smtClean="0"/>
              <a:t> </a:t>
            </a:r>
            <a:r>
              <a:rPr lang="vi-VN" smtClean="0"/>
              <a:t>giảm</a:t>
            </a:r>
            <a:r>
              <a:rPr lang="en-US" smtClean="0"/>
              <a:t> </a:t>
            </a:r>
            <a:r>
              <a:rPr lang="vi-VN" smtClean="0"/>
              <a:t>tính </a:t>
            </a:r>
            <a:r>
              <a:rPr lang="vi-VN"/>
              <a:t>linh hoạt trong việc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khung </a:t>
            </a:r>
            <a:r>
              <a:rPr lang="vi-VN"/>
              <a:t>nhìn. </a:t>
            </a:r>
            <a:endParaRPr lang="en-US" smtClean="0"/>
          </a:p>
          <a:p>
            <a:r>
              <a:rPr lang="vi-VN"/>
              <a:t>Ví </a:t>
            </a:r>
            <a:r>
              <a:rPr lang="vi-VN" smtClean="0"/>
              <a:t>dụ:</a:t>
            </a:r>
            <a:r>
              <a:rPr lang="en-US" smtClean="0"/>
              <a:t> </a:t>
            </a:r>
            <a:r>
              <a:rPr lang="vi-VN" smtClean="0"/>
              <a:t>Xét </a:t>
            </a:r>
            <a:r>
              <a:rPr lang="vi-VN"/>
              <a:t>khung nhìn được định nghĩa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sau</a:t>
            </a:r>
            <a:r>
              <a:rPr lang="vi-VN"/>
              <a:t>: </a:t>
            </a:r>
          </a:p>
          <a:p>
            <a:pPr marL="274320" lvl="1" indent="0">
              <a:buNone/>
            </a:pPr>
            <a:r>
              <a:rPr lang="vi-VN"/>
              <a:t>CREATE VIEW </a:t>
            </a:r>
            <a:r>
              <a:rPr lang="en-US" smtClean="0"/>
              <a:t>vw_</a:t>
            </a:r>
            <a:r>
              <a:rPr lang="vi-VN" smtClean="0"/>
              <a:t>sinhvien </a:t>
            </a:r>
            <a:endParaRPr lang="vi-VN"/>
          </a:p>
          <a:p>
            <a:pPr marL="274320" lvl="1" indent="0">
              <a:buNone/>
            </a:pPr>
            <a:r>
              <a:rPr lang="vi-VN"/>
              <a:t>AS </a:t>
            </a:r>
          </a:p>
          <a:p>
            <a:pPr marL="274320" lvl="1" indent="0">
              <a:buNone/>
            </a:pPr>
            <a:r>
              <a:rPr lang="vi-VN"/>
              <a:t>SELECT masv,hodem,ten,ngaysinh </a:t>
            </a:r>
          </a:p>
          <a:p>
            <a:pPr marL="274320" lvl="1" indent="0">
              <a:buNone/>
            </a:pPr>
            <a:r>
              <a:rPr lang="vi-VN"/>
              <a:t>FROM sinhvien INNER JOIN lop </a:t>
            </a:r>
          </a:p>
          <a:p>
            <a:pPr marL="274320" lvl="1" indent="0">
              <a:buNone/>
            </a:pPr>
            <a:r>
              <a:rPr lang="vi-VN"/>
              <a:t>ON sinhvien.malop=lop.malop </a:t>
            </a:r>
          </a:p>
          <a:p>
            <a:pPr marL="274320" lvl="1" indent="0">
              <a:buNone/>
            </a:pPr>
            <a:r>
              <a:rPr lang="vi-VN"/>
              <a:t>WHERE </a:t>
            </a:r>
            <a:r>
              <a:rPr lang="vi-VN" smtClean="0"/>
              <a:t>khoa=25</a:t>
            </a:r>
            <a:endParaRPr lang="en-US" smtClean="0"/>
          </a:p>
          <a:p>
            <a:r>
              <a:rPr lang="en-US" smtClean="0"/>
              <a:t>T</a:t>
            </a:r>
            <a:r>
              <a:rPr lang="vi-VN" smtClean="0"/>
              <a:t>a </a:t>
            </a:r>
            <a:r>
              <a:rPr lang="vi-VN"/>
              <a:t>có </a:t>
            </a:r>
            <a:r>
              <a:rPr lang="vi-VN" smtClean="0"/>
              <a:t>thể</a:t>
            </a:r>
            <a:r>
              <a:rPr lang="en-US" smtClean="0"/>
              <a:t> </a:t>
            </a:r>
            <a:r>
              <a:rPr lang="vi-VN" smtClean="0"/>
              <a:t>biết </a:t>
            </a:r>
            <a:r>
              <a:rPr lang="vi-VN"/>
              <a:t>được danh sách các sinh viên khoá 25 một cách </a:t>
            </a:r>
            <a:r>
              <a:rPr lang="vi-VN" smtClean="0"/>
              <a:t>dễ</a:t>
            </a:r>
            <a:r>
              <a:rPr lang="en-US" smtClean="0"/>
              <a:t> </a:t>
            </a:r>
            <a:r>
              <a:rPr lang="vi-VN" smtClean="0"/>
              <a:t>dàng </a:t>
            </a:r>
            <a:r>
              <a:rPr lang="vi-VN"/>
              <a:t>nhưng rõ ràng </a:t>
            </a:r>
            <a:r>
              <a:rPr lang="vi-VN" smtClean="0"/>
              <a:t>không thể</a:t>
            </a:r>
            <a:r>
              <a:rPr lang="en-US" smtClean="0"/>
              <a:t> </a:t>
            </a:r>
            <a:r>
              <a:rPr lang="vi-VN" smtClean="0"/>
              <a:t>thông </a:t>
            </a:r>
            <a:r>
              <a:rPr lang="vi-VN"/>
              <a:t>qua khung nhìn này </a:t>
            </a:r>
            <a:r>
              <a:rPr lang="vi-VN" smtClean="0"/>
              <a:t>để</a:t>
            </a:r>
            <a:r>
              <a:rPr lang="en-US" smtClean="0"/>
              <a:t> </a:t>
            </a:r>
            <a:r>
              <a:rPr lang="vi-VN" smtClean="0"/>
              <a:t>biết </a:t>
            </a:r>
            <a:r>
              <a:rPr lang="vi-VN"/>
              <a:t>được danh sách sinh viên các khoá khác </a:t>
            </a:r>
            <a:r>
              <a:rPr lang="vi-VN" smtClean="0"/>
              <a:t>do </a:t>
            </a:r>
            <a:r>
              <a:rPr lang="vi-VN"/>
              <a:t>không </a:t>
            </a:r>
            <a:r>
              <a:rPr lang="vi-VN" smtClean="0"/>
              <a:t>thể</a:t>
            </a:r>
            <a:r>
              <a:rPr lang="en-US" smtClean="0"/>
              <a:t>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điều kiện có dạng KHOA= @</a:t>
            </a:r>
            <a:r>
              <a:rPr lang="vi-VN" smtClean="0"/>
              <a:t>thamso</a:t>
            </a:r>
            <a:r>
              <a:rPr lang="en-US" smtClean="0"/>
              <a:t> </a:t>
            </a:r>
            <a:r>
              <a:rPr lang="vi-VN" smtClean="0"/>
              <a:t>trong </a:t>
            </a:r>
            <a:r>
              <a:rPr lang="vi-VN"/>
              <a:t>mệnh </a:t>
            </a:r>
            <a:r>
              <a:rPr lang="vi-VN" smtClean="0"/>
              <a:t>đề</a:t>
            </a:r>
            <a:r>
              <a:rPr lang="en-US" smtClean="0"/>
              <a:t> </a:t>
            </a:r>
            <a:r>
              <a:rPr lang="vi-VN" smtClean="0"/>
              <a:t>WHERE của </a:t>
            </a:r>
            <a:r>
              <a:rPr lang="vi-VN"/>
              <a:t>câu lệnh SELECT được.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Hàm </a:t>
            </a:r>
            <a:r>
              <a:rPr lang="en-US"/>
              <a:t>nội </a:t>
            </a:r>
            <a:r>
              <a:rPr lang="en-US" smtClean="0"/>
              <a:t>tuyến (</a:t>
            </a:r>
            <a:r>
              <a:rPr lang="en-US"/>
              <a:t>inline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382000" cy="5867400"/>
          </a:xfrm>
        </p:spPr>
        <p:txBody>
          <a:bodyPr>
            <a:normAutofit fontScale="92500" lnSpcReduction="10000"/>
          </a:bodyPr>
          <a:lstStyle/>
          <a:p>
            <a:r>
              <a:rPr lang="vi-VN"/>
              <a:t>Một hàm nội tuyến được định nghĩa bởi câu lệnh CREATE TABLE với cú pháp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sau</a:t>
            </a:r>
            <a:r>
              <a:rPr lang="vi-VN"/>
              <a:t>: 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CREATE FUNCTION tên_hàm ([danh_sách_tham_số])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RETURNS TABLE 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AS </a:t>
            </a:r>
          </a:p>
          <a:p>
            <a:pPr marL="274320" lvl="1" indent="0">
              <a:buNone/>
            </a:pPr>
            <a:r>
              <a:rPr lang="vi-VN">
                <a:solidFill>
                  <a:srgbClr val="FF0000"/>
                </a:solidFill>
              </a:rPr>
              <a:t>RETURN (câu_lệnh_select</a:t>
            </a:r>
            <a:r>
              <a:rPr lang="vi-VN" smtClean="0">
                <a:solidFill>
                  <a:srgbClr val="FF0000"/>
                </a:solidFill>
              </a:rPr>
              <a:t>)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Chú ý: Không sử dụng lệnh trong phần thân hàm</a:t>
            </a:r>
          </a:p>
          <a:p>
            <a:r>
              <a:rPr lang="en-US" smtClean="0"/>
              <a:t>VD: Đưa ra danh sách sinh viên</a:t>
            </a:r>
          </a:p>
          <a:p>
            <a:pPr marL="0" indent="0">
              <a:buNone/>
            </a:pPr>
            <a:r>
              <a:rPr lang="en-US"/>
              <a:t>CREATE FUNCTION </a:t>
            </a:r>
            <a:r>
              <a:rPr lang="en-US" smtClean="0"/>
              <a:t>func_XemSV ( @</a:t>
            </a:r>
            <a:r>
              <a:rPr lang="en-US"/>
              <a:t>khoa </a:t>
            </a:r>
            <a:r>
              <a:rPr lang="en-US" smtClean="0"/>
              <a:t>INT ) </a:t>
            </a:r>
            <a:endParaRPr lang="en-US"/>
          </a:p>
          <a:p>
            <a:pPr marL="0" indent="0">
              <a:buNone/>
            </a:pPr>
            <a:r>
              <a:rPr lang="en-US"/>
              <a:t>RETURNS TABLE </a:t>
            </a:r>
          </a:p>
          <a:p>
            <a:pPr marL="0" indent="0">
              <a:buNone/>
            </a:pPr>
            <a:r>
              <a:rPr lang="en-US"/>
              <a:t>AS </a:t>
            </a:r>
            <a:endParaRPr lang="en-US" smtClean="0"/>
          </a:p>
          <a:p>
            <a:pPr marL="0" indent="0">
              <a:buNone/>
            </a:pPr>
            <a:r>
              <a:rPr lang="en-US"/>
              <a:t>RETURN(SELECT masv,hodem,ten,ngaysinh </a:t>
            </a:r>
          </a:p>
          <a:p>
            <a:pPr marL="0" indent="0">
              <a:buNone/>
            </a:pPr>
            <a:r>
              <a:rPr lang="en-US" smtClean="0"/>
              <a:t>	    FROM </a:t>
            </a:r>
            <a:r>
              <a:rPr lang="en-US"/>
              <a:t>sinhvien INNER JOIN lop </a:t>
            </a:r>
          </a:p>
          <a:p>
            <a:pPr marL="0" indent="0">
              <a:buNone/>
            </a:pPr>
            <a:r>
              <a:rPr lang="en-US" smtClean="0"/>
              <a:t> 	    ON </a:t>
            </a:r>
            <a:r>
              <a:rPr lang="en-US"/>
              <a:t>sinhvien.malop=lop.malop </a:t>
            </a:r>
          </a:p>
          <a:p>
            <a:pPr marL="0" indent="0">
              <a:buNone/>
            </a:pPr>
            <a:r>
              <a:rPr lang="en-US" smtClean="0"/>
              <a:t>	     WHERE </a:t>
            </a:r>
            <a:r>
              <a:rPr lang="en-US"/>
              <a:t>khoa=@khoa) </a:t>
            </a:r>
          </a:p>
        </p:txBody>
      </p:sp>
    </p:spTree>
    <p:extLst>
      <p:ext uri="{BB962C8B-B14F-4D97-AF65-F5344CB8AC3E}">
        <p14:creationId xmlns:p14="http://schemas.microsoft.com/office/powerpoint/2010/main" val="10279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2800"/>
              <a:t>Hàm nội tuyến (inline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82000" cy="5791200"/>
          </a:xfrm>
        </p:spPr>
        <p:txBody>
          <a:bodyPr/>
          <a:lstStyle/>
          <a:p>
            <a:r>
              <a:rPr lang="vi-VN"/>
              <a:t>Với hàm được định nghĩa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trên</a:t>
            </a:r>
            <a:r>
              <a:rPr lang="vi-VN"/>
              <a:t>, </a:t>
            </a:r>
            <a:r>
              <a:rPr lang="vi-VN" smtClean="0"/>
              <a:t>để</a:t>
            </a:r>
            <a:r>
              <a:rPr lang="en-US" smtClean="0"/>
              <a:t> </a:t>
            </a:r>
            <a:r>
              <a:rPr lang="vi-VN" smtClean="0"/>
              <a:t>biết </a:t>
            </a:r>
            <a:r>
              <a:rPr lang="vi-VN"/>
              <a:t>danh sách các sinh viên </a:t>
            </a:r>
            <a:r>
              <a:rPr lang="vi-VN" smtClean="0"/>
              <a:t>khoá</a:t>
            </a:r>
            <a:r>
              <a:rPr lang="en-US" smtClean="0"/>
              <a:t> </a:t>
            </a:r>
            <a:r>
              <a:rPr lang="vi-VN" smtClean="0"/>
              <a:t>25</a:t>
            </a:r>
            <a:r>
              <a:rPr lang="vi-VN"/>
              <a:t>, ta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câu lệnh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sau</a:t>
            </a:r>
            <a:r>
              <a:rPr lang="vi-VN"/>
              <a:t>: 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vi-VN" smtClean="0"/>
              <a:t>SELECT </a:t>
            </a:r>
            <a:r>
              <a:rPr lang="vi-VN"/>
              <a:t>* FROM dbo.func_XemSV(25) </a:t>
            </a:r>
          </a:p>
          <a:p>
            <a:r>
              <a:rPr lang="vi-VN"/>
              <a:t>còn câu lệnh dưới </a:t>
            </a:r>
            <a:r>
              <a:rPr lang="vi-VN" smtClean="0"/>
              <a:t>đây</a:t>
            </a:r>
            <a:r>
              <a:rPr lang="en-US" smtClean="0"/>
              <a:t> </a:t>
            </a:r>
            <a:r>
              <a:rPr lang="vi-VN" smtClean="0"/>
              <a:t>cho </a:t>
            </a:r>
            <a:r>
              <a:rPr lang="vi-VN"/>
              <a:t>ta biết được danh sách sinh viên khoá 26 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vi-VN" smtClean="0"/>
              <a:t>SELECT </a:t>
            </a:r>
            <a:r>
              <a:rPr lang="vi-VN"/>
              <a:t>* FROM dbo.func_XemSV(26)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sz="2800"/>
              <a:t>Hàm nội tuyến (inline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84496"/>
            <a:ext cx="8382000" cy="6477000"/>
          </a:xfrm>
        </p:spPr>
        <p:txBody>
          <a:bodyPr>
            <a:normAutofit fontScale="85000" lnSpcReduction="10000"/>
          </a:bodyPr>
          <a:lstStyle/>
          <a:p>
            <a:r>
              <a:rPr lang="vi-VN"/>
              <a:t>Đối với hàm nội tuyến, phần thân của hàm </a:t>
            </a:r>
            <a:r>
              <a:rPr lang="vi-VN" smtClean="0"/>
              <a:t>chỉ</a:t>
            </a:r>
            <a:r>
              <a:rPr lang="en-US" smtClean="0"/>
              <a:t> </a:t>
            </a:r>
            <a:r>
              <a:rPr lang="vi-VN" smtClean="0"/>
              <a:t>cho </a:t>
            </a:r>
            <a:r>
              <a:rPr lang="vi-VN"/>
              <a:t>phép </a:t>
            </a:r>
            <a:r>
              <a:rPr lang="vi-VN" smtClean="0"/>
              <a:t>sự</a:t>
            </a:r>
            <a:r>
              <a:rPr lang="en-US" smtClean="0"/>
              <a:t> </a:t>
            </a:r>
            <a:r>
              <a:rPr lang="vi-VN" smtClean="0"/>
              <a:t>xuất </a:t>
            </a:r>
            <a:r>
              <a:rPr lang="vi-VN"/>
              <a:t>hiện duy nhất </a:t>
            </a:r>
            <a:r>
              <a:rPr lang="vi-VN" smtClean="0"/>
              <a:t>của </a:t>
            </a:r>
            <a:r>
              <a:rPr lang="vi-VN"/>
              <a:t>câu lệnh RETURN. </a:t>
            </a:r>
            <a:endParaRPr lang="en-US" smtClean="0"/>
          </a:p>
          <a:p>
            <a:r>
              <a:rPr lang="vi-VN" smtClean="0"/>
              <a:t>Trong </a:t>
            </a:r>
            <a:r>
              <a:rPr lang="vi-VN"/>
              <a:t>trường hợp cần phải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đến nhiều câu lệnh trong </a:t>
            </a:r>
            <a:r>
              <a:rPr lang="vi-VN" smtClean="0"/>
              <a:t>phần thân</a:t>
            </a:r>
            <a:r>
              <a:rPr lang="en-US" smtClean="0"/>
              <a:t> </a:t>
            </a:r>
            <a:r>
              <a:rPr lang="vi-VN" smtClean="0"/>
              <a:t>của </a:t>
            </a:r>
            <a:r>
              <a:rPr lang="vi-VN"/>
              <a:t>hàm, ta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cú pháp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sau </a:t>
            </a:r>
            <a:r>
              <a:rPr lang="vi-VN"/>
              <a:t>để định nghĩa hàm: </a:t>
            </a: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</a:rPr>
              <a:t>CREATE FUNCTION tên_hàm([danh_sách_tham_số]) </a:t>
            </a: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</a:rPr>
              <a:t>RETURNS @</a:t>
            </a:r>
            <a:r>
              <a:rPr lang="vi-VN" smtClean="0">
                <a:solidFill>
                  <a:srgbClr val="FF0000"/>
                </a:solidFill>
              </a:rPr>
              <a:t>biến_bảng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TABLE </a:t>
            </a:r>
            <a:r>
              <a:rPr lang="en-US" smtClean="0">
                <a:solidFill>
                  <a:srgbClr val="FF0000"/>
                </a:solidFill>
              </a:rPr>
              <a:t> Đ</a:t>
            </a:r>
            <a:r>
              <a:rPr lang="vi-VN" smtClean="0">
                <a:solidFill>
                  <a:srgbClr val="FF0000"/>
                </a:solidFill>
              </a:rPr>
              <a:t>ịnh_nghĩa_bảng</a:t>
            </a:r>
            <a:endParaRPr lang="vi-V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</a:rPr>
              <a:t>AS </a:t>
            </a: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</a:rPr>
              <a:t>BEGIN 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      C</a:t>
            </a:r>
            <a:r>
              <a:rPr lang="vi-VN" smtClean="0">
                <a:solidFill>
                  <a:srgbClr val="FF0000"/>
                </a:solidFill>
              </a:rPr>
              <a:t>ác_câu_lệnh_trong_thân_hàm</a:t>
            </a:r>
            <a:endParaRPr lang="vi-V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</a:rPr>
              <a:t>RETURN </a:t>
            </a: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</a:rPr>
              <a:t>END 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vi-VN" smtClean="0"/>
              <a:t>Cấu </a:t>
            </a:r>
            <a:r>
              <a:rPr lang="vi-VN"/>
              <a:t>trúc của bảng </a:t>
            </a:r>
            <a:r>
              <a:rPr lang="vi-VN" smtClean="0"/>
              <a:t>trả</a:t>
            </a:r>
            <a:r>
              <a:rPr lang="en-US" smtClean="0"/>
              <a:t> </a:t>
            </a:r>
            <a:r>
              <a:rPr lang="vi-VN" smtClean="0"/>
              <a:t>về</a:t>
            </a:r>
            <a:r>
              <a:rPr lang="en-US" smtClean="0"/>
              <a:t> </a:t>
            </a:r>
            <a:r>
              <a:rPr lang="vi-VN" smtClean="0"/>
              <a:t>bởi </a:t>
            </a:r>
            <a:r>
              <a:rPr lang="vi-VN"/>
              <a:t>hàm được xác định dựa vào định nghĩa của </a:t>
            </a:r>
            <a:r>
              <a:rPr lang="vi-VN" smtClean="0"/>
              <a:t>bảng </a:t>
            </a:r>
            <a:r>
              <a:rPr lang="vi-VN"/>
              <a:t>trong mệnh  </a:t>
            </a:r>
            <a:r>
              <a:rPr lang="vi-VN" smtClean="0"/>
              <a:t>đề</a:t>
            </a:r>
            <a:r>
              <a:rPr lang="en-US" smtClean="0"/>
              <a:t> </a:t>
            </a:r>
            <a:r>
              <a:rPr lang="vi-VN" smtClean="0"/>
              <a:t>RETURNS</a:t>
            </a:r>
            <a:r>
              <a:rPr lang="vi-VN"/>
              <a:t>. </a:t>
            </a:r>
            <a:endParaRPr lang="en-US" smtClean="0"/>
          </a:p>
          <a:p>
            <a:r>
              <a:rPr lang="vi-VN" smtClean="0"/>
              <a:t>Biến </a:t>
            </a:r>
            <a:r>
              <a:rPr lang="vi-VN"/>
              <a:t>@</a:t>
            </a:r>
            <a:r>
              <a:rPr lang="vi-VN" smtClean="0"/>
              <a:t>biến_bảng</a:t>
            </a:r>
            <a:r>
              <a:rPr lang="en-US" smtClean="0"/>
              <a:t> </a:t>
            </a:r>
            <a:r>
              <a:rPr lang="vi-VN" smtClean="0"/>
              <a:t>trong mệnh đề</a:t>
            </a:r>
            <a:r>
              <a:rPr lang="en-US" smtClean="0"/>
              <a:t> </a:t>
            </a:r>
            <a:r>
              <a:rPr lang="vi-VN" smtClean="0"/>
              <a:t>RETURNS </a:t>
            </a:r>
            <a:r>
              <a:rPr lang="vi-VN"/>
              <a:t>có phạm vi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trong </a:t>
            </a:r>
            <a:r>
              <a:rPr lang="vi-VN" smtClean="0"/>
              <a:t>hàm</a:t>
            </a:r>
            <a:r>
              <a:rPr lang="en-US" smtClean="0"/>
              <a:t> </a:t>
            </a:r>
            <a:r>
              <a:rPr lang="vi-VN" smtClean="0"/>
              <a:t>và </a:t>
            </a:r>
            <a:r>
              <a:rPr lang="vi-VN"/>
              <a:t>được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như</a:t>
            </a:r>
            <a:r>
              <a:rPr lang="en-US" smtClean="0"/>
              <a:t> </a:t>
            </a:r>
            <a:r>
              <a:rPr lang="vi-VN" smtClean="0"/>
              <a:t>là </a:t>
            </a:r>
            <a:r>
              <a:rPr lang="vi-VN"/>
              <a:t>một </a:t>
            </a:r>
            <a:r>
              <a:rPr lang="vi-VN" smtClean="0"/>
              <a:t>tên</a:t>
            </a:r>
            <a:r>
              <a:rPr lang="en-US" smtClean="0"/>
              <a:t> </a:t>
            </a:r>
            <a:r>
              <a:rPr lang="vi-VN" smtClean="0"/>
              <a:t>bảng</a:t>
            </a:r>
            <a:r>
              <a:rPr lang="vi-VN"/>
              <a:t>. </a:t>
            </a:r>
          </a:p>
          <a:p>
            <a:r>
              <a:rPr lang="vi-VN" smtClean="0"/>
              <a:t>Câu lệnh</a:t>
            </a:r>
            <a:r>
              <a:rPr lang="en-US" smtClean="0"/>
              <a:t> </a:t>
            </a:r>
            <a:r>
              <a:rPr lang="vi-VN" smtClean="0"/>
              <a:t>RETURN </a:t>
            </a:r>
            <a:r>
              <a:rPr lang="vi-VN"/>
              <a:t>trong thân hàm không chỉ định giá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trả</a:t>
            </a:r>
            <a:r>
              <a:rPr lang="en-US" smtClean="0"/>
              <a:t> </a:t>
            </a:r>
            <a:r>
              <a:rPr lang="vi-VN" smtClean="0"/>
              <a:t>về</a:t>
            </a:r>
            <a:r>
              <a:rPr lang="vi-VN"/>
              <a:t>. Giá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trả</a:t>
            </a:r>
            <a:r>
              <a:rPr lang="en-US" smtClean="0"/>
              <a:t> </a:t>
            </a:r>
            <a:r>
              <a:rPr lang="vi-VN" smtClean="0"/>
              <a:t>về</a:t>
            </a:r>
            <a:r>
              <a:rPr lang="en-US" smtClean="0"/>
              <a:t> </a:t>
            </a:r>
            <a:r>
              <a:rPr lang="vi-VN" smtClean="0"/>
              <a:t>của hàm</a:t>
            </a:r>
            <a:r>
              <a:rPr lang="en-US" smtClean="0"/>
              <a:t> </a:t>
            </a:r>
            <a:r>
              <a:rPr lang="vi-VN" smtClean="0"/>
              <a:t>chính </a:t>
            </a:r>
            <a:r>
              <a:rPr lang="vi-VN"/>
              <a:t>là các dòng </a:t>
            </a:r>
            <a:r>
              <a:rPr lang="vi-VN" smtClean="0"/>
              <a:t>dữ</a:t>
            </a:r>
            <a:r>
              <a:rPr lang="en-US" smtClean="0"/>
              <a:t> </a:t>
            </a:r>
            <a:r>
              <a:rPr lang="vi-VN" smtClean="0"/>
              <a:t>liệu </a:t>
            </a:r>
            <a:r>
              <a:rPr lang="vi-VN"/>
              <a:t>trong bảng có tên là @</a:t>
            </a:r>
            <a:r>
              <a:rPr lang="vi-VN" smtClean="0"/>
              <a:t>biến</a:t>
            </a:r>
            <a:r>
              <a:rPr lang="en-US" smtClean="0"/>
              <a:t>_</a:t>
            </a:r>
            <a:r>
              <a:rPr lang="vi-VN" smtClean="0"/>
              <a:t>bảng </a:t>
            </a:r>
            <a:r>
              <a:rPr lang="vi-VN"/>
              <a:t>được </a:t>
            </a:r>
            <a:r>
              <a:rPr lang="vi-VN" smtClean="0"/>
              <a:t>định </a:t>
            </a:r>
            <a:r>
              <a:rPr lang="vi-VN"/>
              <a:t>nghĩa trong mệnh </a:t>
            </a:r>
            <a:r>
              <a:rPr lang="vi-VN" smtClean="0"/>
              <a:t>đề</a:t>
            </a:r>
            <a:r>
              <a:rPr lang="en-US" smtClean="0"/>
              <a:t> </a:t>
            </a:r>
            <a:r>
              <a:rPr lang="vi-VN" smtClean="0"/>
              <a:t>RETURNS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Hàm nội tuyến (inline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686800" cy="6248400"/>
          </a:xfrm>
        </p:spPr>
        <p:txBody>
          <a:bodyPr>
            <a:normAutofit fontScale="62500" lnSpcReduction="20000"/>
          </a:bodyPr>
          <a:lstStyle/>
          <a:p>
            <a:r>
              <a:rPr lang="vi-VN"/>
              <a:t>Ví </a:t>
            </a:r>
            <a:r>
              <a:rPr lang="vi-VN" smtClean="0"/>
              <a:t>dụ:</a:t>
            </a:r>
            <a:r>
              <a:rPr lang="en-US" smtClean="0"/>
              <a:t> </a:t>
            </a:r>
            <a:r>
              <a:rPr lang="vi-VN" smtClean="0"/>
              <a:t>Ta </a:t>
            </a:r>
            <a:r>
              <a:rPr lang="vi-VN"/>
              <a:t>định nghĩa hàm </a:t>
            </a:r>
            <a:r>
              <a:rPr lang="en-US" smtClean="0"/>
              <a:t> </a:t>
            </a:r>
            <a:r>
              <a:rPr lang="vi-VN" smtClean="0"/>
              <a:t>func_TongSV</a:t>
            </a:r>
            <a:r>
              <a:rPr lang="en-US" smtClean="0"/>
              <a:t>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sau</a:t>
            </a:r>
            <a:r>
              <a:rPr lang="vi-VN"/>
              <a:t>: </a:t>
            </a:r>
          </a:p>
          <a:p>
            <a:pPr marL="0" indent="0">
              <a:buNone/>
            </a:pPr>
            <a:r>
              <a:rPr lang="vi-VN"/>
              <a:t>CREATE FUNCTION Func_Tongsv(@khoa SMALLINT) </a:t>
            </a:r>
          </a:p>
          <a:p>
            <a:pPr marL="0" indent="0">
              <a:buNone/>
            </a:pPr>
            <a:r>
              <a:rPr lang="vi-VN"/>
              <a:t>RETURNS @bangthongke TABLE </a:t>
            </a:r>
          </a:p>
          <a:p>
            <a:pPr marL="0" indent="0">
              <a:buNone/>
            </a:pPr>
            <a:r>
              <a:rPr lang="en-US" smtClean="0"/>
              <a:t>			</a:t>
            </a:r>
            <a:r>
              <a:rPr lang="vi-VN" smtClean="0"/>
              <a:t>( makhoa   </a:t>
            </a:r>
            <a:r>
              <a:rPr lang="vi-VN"/>
              <a:t>NVARCHAR(5), </a:t>
            </a:r>
          </a:p>
          <a:p>
            <a:pPr marL="0" indent="0">
              <a:buNone/>
            </a:pPr>
            <a:r>
              <a:rPr lang="en-US" smtClean="0"/>
              <a:t>			</a:t>
            </a:r>
            <a:r>
              <a:rPr lang="vi-VN" smtClean="0"/>
              <a:t>tenkhoa  </a:t>
            </a:r>
            <a:r>
              <a:rPr lang="vi-VN"/>
              <a:t>NVARCHAR(50), </a:t>
            </a:r>
          </a:p>
          <a:p>
            <a:pPr marL="0" indent="0">
              <a:buNone/>
            </a:pPr>
            <a:r>
              <a:rPr lang="en-US" smtClean="0"/>
              <a:t>			</a:t>
            </a:r>
            <a:r>
              <a:rPr lang="vi-VN" smtClean="0"/>
              <a:t>tongsosv </a:t>
            </a:r>
            <a:r>
              <a:rPr lang="vi-VN"/>
              <a:t>INT </a:t>
            </a:r>
            <a:r>
              <a:rPr lang="vi-VN" smtClean="0"/>
              <a:t>) </a:t>
            </a:r>
            <a:endParaRPr lang="vi-VN"/>
          </a:p>
          <a:p>
            <a:pPr marL="0" indent="0">
              <a:buNone/>
            </a:pPr>
            <a:r>
              <a:rPr lang="vi-VN"/>
              <a:t>AS </a:t>
            </a:r>
          </a:p>
          <a:p>
            <a:pPr marL="0" indent="0">
              <a:buNone/>
            </a:pPr>
            <a:r>
              <a:rPr lang="vi-VN"/>
              <a:t>BEGIN </a:t>
            </a:r>
          </a:p>
          <a:p>
            <a:pPr marL="0" indent="0">
              <a:buNone/>
            </a:pPr>
            <a:r>
              <a:rPr lang="vi-VN"/>
              <a:t>IF @khoa=0 </a:t>
            </a:r>
          </a:p>
          <a:p>
            <a:pPr marL="0" indent="0">
              <a:buNone/>
            </a:pPr>
            <a:r>
              <a:rPr lang="en-US" smtClean="0"/>
              <a:t>      </a:t>
            </a:r>
            <a:r>
              <a:rPr lang="vi-VN" smtClean="0"/>
              <a:t>INSERT </a:t>
            </a:r>
            <a:r>
              <a:rPr lang="vi-VN"/>
              <a:t>INTO @bangthongke </a:t>
            </a:r>
          </a:p>
          <a:p>
            <a:pPr marL="0" indent="0">
              <a:buNone/>
            </a:pPr>
            <a:r>
              <a:rPr lang="en-US" smtClean="0"/>
              <a:t>             </a:t>
            </a:r>
            <a:r>
              <a:rPr lang="vi-VN" smtClean="0"/>
              <a:t>SELECT </a:t>
            </a:r>
            <a:r>
              <a:rPr lang="vi-VN"/>
              <a:t>khoa.makhoa,tenkhoa,COUNT(masv) </a:t>
            </a:r>
            <a:endParaRPr lang="en-US" smtClean="0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</a:t>
            </a:r>
            <a:r>
              <a:rPr lang="vi-VN" smtClean="0"/>
              <a:t>FROM </a:t>
            </a:r>
            <a:r>
              <a:rPr lang="vi-VN"/>
              <a:t>(khoa INNER JOIN lop </a:t>
            </a:r>
            <a:r>
              <a:rPr lang="en-US" smtClean="0"/>
              <a:t> </a:t>
            </a:r>
            <a:r>
              <a:rPr lang="vi-VN" smtClean="0"/>
              <a:t>ON </a:t>
            </a:r>
            <a:r>
              <a:rPr lang="vi-VN"/>
              <a:t>khoa.makhoa=lop.makhoa) </a:t>
            </a:r>
            <a:r>
              <a:rPr lang="en-US" smtClean="0"/>
              <a:t> </a:t>
            </a:r>
            <a:r>
              <a:rPr lang="vi-VN" smtClean="0"/>
              <a:t>INNER </a:t>
            </a:r>
            <a:r>
              <a:rPr lang="vi-VN"/>
              <a:t>JOIN sinhvien </a:t>
            </a:r>
            <a:r>
              <a:rPr lang="en-US" smtClean="0"/>
              <a:t>ON</a:t>
            </a:r>
            <a:r>
              <a:rPr lang="vi-VN" smtClean="0"/>
              <a:t> </a:t>
            </a:r>
            <a:r>
              <a:rPr lang="vi-VN"/>
              <a:t>lop.malop=sinhvien.malop </a:t>
            </a:r>
          </a:p>
          <a:p>
            <a:pPr marL="0" indent="0">
              <a:buNone/>
            </a:pPr>
            <a:r>
              <a:rPr lang="en-US" smtClean="0"/>
              <a:t>            </a:t>
            </a:r>
            <a:r>
              <a:rPr lang="vi-VN" smtClean="0"/>
              <a:t>GROUP </a:t>
            </a:r>
            <a:r>
              <a:rPr lang="vi-VN"/>
              <a:t>BY khoa.makhoa,tenkhoa </a:t>
            </a:r>
          </a:p>
          <a:p>
            <a:pPr marL="0" indent="0">
              <a:buNone/>
            </a:pPr>
            <a:r>
              <a:rPr lang="vi-VN"/>
              <a:t>ELSE </a:t>
            </a:r>
          </a:p>
          <a:p>
            <a:pPr marL="0" indent="0">
              <a:buNone/>
            </a:pPr>
            <a:r>
              <a:rPr lang="en-US" smtClean="0"/>
              <a:t>       </a:t>
            </a:r>
            <a:r>
              <a:rPr lang="vi-VN" smtClean="0"/>
              <a:t>INSERT </a:t>
            </a:r>
            <a:r>
              <a:rPr lang="vi-VN"/>
              <a:t>INTO @bangthongke </a:t>
            </a:r>
          </a:p>
          <a:p>
            <a:pPr marL="0" indent="0">
              <a:buNone/>
            </a:pPr>
            <a:r>
              <a:rPr lang="en-US" smtClean="0"/>
              <a:t>             </a:t>
            </a:r>
            <a:r>
              <a:rPr lang="vi-VN" smtClean="0"/>
              <a:t>SELECT </a:t>
            </a:r>
            <a:r>
              <a:rPr lang="vi-VN"/>
              <a:t>khoa.makhoa,tenkhoa,COUNT(masv) 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</a:t>
            </a:r>
            <a:r>
              <a:rPr lang="vi-VN" smtClean="0"/>
              <a:t>FROM </a:t>
            </a:r>
            <a:r>
              <a:rPr lang="vi-VN"/>
              <a:t>(khoa INNER JOIN lop </a:t>
            </a:r>
            <a:r>
              <a:rPr lang="vi-VN" smtClean="0"/>
              <a:t>ON </a:t>
            </a:r>
            <a:r>
              <a:rPr lang="vi-VN"/>
              <a:t>khoa.makhoa=lop.makhoa) </a:t>
            </a:r>
            <a:r>
              <a:rPr lang="vi-VN" smtClean="0"/>
              <a:t>INNER </a:t>
            </a:r>
            <a:r>
              <a:rPr lang="vi-VN"/>
              <a:t>JOIN sinhvien </a:t>
            </a:r>
            <a:r>
              <a:rPr lang="vi-VN" smtClean="0"/>
              <a:t>ON </a:t>
            </a:r>
            <a:r>
              <a:rPr lang="vi-VN"/>
              <a:t>lop.malop=sinhvien.malop </a:t>
            </a:r>
          </a:p>
          <a:p>
            <a:pPr marL="0" indent="0">
              <a:buNone/>
            </a:pPr>
            <a:r>
              <a:rPr lang="en-US" smtClean="0"/>
              <a:t>            </a:t>
            </a:r>
            <a:r>
              <a:rPr lang="vi-VN" smtClean="0"/>
              <a:t>WHERE </a:t>
            </a:r>
            <a:r>
              <a:rPr lang="vi-VN"/>
              <a:t>khoa=@khoa </a:t>
            </a:r>
            <a:r>
              <a:rPr lang="vi-VN" smtClean="0"/>
              <a:t>GROUP </a:t>
            </a:r>
            <a:r>
              <a:rPr lang="vi-VN"/>
              <a:t>BY khoa.makhoa,tenkhoa </a:t>
            </a:r>
          </a:p>
          <a:p>
            <a:pPr marL="0" indent="0">
              <a:buNone/>
            </a:pPr>
            <a:r>
              <a:rPr lang="vi-VN"/>
              <a:t>RETURN /*</a:t>
            </a:r>
            <a:r>
              <a:rPr lang="vi-VN" smtClean="0"/>
              <a:t>Trả</a:t>
            </a:r>
            <a:r>
              <a:rPr lang="en-US" smtClean="0"/>
              <a:t> </a:t>
            </a:r>
            <a:r>
              <a:rPr lang="vi-VN" smtClean="0"/>
              <a:t>kết quả</a:t>
            </a:r>
            <a:r>
              <a:rPr lang="en-US" smtClean="0"/>
              <a:t> </a:t>
            </a:r>
            <a:r>
              <a:rPr lang="vi-VN" smtClean="0"/>
              <a:t>về</a:t>
            </a:r>
            <a:r>
              <a:rPr lang="en-US" smtClean="0"/>
              <a:t> </a:t>
            </a:r>
            <a:r>
              <a:rPr lang="vi-VN" smtClean="0"/>
              <a:t>cho </a:t>
            </a:r>
            <a:r>
              <a:rPr lang="vi-VN"/>
              <a:t>hàm*/ </a:t>
            </a:r>
          </a:p>
          <a:p>
            <a:pPr marL="0" indent="0">
              <a:buNone/>
            </a:pPr>
            <a:r>
              <a:rPr lang="vi-VN"/>
              <a:t>END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Autofit/>
          </a:bodyPr>
          <a:lstStyle/>
          <a:p>
            <a:r>
              <a:rPr lang="en-US" sz="2800"/>
              <a:t>Hàm nội tuyến (inline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vi-VN"/>
              <a:t>Với hàm được định nghĩa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trên</a:t>
            </a:r>
            <a:r>
              <a:rPr lang="vi-VN"/>
              <a:t>, câu lệnh: 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vi-VN" smtClean="0"/>
              <a:t>SELECT </a:t>
            </a:r>
            <a:r>
              <a:rPr lang="vi-VN"/>
              <a:t>* FROM dbo.func_TongSV(25) </a:t>
            </a:r>
          </a:p>
          <a:p>
            <a:r>
              <a:rPr lang="vi-VN" smtClean="0"/>
              <a:t>Sẽ</a:t>
            </a:r>
            <a:r>
              <a:rPr lang="en-US" smtClean="0"/>
              <a:t> </a:t>
            </a:r>
            <a:r>
              <a:rPr lang="vi-VN" smtClean="0"/>
              <a:t>cho </a:t>
            </a:r>
            <a:r>
              <a:rPr lang="vi-VN"/>
              <a:t>kết </a:t>
            </a:r>
            <a:r>
              <a:rPr lang="vi-VN" smtClean="0"/>
              <a:t>quả</a:t>
            </a:r>
            <a:r>
              <a:rPr lang="en-US" smtClean="0"/>
              <a:t> </a:t>
            </a:r>
            <a:r>
              <a:rPr lang="vi-VN" smtClean="0"/>
              <a:t>thống </a:t>
            </a:r>
            <a:r>
              <a:rPr lang="vi-VN"/>
              <a:t>kê tổng </a:t>
            </a:r>
            <a:r>
              <a:rPr lang="vi-VN" smtClean="0"/>
              <a:t>số</a:t>
            </a:r>
            <a:r>
              <a:rPr lang="en-US" smtClean="0"/>
              <a:t> </a:t>
            </a:r>
            <a:r>
              <a:rPr lang="vi-VN" smtClean="0"/>
              <a:t>sinh </a:t>
            </a:r>
            <a:r>
              <a:rPr lang="vi-VN"/>
              <a:t>viên khoá 25 của mỗi khoa</a:t>
            </a:r>
            <a:r>
              <a:rPr lang="vi-VN" smtClean="0"/>
              <a:t>:</a:t>
            </a:r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r>
              <a:rPr lang="en-US"/>
              <a:t>Còn câu lệnh: </a:t>
            </a:r>
          </a:p>
          <a:p>
            <a:pPr marL="0" indent="0">
              <a:buNone/>
            </a:pPr>
            <a:r>
              <a:rPr lang="en-US" smtClean="0"/>
              <a:t>    SELECT </a:t>
            </a:r>
            <a:r>
              <a:rPr lang="en-US"/>
              <a:t>* FROM dbo.func_TongSV(0) </a:t>
            </a:r>
          </a:p>
          <a:p>
            <a:r>
              <a:rPr lang="en-US"/>
              <a:t>Cho ta biết tổng </a:t>
            </a:r>
            <a:r>
              <a:rPr lang="en-US" smtClean="0"/>
              <a:t>số sinh </a:t>
            </a:r>
            <a:r>
              <a:rPr lang="en-US"/>
              <a:t>viên hiện có (tất </a:t>
            </a:r>
            <a:r>
              <a:rPr lang="en-US" smtClean="0"/>
              <a:t>cả các </a:t>
            </a:r>
            <a:r>
              <a:rPr lang="en-US"/>
              <a:t>khoá) của mỗi khoa: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5181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66648"/>
            <a:ext cx="5181600" cy="173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33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2800" smtClean="0"/>
              <a:t>Stored Procedure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VD: Tạo SP chèn dữ liệu vào 2 bảng Monhoc và Điểm thi.</a:t>
            </a:r>
          </a:p>
          <a:p>
            <a:pPr marL="0" indent="0">
              <a:buNone/>
            </a:pPr>
            <a:r>
              <a:rPr lang="vi-VN" smtClean="0"/>
              <a:t>CREATE </a:t>
            </a:r>
            <a:r>
              <a:rPr lang="vi-VN"/>
              <a:t>PROC sp_LenDanhSachDiem</a:t>
            </a:r>
            <a:r>
              <a:rPr lang="vi-VN" smtClean="0"/>
              <a:t>(@</a:t>
            </a:r>
            <a:r>
              <a:rPr lang="vi-VN"/>
              <a:t>mamonhoc    NVARCHAR(10), </a:t>
            </a:r>
          </a:p>
          <a:p>
            <a:pPr marL="0" indent="0">
              <a:buNone/>
            </a:pPr>
            <a:r>
              <a:rPr lang="vi-VN"/>
              <a:t>@tenmonhoc NVARCHAR(50</a:t>
            </a:r>
            <a:r>
              <a:rPr lang="vi-VN" smtClean="0"/>
              <a:t>),@</a:t>
            </a:r>
            <a:r>
              <a:rPr lang="vi-VN"/>
              <a:t>sodvht </a:t>
            </a:r>
            <a:r>
              <a:rPr lang="vi-VN" smtClean="0"/>
              <a:t>SMALLINT,@malop</a:t>
            </a:r>
            <a:r>
              <a:rPr lang="en-US" smtClean="0"/>
              <a:t> </a:t>
            </a:r>
            <a:r>
              <a:rPr lang="vi-VN" smtClean="0"/>
              <a:t>NVARCHAR(10</a:t>
            </a:r>
            <a:r>
              <a:rPr lang="vi-VN"/>
              <a:t>)) </a:t>
            </a:r>
          </a:p>
          <a:p>
            <a:pPr marL="0" indent="0">
              <a:buNone/>
            </a:pPr>
            <a:r>
              <a:rPr lang="vi-VN"/>
              <a:t>AS </a:t>
            </a:r>
          </a:p>
          <a:p>
            <a:pPr marL="0" indent="0">
              <a:buNone/>
            </a:pPr>
            <a:r>
              <a:rPr lang="vi-VN"/>
              <a:t>BEGIN </a:t>
            </a:r>
          </a:p>
          <a:p>
            <a:pPr marL="274320" lvl="1" indent="0">
              <a:buNone/>
            </a:pPr>
            <a:r>
              <a:rPr lang="vi-VN"/>
              <a:t>INSERT INTO monhoc </a:t>
            </a:r>
          </a:p>
          <a:p>
            <a:pPr marL="274320" lvl="1" indent="0">
              <a:buNone/>
            </a:pPr>
            <a:r>
              <a:rPr lang="vi-VN"/>
              <a:t>VALUES(@mamonhoc,@tenmonhoc,@sodvht) </a:t>
            </a:r>
            <a:endParaRPr lang="en-US" smtClean="0"/>
          </a:p>
          <a:p>
            <a:pPr marL="274320" lvl="1" indent="0">
              <a:buNone/>
            </a:pPr>
            <a:r>
              <a:rPr lang="en-US" smtClean="0"/>
              <a:t>--</a:t>
            </a:r>
            <a:endParaRPr lang="vi-VN"/>
          </a:p>
          <a:p>
            <a:pPr marL="274320" lvl="1" indent="0">
              <a:buNone/>
            </a:pPr>
            <a:r>
              <a:rPr lang="vi-VN"/>
              <a:t>INSERT INTO diemthi(mamonhoc,masv) </a:t>
            </a:r>
          </a:p>
          <a:p>
            <a:pPr marL="274320" lvl="1" indent="0">
              <a:buNone/>
            </a:pPr>
            <a:r>
              <a:rPr lang="vi-VN" smtClean="0"/>
              <a:t>SELECT mamonhoc,masv </a:t>
            </a:r>
            <a:endParaRPr lang="vi-VN"/>
          </a:p>
          <a:p>
            <a:pPr marL="274320" lvl="1" indent="0">
              <a:buNone/>
            </a:pPr>
            <a:r>
              <a:rPr lang="vi-VN"/>
              <a:t>FROM sinhvien </a:t>
            </a:r>
          </a:p>
          <a:p>
            <a:pPr marL="274320" lvl="1" indent="0">
              <a:buNone/>
            </a:pPr>
            <a:r>
              <a:rPr lang="vi-VN"/>
              <a:t>WHERE malop=@malop </a:t>
            </a:r>
          </a:p>
          <a:p>
            <a:pPr marL="0" indent="0">
              <a:buNone/>
            </a:pPr>
            <a:r>
              <a:rPr lang="vi-VN"/>
              <a:t>END </a:t>
            </a:r>
          </a:p>
          <a:p>
            <a:r>
              <a:rPr lang="vi-VN"/>
              <a:t>Khi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trên đã được tạo ra, ta có </a:t>
            </a:r>
            <a:r>
              <a:rPr lang="vi-VN" smtClean="0"/>
              <a:t>thể</a:t>
            </a:r>
            <a:r>
              <a:rPr lang="en-US" smtClean="0"/>
              <a:t> </a:t>
            </a:r>
            <a:r>
              <a:rPr lang="vi-VN" smtClean="0"/>
              <a:t>thực </a:t>
            </a:r>
            <a:r>
              <a:rPr lang="vi-VN"/>
              <a:t>hiện được hai yêu cầu đặt ra </a:t>
            </a:r>
            <a:r>
              <a:rPr lang="vi-VN" smtClean="0"/>
              <a:t>ở</a:t>
            </a:r>
            <a:r>
              <a:rPr lang="en-US" smtClean="0"/>
              <a:t> </a:t>
            </a:r>
            <a:r>
              <a:rPr lang="vi-VN" smtClean="0"/>
              <a:t>trên</a:t>
            </a:r>
            <a:r>
              <a:rPr lang="en-US" smtClean="0"/>
              <a:t> </a:t>
            </a:r>
            <a:r>
              <a:rPr lang="vi-VN" smtClean="0"/>
              <a:t>một l</a:t>
            </a:r>
            <a:r>
              <a:rPr lang="en-US" smtClean="0"/>
              <a:t>ờ</a:t>
            </a:r>
            <a:r>
              <a:rPr lang="vi-VN" smtClean="0"/>
              <a:t>i </a:t>
            </a:r>
            <a:r>
              <a:rPr lang="vi-VN"/>
              <a:t>gọi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</a:t>
            </a:r>
            <a:r>
              <a:rPr lang="vi-VN"/>
              <a:t>: 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/>
              <a:t>	</a:t>
            </a:r>
            <a:r>
              <a:rPr lang="vi-VN" smtClean="0"/>
              <a:t>sp_LenDanhSachDiem </a:t>
            </a:r>
            <a:r>
              <a:rPr lang="vi-VN"/>
              <a:t>'TI-005','Cơsởdữliệu',5,'C24102'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2800" smtClean="0"/>
              <a:t>VD2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3820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CREATE PROCEDURE </a:t>
            </a:r>
            <a:r>
              <a:rPr lang="en-US" smtClean="0"/>
              <a:t>spCategories_GetCate( @CategoryID  int)</a:t>
            </a:r>
            <a:endParaRPr lang="en-US"/>
          </a:p>
          <a:p>
            <a:pPr marL="0" indent="0">
              <a:buNone/>
            </a:pPr>
            <a:r>
              <a:rPr lang="en-US"/>
              <a:t>AS</a:t>
            </a:r>
          </a:p>
          <a:p>
            <a:pPr marL="0" indent="0">
              <a:buNone/>
            </a:pPr>
            <a:r>
              <a:rPr lang="en-US"/>
              <a:t>BEGIN</a:t>
            </a:r>
          </a:p>
          <a:p>
            <a:pPr marL="0" indent="0">
              <a:buNone/>
            </a:pPr>
            <a:r>
              <a:rPr lang="en-US"/>
              <a:t>	IF @CategoryID&gt;0</a:t>
            </a:r>
          </a:p>
          <a:p>
            <a:pPr marL="0" indent="0">
              <a:buNone/>
            </a:pPr>
            <a:r>
              <a:rPr lang="en-US"/>
              <a:t>		SELECT c.CategoryID, </a:t>
            </a:r>
            <a:r>
              <a:rPr lang="en-US" smtClean="0"/>
              <a:t>c.CategoryName</a:t>
            </a:r>
            <a:r>
              <a:rPr lang="en-US"/>
              <a:t>, </a:t>
            </a:r>
            <a:r>
              <a:rPr lang="en-US" smtClean="0"/>
              <a:t>c.Description </a:t>
            </a:r>
            <a:endParaRPr lang="en-US"/>
          </a:p>
          <a:p>
            <a:pPr marL="0" indent="0">
              <a:buNone/>
            </a:pPr>
            <a:r>
              <a:rPr lang="en-US"/>
              <a:t>		FROM Categories c </a:t>
            </a:r>
          </a:p>
          <a:p>
            <a:pPr marL="0" indent="0">
              <a:buNone/>
            </a:pPr>
            <a:r>
              <a:rPr lang="en-US"/>
              <a:t>		WHERE c.CategoryID=@CategoryID</a:t>
            </a:r>
          </a:p>
          <a:p>
            <a:pPr marL="0" indent="0">
              <a:buNone/>
            </a:pPr>
            <a:r>
              <a:rPr lang="en-US"/>
              <a:t>	ELSE</a:t>
            </a:r>
          </a:p>
          <a:p>
            <a:pPr marL="0" indent="0">
              <a:buNone/>
            </a:pPr>
            <a:r>
              <a:rPr lang="en-US"/>
              <a:t>		SELECT c.CategoryID, </a:t>
            </a:r>
            <a:r>
              <a:rPr lang="en-US" smtClean="0"/>
              <a:t>c.CategoryName</a:t>
            </a:r>
            <a:r>
              <a:rPr lang="en-US"/>
              <a:t>, </a:t>
            </a:r>
            <a:r>
              <a:rPr lang="en-US" smtClean="0"/>
              <a:t>c.Description </a:t>
            </a:r>
            <a:endParaRPr lang="en-US"/>
          </a:p>
          <a:p>
            <a:pPr marL="0" indent="0">
              <a:buNone/>
            </a:pPr>
            <a:r>
              <a:rPr lang="en-US"/>
              <a:t>		FROM Categories c </a:t>
            </a:r>
          </a:p>
          <a:p>
            <a:pPr marL="0" indent="0">
              <a:buNone/>
            </a:pPr>
            <a:r>
              <a:rPr lang="en-US"/>
              <a:t>		ORDER BY c.CategoryID DESC </a:t>
            </a:r>
          </a:p>
          <a:p>
            <a:pPr marL="0" indent="0">
              <a:buNone/>
            </a:pPr>
            <a:r>
              <a:rPr lang="en-US" smtClean="0"/>
              <a:t>END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Trong ví dụ trên </a:t>
            </a:r>
            <a:r>
              <a:rPr lang="en-US" smtClean="0"/>
              <a:t>ta </a:t>
            </a:r>
            <a:r>
              <a:rPr lang="en-US"/>
              <a:t>thấy có tham số đầu vào là @CategoryID khi @CategoryID =0 thì sẽ truy vấn All Còn khi @CategoryID &gt;0 thì truy vấn theo @CategoryID</a:t>
            </a:r>
          </a:p>
        </p:txBody>
      </p:sp>
    </p:spTree>
    <p:extLst>
      <p:ext uri="{BB962C8B-B14F-4D97-AF65-F5344CB8AC3E}">
        <p14:creationId xmlns:p14="http://schemas.microsoft.com/office/powerpoint/2010/main" val="143133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Autofit/>
          </a:bodyPr>
          <a:lstStyle/>
          <a:p>
            <a:r>
              <a:rPr lang="en-US" sz="2800" smtClean="0"/>
              <a:t>Sử dụng </a:t>
            </a:r>
            <a:r>
              <a:rPr lang="en-US" sz="2800"/>
              <a:t>biến trong </a:t>
            </a:r>
            <a:r>
              <a:rPr lang="en-US" sz="2800" smtClean="0"/>
              <a:t>thủ tục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458200" cy="5943600"/>
          </a:xfrm>
        </p:spPr>
        <p:txBody>
          <a:bodyPr/>
          <a:lstStyle/>
          <a:p>
            <a:r>
              <a:rPr lang="vi-VN"/>
              <a:t>Ngoài những </a:t>
            </a:r>
            <a:r>
              <a:rPr lang="vi-VN" smtClean="0"/>
              <a:t>tham</a:t>
            </a:r>
            <a:r>
              <a:rPr lang="en-US" smtClean="0"/>
              <a:t> </a:t>
            </a:r>
            <a:r>
              <a:rPr lang="vi-VN" smtClean="0"/>
              <a:t>số </a:t>
            </a:r>
            <a:r>
              <a:rPr lang="vi-VN"/>
              <a:t>được truyền cho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</a:t>
            </a:r>
            <a:r>
              <a:rPr lang="vi-VN"/>
              <a:t>, bên trong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còn có </a:t>
            </a:r>
            <a:r>
              <a:rPr lang="vi-VN" smtClean="0"/>
              <a:t>thể</a:t>
            </a:r>
            <a:r>
              <a:rPr lang="en-US" smtClean="0"/>
              <a:t>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dụng </a:t>
            </a:r>
            <a:r>
              <a:rPr lang="vi-VN"/>
              <a:t>các biến nhằm lưu </a:t>
            </a:r>
            <a:r>
              <a:rPr lang="vi-VN" smtClean="0"/>
              <a:t>giữ</a:t>
            </a:r>
            <a:r>
              <a:rPr lang="en-US" smtClean="0"/>
              <a:t> </a:t>
            </a:r>
            <a:r>
              <a:rPr lang="vi-VN" smtClean="0"/>
              <a:t>các </a:t>
            </a:r>
            <a:r>
              <a:rPr lang="vi-VN"/>
              <a:t>giá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tính </a:t>
            </a:r>
            <a:r>
              <a:rPr lang="vi-VN"/>
              <a:t>toán được hoặc truy xuất được </a:t>
            </a:r>
            <a:r>
              <a:rPr lang="vi-VN" smtClean="0"/>
              <a:t>từ</a:t>
            </a:r>
            <a:r>
              <a:rPr lang="en-US" smtClean="0"/>
              <a:t> </a:t>
            </a:r>
            <a:r>
              <a:rPr lang="vi-VN" smtClean="0"/>
              <a:t>cơ</a:t>
            </a:r>
            <a:r>
              <a:rPr lang="en-US" smtClean="0"/>
              <a:t> </a:t>
            </a:r>
            <a:r>
              <a:rPr lang="vi-VN" smtClean="0"/>
              <a:t>sở</a:t>
            </a:r>
            <a:r>
              <a:rPr lang="en-US" smtClean="0"/>
              <a:t> </a:t>
            </a:r>
            <a:r>
              <a:rPr lang="vi-VN" smtClean="0"/>
              <a:t>dữ</a:t>
            </a:r>
            <a:r>
              <a:rPr lang="en-US" smtClean="0"/>
              <a:t> </a:t>
            </a:r>
            <a:r>
              <a:rPr lang="vi-VN" smtClean="0"/>
              <a:t>liệu</a:t>
            </a:r>
            <a:r>
              <a:rPr lang="vi-VN"/>
              <a:t>. Các biến trong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được</a:t>
            </a:r>
            <a:r>
              <a:rPr lang="en-US" smtClean="0"/>
              <a:t> </a:t>
            </a:r>
            <a:r>
              <a:rPr lang="vi-VN" smtClean="0"/>
              <a:t>khai </a:t>
            </a:r>
            <a:r>
              <a:rPr lang="vi-VN"/>
              <a:t>báo bằng </a:t>
            </a:r>
            <a:r>
              <a:rPr lang="vi-VN" smtClean="0"/>
              <a:t>từ</a:t>
            </a:r>
            <a:r>
              <a:rPr lang="en-US" smtClean="0"/>
              <a:t> </a:t>
            </a:r>
            <a:r>
              <a:rPr lang="vi-VN" smtClean="0"/>
              <a:t>khoá </a:t>
            </a:r>
            <a:r>
              <a:rPr lang="vi-VN"/>
              <a:t>DECLARE theo cú pháp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sau</a:t>
            </a:r>
            <a:r>
              <a:rPr lang="vi-VN"/>
              <a:t>: </a:t>
            </a:r>
          </a:p>
          <a:p>
            <a:pPr marL="274320" lvl="1" indent="0">
              <a:buNone/>
            </a:pPr>
            <a:r>
              <a:rPr lang="vi-VN"/>
              <a:t>DECLARE @tên_biến kiểu_dữ_liệu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3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 fontScale="77500" lnSpcReduction="20000"/>
          </a:bodyPr>
          <a:lstStyle/>
          <a:p>
            <a:r>
              <a:rPr lang="vi-VN"/>
              <a:t>Ví </a:t>
            </a:r>
            <a:r>
              <a:rPr lang="vi-VN" smtClean="0"/>
              <a:t>dụ:</a:t>
            </a:r>
            <a:r>
              <a:rPr lang="en-US" smtClean="0"/>
              <a:t> </a:t>
            </a:r>
            <a:r>
              <a:rPr lang="vi-VN" smtClean="0"/>
              <a:t>Trong </a:t>
            </a:r>
            <a:r>
              <a:rPr lang="vi-VN"/>
              <a:t>định nghĩa của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dưới đây </a:t>
            </a:r>
            <a:r>
              <a:rPr lang="vi-VN" smtClean="0"/>
              <a:t>sử</a:t>
            </a:r>
            <a:r>
              <a:rPr lang="en-US" smtClean="0"/>
              <a:t> </a:t>
            </a:r>
            <a:r>
              <a:rPr lang="vi-VN" smtClean="0"/>
              <a:t>dung </a:t>
            </a:r>
            <a:r>
              <a:rPr lang="vi-VN"/>
              <a:t>các biến chứa các giá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truy xuất </a:t>
            </a:r>
            <a:r>
              <a:rPr lang="vi-VN"/>
              <a:t>được </a:t>
            </a:r>
            <a:r>
              <a:rPr lang="vi-VN" smtClean="0"/>
              <a:t>từ</a:t>
            </a:r>
            <a:r>
              <a:rPr lang="en-US" smtClean="0"/>
              <a:t> </a:t>
            </a:r>
            <a:r>
              <a:rPr lang="vi-VN" smtClean="0"/>
              <a:t>cơ</a:t>
            </a:r>
            <a:r>
              <a:rPr lang="en-US" smtClean="0"/>
              <a:t> </a:t>
            </a:r>
            <a:r>
              <a:rPr lang="vi-VN" smtClean="0"/>
              <a:t>sở</a:t>
            </a:r>
            <a:r>
              <a:rPr lang="en-US" smtClean="0"/>
              <a:t> </a:t>
            </a:r>
            <a:r>
              <a:rPr lang="vi-VN" smtClean="0"/>
              <a:t>dữ</a:t>
            </a:r>
            <a:r>
              <a:rPr lang="en-US" smtClean="0"/>
              <a:t> </a:t>
            </a:r>
            <a:r>
              <a:rPr lang="vi-VN" smtClean="0"/>
              <a:t>liệu</a:t>
            </a:r>
            <a:r>
              <a:rPr lang="vi-VN"/>
              <a:t>. </a:t>
            </a:r>
          </a:p>
          <a:p>
            <a:pPr marL="0" indent="0">
              <a:buNone/>
            </a:pPr>
            <a:r>
              <a:rPr lang="vi-VN"/>
              <a:t>CREATE PROCEDURE sp_Vidu</a:t>
            </a:r>
            <a:r>
              <a:rPr lang="vi-VN" smtClean="0"/>
              <a:t>(@</a:t>
            </a:r>
            <a:r>
              <a:rPr lang="vi-VN"/>
              <a:t>malop1 NVARCHAR(10</a:t>
            </a:r>
            <a:r>
              <a:rPr lang="vi-VN" smtClean="0"/>
              <a:t>),@</a:t>
            </a:r>
            <a:r>
              <a:rPr lang="vi-VN"/>
              <a:t>malop2 NVARCHAR(10)) </a:t>
            </a:r>
          </a:p>
          <a:p>
            <a:pPr marL="0" indent="0">
              <a:buNone/>
            </a:pPr>
            <a:r>
              <a:rPr lang="vi-VN"/>
              <a:t>AS </a:t>
            </a:r>
          </a:p>
          <a:p>
            <a:pPr marL="0" indent="0">
              <a:buNone/>
            </a:pPr>
            <a:r>
              <a:rPr lang="vi-VN"/>
              <a:t>DECLARE @tenlop1 NVARCHAR(30) </a:t>
            </a:r>
          </a:p>
          <a:p>
            <a:pPr marL="0" indent="0">
              <a:buNone/>
            </a:pPr>
            <a:r>
              <a:rPr lang="vi-VN"/>
              <a:t>DECLARE @namnhaphoc1 INT </a:t>
            </a:r>
          </a:p>
          <a:p>
            <a:pPr marL="0" indent="0">
              <a:buNone/>
            </a:pPr>
            <a:r>
              <a:rPr lang="vi-VN"/>
              <a:t>DECLARE @tenlop2 NVARCHAR(30) </a:t>
            </a:r>
          </a:p>
          <a:p>
            <a:pPr marL="0" indent="0">
              <a:buNone/>
            </a:pPr>
            <a:r>
              <a:rPr lang="vi-VN"/>
              <a:t>DECLARE @namnhaphoc2 INT </a:t>
            </a:r>
          </a:p>
          <a:p>
            <a:pPr marL="0" indent="0">
              <a:buNone/>
            </a:pPr>
            <a:r>
              <a:rPr lang="vi-VN"/>
              <a:t>SELECT @tenlop1=tenlop, </a:t>
            </a:r>
            <a:r>
              <a:rPr lang="vi-VN" smtClean="0"/>
              <a:t>@</a:t>
            </a:r>
            <a:r>
              <a:rPr lang="vi-VN"/>
              <a:t>namnhaphoc1=namnhaphoc </a:t>
            </a:r>
          </a:p>
          <a:p>
            <a:pPr marL="0" indent="0">
              <a:buNone/>
            </a:pPr>
            <a:r>
              <a:rPr lang="vi-VN"/>
              <a:t>FROM lop WHERE malop=@</a:t>
            </a:r>
            <a:r>
              <a:rPr lang="vi-VN" smtClean="0"/>
              <a:t>malop1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--</a:t>
            </a:r>
            <a:r>
              <a:rPr lang="vi-VN" smtClean="0"/>
              <a:t> </a:t>
            </a:r>
            <a:endParaRPr lang="vi-VN"/>
          </a:p>
          <a:p>
            <a:pPr marL="0" indent="0">
              <a:buNone/>
            </a:pPr>
            <a:r>
              <a:rPr lang="vi-VN"/>
              <a:t>SELECT @tenlop2=tenlop, </a:t>
            </a:r>
            <a:r>
              <a:rPr lang="vi-VN" smtClean="0"/>
              <a:t>@</a:t>
            </a:r>
            <a:r>
              <a:rPr lang="vi-VN"/>
              <a:t>namnhaphoc2=namnhaphoc </a:t>
            </a:r>
          </a:p>
          <a:p>
            <a:pPr marL="0" indent="0">
              <a:buNone/>
            </a:pPr>
            <a:r>
              <a:rPr lang="vi-VN"/>
              <a:t>FROM lop WHERE malop=@malop2 </a:t>
            </a:r>
          </a:p>
          <a:p>
            <a:pPr marL="0" indent="0">
              <a:buNone/>
            </a:pPr>
            <a:r>
              <a:rPr lang="vi-VN"/>
              <a:t>PRINT @tenlop1+' nhap hoc nam '+str(@namnhaphoc1) </a:t>
            </a:r>
          </a:p>
          <a:p>
            <a:pPr marL="0" indent="0">
              <a:buNone/>
            </a:pPr>
            <a:r>
              <a:rPr lang="vi-VN"/>
              <a:t>print @tenlop2+' nhap hoc nam '+str(@namnhaphoc2) </a:t>
            </a:r>
          </a:p>
          <a:p>
            <a:pPr marL="0" indent="0">
              <a:buNone/>
            </a:pPr>
            <a:r>
              <a:rPr lang="vi-VN"/>
              <a:t>IF @namnhaphoc1=@namnhaphoc2 </a:t>
            </a:r>
          </a:p>
          <a:p>
            <a:pPr marL="0" indent="0">
              <a:buNone/>
            </a:pPr>
            <a:r>
              <a:rPr lang="vi-VN"/>
              <a:t>PRINT 'Hai lớp nhập học cùng năm' </a:t>
            </a:r>
          </a:p>
          <a:p>
            <a:pPr marL="0" indent="0">
              <a:buNone/>
            </a:pPr>
            <a:r>
              <a:rPr lang="vi-VN"/>
              <a:t>ELSE </a:t>
            </a:r>
          </a:p>
          <a:p>
            <a:pPr marL="0" indent="0">
              <a:buNone/>
            </a:pPr>
            <a:r>
              <a:rPr lang="vi-VN"/>
              <a:t>PRINT 'Hai lớp nhập học khác năm'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411162"/>
          </a:xfrm>
        </p:spPr>
        <p:txBody>
          <a:bodyPr>
            <a:normAutofit fontScale="90000"/>
          </a:bodyPr>
          <a:lstStyle/>
          <a:p>
            <a:r>
              <a:rPr lang="en-US" sz="2200"/>
              <a:t>Store Procedure có tham số đầu vào – thực hiện Insert, Delete,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Trong Store Procedure sau sẽ minh họa việc tạo một SP để thực hiện Thêm, Sửa, Xóa một bản ghi phụ thuộc vào điều kiện của tham số:  </a:t>
            </a:r>
          </a:p>
          <a:p>
            <a:pPr marL="0" indent="0">
              <a:buNone/>
            </a:pPr>
            <a:r>
              <a:rPr lang="en-US" smtClean="0"/>
              <a:t>CREATE </a:t>
            </a:r>
            <a:r>
              <a:rPr lang="en-US"/>
              <a:t>PROCEDURE </a:t>
            </a:r>
            <a:r>
              <a:rPr lang="en-US" smtClean="0"/>
              <a:t>spCategories_Edit_ViDu</a:t>
            </a:r>
            <a:endParaRPr lang="en-US"/>
          </a:p>
          <a:p>
            <a:pPr marL="0" indent="0">
              <a:buNone/>
            </a:pPr>
            <a:r>
              <a:rPr lang="en-US"/>
              <a:t>@Action int,</a:t>
            </a:r>
          </a:p>
          <a:p>
            <a:pPr marL="0" indent="0">
              <a:buNone/>
            </a:pPr>
            <a:r>
              <a:rPr lang="en-US"/>
              <a:t>@CategoryID int, </a:t>
            </a:r>
          </a:p>
          <a:p>
            <a:pPr marL="0" indent="0">
              <a:buNone/>
            </a:pPr>
            <a:r>
              <a:rPr lang="en-US"/>
              <a:t>@CategoryName nvarchar(50), </a:t>
            </a:r>
          </a:p>
          <a:p>
            <a:pPr marL="0" indent="0">
              <a:buNone/>
            </a:pPr>
            <a:r>
              <a:rPr lang="en-US"/>
              <a:t>@Description nvarchar(400), </a:t>
            </a:r>
          </a:p>
          <a:p>
            <a:pPr marL="0" indent="0">
              <a:buNone/>
            </a:pPr>
            <a:r>
              <a:rPr lang="en-US"/>
              <a:t>@Picture image </a:t>
            </a:r>
          </a:p>
          <a:p>
            <a:pPr marL="0" indent="0">
              <a:buNone/>
            </a:pPr>
            <a:r>
              <a:rPr lang="en-US"/>
              <a:t>AS</a:t>
            </a:r>
          </a:p>
          <a:p>
            <a:pPr marL="0" indent="0">
              <a:buNone/>
            </a:pPr>
            <a:r>
              <a:rPr lang="en-US"/>
              <a:t>BEGIN</a:t>
            </a:r>
          </a:p>
          <a:p>
            <a:pPr marL="0" indent="0">
              <a:buNone/>
            </a:pPr>
            <a:r>
              <a:rPr lang="en-US"/>
              <a:t>IF @Action=0</a:t>
            </a:r>
          </a:p>
          <a:p>
            <a:pPr marL="0" indent="0">
              <a:buNone/>
            </a:pPr>
            <a:r>
              <a:rPr lang="en-US"/>
              <a:t>	DELETE FROM Categories </a:t>
            </a:r>
          </a:p>
          <a:p>
            <a:pPr marL="0" indent="0">
              <a:buNone/>
            </a:pPr>
            <a:r>
              <a:rPr lang="en-US"/>
              <a:t>	WHERE CategoryID=@CategoryID</a:t>
            </a:r>
          </a:p>
          <a:p>
            <a:pPr marL="0" indent="0">
              <a:buNone/>
            </a:pPr>
            <a:r>
              <a:rPr lang="en-US" smtClean="0"/>
              <a:t>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82000" cy="6553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	BEGIN</a:t>
            </a:r>
          </a:p>
          <a:p>
            <a:pPr marL="0" indent="0">
              <a:buNone/>
            </a:pPr>
            <a:r>
              <a:rPr lang="en-US"/>
              <a:t>		IF @CategoryID=0</a:t>
            </a:r>
          </a:p>
          <a:p>
            <a:pPr marL="0" indent="0">
              <a:buNone/>
            </a:pPr>
            <a:r>
              <a:rPr lang="en-US"/>
              <a:t>		INSERT INTO Categories(</a:t>
            </a:r>
          </a:p>
          <a:p>
            <a:pPr marL="0" indent="0">
              <a:buNone/>
            </a:pPr>
            <a:r>
              <a:rPr lang="en-US"/>
              <a:t>			[CategoryName], </a:t>
            </a:r>
          </a:p>
          <a:p>
            <a:pPr marL="0" indent="0">
              <a:buNone/>
            </a:pPr>
            <a:r>
              <a:rPr lang="en-US"/>
              <a:t>			[Description], </a:t>
            </a:r>
          </a:p>
          <a:p>
            <a:pPr marL="0" indent="0">
              <a:buNone/>
            </a:pPr>
            <a:r>
              <a:rPr lang="en-US"/>
              <a:t>			[Picture])</a:t>
            </a:r>
          </a:p>
          <a:p>
            <a:pPr marL="0" indent="0">
              <a:buNone/>
            </a:pPr>
            <a:r>
              <a:rPr lang="en-US"/>
              <a:t>			VALUES (</a:t>
            </a:r>
          </a:p>
          <a:p>
            <a:pPr marL="0" indent="0">
              <a:buNone/>
            </a:pPr>
            <a:r>
              <a:rPr lang="en-US"/>
              <a:t>			@CategoryName,</a:t>
            </a:r>
          </a:p>
          <a:p>
            <a:pPr marL="0" indent="0">
              <a:buNone/>
            </a:pPr>
            <a:r>
              <a:rPr lang="en-US"/>
              <a:t>			@Description,</a:t>
            </a:r>
          </a:p>
          <a:p>
            <a:pPr marL="0" indent="0">
              <a:buNone/>
            </a:pPr>
            <a:r>
              <a:rPr lang="en-US"/>
              <a:t>			@Picture	</a:t>
            </a:r>
          </a:p>
          <a:p>
            <a:pPr marL="0" indent="0">
              <a:buNone/>
            </a:pPr>
            <a:r>
              <a:rPr lang="en-US"/>
              <a:t>			)</a:t>
            </a:r>
          </a:p>
          <a:p>
            <a:pPr marL="0" indent="0">
              <a:buNone/>
            </a:pPr>
            <a:r>
              <a:rPr lang="en-US"/>
              <a:t>		ELSE</a:t>
            </a:r>
          </a:p>
          <a:p>
            <a:pPr marL="0" indent="0">
              <a:buNone/>
            </a:pPr>
            <a:r>
              <a:rPr lang="en-US"/>
              <a:t>			UPDATE Categories</a:t>
            </a:r>
          </a:p>
          <a:p>
            <a:pPr marL="0" indent="0">
              <a:buNone/>
            </a:pPr>
            <a:r>
              <a:rPr lang="en-US"/>
              <a:t>			SET</a:t>
            </a:r>
          </a:p>
          <a:p>
            <a:pPr marL="0" indent="0">
              <a:buNone/>
            </a:pPr>
            <a:r>
              <a:rPr lang="en-US"/>
              <a:t>				CategoryName = @CategoryName,</a:t>
            </a:r>
          </a:p>
          <a:p>
            <a:pPr marL="0" indent="0">
              <a:buNone/>
            </a:pPr>
            <a:r>
              <a:rPr lang="en-US"/>
              <a:t>				Description = @Description,</a:t>
            </a:r>
          </a:p>
          <a:p>
            <a:pPr marL="0" indent="0">
              <a:buNone/>
            </a:pPr>
            <a:r>
              <a:rPr lang="en-US"/>
              <a:t>				Picture = @Picture</a:t>
            </a:r>
          </a:p>
          <a:p>
            <a:pPr marL="0" indent="0">
              <a:buNone/>
            </a:pPr>
            <a:r>
              <a:rPr lang="en-US"/>
              <a:t>			WHERE CategoryID=@CategoryID</a:t>
            </a:r>
          </a:p>
          <a:p>
            <a:pPr marL="0" indent="0">
              <a:buNone/>
            </a:pPr>
            <a:r>
              <a:rPr lang="en-US"/>
              <a:t>	END</a:t>
            </a:r>
          </a:p>
          <a:p>
            <a:pPr marL="0" indent="0">
              <a:buNone/>
            </a:pPr>
            <a:r>
              <a:rPr lang="en-US"/>
              <a:t>END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Autofit/>
          </a:bodyPr>
          <a:lstStyle/>
          <a:p>
            <a:r>
              <a:rPr lang="vi-VN" sz="2800"/>
              <a:t>Tham </a:t>
            </a:r>
            <a:r>
              <a:rPr lang="vi-VN" sz="2800" smtClean="0"/>
              <a:t>số</a:t>
            </a:r>
            <a:r>
              <a:rPr lang="en-US" sz="2800" smtClean="0"/>
              <a:t> </a:t>
            </a:r>
            <a:r>
              <a:rPr lang="vi-VN" sz="2800" smtClean="0"/>
              <a:t>với </a:t>
            </a:r>
            <a:r>
              <a:rPr lang="vi-VN" sz="2800"/>
              <a:t>giá </a:t>
            </a:r>
            <a:r>
              <a:rPr lang="vi-VN" sz="2800" smtClean="0"/>
              <a:t>trị</a:t>
            </a:r>
            <a:r>
              <a:rPr lang="en-US" sz="2800" smtClean="0"/>
              <a:t> </a:t>
            </a:r>
            <a:r>
              <a:rPr lang="vi-VN" sz="2800" smtClean="0"/>
              <a:t>mặc </a:t>
            </a:r>
            <a:r>
              <a:rPr lang="vi-VN" sz="2800"/>
              <a:t>định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vi-VN"/>
              <a:t>Các tham số được </a:t>
            </a:r>
            <a:r>
              <a:rPr lang="vi-VN" smtClean="0"/>
              <a:t>khai</a:t>
            </a:r>
            <a:r>
              <a:rPr lang="en-US" smtClean="0"/>
              <a:t> </a:t>
            </a:r>
            <a:r>
              <a:rPr lang="vi-VN" smtClean="0"/>
              <a:t>báo </a:t>
            </a:r>
            <a:r>
              <a:rPr lang="vi-VN"/>
              <a:t>trong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 </a:t>
            </a:r>
            <a:r>
              <a:rPr lang="vi-VN"/>
              <a:t>có </a:t>
            </a:r>
            <a:r>
              <a:rPr lang="vi-VN" smtClean="0"/>
              <a:t>thể</a:t>
            </a:r>
            <a:r>
              <a:rPr lang="en-US" smtClean="0"/>
              <a:t> </a:t>
            </a:r>
            <a:r>
              <a:rPr lang="vi-VN" smtClean="0"/>
              <a:t>nhận </a:t>
            </a:r>
            <a:r>
              <a:rPr lang="vi-VN"/>
              <a:t>các giá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mặc </a:t>
            </a:r>
            <a:r>
              <a:rPr lang="vi-VN"/>
              <a:t>định. Giá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mặc </a:t>
            </a:r>
            <a:r>
              <a:rPr lang="vi-VN"/>
              <a:t>định sẽ được gán cho tham </a:t>
            </a:r>
            <a:r>
              <a:rPr lang="vi-VN" smtClean="0"/>
              <a:t>số</a:t>
            </a:r>
            <a:r>
              <a:rPr lang="en-US" smtClean="0"/>
              <a:t> </a:t>
            </a:r>
            <a:r>
              <a:rPr lang="vi-VN" smtClean="0"/>
              <a:t>trong </a:t>
            </a:r>
            <a:r>
              <a:rPr lang="vi-VN"/>
              <a:t>trường hợp không truyền đối </a:t>
            </a:r>
            <a:r>
              <a:rPr lang="vi-VN" smtClean="0"/>
              <a:t>số</a:t>
            </a:r>
            <a:r>
              <a:rPr lang="en-US" smtClean="0"/>
              <a:t> </a:t>
            </a:r>
            <a:r>
              <a:rPr lang="vi-VN" smtClean="0"/>
              <a:t>cho </a:t>
            </a:r>
            <a:r>
              <a:rPr lang="vi-VN"/>
              <a:t>tham </a:t>
            </a:r>
            <a:r>
              <a:rPr lang="vi-VN" smtClean="0"/>
              <a:t>số</a:t>
            </a:r>
            <a:r>
              <a:rPr lang="en-US" smtClean="0"/>
              <a:t> </a:t>
            </a:r>
            <a:r>
              <a:rPr lang="vi-VN" smtClean="0"/>
              <a:t>khi </a:t>
            </a:r>
            <a:r>
              <a:rPr lang="vi-VN"/>
              <a:t>có lời gọi đến </a:t>
            </a:r>
            <a:r>
              <a:rPr lang="vi-VN" smtClean="0"/>
              <a:t>thủ</a:t>
            </a:r>
            <a:r>
              <a:rPr lang="en-US" smtClean="0"/>
              <a:t> </a:t>
            </a:r>
            <a:r>
              <a:rPr lang="vi-VN" smtClean="0"/>
              <a:t>tục</a:t>
            </a:r>
            <a:r>
              <a:rPr lang="vi-VN"/>
              <a:t>. </a:t>
            </a:r>
          </a:p>
          <a:p>
            <a:r>
              <a:rPr lang="vi-VN"/>
              <a:t>Tham sốvới giá </a:t>
            </a:r>
            <a:r>
              <a:rPr lang="vi-VN" smtClean="0"/>
              <a:t>trị</a:t>
            </a:r>
            <a:r>
              <a:rPr lang="en-US" smtClean="0"/>
              <a:t> </a:t>
            </a:r>
            <a:r>
              <a:rPr lang="vi-VN" smtClean="0"/>
              <a:t>mặc </a:t>
            </a:r>
            <a:r>
              <a:rPr lang="vi-VN"/>
              <a:t>định được khai báo theo cú pháp </a:t>
            </a:r>
            <a:r>
              <a:rPr lang="vi-VN" smtClean="0"/>
              <a:t>như</a:t>
            </a:r>
            <a:r>
              <a:rPr lang="en-US" smtClean="0"/>
              <a:t> </a:t>
            </a:r>
            <a:r>
              <a:rPr lang="vi-VN" smtClean="0"/>
              <a:t>sau</a:t>
            </a:r>
            <a:r>
              <a:rPr lang="vi-VN"/>
              <a:t>: </a:t>
            </a:r>
          </a:p>
          <a:p>
            <a:pPr marL="274320" lvl="1" indent="0">
              <a:buNone/>
            </a:pPr>
            <a:r>
              <a:rPr lang="vi-VN"/>
              <a:t>@tên_tham_sốkiểu_dữ_liệu = giá_trị_mặc_định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1824</Words>
  <Application>Microsoft Office PowerPoint</Application>
  <PresentationFormat>On-screen Show (4:3)</PresentationFormat>
  <Paragraphs>315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PowerPoint Presentation</vt:lpstr>
      <vt:lpstr>Chương IV. Lập trình, thủ tục lưu trữ, Hàm và Trigger</vt:lpstr>
      <vt:lpstr>Stored Procedure</vt:lpstr>
      <vt:lpstr>VD2</vt:lpstr>
      <vt:lpstr>Sử dụng biến trong thủ tục</vt:lpstr>
      <vt:lpstr>PowerPoint Presentation</vt:lpstr>
      <vt:lpstr>Store Procedure có tham số đầu vào – thực hiện Insert, Delete, Update</vt:lpstr>
      <vt:lpstr>PowerPoint Presentation</vt:lpstr>
      <vt:lpstr>Tham số với giá trị mặc định</vt:lpstr>
      <vt:lpstr>PowerPoint Presentation</vt:lpstr>
      <vt:lpstr>Gọi thủ tục không tham số</vt:lpstr>
      <vt:lpstr>Phát biểu điều khiển</vt:lpstr>
      <vt:lpstr>Xử lý lỗi trong SP</vt:lpstr>
      <vt:lpstr>Sử dụng OutPut</vt:lpstr>
      <vt:lpstr>Sửa đổi/Xóa thủ tục</vt:lpstr>
      <vt:lpstr>Hàm do người dùng định nghĩa</vt:lpstr>
      <vt:lpstr>Function</vt:lpstr>
      <vt:lpstr>Sử dụng Hàm</vt:lpstr>
      <vt:lpstr>Function</vt:lpstr>
      <vt:lpstr>Hàm với giá trị trả về là “dữ liệu kiểu bảng” - hàm nội tuyến(inline function) </vt:lpstr>
      <vt:lpstr>Hàm nội tuyến (inline function)</vt:lpstr>
      <vt:lpstr>Hàm nội tuyến (inline function)</vt:lpstr>
      <vt:lpstr>Hàm nội tuyến (inline function)</vt:lpstr>
      <vt:lpstr>Hàm nội tuyến (inline function)</vt:lpstr>
      <vt:lpstr>Hàm nội tuyến (inline function)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Asus_Pro</dc:creator>
  <cp:lastModifiedBy>Asus_Pro</cp:lastModifiedBy>
  <cp:revision>1</cp:revision>
  <dcterms:created xsi:type="dcterms:W3CDTF">2006-08-16T00:00:00Z</dcterms:created>
  <dcterms:modified xsi:type="dcterms:W3CDTF">2015-09-21T07:40:34Z</dcterms:modified>
</cp:coreProperties>
</file>