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6" r:id="rId5"/>
    <p:sldId id="264" r:id="rId6"/>
    <p:sldId id="265" r:id="rId7"/>
    <p:sldId id="267" r:id="rId8"/>
    <p:sldId id="262" r:id="rId9"/>
    <p:sldId id="258" r:id="rId10"/>
    <p:sldId id="261" r:id="rId11"/>
    <p:sldId id="269" r:id="rId12"/>
    <p:sldId id="272" r:id="rId13"/>
    <p:sldId id="270" r:id="rId14"/>
    <p:sldId id="271" r:id="rId15"/>
    <p:sldId id="260"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68" r:id="rId41"/>
    <p:sldId id="273" r:id="rId42"/>
    <p:sldId id="27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varScale="1">
        <p:scale>
          <a:sx n="79" d="100"/>
          <a:sy n="79" d="100"/>
        </p:scale>
        <p:origin x="7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1BD9060D-F6AA-416D-B750-7F304398B201}"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2953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302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204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57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66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206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BD9060D-F6AA-416D-B750-7F304398B201}"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91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BD9060D-F6AA-416D-B750-7F304398B201}"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15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BD9060D-F6AA-416D-B750-7F304398B201}" type="slidenum">
              <a:rPr lang="en-IN" smtClean="0"/>
              <a:t>‹#›</a:t>
            </a:fld>
            <a:endParaRPr lang="en-IN" dirty="0"/>
          </a:p>
        </p:txBody>
      </p:sp>
    </p:spTree>
    <p:extLst>
      <p:ext uri="{BB962C8B-B14F-4D97-AF65-F5344CB8AC3E}">
        <p14:creationId xmlns:p14="http://schemas.microsoft.com/office/powerpoint/2010/main" val="353297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FB127A-AE6A-44C2-BCF1-2C966EA63ABB}" type="datetimeFigureOut">
              <a:rPr lang="en-IN" smtClean="0"/>
              <a:t>13-06-2021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859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FB127A-AE6A-44C2-BCF1-2C966EA63ABB}" type="datetimeFigureOut">
              <a:rPr lang="en-IN" smtClean="0"/>
              <a:t>13-06-2021</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526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FB127A-AE6A-44C2-BCF1-2C966EA63ABB}" type="datetimeFigureOut">
              <a:rPr lang="en-IN" smtClean="0"/>
              <a:t>13-06-2021</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D9060D-F6AA-416D-B750-7F304398B201}"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575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21C2-87BC-4E89-8410-7C542D126DC6}"/>
              </a:ext>
            </a:extLst>
          </p:cNvPr>
          <p:cNvSpPr>
            <a:spLocks noGrp="1"/>
          </p:cNvSpPr>
          <p:nvPr>
            <p:ph type="ctrTitle"/>
          </p:nvPr>
        </p:nvSpPr>
        <p:spPr>
          <a:xfrm>
            <a:off x="2558456" y="441373"/>
            <a:ext cx="8637073" cy="2541431"/>
          </a:xfrm>
        </p:spPr>
        <p:txBody>
          <a:bodyPr>
            <a:normAutofit/>
          </a:bodyPr>
          <a:lstStyle/>
          <a:p>
            <a:r>
              <a:rPr lang="en-IN" sz="3600" b="1" u="sng" dirty="0">
                <a:latin typeface="Bahnschrift" panose="020B0502040204020203" pitchFamily="34" charset="0"/>
                <a:cs typeface="Times New Roman" panose="02020603050405020304" pitchFamily="18" charset="0"/>
              </a:rPr>
              <a:t>Data Science Process Pipeline to solve employee Attrition and their Job Performance and Predicting With AI  (Batch d19)</a:t>
            </a:r>
          </a:p>
        </p:txBody>
      </p:sp>
      <p:sp>
        <p:nvSpPr>
          <p:cNvPr id="3" name="Subtitle 2">
            <a:extLst>
              <a:ext uri="{FF2B5EF4-FFF2-40B4-BE49-F238E27FC236}">
                <a16:creationId xmlns:a16="http://schemas.microsoft.com/office/drawing/2014/main" id="{D75763CE-D40C-4314-8FDB-6A129134F784}"/>
              </a:ext>
            </a:extLst>
          </p:cNvPr>
          <p:cNvSpPr>
            <a:spLocks noGrp="1"/>
          </p:cNvSpPr>
          <p:nvPr>
            <p:ph type="subTitle" idx="1"/>
          </p:nvPr>
        </p:nvSpPr>
        <p:spPr>
          <a:xfrm>
            <a:off x="2558457" y="3734519"/>
            <a:ext cx="8637072" cy="2244249"/>
          </a:xfrm>
        </p:spPr>
        <p:txBody>
          <a:bodyPr>
            <a:normAutofit lnSpcReduction="10000"/>
          </a:bodyPr>
          <a:lstStyle/>
          <a:p>
            <a:r>
              <a:rPr lang="en-IN" sz="2400" b="1" dirty="0">
                <a:solidFill>
                  <a:srgbClr val="002060"/>
                </a:solidFill>
                <a:latin typeface="Bahnschrift" panose="020B0502040204020203" pitchFamily="34" charset="0"/>
                <a:cs typeface="Times New Roman" panose="02020603050405020304" pitchFamily="18" charset="0"/>
              </a:rPr>
              <a:t>Vanka hari </a:t>
            </a:r>
            <a:r>
              <a:rPr lang="en-IN" sz="2400" b="1">
                <a:solidFill>
                  <a:srgbClr val="002060"/>
                </a:solidFill>
                <a:latin typeface="Bahnschrift" panose="020B0502040204020203" pitchFamily="34" charset="0"/>
                <a:cs typeface="Times New Roman" panose="02020603050405020304" pitchFamily="18" charset="0"/>
              </a:rPr>
              <a:t>Janardhan         </a:t>
            </a:r>
            <a:r>
              <a:rPr lang="en-IN" sz="2400">
                <a:solidFill>
                  <a:srgbClr val="002060"/>
                </a:solidFill>
                <a:latin typeface="Bahnschrift" panose="020B0502040204020203" pitchFamily="34" charset="0"/>
                <a:cs typeface="Times New Roman" panose="02020603050405020304" pitchFamily="18" charset="0"/>
              </a:rPr>
              <a:t>– </a:t>
            </a:r>
            <a:r>
              <a:rPr lang="en-IN" sz="2400" dirty="0">
                <a:solidFill>
                  <a:srgbClr val="002060"/>
                </a:solidFill>
                <a:latin typeface="Bahnschrift" panose="020B0502040204020203" pitchFamily="34" charset="0"/>
                <a:cs typeface="Times New Roman" panose="02020603050405020304" pitchFamily="18" charset="0"/>
              </a:rPr>
              <a:t>16N31A05P9	</a:t>
            </a:r>
          </a:p>
          <a:p>
            <a:r>
              <a:rPr lang="en-IN" sz="2400" b="1" dirty="0">
                <a:solidFill>
                  <a:srgbClr val="002060"/>
                </a:solidFill>
                <a:latin typeface="Bahnschrift" panose="020B0502040204020203" pitchFamily="34" charset="0"/>
                <a:cs typeface="Times New Roman" panose="02020603050405020304" pitchFamily="18" charset="0"/>
              </a:rPr>
              <a:t>S Vinay                                        </a:t>
            </a:r>
            <a:r>
              <a:rPr lang="en-IN" sz="2400" dirty="0">
                <a:solidFill>
                  <a:srgbClr val="002060"/>
                </a:solidFill>
                <a:latin typeface="Bahnschrift" panose="020B0502040204020203" pitchFamily="34" charset="0"/>
                <a:cs typeface="Times New Roman" panose="02020603050405020304" pitchFamily="18" charset="0"/>
              </a:rPr>
              <a:t>– 16N31A05J6</a:t>
            </a:r>
          </a:p>
          <a:p>
            <a:r>
              <a:rPr lang="en-IN" sz="2400" b="1" dirty="0">
                <a:solidFill>
                  <a:srgbClr val="002060"/>
                </a:solidFill>
                <a:latin typeface="Bahnschrift" panose="020B0502040204020203" pitchFamily="34" charset="0"/>
                <a:cs typeface="Times New Roman" panose="02020603050405020304" pitchFamily="18" charset="0"/>
              </a:rPr>
              <a:t>T Manikanta naga hanuman </a:t>
            </a:r>
            <a:r>
              <a:rPr lang="en-IN" sz="2400" dirty="0">
                <a:solidFill>
                  <a:srgbClr val="002060"/>
                </a:solidFill>
                <a:latin typeface="Bahnschrift" panose="020B0502040204020203" pitchFamily="34" charset="0"/>
                <a:cs typeface="Times New Roman" panose="02020603050405020304" pitchFamily="18" charset="0"/>
              </a:rPr>
              <a:t>– 16N31A05N0</a:t>
            </a:r>
          </a:p>
          <a:p>
            <a:r>
              <a:rPr lang="en-IN" sz="2400" b="1" u="sng" dirty="0">
                <a:latin typeface="Bahnschrift" panose="020B0502040204020203" pitchFamily="34" charset="0"/>
                <a:cs typeface="Times New Roman" panose="02020603050405020304" pitchFamily="18" charset="0"/>
              </a:rPr>
              <a:t>Project GUIDE </a:t>
            </a:r>
            <a:r>
              <a:rPr lang="en-IN" sz="2400" dirty="0">
                <a:solidFill>
                  <a:srgbClr val="002060"/>
                </a:solidFill>
                <a:latin typeface="Bahnschrift" panose="020B0502040204020203" pitchFamily="34" charset="0"/>
                <a:cs typeface="Times New Roman" panose="02020603050405020304" pitchFamily="18" charset="0"/>
              </a:rPr>
              <a:t>– Mr. T Siva RATNA SAI</a:t>
            </a:r>
          </a:p>
          <a:p>
            <a:endParaRPr lang="en-IN" sz="2400" dirty="0">
              <a:solidFill>
                <a:srgbClr val="002060"/>
              </a:solidFill>
              <a:latin typeface="Bahnschrift" panose="020B0502040204020203" pitchFamily="34" charset="0"/>
              <a:cs typeface="Times New Roman" panose="02020603050405020304" pitchFamily="18" charset="0"/>
            </a:endParaRPr>
          </a:p>
          <a:p>
            <a:endParaRPr lang="en-IN" sz="2400" dirty="0">
              <a:solidFill>
                <a:srgbClr val="002060"/>
              </a:solidFill>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48361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D4F158-302F-488C-932F-0D44A7B30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6504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6F95-E87D-4F6A-B4CA-1BD01C7CE9FB}"/>
              </a:ext>
            </a:extLst>
          </p:cNvPr>
          <p:cNvSpPr>
            <a:spLocks noGrp="1"/>
          </p:cNvSpPr>
          <p:nvPr>
            <p:ph type="title"/>
          </p:nvPr>
        </p:nvSpPr>
        <p:spPr>
          <a:xfrm>
            <a:off x="1142090" y="7230"/>
            <a:ext cx="9603275" cy="1049235"/>
          </a:xfrm>
        </p:spPr>
        <p:txBody>
          <a:bodyPr/>
          <a:lstStyle/>
          <a:p>
            <a:pPr algn="ctr"/>
            <a:r>
              <a:rPr lang="en-IN" u="sng" dirty="0">
                <a:solidFill>
                  <a:srgbClr val="002060"/>
                </a:solidFill>
                <a:latin typeface="Bahnschrift" panose="020B0502040204020203" pitchFamily="34" charset="0"/>
              </a:rPr>
              <a:t>CLASS DIAGRAM</a:t>
            </a:r>
          </a:p>
        </p:txBody>
      </p:sp>
      <p:pic>
        <p:nvPicPr>
          <p:cNvPr id="4" name="Picture 3">
            <a:extLst>
              <a:ext uri="{FF2B5EF4-FFF2-40B4-BE49-F238E27FC236}">
                <a16:creationId xmlns:a16="http://schemas.microsoft.com/office/drawing/2014/main" id="{0EFCF48A-28A5-4B9A-93C4-8A78A358F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41"/>
            <a:ext cx="12192000" cy="6302130"/>
          </a:xfrm>
          <a:prstGeom prst="rect">
            <a:avLst/>
          </a:prstGeom>
        </p:spPr>
      </p:pic>
    </p:spTree>
    <p:extLst>
      <p:ext uri="{BB962C8B-B14F-4D97-AF65-F5344CB8AC3E}">
        <p14:creationId xmlns:p14="http://schemas.microsoft.com/office/powerpoint/2010/main" val="225919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74B5-C308-43E4-B40C-2F0C1625B8E2}"/>
              </a:ext>
            </a:extLst>
          </p:cNvPr>
          <p:cNvSpPr>
            <a:spLocks noGrp="1"/>
          </p:cNvSpPr>
          <p:nvPr>
            <p:ph type="title"/>
          </p:nvPr>
        </p:nvSpPr>
        <p:spPr>
          <a:xfrm>
            <a:off x="1294362" y="178767"/>
            <a:ext cx="9603275" cy="1049235"/>
          </a:xfrm>
        </p:spPr>
        <p:txBody>
          <a:bodyPr/>
          <a:lstStyle/>
          <a:p>
            <a:pPr algn="ctr"/>
            <a:r>
              <a:rPr lang="en-IN" u="sng" dirty="0">
                <a:solidFill>
                  <a:srgbClr val="002060"/>
                </a:solidFill>
                <a:latin typeface="Bahnschrift" panose="020B0502040204020203" pitchFamily="34" charset="0"/>
              </a:rPr>
              <a:t>USE-case diagram</a:t>
            </a:r>
          </a:p>
        </p:txBody>
      </p:sp>
      <p:pic>
        <p:nvPicPr>
          <p:cNvPr id="4" name="Picture 3">
            <a:extLst>
              <a:ext uri="{FF2B5EF4-FFF2-40B4-BE49-F238E27FC236}">
                <a16:creationId xmlns:a16="http://schemas.microsoft.com/office/drawing/2014/main" id="{47E4A4A2-DC04-4A53-8BC4-D76B7F88E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3385"/>
            <a:ext cx="12192000" cy="6154615"/>
          </a:xfrm>
          <a:prstGeom prst="rect">
            <a:avLst/>
          </a:prstGeom>
        </p:spPr>
      </p:pic>
    </p:spTree>
    <p:extLst>
      <p:ext uri="{BB962C8B-B14F-4D97-AF65-F5344CB8AC3E}">
        <p14:creationId xmlns:p14="http://schemas.microsoft.com/office/powerpoint/2010/main" val="428552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F808-7BA8-46F4-B958-5A29F41329DF}"/>
              </a:ext>
            </a:extLst>
          </p:cNvPr>
          <p:cNvSpPr>
            <a:spLocks noGrp="1"/>
          </p:cNvSpPr>
          <p:nvPr>
            <p:ph type="title"/>
          </p:nvPr>
        </p:nvSpPr>
        <p:spPr>
          <a:xfrm>
            <a:off x="1156158" y="126609"/>
            <a:ext cx="9603275" cy="1049235"/>
          </a:xfrm>
        </p:spPr>
        <p:txBody>
          <a:bodyPr/>
          <a:lstStyle/>
          <a:p>
            <a:pPr algn="ctr"/>
            <a:r>
              <a:rPr lang="en-IN" u="sng" dirty="0">
                <a:solidFill>
                  <a:srgbClr val="002060"/>
                </a:solidFill>
                <a:latin typeface="Bahnschrift" panose="020B0502040204020203" pitchFamily="34" charset="0"/>
              </a:rPr>
              <a:t>SEQUENCE DIAGRAM</a:t>
            </a:r>
          </a:p>
        </p:txBody>
      </p:sp>
      <p:pic>
        <p:nvPicPr>
          <p:cNvPr id="4" name="Picture 3">
            <a:extLst>
              <a:ext uri="{FF2B5EF4-FFF2-40B4-BE49-F238E27FC236}">
                <a16:creationId xmlns:a16="http://schemas.microsoft.com/office/drawing/2014/main" id="{B8795FC5-0B32-441A-801D-5457B8723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7452"/>
            <a:ext cx="12192000" cy="6140548"/>
          </a:xfrm>
          <a:prstGeom prst="rect">
            <a:avLst/>
          </a:prstGeom>
        </p:spPr>
      </p:pic>
    </p:spTree>
    <p:extLst>
      <p:ext uri="{BB962C8B-B14F-4D97-AF65-F5344CB8AC3E}">
        <p14:creationId xmlns:p14="http://schemas.microsoft.com/office/powerpoint/2010/main" val="220965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6BE9-D1F5-4C13-8CDA-69F0AE2F05D4}"/>
              </a:ext>
            </a:extLst>
          </p:cNvPr>
          <p:cNvSpPr>
            <a:spLocks noGrp="1"/>
          </p:cNvSpPr>
          <p:nvPr>
            <p:ph type="title"/>
          </p:nvPr>
        </p:nvSpPr>
        <p:spPr>
          <a:xfrm>
            <a:off x="1409376" y="115202"/>
            <a:ext cx="9603275" cy="1049235"/>
          </a:xfrm>
        </p:spPr>
        <p:txBody>
          <a:bodyPr/>
          <a:lstStyle/>
          <a:p>
            <a:pPr algn="ctr"/>
            <a:r>
              <a:rPr lang="en-IN" u="sng" dirty="0">
                <a:solidFill>
                  <a:srgbClr val="002060"/>
                </a:solidFill>
              </a:rPr>
              <a:t>Activity diagram</a:t>
            </a:r>
          </a:p>
        </p:txBody>
      </p:sp>
      <p:pic>
        <p:nvPicPr>
          <p:cNvPr id="7" name="Picture 6">
            <a:extLst>
              <a:ext uri="{FF2B5EF4-FFF2-40B4-BE49-F238E27FC236}">
                <a16:creationId xmlns:a16="http://schemas.microsoft.com/office/drawing/2014/main" id="{1494B7F5-EBA8-4C67-9C1E-39618627D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115"/>
            <a:ext cx="12192000" cy="6210886"/>
          </a:xfrm>
          <a:prstGeom prst="rect">
            <a:avLst/>
          </a:prstGeom>
        </p:spPr>
      </p:pic>
    </p:spTree>
    <p:extLst>
      <p:ext uri="{BB962C8B-B14F-4D97-AF65-F5344CB8AC3E}">
        <p14:creationId xmlns:p14="http://schemas.microsoft.com/office/powerpoint/2010/main" val="1070927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920201-30A3-49A8-A6FA-2353E8722CAC}"/>
              </a:ext>
            </a:extLst>
          </p:cNvPr>
          <p:cNvSpPr>
            <a:spLocks noGrp="1"/>
          </p:cNvSpPr>
          <p:nvPr>
            <p:ph type="title"/>
          </p:nvPr>
        </p:nvSpPr>
        <p:spPr/>
        <p:txBody>
          <a:bodyPr>
            <a:normAutofit fontScale="90000"/>
          </a:bodyPr>
          <a:lstStyle/>
          <a:p>
            <a:pPr algn="ctr"/>
            <a:r>
              <a:rPr lang="en-US" b="1" u="sng" dirty="0">
                <a:solidFill>
                  <a:srgbClr val="002060"/>
                </a:solidFill>
                <a:latin typeface="Bahnschrift" panose="020B0502040204020203" pitchFamily="34" charset="0"/>
              </a:rPr>
              <a:t>Software and Hardware Requirements</a:t>
            </a:r>
            <a:br>
              <a:rPr lang="en-IN" dirty="0">
                <a:solidFill>
                  <a:srgbClr val="002060"/>
                </a:solidFill>
                <a:latin typeface="Bahnschrift" panose="020B0502040204020203" pitchFamily="34" charset="0"/>
              </a:rPr>
            </a:br>
            <a:br>
              <a:rPr lang="en-IN" dirty="0">
                <a:solidFill>
                  <a:srgbClr val="002060"/>
                </a:solidFill>
                <a:latin typeface="Bahnschrift" panose="020B0502040204020203" pitchFamily="34" charset="0"/>
              </a:rPr>
            </a:br>
            <a:endParaRPr lang="en-IN" dirty="0">
              <a:solidFill>
                <a:srgbClr val="002060"/>
              </a:solidFill>
              <a:latin typeface="Bahnschrift" panose="020B0502040204020203" pitchFamily="34" charset="0"/>
            </a:endParaRPr>
          </a:p>
        </p:txBody>
      </p:sp>
      <p:sp>
        <p:nvSpPr>
          <p:cNvPr id="7" name="Content Placeholder 6">
            <a:extLst>
              <a:ext uri="{FF2B5EF4-FFF2-40B4-BE49-F238E27FC236}">
                <a16:creationId xmlns:a16="http://schemas.microsoft.com/office/drawing/2014/main" id="{A6B22390-A088-4D69-B0CC-E393F0193B23}"/>
              </a:ext>
            </a:extLst>
          </p:cNvPr>
          <p:cNvSpPr>
            <a:spLocks noGrp="1"/>
          </p:cNvSpPr>
          <p:nvPr>
            <p:ph idx="1"/>
          </p:nvPr>
        </p:nvSpPr>
        <p:spPr/>
        <p:txBody>
          <a:bodyPr>
            <a:noAutofit/>
          </a:bodyPr>
          <a:lstStyle/>
          <a:p>
            <a:pPr marL="0" indent="0">
              <a:buNone/>
            </a:pPr>
            <a:r>
              <a:rPr lang="en-US" sz="2400" b="1" dirty="0">
                <a:solidFill>
                  <a:srgbClr val="002060"/>
                </a:solidFill>
                <a:latin typeface="Bahnschrift" panose="020B0502040204020203" pitchFamily="34" charset="0"/>
              </a:rPr>
              <a:t>Hardware:</a:t>
            </a:r>
            <a:br>
              <a:rPr lang="en-IN" sz="2400" dirty="0">
                <a:latin typeface="Bahnschrift" panose="020B0502040204020203" pitchFamily="34" charset="0"/>
              </a:rPr>
            </a:br>
            <a:r>
              <a:rPr lang="en-US" sz="2400" dirty="0">
                <a:latin typeface="Bahnschrift" panose="020B0502040204020203" pitchFamily="34" charset="0"/>
              </a:rPr>
              <a:t>OS – Windows 7, 8 and 10 (32 and 64 bit)</a:t>
            </a:r>
            <a:br>
              <a:rPr lang="en-IN" sz="2400" dirty="0">
                <a:latin typeface="Bahnschrift" panose="020B0502040204020203" pitchFamily="34" charset="0"/>
              </a:rPr>
            </a:br>
            <a:r>
              <a:rPr lang="en-US" sz="2400" dirty="0">
                <a:latin typeface="Bahnschrift" panose="020B0502040204020203" pitchFamily="34" charset="0"/>
              </a:rPr>
              <a:t>RAM – 4GB</a:t>
            </a:r>
          </a:p>
          <a:p>
            <a:pPr marL="0" indent="0">
              <a:buNone/>
            </a:pPr>
            <a:br>
              <a:rPr lang="en-IN" sz="2400" dirty="0">
                <a:latin typeface="Bahnschrift" panose="020B0502040204020203" pitchFamily="34" charset="0"/>
              </a:rPr>
            </a:br>
            <a:r>
              <a:rPr lang="en-US" sz="2400" b="1" dirty="0">
                <a:solidFill>
                  <a:srgbClr val="002060"/>
                </a:solidFill>
                <a:latin typeface="Bahnschrift" panose="020B0502040204020203" pitchFamily="34" charset="0"/>
              </a:rPr>
              <a:t>Software:</a:t>
            </a:r>
            <a:br>
              <a:rPr lang="en-IN" sz="2400" dirty="0">
                <a:latin typeface="Bahnschrift" panose="020B0502040204020203" pitchFamily="34" charset="0"/>
              </a:rPr>
            </a:br>
            <a:r>
              <a:rPr lang="en-US" sz="2400" dirty="0">
                <a:latin typeface="Bahnschrift" panose="020B0502040204020203" pitchFamily="34" charset="0"/>
              </a:rPr>
              <a:t>Python</a:t>
            </a:r>
            <a:br>
              <a:rPr lang="en-IN" sz="2400" dirty="0">
                <a:latin typeface="Bahnschrift" panose="020B0502040204020203" pitchFamily="34" charset="0"/>
              </a:rPr>
            </a:br>
            <a:r>
              <a:rPr lang="en-US" sz="2400" dirty="0">
                <a:latin typeface="Bahnschrift" panose="020B0502040204020203" pitchFamily="34" charset="0"/>
              </a:rPr>
              <a:t>Anaconda Navigator</a:t>
            </a:r>
            <a:endParaRPr lang="en-IN" sz="2400" dirty="0">
              <a:latin typeface="Bahnschrift" panose="020B0502040204020203" pitchFamily="34" charset="0"/>
            </a:endParaRPr>
          </a:p>
        </p:txBody>
      </p:sp>
    </p:spTree>
    <p:extLst>
      <p:ext uri="{BB962C8B-B14F-4D97-AF65-F5344CB8AC3E}">
        <p14:creationId xmlns:p14="http://schemas.microsoft.com/office/powerpoint/2010/main" val="1816625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A065471B-2A92-4FDA-ACC0-5872C690F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9642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F2A18E-CF86-427A-9C1A-1CFA31AB7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8090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42BAD5-E82B-404D-955B-5F8C97E4E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91686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B9977F-C846-40E1-9E6E-A874E9228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2405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6872-243E-4A06-92CF-0F254D09B77B}"/>
              </a:ext>
            </a:extLst>
          </p:cNvPr>
          <p:cNvSpPr>
            <a:spLocks noGrp="1"/>
          </p:cNvSpPr>
          <p:nvPr>
            <p:ph type="title"/>
          </p:nvPr>
        </p:nvSpPr>
        <p:spPr>
          <a:xfrm>
            <a:off x="1294362" y="867037"/>
            <a:ext cx="9603275" cy="1049235"/>
          </a:xfrm>
        </p:spPr>
        <p:txBody>
          <a:bodyPr/>
          <a:lstStyle/>
          <a:p>
            <a:pPr algn="ctr"/>
            <a:r>
              <a:rPr lang="en-IN" u="sng" dirty="0">
                <a:solidFill>
                  <a:srgbClr val="002060"/>
                </a:solidFill>
                <a:latin typeface="Bahnschrift" panose="020B0502040204020203" pitchFamily="34" charset="0"/>
              </a:rPr>
              <a:t>Contents</a:t>
            </a:r>
          </a:p>
        </p:txBody>
      </p:sp>
      <p:sp>
        <p:nvSpPr>
          <p:cNvPr id="3" name="Content Placeholder 2">
            <a:extLst>
              <a:ext uri="{FF2B5EF4-FFF2-40B4-BE49-F238E27FC236}">
                <a16:creationId xmlns:a16="http://schemas.microsoft.com/office/drawing/2014/main" id="{49EB723B-A9EB-4DF5-969B-9119C8428C43}"/>
              </a:ext>
            </a:extLst>
          </p:cNvPr>
          <p:cNvSpPr>
            <a:spLocks noGrp="1"/>
          </p:cNvSpPr>
          <p:nvPr>
            <p:ph idx="1"/>
          </p:nvPr>
        </p:nvSpPr>
        <p:spPr>
          <a:xfrm>
            <a:off x="1395309" y="1933406"/>
            <a:ext cx="9603275" cy="4103714"/>
          </a:xfrm>
        </p:spPr>
        <p:txBody>
          <a:bodyPr>
            <a:normAutofit fontScale="85000" lnSpcReduction="10000"/>
          </a:bodyPr>
          <a:lstStyle/>
          <a:p>
            <a:pPr algn="just">
              <a:buFont typeface="Wingdings" panose="05000000000000000000" pitchFamily="2" charset="2"/>
              <a:buChar char="Ø"/>
            </a:pPr>
            <a:r>
              <a:rPr lang="en-IN" dirty="0">
                <a:latin typeface="Bahnschrift" panose="020B0502040204020203" pitchFamily="34" charset="0"/>
              </a:rPr>
              <a:t>Abstract</a:t>
            </a:r>
          </a:p>
          <a:p>
            <a:pPr algn="just">
              <a:buFont typeface="Wingdings" panose="05000000000000000000" pitchFamily="2" charset="2"/>
              <a:buChar char="Ø"/>
            </a:pPr>
            <a:r>
              <a:rPr lang="en-IN" dirty="0">
                <a:latin typeface="Bahnschrift" panose="020B0502040204020203" pitchFamily="34" charset="0"/>
              </a:rPr>
              <a:t>Existing System</a:t>
            </a:r>
          </a:p>
          <a:p>
            <a:pPr algn="just">
              <a:buFont typeface="Wingdings" panose="05000000000000000000" pitchFamily="2" charset="2"/>
              <a:buChar char="Ø"/>
            </a:pPr>
            <a:r>
              <a:rPr lang="en-IN" dirty="0">
                <a:latin typeface="Bahnschrift" panose="020B0502040204020203" pitchFamily="34" charset="0"/>
              </a:rPr>
              <a:t>Proposed System</a:t>
            </a:r>
          </a:p>
          <a:p>
            <a:pPr algn="just">
              <a:buFont typeface="Wingdings" panose="05000000000000000000" pitchFamily="2" charset="2"/>
              <a:buChar char="Ø"/>
            </a:pPr>
            <a:r>
              <a:rPr lang="en-IN" dirty="0">
                <a:latin typeface="Bahnschrift" panose="020B0502040204020203" pitchFamily="34" charset="0"/>
              </a:rPr>
              <a:t>System Architecture</a:t>
            </a:r>
          </a:p>
          <a:p>
            <a:pPr algn="just">
              <a:buFont typeface="Wingdings" panose="05000000000000000000" pitchFamily="2" charset="2"/>
              <a:buChar char="Ø"/>
            </a:pPr>
            <a:r>
              <a:rPr lang="en-IN" dirty="0">
                <a:latin typeface="Bahnschrift" panose="020B0502040204020203" pitchFamily="34" charset="0"/>
              </a:rPr>
              <a:t>Steps Performed in the Project</a:t>
            </a:r>
          </a:p>
          <a:p>
            <a:pPr algn="just">
              <a:buFont typeface="Wingdings" panose="05000000000000000000" pitchFamily="2" charset="2"/>
              <a:buChar char="Ø"/>
            </a:pPr>
            <a:r>
              <a:rPr lang="en-IN" dirty="0">
                <a:latin typeface="Bahnschrift" panose="020B0502040204020203" pitchFamily="34" charset="0"/>
              </a:rPr>
              <a:t>UML Diagrams</a:t>
            </a:r>
          </a:p>
          <a:p>
            <a:pPr algn="just">
              <a:buFont typeface="Wingdings" panose="05000000000000000000" pitchFamily="2" charset="2"/>
              <a:buChar char="Ø"/>
            </a:pPr>
            <a:r>
              <a:rPr lang="en-IN" dirty="0">
                <a:latin typeface="Bahnschrift" panose="020B0502040204020203" pitchFamily="34" charset="0"/>
              </a:rPr>
              <a:t>Software and Hardware Requirements</a:t>
            </a:r>
          </a:p>
          <a:p>
            <a:pPr algn="just">
              <a:buFont typeface="Wingdings" panose="05000000000000000000" pitchFamily="2" charset="2"/>
              <a:buChar char="Ø"/>
            </a:pPr>
            <a:r>
              <a:rPr lang="en-IN" dirty="0">
                <a:latin typeface="Bahnschrift" panose="020B0502040204020203" pitchFamily="34" charset="0"/>
              </a:rPr>
              <a:t>Code Execution with Outputs</a:t>
            </a:r>
          </a:p>
          <a:p>
            <a:pPr algn="just">
              <a:buFont typeface="Wingdings" panose="05000000000000000000" pitchFamily="2" charset="2"/>
              <a:buChar char="Ø"/>
            </a:pPr>
            <a:r>
              <a:rPr lang="en-IN" dirty="0">
                <a:latin typeface="Bahnschrift" panose="020B0502040204020203" pitchFamily="34" charset="0"/>
              </a:rPr>
              <a:t>Future Scope of the Project</a:t>
            </a:r>
          </a:p>
          <a:p>
            <a:pPr algn="just">
              <a:buFont typeface="Wingdings" panose="05000000000000000000" pitchFamily="2" charset="2"/>
              <a:buChar char="Ø"/>
            </a:pPr>
            <a:r>
              <a:rPr lang="en-IN" dirty="0">
                <a:latin typeface="Bahnschrift" panose="020B0502040204020203" pitchFamily="34" charset="0"/>
              </a:rPr>
              <a:t>Conclusion</a:t>
            </a:r>
          </a:p>
        </p:txBody>
      </p:sp>
    </p:spTree>
    <p:extLst>
      <p:ext uri="{BB962C8B-B14F-4D97-AF65-F5344CB8AC3E}">
        <p14:creationId xmlns:p14="http://schemas.microsoft.com/office/powerpoint/2010/main" val="384911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3C9AE9-A6CD-4B5B-A1CA-D3C3A34A5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7292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FFEBF9-1A3F-4212-8462-78C2771DC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67419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EA49E6-CB6A-4A1A-A604-17473E1FD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107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AF7773-2860-4430-B986-C6BDF0C29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27773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7BB99B-51AA-440E-A5A3-63865EC57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73582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0209AA-438E-4976-8523-277B2F49B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339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63E95C-37E8-4E41-9DFC-41F4F7084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71215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E5DE00-BE68-4791-BF1D-06ABB4FA0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06492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BEC9C3-62CC-4CA4-9E11-2DE83F8A3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4825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EAD4BB-285E-451D-B868-A16A29A7C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4730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90E2-2744-4FFE-B2CB-12BF3DE884E1}"/>
              </a:ext>
            </a:extLst>
          </p:cNvPr>
          <p:cNvSpPr>
            <a:spLocks noGrp="1"/>
          </p:cNvSpPr>
          <p:nvPr>
            <p:ph type="title"/>
          </p:nvPr>
        </p:nvSpPr>
        <p:spPr>
          <a:xfrm>
            <a:off x="959210" y="966497"/>
            <a:ext cx="9603275" cy="1049235"/>
          </a:xfrm>
        </p:spPr>
        <p:txBody>
          <a:bodyPr/>
          <a:lstStyle/>
          <a:p>
            <a:pPr algn="ctr"/>
            <a:r>
              <a:rPr lang="en-IN" u="sng" dirty="0">
                <a:solidFill>
                  <a:srgbClr val="002060"/>
                </a:solidFill>
                <a:latin typeface="Bahnschrift" panose="020B0502040204020203" pitchFamily="34" charset="0"/>
              </a:rPr>
              <a:t>ABSTRACT</a:t>
            </a:r>
          </a:p>
        </p:txBody>
      </p:sp>
      <p:sp>
        <p:nvSpPr>
          <p:cNvPr id="3" name="Content Placeholder 2">
            <a:extLst>
              <a:ext uri="{FF2B5EF4-FFF2-40B4-BE49-F238E27FC236}">
                <a16:creationId xmlns:a16="http://schemas.microsoft.com/office/drawing/2014/main" id="{94B8DB06-7D8D-4FD4-92BB-1C8FCBE66A2E}"/>
              </a:ext>
            </a:extLst>
          </p:cNvPr>
          <p:cNvSpPr>
            <a:spLocks noGrp="1"/>
          </p:cNvSpPr>
          <p:nvPr>
            <p:ph idx="1"/>
          </p:nvPr>
        </p:nvSpPr>
        <p:spPr/>
        <p:txBody>
          <a:bodyPr/>
          <a:lstStyle/>
          <a:p>
            <a:pPr marL="0" indent="0" algn="just" fontAlgn="base">
              <a:buNone/>
            </a:pPr>
            <a:r>
              <a:rPr lang="en-IN" dirty="0">
                <a:latin typeface="Bahnschrift" panose="020B0502040204020203" pitchFamily="34" charset="0"/>
              </a:rPr>
              <a:t>Employees are the backbone of any organization. Its performance is heavily based on the quality of the employees and retaining them. With employee attrition, organizations are faced with a number of challenges:</a:t>
            </a:r>
          </a:p>
          <a:p>
            <a:pPr algn="just" fontAlgn="base">
              <a:buFont typeface="Wingdings" panose="05000000000000000000" pitchFamily="2" charset="2"/>
              <a:buChar char="v"/>
            </a:pPr>
            <a:r>
              <a:rPr lang="en-IN" dirty="0">
                <a:latin typeface="Bahnschrift" panose="020B0502040204020203" pitchFamily="34" charset="0"/>
              </a:rPr>
              <a:t>Expensive in terms of both money and time to train new employees</a:t>
            </a:r>
          </a:p>
          <a:p>
            <a:pPr algn="just" fontAlgn="base">
              <a:buFont typeface="Wingdings" panose="05000000000000000000" pitchFamily="2" charset="2"/>
              <a:buChar char="v"/>
            </a:pPr>
            <a:r>
              <a:rPr lang="en-IN" dirty="0">
                <a:latin typeface="Bahnschrift" panose="020B0502040204020203" pitchFamily="34" charset="0"/>
              </a:rPr>
              <a:t>Loss of experienced employees</a:t>
            </a:r>
          </a:p>
          <a:p>
            <a:pPr algn="just" fontAlgn="base">
              <a:buFont typeface="Wingdings" panose="05000000000000000000" pitchFamily="2" charset="2"/>
              <a:buChar char="v"/>
            </a:pPr>
            <a:r>
              <a:rPr lang="en-IN" dirty="0">
                <a:latin typeface="Bahnschrift" panose="020B0502040204020203" pitchFamily="34" charset="0"/>
              </a:rPr>
              <a:t>Impact on productivity</a:t>
            </a:r>
          </a:p>
          <a:p>
            <a:pPr algn="just" fontAlgn="base">
              <a:buFont typeface="Wingdings" panose="05000000000000000000" pitchFamily="2" charset="2"/>
              <a:buChar char="v"/>
            </a:pPr>
            <a:r>
              <a:rPr lang="en-IN" dirty="0">
                <a:latin typeface="Bahnschrift" panose="020B0502040204020203" pitchFamily="34" charset="0"/>
              </a:rPr>
              <a:t>Impact on profit</a:t>
            </a:r>
          </a:p>
          <a:p>
            <a:pPr algn="just"/>
            <a:endParaRPr lang="en-IN" dirty="0"/>
          </a:p>
        </p:txBody>
      </p:sp>
    </p:spTree>
    <p:extLst>
      <p:ext uri="{BB962C8B-B14F-4D97-AF65-F5344CB8AC3E}">
        <p14:creationId xmlns:p14="http://schemas.microsoft.com/office/powerpoint/2010/main" val="3215424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88E137-8392-44D5-BE49-601AABB35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5497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14C8B9-7B43-4FD8-970F-E22A7316B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39827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F9A606-F07E-43AE-BAA1-AA32BE908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08978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EB6B0F-F5DD-42D0-BC2D-B7A6DB899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54639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4C3955-172C-4614-9981-46F12B8CE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76082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0220C7-BA48-4126-AAAB-48DEF5A7E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71575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0C1AAE-1EBC-47C2-8962-11C8899DB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92956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B9339E-301A-44C5-A001-56F041F30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80887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A5454-5B37-413B-BFE7-8DABF7D75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96649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E9DE56-E817-4F2F-87C0-DD5927F4E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1817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8ABC38-415E-49D5-A840-025605B47D45}"/>
              </a:ext>
            </a:extLst>
          </p:cNvPr>
          <p:cNvSpPr/>
          <p:nvPr/>
        </p:nvSpPr>
        <p:spPr>
          <a:xfrm>
            <a:off x="558018" y="615021"/>
            <a:ext cx="11075963" cy="5262979"/>
          </a:xfrm>
          <a:prstGeom prst="rect">
            <a:avLst/>
          </a:prstGeom>
        </p:spPr>
        <p:txBody>
          <a:bodyPr wrap="square">
            <a:spAutoFit/>
          </a:bodyPr>
          <a:lstStyle/>
          <a:p>
            <a:pPr marL="342900" indent="-342900" algn="just">
              <a:buFont typeface="Wingdings" panose="05000000000000000000" pitchFamily="2" charset="2"/>
              <a:buChar char="§"/>
            </a:pPr>
            <a:r>
              <a:rPr lang="en-IN" sz="2400" dirty="0">
                <a:latin typeface="Bahnschrift" panose="020B0502040204020203" pitchFamily="34" charset="0"/>
              </a:rPr>
              <a:t>Machine learning is a form of AI that enables a system to learn from data rather than through explicit programming.</a:t>
            </a:r>
          </a:p>
          <a:p>
            <a:pPr marL="342900" indent="-342900" algn="just">
              <a:buFont typeface="Wingdings" panose="05000000000000000000" pitchFamily="2" charset="2"/>
              <a:buChar char="§"/>
            </a:pPr>
            <a:r>
              <a:rPr lang="en-IN" sz="2400" dirty="0">
                <a:latin typeface="Bahnschrift" panose="020B0502040204020203" pitchFamily="34" charset="0"/>
              </a:rPr>
              <a:t>A machine learning model is the output generated when you train your machine learning algorithm with data. After training, when you provide a model with an input, you will be given an output. </a:t>
            </a:r>
          </a:p>
          <a:p>
            <a:pPr marL="342900" indent="-342900" algn="just">
              <a:buFont typeface="Wingdings" panose="05000000000000000000" pitchFamily="2" charset="2"/>
              <a:buChar char="§"/>
            </a:pPr>
            <a:r>
              <a:rPr lang="en-IN" sz="2400" dirty="0">
                <a:latin typeface="Bahnschrift" panose="020B0502040204020203" pitchFamily="34" charset="0"/>
              </a:rPr>
              <a:t>Machine learning enables models to train on data sets before being deployed. Some machine- learning models are online and continuous. This iterative process of online models leads to an improvement in the types of associations made between data elements. </a:t>
            </a:r>
          </a:p>
          <a:p>
            <a:pPr marL="342900" indent="-342900" algn="just">
              <a:buFont typeface="Wingdings" panose="05000000000000000000" pitchFamily="2" charset="2"/>
              <a:buChar char="§"/>
            </a:pPr>
            <a:r>
              <a:rPr lang="en-IN" sz="2400" dirty="0">
                <a:latin typeface="Bahnschrift" panose="020B0502040204020203" pitchFamily="34" charset="0"/>
              </a:rPr>
              <a:t>Due to their complexity and size, these patterns and associations could have easily been overlooked by human observation. After a model has been trained, it can be used in real time to learn from data. </a:t>
            </a:r>
          </a:p>
          <a:p>
            <a:pPr marL="342900" indent="-342900" algn="just">
              <a:buFont typeface="Wingdings" panose="05000000000000000000" pitchFamily="2" charset="2"/>
              <a:buChar char="§"/>
            </a:pPr>
            <a:r>
              <a:rPr lang="en-IN" sz="2400" dirty="0">
                <a:latin typeface="Bahnschrift" panose="020B0502040204020203" pitchFamily="34" charset="0"/>
              </a:rPr>
              <a:t>The improvements in accuracy are a result of the training process and automation that are part of machine learning. </a:t>
            </a:r>
          </a:p>
        </p:txBody>
      </p:sp>
    </p:spTree>
    <p:extLst>
      <p:ext uri="{BB962C8B-B14F-4D97-AF65-F5344CB8AC3E}">
        <p14:creationId xmlns:p14="http://schemas.microsoft.com/office/powerpoint/2010/main" val="483300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016D-56A7-4C7D-A979-248936167D7F}"/>
              </a:ext>
            </a:extLst>
          </p:cNvPr>
          <p:cNvSpPr>
            <a:spLocks noGrp="1"/>
          </p:cNvSpPr>
          <p:nvPr>
            <p:ph type="title"/>
          </p:nvPr>
        </p:nvSpPr>
        <p:spPr/>
        <p:txBody>
          <a:bodyPr/>
          <a:lstStyle/>
          <a:p>
            <a:pPr algn="ctr"/>
            <a:r>
              <a:rPr lang="en-IN" u="sng" dirty="0">
                <a:solidFill>
                  <a:srgbClr val="002060"/>
                </a:solidFill>
              </a:rPr>
              <a:t>FUTURE SCOPE of the project</a:t>
            </a:r>
          </a:p>
        </p:txBody>
      </p:sp>
      <p:sp>
        <p:nvSpPr>
          <p:cNvPr id="3" name="Content Placeholder 2">
            <a:extLst>
              <a:ext uri="{FF2B5EF4-FFF2-40B4-BE49-F238E27FC236}">
                <a16:creationId xmlns:a16="http://schemas.microsoft.com/office/drawing/2014/main" id="{0CFD7A0D-CADC-4C05-AD1D-A32BF7A64605}"/>
              </a:ext>
            </a:extLst>
          </p:cNvPr>
          <p:cNvSpPr>
            <a:spLocks noGrp="1"/>
          </p:cNvSpPr>
          <p:nvPr>
            <p:ph idx="1"/>
          </p:nvPr>
        </p:nvSpPr>
        <p:spPr>
          <a:xfrm>
            <a:off x="1451579" y="2015731"/>
            <a:ext cx="9603275" cy="4230323"/>
          </a:xfrm>
        </p:spPr>
        <p:txBody>
          <a:bodyPr>
            <a:normAutofit fontScale="92500" lnSpcReduction="20000"/>
          </a:bodyPr>
          <a:lstStyle/>
          <a:p>
            <a:pPr algn="just">
              <a:buFont typeface="Courier New" panose="02070309020205020404" pitchFamily="49" charset="0"/>
              <a:buChar char="o"/>
            </a:pPr>
            <a:r>
              <a:rPr lang="en-US" dirty="0">
                <a:latin typeface="Bahnschrift" panose="020B0502040204020203" pitchFamily="34" charset="0"/>
              </a:rPr>
              <a:t>AI Fairness 360(AIF), a comprehensive open source toolkit of metrics to check for unwanted bias in datasets and machine learning models. This model eliminates the bias in the dataset. </a:t>
            </a:r>
          </a:p>
          <a:p>
            <a:pPr algn="just">
              <a:buFont typeface="Courier New" panose="02070309020205020404" pitchFamily="49" charset="0"/>
              <a:buChar char="o"/>
            </a:pPr>
            <a:r>
              <a:rPr lang="en-US" dirty="0">
                <a:latin typeface="Bahnschrift" panose="020B0502040204020203" pitchFamily="34" charset="0"/>
              </a:rPr>
              <a:t>The model developed will be able to predict whether an employee will stay or not this will help company to know the status of an employee in advance and take necessary actions to prevent loss that will incur. </a:t>
            </a:r>
          </a:p>
          <a:p>
            <a:pPr algn="just">
              <a:buFont typeface="Courier New" panose="02070309020205020404" pitchFamily="49" charset="0"/>
              <a:buChar char="o"/>
            </a:pPr>
            <a:r>
              <a:rPr lang="en-US" dirty="0">
                <a:latin typeface="Bahnschrift" panose="020B0502040204020203" pitchFamily="34" charset="0"/>
              </a:rPr>
              <a:t> The findings of the study are subjected to bias and prejudice of the respondent’s time factor can be considered as main limitations the findings of the study are solely depend on the information provided by respondents.</a:t>
            </a:r>
          </a:p>
          <a:p>
            <a:pPr algn="just">
              <a:buFont typeface="Courier New" panose="02070309020205020404" pitchFamily="49" charset="0"/>
              <a:buChar char="o"/>
            </a:pPr>
            <a:r>
              <a:rPr lang="en-US" dirty="0">
                <a:latin typeface="Bahnschrift" panose="020B0502040204020203" pitchFamily="34" charset="0"/>
              </a:rPr>
              <a:t> The accuracy of findings is limited by the accuracy of statistical tools used for analysis. Findings of the research may change due to area demography, age condition of economy etc.</a:t>
            </a:r>
            <a:endParaRPr lang="en-IN" dirty="0">
              <a:latin typeface="Bahnschrift" panose="020B0502040204020203" pitchFamily="34" charset="0"/>
            </a:endParaRPr>
          </a:p>
          <a:p>
            <a:endParaRPr lang="en-IN" dirty="0"/>
          </a:p>
        </p:txBody>
      </p:sp>
    </p:spTree>
    <p:extLst>
      <p:ext uri="{BB962C8B-B14F-4D97-AF65-F5344CB8AC3E}">
        <p14:creationId xmlns:p14="http://schemas.microsoft.com/office/powerpoint/2010/main" val="319609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EC96-A3E6-40A5-B4B1-4A1BA61EBCE1}"/>
              </a:ext>
            </a:extLst>
          </p:cNvPr>
          <p:cNvSpPr>
            <a:spLocks noGrp="1"/>
          </p:cNvSpPr>
          <p:nvPr>
            <p:ph type="title"/>
          </p:nvPr>
        </p:nvSpPr>
        <p:spPr/>
        <p:txBody>
          <a:bodyPr/>
          <a:lstStyle/>
          <a:p>
            <a:pPr algn="ctr"/>
            <a:r>
              <a:rPr lang="en-IN" u="sng" dirty="0">
                <a:solidFill>
                  <a:srgbClr val="002060"/>
                </a:solidFill>
                <a:latin typeface="Bahnschrift" panose="020B0502040204020203" pitchFamily="34" charset="0"/>
              </a:rPr>
              <a:t>conclusion</a:t>
            </a:r>
          </a:p>
        </p:txBody>
      </p:sp>
      <p:sp>
        <p:nvSpPr>
          <p:cNvPr id="3" name="Content Placeholder 2">
            <a:extLst>
              <a:ext uri="{FF2B5EF4-FFF2-40B4-BE49-F238E27FC236}">
                <a16:creationId xmlns:a16="http://schemas.microsoft.com/office/drawing/2014/main" id="{3B057C10-3D6B-43FB-94D6-72621A20A384}"/>
              </a:ext>
            </a:extLst>
          </p:cNvPr>
          <p:cNvSpPr>
            <a:spLocks noGrp="1"/>
          </p:cNvSpPr>
          <p:nvPr>
            <p:ph idx="1"/>
          </p:nvPr>
        </p:nvSpPr>
        <p:spPr/>
        <p:txBody>
          <a:bodyPr>
            <a:normAutofit fontScale="85000" lnSpcReduction="20000"/>
          </a:bodyPr>
          <a:lstStyle/>
          <a:p>
            <a:pPr marL="0" indent="0" algn="just">
              <a:buNone/>
            </a:pPr>
            <a:r>
              <a:rPr lang="en-IN" sz="2400" dirty="0">
                <a:latin typeface="Bahnschrift" panose="020B0502040204020203" pitchFamily="34" charset="0"/>
              </a:rPr>
              <a:t>It can be concluded that the following are the major reasons for </a:t>
            </a:r>
            <a:r>
              <a:rPr lang="en-IN" sz="2400" b="1" dirty="0">
                <a:latin typeface="Bahnschrift" panose="020B0502040204020203" pitchFamily="34" charset="0"/>
              </a:rPr>
              <a:t>employee turnover</a:t>
            </a:r>
          </a:p>
          <a:p>
            <a:pPr algn="just">
              <a:buFont typeface="Wingdings" panose="05000000000000000000" pitchFamily="2" charset="2"/>
              <a:buChar char="§"/>
            </a:pPr>
            <a:r>
              <a:rPr lang="en-IN" sz="2400" dirty="0">
                <a:latin typeface="Bahnschrift" panose="020B0502040204020203" pitchFamily="34" charset="0"/>
              </a:rPr>
              <a:t>Opportunity for growth and promotion outside</a:t>
            </a:r>
          </a:p>
          <a:p>
            <a:pPr algn="just">
              <a:buFont typeface="Wingdings" panose="05000000000000000000" pitchFamily="2" charset="2"/>
              <a:buChar char="§"/>
            </a:pPr>
            <a:r>
              <a:rPr lang="en-IN" sz="2400" dirty="0">
                <a:latin typeface="Bahnschrift" panose="020B0502040204020203" pitchFamily="34" charset="0"/>
              </a:rPr>
              <a:t>Compensation</a:t>
            </a:r>
          </a:p>
          <a:p>
            <a:pPr algn="just">
              <a:buFont typeface="Wingdings" panose="05000000000000000000" pitchFamily="2" charset="2"/>
              <a:buChar char="§"/>
            </a:pPr>
            <a:r>
              <a:rPr lang="en-IN" sz="2400" dirty="0">
                <a:latin typeface="Bahnschrift" panose="020B0502040204020203" pitchFamily="34" charset="0"/>
              </a:rPr>
              <a:t>Working conditions</a:t>
            </a:r>
          </a:p>
          <a:p>
            <a:pPr algn="just">
              <a:buFont typeface="Wingdings" panose="05000000000000000000" pitchFamily="2" charset="2"/>
              <a:buChar char="§"/>
            </a:pPr>
            <a:r>
              <a:rPr lang="en-IN" sz="2400" dirty="0">
                <a:latin typeface="Bahnschrift" panose="020B0502040204020203" pitchFamily="34" charset="0"/>
              </a:rPr>
              <a:t>Work timings/shifts</a:t>
            </a:r>
          </a:p>
          <a:p>
            <a:pPr algn="just">
              <a:buFont typeface="Wingdings" panose="05000000000000000000" pitchFamily="2" charset="2"/>
              <a:buChar char="§"/>
            </a:pPr>
            <a:r>
              <a:rPr lang="en-IN" sz="2400" dirty="0">
                <a:latin typeface="Bahnschrift" panose="020B0502040204020203" pitchFamily="34" charset="0"/>
              </a:rPr>
              <a:t>Relationship with managers</a:t>
            </a:r>
          </a:p>
          <a:p>
            <a:pPr algn="just">
              <a:buFont typeface="Wingdings" panose="05000000000000000000" pitchFamily="2" charset="2"/>
              <a:buChar char="§"/>
            </a:pPr>
            <a:r>
              <a:rPr lang="en-IN" sz="2400" dirty="0">
                <a:latin typeface="Bahnschrift" panose="020B0502040204020203" pitchFamily="34" charset="0"/>
              </a:rPr>
              <a:t>Location of the organisation </a:t>
            </a:r>
          </a:p>
          <a:p>
            <a:pPr algn="just">
              <a:buFont typeface="Wingdings" panose="05000000000000000000" pitchFamily="2" charset="2"/>
              <a:buChar char="§"/>
            </a:pPr>
            <a:r>
              <a:rPr lang="en-IN" sz="2400" dirty="0">
                <a:latin typeface="Bahnschrift" panose="020B0502040204020203" pitchFamily="34" charset="0"/>
              </a:rPr>
              <a:t>Work load</a:t>
            </a:r>
          </a:p>
        </p:txBody>
      </p:sp>
    </p:spTree>
    <p:extLst>
      <p:ext uri="{BB962C8B-B14F-4D97-AF65-F5344CB8AC3E}">
        <p14:creationId xmlns:p14="http://schemas.microsoft.com/office/powerpoint/2010/main" val="2765323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096B9E-D7C5-41FF-8F7D-88E36CBACF3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9486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9E82-974E-409E-9E58-140B5F8F7212}"/>
              </a:ext>
            </a:extLst>
          </p:cNvPr>
          <p:cNvSpPr>
            <a:spLocks noGrp="1"/>
          </p:cNvSpPr>
          <p:nvPr>
            <p:ph type="title"/>
          </p:nvPr>
        </p:nvSpPr>
        <p:spPr/>
        <p:txBody>
          <a:bodyPr/>
          <a:lstStyle/>
          <a:p>
            <a:pPr algn="ctr"/>
            <a:r>
              <a:rPr lang="en-IN" u="sng" dirty="0">
                <a:solidFill>
                  <a:srgbClr val="002060"/>
                </a:solidFill>
                <a:latin typeface="Bahnschrift" panose="020B0502040204020203" pitchFamily="34" charset="0"/>
              </a:rPr>
              <a:t>EXISTING SYSTEM</a:t>
            </a:r>
          </a:p>
        </p:txBody>
      </p:sp>
      <p:sp>
        <p:nvSpPr>
          <p:cNvPr id="3" name="Content Placeholder 2">
            <a:extLst>
              <a:ext uri="{FF2B5EF4-FFF2-40B4-BE49-F238E27FC236}">
                <a16:creationId xmlns:a16="http://schemas.microsoft.com/office/drawing/2014/main" id="{1FFE55B0-D3AA-4C5D-B169-E1A3F9934831}"/>
              </a:ext>
            </a:extLst>
          </p:cNvPr>
          <p:cNvSpPr>
            <a:spLocks noGrp="1"/>
          </p:cNvSpPr>
          <p:nvPr>
            <p:ph idx="1"/>
          </p:nvPr>
        </p:nvSpPr>
        <p:spPr>
          <a:xfrm>
            <a:off x="1451579" y="2015732"/>
            <a:ext cx="9603275" cy="4037749"/>
          </a:xfrm>
        </p:spPr>
        <p:txBody>
          <a:bodyPr>
            <a:normAutofit fontScale="92500" lnSpcReduction="20000"/>
          </a:bodyPr>
          <a:lstStyle/>
          <a:p>
            <a:pPr algn="just">
              <a:buFont typeface="Wingdings" panose="05000000000000000000" pitchFamily="2" charset="2"/>
              <a:buChar char="§"/>
            </a:pPr>
            <a:r>
              <a:rPr lang="en-US" dirty="0">
                <a:latin typeface="Bahnschrift" panose="020B0502040204020203" pitchFamily="34" charset="0"/>
              </a:rPr>
              <a:t>Now a day’s data science predictions are  used in IT industries,  for  the  improvement  in  market  investment, employee management etc. </a:t>
            </a:r>
          </a:p>
          <a:p>
            <a:pPr algn="just">
              <a:buFont typeface="Wingdings" panose="05000000000000000000" pitchFamily="2" charset="2"/>
              <a:buChar char="§"/>
            </a:pPr>
            <a:r>
              <a:rPr lang="en-US" dirty="0">
                <a:latin typeface="Bahnschrift" panose="020B0502040204020203" pitchFamily="34" charset="0"/>
              </a:rPr>
              <a:t>Retention of valuable employees within an organization has become an important issue as it is  hard  to  find  out  the  reasons  that  why  employees  are leaving  an  organization  and  keep  them  satisfied  is  a  big challenge, for this a report is made to predict the retention of an  employee  in  an  organization  using  the  python programming with data science methods. </a:t>
            </a:r>
          </a:p>
          <a:p>
            <a:pPr algn="just">
              <a:buFont typeface="Wingdings" panose="05000000000000000000" pitchFamily="2" charset="2"/>
              <a:buChar char="§"/>
            </a:pPr>
            <a:r>
              <a:rPr lang="en-US" dirty="0">
                <a:latin typeface="Bahnschrift" panose="020B0502040204020203" pitchFamily="34" charset="0"/>
              </a:rPr>
              <a:t>The main  idea of this report is  to find  out that  which valuable employee  will leave  the  company  and  the  features  which  are  affecting him/her  to  making  this  decision  like  salary  level,  no.  of hours spending in week, promotion etc. The application was developed in python programming   and    are  made  with  the  help  of  data science  and machine  learning  models. </a:t>
            </a:r>
            <a:endParaRPr lang="en-IN" dirty="0">
              <a:latin typeface="Bahnschrift" panose="020B0502040204020203" pitchFamily="34" charset="0"/>
            </a:endParaRPr>
          </a:p>
        </p:txBody>
      </p:sp>
    </p:spTree>
    <p:extLst>
      <p:ext uri="{BB962C8B-B14F-4D97-AF65-F5344CB8AC3E}">
        <p14:creationId xmlns:p14="http://schemas.microsoft.com/office/powerpoint/2010/main" val="238658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E0DB25-824C-4C29-B0EC-3B66026C7342}"/>
              </a:ext>
            </a:extLst>
          </p:cNvPr>
          <p:cNvSpPr/>
          <p:nvPr/>
        </p:nvSpPr>
        <p:spPr>
          <a:xfrm>
            <a:off x="954258" y="641983"/>
            <a:ext cx="10283483" cy="4893647"/>
          </a:xfrm>
          <a:prstGeom prst="rect">
            <a:avLst/>
          </a:prstGeom>
        </p:spPr>
        <p:txBody>
          <a:bodyPr wrap="square">
            <a:spAutoFit/>
          </a:bodyPr>
          <a:lstStyle/>
          <a:p>
            <a:pPr algn="just"/>
            <a:r>
              <a:rPr lang="en-US" sz="2400" dirty="0">
                <a:latin typeface="Bahnschrift" panose="020B0502040204020203" pitchFamily="34" charset="0"/>
              </a:rPr>
              <a:t>The design criteria and the implementation details are presented in this report. </a:t>
            </a:r>
          </a:p>
          <a:p>
            <a:pPr algn="just"/>
            <a:endParaRPr lang="en-IN" sz="2400" dirty="0">
              <a:latin typeface="Bahnschrift" panose="020B0502040204020203" pitchFamily="34" charset="0"/>
            </a:endParaRPr>
          </a:p>
          <a:p>
            <a:pPr marL="342900" lvl="0" indent="-342900" algn="just">
              <a:buFont typeface="+mj-lt"/>
              <a:buAutoNum type="arabicPeriod"/>
            </a:pPr>
            <a:r>
              <a:rPr lang="en-US" sz="2400" dirty="0">
                <a:latin typeface="Bahnschrift" panose="020B0502040204020203" pitchFamily="34" charset="0"/>
              </a:rPr>
              <a:t>Machine learning has major challenge called acquisition which is based on different algorithms through which data needs to be processed. It must be processed before providing as input to respective algorithms. Thus it has a significant impact on results to be achieved or obtained.</a:t>
            </a:r>
            <a:endParaRPr lang="en-IN" sz="2400" dirty="0">
              <a:latin typeface="Bahnschrift" panose="020B0502040204020203" pitchFamily="34" charset="0"/>
            </a:endParaRPr>
          </a:p>
          <a:p>
            <a:pPr marL="342900" lvl="0" indent="-342900" algn="just">
              <a:buFont typeface="+mj-lt"/>
              <a:buAutoNum type="arabicPeriod"/>
            </a:pPr>
            <a:r>
              <a:rPr lang="en-US" sz="2400" dirty="0">
                <a:latin typeface="Bahnschrift" panose="020B0502040204020203" pitchFamily="34" charset="0"/>
              </a:rPr>
              <a:t>Interpretation is another backlog that is needed to determine the effectiveness of machine learning algorithms.</a:t>
            </a:r>
            <a:endParaRPr lang="en-IN" sz="2400" dirty="0">
              <a:latin typeface="Bahnschrift" panose="020B0502040204020203" pitchFamily="34" charset="0"/>
            </a:endParaRPr>
          </a:p>
          <a:p>
            <a:pPr marL="342900" lvl="0" indent="-342900" algn="just">
              <a:buFont typeface="+mj-lt"/>
              <a:buAutoNum type="arabicPeriod"/>
            </a:pPr>
            <a:r>
              <a:rPr lang="en-US" sz="2400" dirty="0">
                <a:latin typeface="Bahnschrift" panose="020B0502040204020203" pitchFamily="34" charset="0"/>
              </a:rPr>
              <a:t>The use of machine learning algorithms is limited. It is not having any surety that its algorithms will always work in every case imaginable. In most cases machine learning fails. Thus it requires some understanding of the problem at hand to apply the right algorithm.</a:t>
            </a:r>
            <a:endParaRPr lang="en-IN" sz="2400" dirty="0">
              <a:latin typeface="Bahnschrift" panose="020B0502040204020203" pitchFamily="34" charset="0"/>
            </a:endParaRPr>
          </a:p>
        </p:txBody>
      </p:sp>
    </p:spTree>
    <p:extLst>
      <p:ext uri="{BB962C8B-B14F-4D97-AF65-F5344CB8AC3E}">
        <p14:creationId xmlns:p14="http://schemas.microsoft.com/office/powerpoint/2010/main" val="313512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B48887-A199-4C52-A01B-1946E8198BD8}"/>
              </a:ext>
            </a:extLst>
          </p:cNvPr>
          <p:cNvSpPr>
            <a:spLocks noGrp="1"/>
          </p:cNvSpPr>
          <p:nvPr>
            <p:ph type="title"/>
          </p:nvPr>
        </p:nvSpPr>
        <p:spPr/>
        <p:txBody>
          <a:bodyPr/>
          <a:lstStyle/>
          <a:p>
            <a:pPr algn="ctr"/>
            <a:r>
              <a:rPr lang="en-IN" u="sng" dirty="0">
                <a:solidFill>
                  <a:srgbClr val="002060"/>
                </a:solidFill>
                <a:latin typeface="Bahnschrift" panose="020B0502040204020203" pitchFamily="34" charset="0"/>
              </a:rPr>
              <a:t>PROPOSED SYSTEM</a:t>
            </a:r>
          </a:p>
        </p:txBody>
      </p:sp>
      <p:sp>
        <p:nvSpPr>
          <p:cNvPr id="6" name="Content Placeholder 5">
            <a:extLst>
              <a:ext uri="{FF2B5EF4-FFF2-40B4-BE49-F238E27FC236}">
                <a16:creationId xmlns:a16="http://schemas.microsoft.com/office/drawing/2014/main" id="{D652A08D-FAE2-4A3A-9EE4-E98E62E9DF20}"/>
              </a:ext>
            </a:extLst>
          </p:cNvPr>
          <p:cNvSpPr>
            <a:spLocks noGrp="1"/>
          </p:cNvSpPr>
          <p:nvPr>
            <p:ph idx="1"/>
          </p:nvPr>
        </p:nvSpPr>
        <p:spPr/>
        <p:txBody>
          <a:bodyPr>
            <a:normAutofit fontScale="92500" lnSpcReduction="10000"/>
          </a:bodyPr>
          <a:lstStyle/>
          <a:p>
            <a:pPr algn="just">
              <a:buFont typeface="Wingdings" panose="05000000000000000000" pitchFamily="2" charset="2"/>
              <a:buChar char="v"/>
            </a:pPr>
            <a:r>
              <a:rPr lang="en-US" dirty="0">
                <a:latin typeface="Bahnschrift" panose="020B0502040204020203" pitchFamily="34" charset="0"/>
              </a:rPr>
              <a:t>We know that larger companies contain more than thousand employees working for them, so taking care of the needs and satisfaction of each employee is a challenging task to do, it results in valuable and talented employees leave the company without giving the proper reason. </a:t>
            </a:r>
          </a:p>
          <a:p>
            <a:pPr algn="just">
              <a:buFont typeface="Wingdings" panose="05000000000000000000" pitchFamily="2" charset="2"/>
              <a:buChar char="v"/>
            </a:pPr>
            <a:r>
              <a:rPr lang="en-US" dirty="0">
                <a:latin typeface="Bahnschrift" panose="020B0502040204020203" pitchFamily="34" charset="0"/>
              </a:rPr>
              <a:t>This project provides solution for the given problem as it gives a prediction model that can be used to predict which employee will leave the company and which will not leave. </a:t>
            </a:r>
          </a:p>
          <a:p>
            <a:pPr algn="just">
              <a:buFont typeface="Wingdings" panose="05000000000000000000" pitchFamily="2" charset="2"/>
              <a:buChar char="v"/>
            </a:pPr>
            <a:r>
              <a:rPr lang="en-US" dirty="0">
                <a:latin typeface="Bahnschrift" panose="020B0502040204020203" pitchFamily="34" charset="0"/>
              </a:rPr>
              <a:t>It also helps in finding the exact reasons which are motivating the employees for shifting companies like lower salary, less promotions or heavy work load etc. To find the result in the form of yes or no. </a:t>
            </a:r>
            <a:endParaRPr lang="en-IN" dirty="0">
              <a:latin typeface="Bahnschrift" panose="020B0502040204020203" pitchFamily="34" charset="0"/>
            </a:endParaRPr>
          </a:p>
          <a:p>
            <a:endParaRPr lang="en-IN" dirty="0"/>
          </a:p>
        </p:txBody>
      </p:sp>
    </p:spTree>
    <p:extLst>
      <p:ext uri="{BB962C8B-B14F-4D97-AF65-F5344CB8AC3E}">
        <p14:creationId xmlns:p14="http://schemas.microsoft.com/office/powerpoint/2010/main" val="138338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2732C1-DB7D-4493-9DFC-CE444533310C}"/>
              </a:ext>
            </a:extLst>
          </p:cNvPr>
          <p:cNvSpPr/>
          <p:nvPr/>
        </p:nvSpPr>
        <p:spPr>
          <a:xfrm>
            <a:off x="4357208" y="341560"/>
            <a:ext cx="3451586" cy="651076"/>
          </a:xfrm>
          <a:prstGeom prst="rect">
            <a:avLst/>
          </a:prstGeom>
        </p:spPr>
        <p:txBody>
          <a:bodyPr wrap="none">
            <a:spAutoFit/>
          </a:bodyPr>
          <a:lstStyle/>
          <a:p>
            <a:pPr>
              <a:lnSpc>
                <a:spcPct val="150000"/>
              </a:lnSpc>
              <a:spcAft>
                <a:spcPts val="0"/>
              </a:spcAft>
            </a:pPr>
            <a:r>
              <a:rPr lang="en-US" sz="2800" b="1" u="sng" dirty="0">
                <a:solidFill>
                  <a:srgbClr val="002060"/>
                </a:solidFill>
                <a:latin typeface="Bahnschrift" panose="020B0502040204020203" pitchFamily="34" charset="0"/>
                <a:ea typeface="Times New Roman" panose="02020603050405020304" pitchFamily="18" charset="0"/>
                <a:cs typeface="Times New Roman" panose="02020603050405020304" pitchFamily="18" charset="0"/>
              </a:rPr>
              <a:t>System Architecture</a:t>
            </a:r>
            <a:endParaRPr lang="en-IN" sz="2800" u="sng" dirty="0">
              <a:solidFill>
                <a:srgbClr val="002060"/>
              </a:solidFill>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68CC9C4-EBAA-427D-A535-D870013C0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8634"/>
            <a:ext cx="12192000" cy="5605976"/>
          </a:xfrm>
          <a:prstGeom prst="rect">
            <a:avLst/>
          </a:prstGeom>
        </p:spPr>
      </p:pic>
    </p:spTree>
    <p:extLst>
      <p:ext uri="{BB962C8B-B14F-4D97-AF65-F5344CB8AC3E}">
        <p14:creationId xmlns:p14="http://schemas.microsoft.com/office/powerpoint/2010/main" val="210047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4F0EC-43DE-4C66-A134-51867EC1CC70}"/>
              </a:ext>
            </a:extLst>
          </p:cNvPr>
          <p:cNvSpPr txBox="1"/>
          <p:nvPr/>
        </p:nvSpPr>
        <p:spPr>
          <a:xfrm>
            <a:off x="1327052" y="506437"/>
            <a:ext cx="9537896" cy="5078313"/>
          </a:xfrm>
          <a:prstGeom prst="rect">
            <a:avLst/>
          </a:prstGeom>
          <a:noFill/>
        </p:spPr>
        <p:txBody>
          <a:bodyPr wrap="square" rtlCol="0">
            <a:spAutoFit/>
          </a:bodyPr>
          <a:lstStyle/>
          <a:p>
            <a:pPr algn="ctr"/>
            <a:r>
              <a:rPr lang="en-IN" sz="2400" b="1" u="sng" dirty="0">
                <a:solidFill>
                  <a:srgbClr val="002060"/>
                </a:solidFill>
                <a:latin typeface="Bahnschrift" panose="020B0502040204020203" pitchFamily="34" charset="0"/>
              </a:rPr>
              <a:t>Steps performed in the Project are:</a:t>
            </a:r>
          </a:p>
          <a:p>
            <a:pPr algn="just"/>
            <a:endParaRPr lang="en-IN" sz="2000" dirty="0">
              <a:latin typeface="Bahnschrift" panose="020B0502040204020203" pitchFamily="34" charset="0"/>
            </a:endParaRPr>
          </a:p>
          <a:p>
            <a:pPr marL="457200" indent="-457200" algn="just">
              <a:buFont typeface="+mj-lt"/>
              <a:buAutoNum type="arabicPeriod"/>
            </a:pPr>
            <a:r>
              <a:rPr lang="en-IN" sz="2000" dirty="0">
                <a:latin typeface="Bahnschrift" panose="020B0502040204020203" pitchFamily="34" charset="0"/>
              </a:rPr>
              <a:t>Download Employee Dataset from IBM Website</a:t>
            </a:r>
          </a:p>
          <a:p>
            <a:pPr marL="457200" indent="-457200" algn="just">
              <a:buFont typeface="+mj-lt"/>
              <a:buAutoNum type="arabicPeriod"/>
            </a:pPr>
            <a:r>
              <a:rPr lang="en-IN" sz="2000" dirty="0">
                <a:latin typeface="Bahnschrift" panose="020B0502040204020203" pitchFamily="34" charset="0"/>
              </a:rPr>
              <a:t>Read the dataset in Jupyter Notebook in CSV format.</a:t>
            </a:r>
          </a:p>
          <a:p>
            <a:pPr marL="457200" indent="-457200" algn="just">
              <a:buFont typeface="+mj-lt"/>
              <a:buAutoNum type="arabicPeriod"/>
            </a:pPr>
            <a:r>
              <a:rPr lang="en-IN" sz="2000" dirty="0">
                <a:latin typeface="Bahnschrift" panose="020B0502040204020203" pitchFamily="34" charset="0"/>
              </a:rPr>
              <a:t>The python program must perform data pre-processing. We must identify the most important attributes of our dataset.</a:t>
            </a:r>
          </a:p>
          <a:p>
            <a:pPr marL="457200" indent="-457200" algn="just">
              <a:buFont typeface="+mj-lt"/>
              <a:buAutoNum type="arabicPeriod"/>
            </a:pPr>
            <a:r>
              <a:rPr lang="en-IN" sz="2000" dirty="0">
                <a:latin typeface="Bahnschrift" panose="020B0502040204020203" pitchFamily="34" charset="0"/>
              </a:rPr>
              <a:t>After choosing the most important attributes, we perform various machine learning algorithms.</a:t>
            </a:r>
          </a:p>
          <a:p>
            <a:pPr marL="457200" indent="-457200" algn="just">
              <a:buFont typeface="+mj-lt"/>
              <a:buAutoNum type="arabicPeriod"/>
            </a:pPr>
            <a:r>
              <a:rPr lang="en-IN" sz="2000" dirty="0">
                <a:latin typeface="Bahnschrift" panose="020B0502040204020203" pitchFamily="34" charset="0"/>
              </a:rPr>
              <a:t>The algorithm which returns the best accuracy score in the confusion matrix is chosen as our algorithm in the project.</a:t>
            </a:r>
          </a:p>
          <a:p>
            <a:pPr marL="457200" indent="-457200" algn="just">
              <a:buFont typeface="+mj-lt"/>
              <a:buAutoNum type="arabicPeriod"/>
            </a:pPr>
            <a:r>
              <a:rPr lang="en-IN" sz="2000" dirty="0">
                <a:latin typeface="Bahnschrift" panose="020B0502040204020203" pitchFamily="34" charset="0"/>
              </a:rPr>
              <a:t>We run the algorithm and the machine is trained and tested using the dataset in a 70-30 manner.</a:t>
            </a:r>
          </a:p>
          <a:p>
            <a:pPr marL="457200" indent="-457200" algn="just">
              <a:buFont typeface="+mj-lt"/>
              <a:buAutoNum type="arabicPeriod"/>
            </a:pPr>
            <a:r>
              <a:rPr lang="en-IN" sz="2000" dirty="0">
                <a:latin typeface="Bahnschrift" panose="020B0502040204020203" pitchFamily="34" charset="0"/>
              </a:rPr>
              <a:t>Take input values from end user using command prompt.</a:t>
            </a:r>
          </a:p>
          <a:p>
            <a:pPr marL="457200" indent="-457200" algn="just">
              <a:buFont typeface="+mj-lt"/>
              <a:buAutoNum type="arabicPeriod"/>
            </a:pPr>
            <a:r>
              <a:rPr lang="en-IN" sz="2000" dirty="0">
                <a:latin typeface="Bahnschrift" panose="020B0502040204020203" pitchFamily="34" charset="0"/>
              </a:rPr>
              <a:t>Based on the user input given in the command prompt, a prediction is made whether that particular employee is fired or retained.</a:t>
            </a:r>
          </a:p>
          <a:p>
            <a:pPr marL="457200" indent="-457200" algn="just">
              <a:buFont typeface="+mj-lt"/>
              <a:buAutoNum type="arabicPeriod"/>
            </a:pPr>
            <a:r>
              <a:rPr lang="en-IN" sz="2000" dirty="0">
                <a:latin typeface="Bahnschrift" panose="020B0502040204020203" pitchFamily="34" charset="0"/>
              </a:rPr>
              <a:t>The result is displayed back on the command prompt.</a:t>
            </a:r>
          </a:p>
        </p:txBody>
      </p:sp>
    </p:spTree>
    <p:extLst>
      <p:ext uri="{BB962C8B-B14F-4D97-AF65-F5344CB8AC3E}">
        <p14:creationId xmlns:p14="http://schemas.microsoft.com/office/powerpoint/2010/main" val="6679788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1181</TotalTime>
  <Words>1065</Words>
  <Application>Microsoft Office PowerPoint</Application>
  <PresentationFormat>Widescreen</PresentationFormat>
  <Paragraphs>73</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Bahnschrift</vt:lpstr>
      <vt:lpstr>Courier New</vt:lpstr>
      <vt:lpstr>Gill Sans MT</vt:lpstr>
      <vt:lpstr>Wingdings</vt:lpstr>
      <vt:lpstr>Gallery</vt:lpstr>
      <vt:lpstr>Data Science Process Pipeline to solve employee Attrition and their Job Performance and Predicting With AI  (Batch d19)</vt:lpstr>
      <vt:lpstr>Contents</vt:lpstr>
      <vt:lpstr>ABSTRACT</vt:lpstr>
      <vt:lpstr>PowerPoint Presentation</vt:lpstr>
      <vt:lpstr>EXISTING SYSTEM</vt:lpstr>
      <vt:lpstr>PowerPoint Presentation</vt:lpstr>
      <vt:lpstr>PROPOSED SYSTEM</vt:lpstr>
      <vt:lpstr>PowerPoint Presentation</vt:lpstr>
      <vt:lpstr>PowerPoint Presentation</vt:lpstr>
      <vt:lpstr>PowerPoint Presentation</vt:lpstr>
      <vt:lpstr>CLASS DIAGRAM</vt:lpstr>
      <vt:lpstr>USE-case diagram</vt:lpstr>
      <vt:lpstr>SEQUENCE DIAGRAM</vt:lpstr>
      <vt:lpstr>Activity diagram</vt:lpstr>
      <vt:lpstr>Software and Hardware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of the project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Process Pipeline to solve employee Attrition and their Job Performance and Predicting With AI</dc:title>
  <dc:creator>VANKA HARI JANARDHAN</dc:creator>
  <cp:lastModifiedBy>VANKA JAN</cp:lastModifiedBy>
  <cp:revision>62</cp:revision>
  <dcterms:created xsi:type="dcterms:W3CDTF">2020-01-24T18:33:13Z</dcterms:created>
  <dcterms:modified xsi:type="dcterms:W3CDTF">2021-06-13T11:26:32Z</dcterms:modified>
</cp:coreProperties>
</file>