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26699-9227-4F0F-A629-EBA0019C412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59F97-BE0B-44B8-8C25-7F9821EE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59F97-BE0B-44B8-8C25-7F9821EE0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59F97-BE0B-44B8-8C25-7F9821EE05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0A5D-A2C3-3B7E-0602-AEACD6AF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9314E-8110-E2FA-314D-E607C1724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0CE0-BDB1-704F-4BB4-8858D37C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6E27-D242-3A86-A3C2-322858F9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CAA3-D921-BCF2-8A1B-E379BB16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54F6-BEF2-B1D1-8A65-98798F7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9E432-B0D0-139F-9E9D-7E15F605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7BB-C1E1-D1D9-D1E8-F4D01445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3CB9-9D32-9FC1-7D95-B5597A88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9546-B5D5-B4DF-321C-EAF29255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DE69B-0250-E1ED-B797-2FD1BF1C5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C19A4-D02A-A285-81D2-8C62C668E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4D1A-868B-6C7C-8C5E-0FE855A7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84BC-D71B-53BE-07F7-B33E3485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C837-823A-08ED-03A2-2CE2CE19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FD0A-7782-D374-BBDB-BFFB9814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860C-0711-E16B-EC39-6268E2F52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4F4D-A019-A928-DDB3-6EA88645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072A-BC41-579A-5060-B50F0F4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9D1B-CD0E-7E2B-A266-A597E652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6911-8E8F-B8A7-0925-249A390F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33F8-5DD8-D702-936D-DAF08E71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AE6D-972A-B8A5-7CCF-549CC8B6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7146-2446-9DF2-B4E8-048B5162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8BBB-02E2-B265-AD9C-8CA8FF5E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6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B40-310D-BD53-6FA3-D4B95C92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DB1F-2C0E-84B6-22C2-574132EE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B1F1-9480-2F10-9928-356D57F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647C-370E-7E05-7803-20F75A22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C07A7-131E-D420-15B2-7D440E86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7462-5EF0-C286-715E-C7ACB824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0B15-2AB8-E2CA-645B-751B6BC5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D401-D5FA-7C07-710B-D5265FDF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47928-538A-A20A-8680-A711B240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317B5-EDFF-FF54-C7A8-CDAA2025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CFB77-70D4-9170-4DE4-79E274D37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DEFEE-1D4C-08E3-FAF7-CB8F13F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798A6-B77B-DDAB-BD2A-413D3D96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7E7DB-D782-3756-01D0-8AE5EA87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CF78-1597-0E60-50AC-BE317BC4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8D9F4-F427-7486-2AC5-DF6338A8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79B4-6C28-D5C6-267E-B77DAF91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6CD1-7E85-1816-A5AB-E062D586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04C2-78AE-594C-8925-EADD739C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FEE05-1865-A640-1DF3-89D0DC4A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549-2ABD-AC23-B878-15A5A3F2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74B8-547E-157A-2FFA-85D406FD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C2CB-A139-74CD-547E-351F42F1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672C-9A20-D6CA-605E-DB46BB2E9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FDB1-EF5A-77FB-5604-39E1887D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6AA9-6FD0-707F-58B1-3DD35260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B4FE-DB58-3655-81EB-4236D157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5060-4262-420A-83D9-5489A79C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2BB5-1890-0455-84F6-EB9A3B399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A27A9-4898-74D0-071C-20AA29A3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D1DC-0088-D3E9-4411-9D5F5A1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2F1E-EE6F-1CF5-72E8-1BD534E1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2D2C3-2D58-D32E-8FC5-89CB154F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A49EF-BD20-0424-93D8-9540CB03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F7089-195F-13E3-1DE1-9509949C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B733-7A8A-1F79-A4E8-74153720A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BDFC9-EA12-4AF7-BDF9-2DD2A0B8E4CB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9BE7-B233-6029-FFAE-0EF3A1A21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4673-2D5D-8C1E-B5EA-BC59D0A1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50D1E-9321-4AAD-9D43-1E2BAE0F4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and charts on a table&#10;&#10;Description automatically generated">
            <a:extLst>
              <a:ext uri="{FF2B5EF4-FFF2-40B4-BE49-F238E27FC236}">
                <a16:creationId xmlns:a16="http://schemas.microsoft.com/office/drawing/2014/main" id="{C4F7A107-2AB6-FD14-72F0-AB7A3C72E8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72" r="9089" b="520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97B78-5278-7389-A7AB-95EABED4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13" y="2471055"/>
            <a:ext cx="8182941" cy="844427"/>
          </a:xfrm>
        </p:spPr>
        <p:txBody>
          <a:bodyPr anchor="b">
            <a:noAutofit/>
          </a:bodyPr>
          <a:lstStyle/>
          <a:p>
            <a:pPr algn="l"/>
            <a:r>
              <a:rPr lang="en-US" sz="8000" dirty="0">
                <a:solidFill>
                  <a:schemeClr val="bg1"/>
                </a:solidFill>
              </a:rPr>
              <a:t>Store Sales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  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A48C1-CD1C-4DEA-0E77-26CED62A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13" y="6232317"/>
            <a:ext cx="2374811" cy="5002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Q1-Q4 2015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7D06E8AA-1CD4-A708-2262-FD02FF14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7" y="3474369"/>
            <a:ext cx="2312158" cy="23121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7804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98A2-6229-3FEC-EF97-C16560EE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79" y="0"/>
            <a:ext cx="10515600" cy="132846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C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Total Monthly Sales</a:t>
            </a:r>
          </a:p>
        </p:txBody>
      </p:sp>
      <p:pic>
        <p:nvPicPr>
          <p:cNvPr id="4" name="Picture 3" descr="A graph showing a line&#10;&#10;Description automatically generated">
            <a:extLst>
              <a:ext uri="{FF2B5EF4-FFF2-40B4-BE49-F238E27FC236}">
                <a16:creationId xmlns:a16="http://schemas.microsoft.com/office/drawing/2014/main" id="{27908E6E-D07F-4AF5-E4D3-B57EAFBA2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7" y="1660849"/>
            <a:ext cx="8310001" cy="4924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DE17A-5F6F-75DE-99A8-7618B89F301A}"/>
              </a:ext>
            </a:extLst>
          </p:cNvPr>
          <p:cNvSpPr txBox="1"/>
          <p:nvPr/>
        </p:nvSpPr>
        <p:spPr>
          <a:xfrm>
            <a:off x="1091682" y="1328468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August – October Lull</a:t>
            </a:r>
          </a:p>
        </p:txBody>
      </p:sp>
      <p:pic>
        <p:nvPicPr>
          <p:cNvPr id="7" name="Picture 6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4EFBBE35-A6A4-9660-1C23-AFE20FB76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50" y="522513"/>
            <a:ext cx="1259633" cy="1259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582D1C-486A-9C2B-EE09-4F4A88C69933}"/>
              </a:ext>
            </a:extLst>
          </p:cNvPr>
          <p:cNvSpPr txBox="1"/>
          <p:nvPr/>
        </p:nvSpPr>
        <p:spPr>
          <a:xfrm>
            <a:off x="8621880" y="3806890"/>
            <a:ext cx="337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– February is a larger</a:t>
            </a:r>
          </a:p>
          <a:p>
            <a:r>
              <a:rPr lang="en-US" dirty="0"/>
              <a:t>scale sales lull broken by</a:t>
            </a:r>
          </a:p>
          <a:p>
            <a:r>
              <a:rPr lang="en-US" dirty="0"/>
              <a:t>spikes in November and January</a:t>
            </a:r>
          </a:p>
        </p:txBody>
      </p:sp>
    </p:spTree>
    <p:extLst>
      <p:ext uri="{BB962C8B-B14F-4D97-AF65-F5344CB8AC3E}">
        <p14:creationId xmlns:p14="http://schemas.microsoft.com/office/powerpoint/2010/main" val="37348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186D-63D6-295F-F845-E7445F1A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C0000"/>
                </a:solidFill>
                <a:latin typeface="Aldhabi" panose="020F0502020204030204" pitchFamily="2" charset="-78"/>
                <a:cs typeface="Aldhabi" panose="020F0502020204030204" pitchFamily="2" charset="-78"/>
              </a:rPr>
              <a:t>Category – Quarterly Sales by Pizza Type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9C5F443-E926-61AA-619B-68B7820C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1600508"/>
            <a:ext cx="8677469" cy="511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BABA8-CBE0-FBEA-F3F8-02E30D322FCF}"/>
              </a:ext>
            </a:extLst>
          </p:cNvPr>
          <p:cNvSpPr txBox="1"/>
          <p:nvPr/>
        </p:nvSpPr>
        <p:spPr>
          <a:xfrm>
            <a:off x="473727" y="1231175"/>
            <a:ext cx="860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Supreme product sales drop in Q3 created a negative sales growth for the quarter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178E-B134-20BA-0CE1-21E321917E6F}"/>
              </a:ext>
            </a:extLst>
          </p:cNvPr>
          <p:cNvSpPr txBox="1"/>
          <p:nvPr/>
        </p:nvSpPr>
        <p:spPr>
          <a:xfrm>
            <a:off x="8626735" y="3750906"/>
            <a:ext cx="3350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Classic and Supreme sales spiked in Q2</a:t>
            </a:r>
          </a:p>
        </p:txBody>
      </p:sp>
      <p:pic>
        <p:nvPicPr>
          <p:cNvPr id="8" name="Picture 7" descr="A group of colored squares with text&#10;&#10;Description automatically generated">
            <a:extLst>
              <a:ext uri="{FF2B5EF4-FFF2-40B4-BE49-F238E27FC236}">
                <a16:creationId xmlns:a16="http://schemas.microsoft.com/office/drawing/2014/main" id="{E87F249C-7C7A-8F25-AAEE-886F4ECC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59" y="5673012"/>
            <a:ext cx="917670" cy="1042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CED21-BB54-98A7-523B-7EF59BDB7316}"/>
              </a:ext>
            </a:extLst>
          </p:cNvPr>
          <p:cNvSpPr txBox="1"/>
          <p:nvPr/>
        </p:nvSpPr>
        <p:spPr>
          <a:xfrm>
            <a:off x="8616769" y="5073874"/>
            <a:ext cx="363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Veggie sales decrease throughout the year</a:t>
            </a:r>
          </a:p>
        </p:txBody>
      </p:sp>
      <p:pic>
        <p:nvPicPr>
          <p:cNvPr id="11" name="Picture 10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F1FFBD4A-5215-C2AD-24F6-8BA7A4E06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07" y="1585408"/>
            <a:ext cx="901377" cy="9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F45-70BE-7D1B-0B56-279EFCD4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6" y="-5632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C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Size – Quarterly Sales by Pizza Size</a:t>
            </a:r>
            <a:endParaRPr lang="en-US" sz="72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31E2557-16BC-0976-6238-D85143F98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899147"/>
            <a:ext cx="9038667" cy="4958853"/>
          </a:xfrm>
          <a:prstGeom prst="rect">
            <a:avLst/>
          </a:prstGeom>
        </p:spPr>
      </p:pic>
      <p:pic>
        <p:nvPicPr>
          <p:cNvPr id="6" name="Picture 5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82C82439-E5EB-2CDA-F372-E287DFA3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58" y="1007705"/>
            <a:ext cx="1418253" cy="1418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413BF-F181-59F4-21FF-DEB8937BBA0C}"/>
              </a:ext>
            </a:extLst>
          </p:cNvPr>
          <p:cNvSpPr txBox="1"/>
          <p:nvPr/>
        </p:nvSpPr>
        <p:spPr>
          <a:xfrm>
            <a:off x="251926" y="1347499"/>
            <a:ext cx="597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Significant shift in Q2 away from Small towards Medium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C195D-DCE4-540B-E1A0-0267A841C837}"/>
              </a:ext>
            </a:extLst>
          </p:cNvPr>
          <p:cNvSpPr txBox="1"/>
          <p:nvPr/>
        </p:nvSpPr>
        <p:spPr>
          <a:xfrm>
            <a:off x="8901404" y="3718649"/>
            <a:ext cx="3483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Small and Medium don’t often</a:t>
            </a:r>
          </a:p>
          <a:p>
            <a:r>
              <a:rPr lang="en-US" sz="1600" dirty="0"/>
              <a:t>follow overall quarterly sales</a:t>
            </a:r>
          </a:p>
          <a:p>
            <a:r>
              <a:rPr lang="en-US" sz="1600" dirty="0"/>
              <a:t>like Large does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72839-399D-274B-2428-0C4CAEC00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67" y="5842336"/>
            <a:ext cx="489868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B90F-B765-1512-A4C6-38F14C02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C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Small and Medium Pies Per Month</a:t>
            </a:r>
            <a:endParaRPr lang="en-US" sz="7200" dirty="0"/>
          </a:p>
        </p:txBody>
      </p:sp>
      <p:pic>
        <p:nvPicPr>
          <p:cNvPr id="4" name="Picture 3" descr="A graph showing the growth of the stock market&#10;&#10;Description automatically generated with medium confidence">
            <a:extLst>
              <a:ext uri="{FF2B5EF4-FFF2-40B4-BE49-F238E27FC236}">
                <a16:creationId xmlns:a16="http://schemas.microsoft.com/office/drawing/2014/main" id="{06A34260-7BBA-2FBD-D664-7BB7E1DF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" y="1754155"/>
            <a:ext cx="9383217" cy="5039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DB182-C2E2-B0CF-FDCF-8313216BAD6B}"/>
              </a:ext>
            </a:extLst>
          </p:cNvPr>
          <p:cNvSpPr txBox="1"/>
          <p:nvPr/>
        </p:nvSpPr>
        <p:spPr>
          <a:xfrm>
            <a:off x="9457543" y="3429000"/>
            <a:ext cx="273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and Medium hit their lows at different times in the store’s</a:t>
            </a:r>
          </a:p>
          <a:p>
            <a:r>
              <a:rPr lang="en-US" dirty="0"/>
              <a:t>total sales lull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41EF6-0FDB-CC7C-F4DE-50585CFF6AEC}"/>
              </a:ext>
            </a:extLst>
          </p:cNvPr>
          <p:cNvSpPr txBox="1"/>
          <p:nvPr/>
        </p:nvSpPr>
        <p:spPr>
          <a:xfrm>
            <a:off x="388188" y="956231"/>
            <a:ext cx="494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Q2 spike of Mediums spans March to July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91255-4448-ADCB-A48A-1B6C73EEC052}"/>
              </a:ext>
            </a:extLst>
          </p:cNvPr>
          <p:cNvSpPr txBox="1"/>
          <p:nvPr/>
        </p:nvSpPr>
        <p:spPr>
          <a:xfrm>
            <a:off x="388188" y="1271834"/>
            <a:ext cx="623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Without May, Small’s Q2 dip would have been more severe</a:t>
            </a:r>
          </a:p>
        </p:txBody>
      </p:sp>
      <p:pic>
        <p:nvPicPr>
          <p:cNvPr id="9" name="Picture 8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026967A4-0779-3030-73C2-C382BDBE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524" y="299821"/>
            <a:ext cx="1682151" cy="16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F788-6F68-996D-BFB2-443B77C5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C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Summary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DC179-95CC-4D5E-92FD-585101B8AD86}"/>
              </a:ext>
            </a:extLst>
          </p:cNvPr>
          <p:cNvSpPr txBox="1"/>
          <p:nvPr/>
        </p:nvSpPr>
        <p:spPr>
          <a:xfrm>
            <a:off x="381000" y="1233578"/>
            <a:ext cx="729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Focus on maintaining Supreme Pizza sales going into this coming Q3.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B170E-9994-99AD-0758-2532BC607088}"/>
              </a:ext>
            </a:extLst>
          </p:cNvPr>
          <p:cNvSpPr txBox="1"/>
          <p:nvPr/>
        </p:nvSpPr>
        <p:spPr>
          <a:xfrm>
            <a:off x="381000" y="1602910"/>
            <a:ext cx="988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promotion starting in August and lasting a few months will help create yearly sales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E3B7E-DD72-1A98-B899-F970D3E974C6}"/>
              </a:ext>
            </a:extLst>
          </p:cNvPr>
          <p:cNvSpPr txBox="1"/>
          <p:nvPr/>
        </p:nvSpPr>
        <p:spPr>
          <a:xfrm>
            <a:off x="759125" y="1972242"/>
            <a:ext cx="665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Ideas include: Back to school special, NFL season start special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B4785-87A1-FCD0-EF14-9D2594D0CF0D}"/>
              </a:ext>
            </a:extLst>
          </p:cNvPr>
          <p:cNvSpPr txBox="1"/>
          <p:nvPr/>
        </p:nvSpPr>
        <p:spPr>
          <a:xfrm>
            <a:off x="526211" y="2341574"/>
            <a:ext cx="1068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account for the sales dip of Medium pizzas in September and Small pizzas in October, this promotion</a:t>
            </a:r>
          </a:p>
          <a:p>
            <a:r>
              <a:rPr lang="en-US" dirty="0"/>
              <a:t>	should be dynamic and adjust to push sales of each type in their respective dip month. </a:t>
            </a:r>
          </a:p>
        </p:txBody>
      </p:sp>
      <p:pic>
        <p:nvPicPr>
          <p:cNvPr id="8" name="Picture 7" descr="A cartoon character holding a pizza&#10;&#10;Description automatically generated">
            <a:extLst>
              <a:ext uri="{FF2B5EF4-FFF2-40B4-BE49-F238E27FC236}">
                <a16:creationId xmlns:a16="http://schemas.microsoft.com/office/drawing/2014/main" id="{EB6DD445-3CAD-1FC2-8D3D-EFD70B0B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92" y="4389407"/>
            <a:ext cx="2408208" cy="2408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985105-1B82-F9E1-B4B3-9C423E2CC616}"/>
              </a:ext>
            </a:extLst>
          </p:cNvPr>
          <p:cNvSpPr txBox="1"/>
          <p:nvPr/>
        </p:nvSpPr>
        <p:spPr>
          <a:xfrm>
            <a:off x="94891" y="4608759"/>
            <a:ext cx="10065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/>
              <a:t>Overall, a promotion August – October that focuses on Supreme pizzas while giving</a:t>
            </a:r>
          </a:p>
          <a:p>
            <a:r>
              <a:rPr lang="en-US" sz="2000" b="1" dirty="0"/>
              <a:t>      special attention to Medium pizzas in September and Small pizzas in October</a:t>
            </a:r>
          </a:p>
          <a:p>
            <a:r>
              <a:rPr lang="en-US" sz="2000" b="1" dirty="0"/>
              <a:t>      should improve the sales lull we see in those months.</a:t>
            </a:r>
          </a:p>
        </p:txBody>
      </p:sp>
    </p:spTree>
    <p:extLst>
      <p:ext uri="{BB962C8B-B14F-4D97-AF65-F5344CB8AC3E}">
        <p14:creationId xmlns:p14="http://schemas.microsoft.com/office/powerpoint/2010/main" val="29764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circle with squares and a red circle with a red circle&#10;&#10;Description automatically generated">
            <a:extLst>
              <a:ext uri="{FF2B5EF4-FFF2-40B4-BE49-F238E27FC236}">
                <a16:creationId xmlns:a16="http://schemas.microsoft.com/office/drawing/2014/main" id="{03F7FD88-CC26-2E16-D45F-6754F6646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 b="280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4D2B7-CC01-B716-70A4-06667B16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54799-D427-11AE-0614-D7BFE0C91ECA}"/>
              </a:ext>
            </a:extLst>
          </p:cNvPr>
          <p:cNvSpPr txBox="1"/>
          <p:nvPr/>
        </p:nvSpPr>
        <p:spPr>
          <a:xfrm>
            <a:off x="1524000" y="4046846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0874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258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Aldhabi</vt:lpstr>
      <vt:lpstr>Aptos</vt:lpstr>
      <vt:lpstr>Aptos Display</vt:lpstr>
      <vt:lpstr>Arial</vt:lpstr>
      <vt:lpstr>Calibri</vt:lpstr>
      <vt:lpstr>Segoe UI Semibold</vt:lpstr>
      <vt:lpstr>Wingdings</vt:lpstr>
      <vt:lpstr>Office Theme</vt:lpstr>
      <vt:lpstr>Store Sales    Review</vt:lpstr>
      <vt:lpstr>Total Monthly Sales</vt:lpstr>
      <vt:lpstr>Category – Quarterly Sales by Pizza Type</vt:lpstr>
      <vt:lpstr>Size – Quarterly Sales by Pizza Size</vt:lpstr>
      <vt:lpstr>Small and Medium Pies Per Month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   Review</dc:title>
  <dc:creator>Vincent Holguin</dc:creator>
  <cp:lastModifiedBy>Vincent Holguin</cp:lastModifiedBy>
  <cp:revision>3</cp:revision>
  <dcterms:created xsi:type="dcterms:W3CDTF">2024-05-24T00:32:07Z</dcterms:created>
  <dcterms:modified xsi:type="dcterms:W3CDTF">2024-05-24T02:57:45Z</dcterms:modified>
</cp:coreProperties>
</file>