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5"/>
  </p:notesMasterIdLst>
  <p:handoutMasterIdLst>
    <p:handoutMasterId r:id="rId46"/>
  </p:handoutMasterIdLst>
  <p:sldIdLst>
    <p:sldId id="256" r:id="rId2"/>
    <p:sldId id="323" r:id="rId3"/>
    <p:sldId id="322" r:id="rId4"/>
    <p:sldId id="309" r:id="rId5"/>
    <p:sldId id="273" r:id="rId6"/>
    <p:sldId id="310" r:id="rId7"/>
    <p:sldId id="295" r:id="rId8"/>
    <p:sldId id="297" r:id="rId9"/>
    <p:sldId id="296" r:id="rId10"/>
    <p:sldId id="298" r:id="rId11"/>
    <p:sldId id="299" r:id="rId12"/>
    <p:sldId id="300" r:id="rId13"/>
    <p:sldId id="311" r:id="rId14"/>
    <p:sldId id="274" r:id="rId15"/>
    <p:sldId id="303" r:id="rId16"/>
    <p:sldId id="306" r:id="rId17"/>
    <p:sldId id="318" r:id="rId18"/>
    <p:sldId id="308" r:id="rId19"/>
    <p:sldId id="279" r:id="rId20"/>
    <p:sldId id="275" r:id="rId21"/>
    <p:sldId id="280" r:id="rId22"/>
    <p:sldId id="312" r:id="rId23"/>
    <p:sldId id="281" r:id="rId24"/>
    <p:sldId id="282" r:id="rId25"/>
    <p:sldId id="276" r:id="rId26"/>
    <p:sldId id="286" r:id="rId27"/>
    <p:sldId id="313" r:id="rId28"/>
    <p:sldId id="285" r:id="rId29"/>
    <p:sldId id="288" r:id="rId30"/>
    <p:sldId id="289" r:id="rId31"/>
    <p:sldId id="290" r:id="rId32"/>
    <p:sldId id="291" r:id="rId33"/>
    <p:sldId id="315" r:id="rId34"/>
    <p:sldId id="287" r:id="rId35"/>
    <p:sldId id="293" r:id="rId36"/>
    <p:sldId id="294" r:id="rId37"/>
    <p:sldId id="319" r:id="rId38"/>
    <p:sldId id="321" r:id="rId39"/>
    <p:sldId id="292" r:id="rId40"/>
    <p:sldId id="302" r:id="rId41"/>
    <p:sldId id="278" r:id="rId42"/>
    <p:sldId id="283" r:id="rId43"/>
    <p:sldId id="307" r:id="rId44"/>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43FA0EF-D4B3-D8AD-21C6-1D04F4918739}" name="Matthieu Verclytte" initials="MV" userId="eohvnps4n65s3suw00ys_manxnniguwsqh4eaebrvhs"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767" autoAdjust="0"/>
  </p:normalViewPr>
  <p:slideViewPr>
    <p:cSldViewPr showGuides="1">
      <p:cViewPr varScale="1">
        <p:scale>
          <a:sx n="101" d="100"/>
          <a:sy n="101" d="100"/>
        </p:scale>
        <p:origin x="990" y="114"/>
      </p:cViewPr>
      <p:guideLst>
        <p:guide orient="horz" pos="2160"/>
        <p:guide pos="3839"/>
        <p:guide pos="1007"/>
      </p:guideLst>
    </p:cSldViewPr>
  </p:slideViewPr>
  <p:notesTextViewPr>
    <p:cViewPr>
      <p:scale>
        <a:sx n="1" d="1"/>
        <a:sy n="1" d="1"/>
      </p:scale>
      <p:origin x="0" y="0"/>
    </p:cViewPr>
  </p:notesTextViewPr>
  <p:notesViewPr>
    <p:cSldViewPr showGuides="1">
      <p:cViewPr varScale="1">
        <p:scale>
          <a:sx n="85" d="100"/>
          <a:sy n="85" d="100"/>
        </p:scale>
        <p:origin x="388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8/10/relationships/authors" Targe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8A761C43-90B0-443C-86EC-3C0DD5DA01AA}" type="datetime1">
              <a:rPr lang="fr-FR" smtClean="0"/>
              <a:t>18/11/2024</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04360E59-1627-4404-ACC5-51C744AB0F27}" type="slidenum">
              <a:rPr lang="fr-FR" smtClean="0"/>
              <a:t>‹N°›</a:t>
            </a:fld>
            <a:endParaRPr lang="fr-FR"/>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pPr rtl="0"/>
            <a:endParaRPr lang="fr-FR" noProof="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pPr rtl="0"/>
            <a:fld id="{F69C82B5-293F-43D8-BDBA-2AB8C5A97E24}" type="datetime1">
              <a:rPr lang="fr-FR" noProof="0" smtClean="0"/>
              <a:t>18/11/2024</a:t>
            </a:fld>
            <a:endParaRPr lang="fr-FR" noProof="0"/>
          </a:p>
        </p:txBody>
      </p:sp>
      <p:sp>
        <p:nvSpPr>
          <p:cNvPr id="4" name="Espace réservé de l’image des diapositives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dirty="0"/>
              <a:t>Modifier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pPr rtl="0"/>
            <a:fld id="{841221E5-7225-48EB-A4EE-420E7BFCF705}" type="slidenum">
              <a:rPr lang="fr-FR" noProof="0" smtClean="0"/>
              <a:pPr/>
              <a:t>‹N°›</a:t>
            </a:fld>
            <a:endParaRPr lang="fr-FR" noProof="0"/>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41221E5-7225-48EB-A4EE-420E7BFCF705}" type="slidenum">
              <a:rPr lang="fr-FR" smtClean="0"/>
              <a:pPr rtl="0"/>
              <a:t>1</a:t>
            </a:fld>
            <a:endParaRPr lang="fr-FR"/>
          </a:p>
        </p:txBody>
      </p:sp>
    </p:spTree>
    <p:extLst>
      <p:ext uri="{BB962C8B-B14F-4D97-AF65-F5344CB8AC3E}">
        <p14:creationId xmlns:p14="http://schemas.microsoft.com/office/powerpoint/2010/main" val="3106362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Pays en proie à des crises politiques, économiques, </a:t>
            </a:r>
            <a:r>
              <a:rPr lang="fr-FR" dirty="0" err="1"/>
              <a:t>geuerres</a:t>
            </a:r>
            <a:r>
              <a:rPr lang="fr-FR" dirty="0"/>
              <a:t>, catastrophe naturelle</a:t>
            </a:r>
          </a:p>
          <a:p>
            <a:endParaRPr lang="fr-FR" dirty="0"/>
          </a:p>
          <a:p>
            <a:r>
              <a:rPr lang="fr-FR" dirty="0"/>
              <a:t>Haïti : crise politique, économique, catastrophe naturelle (source ONU)</a:t>
            </a:r>
            <a:br>
              <a:rPr lang="fr-FR" dirty="0"/>
            </a:br>
            <a:r>
              <a:rPr lang="fr-FR" dirty="0"/>
              <a:t>Corée du Nord : pays dictatorial, isolé, sous sanctions internationales</a:t>
            </a:r>
            <a:br>
              <a:rPr lang="fr-FR" dirty="0"/>
            </a:br>
            <a:r>
              <a:rPr lang="fr-FR" dirty="0"/>
              <a:t>Madagascar : choc climatique, cyclone début 2017(source ONU)</a:t>
            </a:r>
          </a:p>
          <a:p>
            <a:br>
              <a:rPr lang="fr-FR" dirty="0"/>
            </a:br>
            <a:r>
              <a:rPr lang="fr-FR" dirty="0"/>
              <a:t>Des contextes nationaux révèlent des facteurs communs à la sous-nutrition : la pauvreté, l'instabilité politique, les catastrophes naturelles, la dépendance à l'agriculture de subsistance, et des systèmes de santé ou d'infrastructures faibles.</a:t>
            </a:r>
          </a:p>
          <a:p>
            <a:br>
              <a:rPr lang="fr-FR" dirty="0"/>
            </a:br>
            <a:endParaRPr lang="fr-FR" dirty="0"/>
          </a:p>
          <a:p>
            <a:r>
              <a:rPr lang="fr-FR" dirty="0"/>
              <a:t>Voici une analyse plus approfondie qui prend en compte des facteurs socio-économiques, politiques et environnementaux pour expliquer les taux élevés de sous-nutrition observés dans ces pays :</a:t>
            </a:r>
          </a:p>
          <a:p>
            <a:r>
              <a:rPr lang="fr-FR" b="1" dirty="0"/>
              <a:t>1. Haïti (48,26%)</a:t>
            </a:r>
          </a:p>
          <a:p>
            <a:pPr>
              <a:buFont typeface="Arial" panose="020B0604020202020204" pitchFamily="34" charset="0"/>
              <a:buChar char="•"/>
            </a:pPr>
            <a:r>
              <a:rPr lang="fr-FR" b="1" dirty="0"/>
              <a:t>Catastrophes naturelles</a:t>
            </a:r>
            <a:r>
              <a:rPr lang="fr-FR" dirty="0"/>
              <a:t> : Haïti est fréquemment touché par des ouragans, des séismes et d'autres catastrophes naturelles. Ces événements détruisent les cultures, réduisent la production agricole et perturbent les chaînes d'approvisionnement alimentaires.</a:t>
            </a:r>
          </a:p>
          <a:p>
            <a:pPr>
              <a:buFont typeface="Arial" panose="020B0604020202020204" pitchFamily="34" charset="0"/>
              <a:buChar char="•"/>
            </a:pPr>
            <a:r>
              <a:rPr lang="fr-FR" b="1" dirty="0"/>
              <a:t>Problèmes économiques</a:t>
            </a:r>
            <a:r>
              <a:rPr lang="fr-FR" dirty="0"/>
              <a:t> : Haïti est l'un des pays les plus pauvres des Amériques, avec une grande partie de sa population vivant sous le seuil de pauvreté. Le manque d'infrastructures solides et la dépendance à l'agriculture de subsistance aggravent l'insécurité alimentaire.</a:t>
            </a:r>
          </a:p>
          <a:p>
            <a:pPr>
              <a:buFont typeface="Arial" panose="020B0604020202020204" pitchFamily="34" charset="0"/>
              <a:buChar char="•"/>
            </a:pPr>
            <a:r>
              <a:rPr lang="fr-FR" b="1" dirty="0"/>
              <a:t>Instabilité politique</a:t>
            </a:r>
            <a:r>
              <a:rPr lang="fr-FR" dirty="0"/>
              <a:t> : L'instabilité politique chronique et la faiblesse des institutions publiques affectent la mise en œuvre des politiques alimentaires et de sécurité sociale.</a:t>
            </a:r>
          </a:p>
          <a:p>
            <a:r>
              <a:rPr lang="fr-FR" b="1" dirty="0"/>
              <a:t>2. Corée du Nord (47,19%)</a:t>
            </a:r>
          </a:p>
          <a:p>
            <a:pPr>
              <a:buFont typeface="Arial" panose="020B0604020202020204" pitchFamily="34" charset="0"/>
              <a:buChar char="•"/>
            </a:pPr>
            <a:r>
              <a:rPr lang="fr-FR" b="1" dirty="0"/>
              <a:t>Isolement économique</a:t>
            </a:r>
            <a:r>
              <a:rPr lang="fr-FR" dirty="0"/>
              <a:t> : La Corée du Nord est largement isolée du commerce international en raison de sanctions internationales sévères. Cela limite les importations de nourriture et d'engrais, rendant le pays dépendant de sa production nationale.</a:t>
            </a:r>
          </a:p>
          <a:p>
            <a:pPr>
              <a:buFont typeface="Arial" panose="020B0604020202020204" pitchFamily="34" charset="0"/>
              <a:buChar char="•"/>
            </a:pPr>
            <a:r>
              <a:rPr lang="fr-FR" b="1" dirty="0"/>
              <a:t>Climat défavorable</a:t>
            </a:r>
            <a:r>
              <a:rPr lang="fr-FR" dirty="0"/>
              <a:t> : Le pays souffre régulièrement de conditions climatiques extrêmes, telles que des inondations et des sécheresses, qui réduisent la production agricole.</a:t>
            </a:r>
          </a:p>
          <a:p>
            <a:pPr>
              <a:buFont typeface="Arial" panose="020B0604020202020204" pitchFamily="34" charset="0"/>
              <a:buChar char="•"/>
            </a:pPr>
            <a:r>
              <a:rPr lang="fr-FR" b="1" dirty="0"/>
              <a:t>Manque de ressources agricoles</a:t>
            </a:r>
            <a:r>
              <a:rPr lang="fr-FR" dirty="0"/>
              <a:t> : Le système agricole nord-coréen est sous-développé, avec un manque d'accès à des semences de qualité, des engrais et des technologies agricoles modernes.</a:t>
            </a:r>
          </a:p>
          <a:p>
            <a:r>
              <a:rPr lang="fr-FR" b="1" dirty="0"/>
              <a:t>3. Madagascar (41,06%)</a:t>
            </a:r>
          </a:p>
          <a:p>
            <a:pPr>
              <a:buFont typeface="Arial" panose="020B0604020202020204" pitchFamily="34" charset="0"/>
              <a:buChar char="•"/>
            </a:pPr>
            <a:r>
              <a:rPr lang="fr-FR" b="1" dirty="0"/>
              <a:t>Dégradation de l'environnement</a:t>
            </a:r>
            <a:r>
              <a:rPr lang="fr-FR" dirty="0"/>
              <a:t> : Madagascar est confronté à une déforestation massive et à une dégradation des sols, ce qui réduit la productivité agricole. Les conditions climatiques extrêmes, comme la sécheresse dans le sud, aggravent la situation.</a:t>
            </a:r>
          </a:p>
          <a:p>
            <a:pPr>
              <a:buFont typeface="Arial" panose="020B0604020202020204" pitchFamily="34" charset="0"/>
              <a:buChar char="•"/>
            </a:pPr>
            <a:r>
              <a:rPr lang="fr-FR" b="1" dirty="0"/>
              <a:t>Problèmes économiques</a:t>
            </a:r>
            <a:r>
              <a:rPr lang="fr-FR" dirty="0"/>
              <a:t> : Madagascar fait partie des pays les plus pauvres du monde, avec une grande dépendance à l'agriculture de subsistance. Le faible niveau d'industrialisation limite les opportunités économiques pour la population.</a:t>
            </a:r>
          </a:p>
          <a:p>
            <a:pPr>
              <a:buFont typeface="Arial" panose="020B0604020202020204" pitchFamily="34" charset="0"/>
              <a:buChar char="•"/>
            </a:pPr>
            <a:r>
              <a:rPr lang="fr-FR" b="1" dirty="0"/>
              <a:t>Accès limité à l'éducation et à la santé</a:t>
            </a:r>
            <a:r>
              <a:rPr lang="fr-FR" dirty="0"/>
              <a:t> : Le manque d'éducation et d'accès aux soins de santé contribue à des taux élevés de malnutrition, en particulier chez les enfants.</a:t>
            </a:r>
          </a:p>
          <a:p>
            <a:r>
              <a:rPr lang="fr-FR" b="1" dirty="0"/>
              <a:t>4. Liberia (38,28%)</a:t>
            </a:r>
          </a:p>
          <a:p>
            <a:pPr>
              <a:buFont typeface="Arial" panose="020B0604020202020204" pitchFamily="34" charset="0"/>
              <a:buChar char="•"/>
            </a:pPr>
            <a:r>
              <a:rPr lang="fr-FR" b="1" dirty="0"/>
              <a:t>Conséquences des conflits</a:t>
            </a:r>
            <a:r>
              <a:rPr lang="fr-FR" dirty="0"/>
              <a:t> : Le Liberia a été dévasté par des guerres civiles prolongées dans les années 1990 et 2000, qui ont détruit l'infrastructure agricole et économique du pays.</a:t>
            </a:r>
          </a:p>
          <a:p>
            <a:pPr>
              <a:buFont typeface="Arial" panose="020B0604020202020204" pitchFamily="34" charset="0"/>
              <a:buChar char="•"/>
            </a:pPr>
            <a:r>
              <a:rPr lang="fr-FR" b="1" dirty="0"/>
              <a:t>Problèmes de santé</a:t>
            </a:r>
            <a:r>
              <a:rPr lang="fr-FR" dirty="0"/>
              <a:t> : Le système de santé est fragile, et le pays a été gravement touché par des épidémies telles que la fièvre Ebola. Cela affecte la capacité des communautés à se nourrir correctement et de manière régulière.</a:t>
            </a:r>
          </a:p>
          <a:p>
            <a:pPr>
              <a:buFont typeface="Arial" panose="020B0604020202020204" pitchFamily="34" charset="0"/>
              <a:buChar char="•"/>
            </a:pPr>
            <a:r>
              <a:rPr lang="fr-FR" b="1" dirty="0"/>
              <a:t>Pauvreté rurale</a:t>
            </a:r>
            <a:r>
              <a:rPr lang="fr-FR" dirty="0"/>
              <a:t> : Une grande partie de la population vit en milieu rural avec un accès limité aux marchés et aux services, ce qui complique l'approvisionnement alimentaire.</a:t>
            </a:r>
          </a:p>
          <a:p>
            <a:r>
              <a:rPr lang="fr-FR" b="1" dirty="0"/>
              <a:t>5. Lesotho (38,25%)</a:t>
            </a:r>
          </a:p>
          <a:p>
            <a:pPr>
              <a:buFont typeface="Arial" panose="020B0604020202020204" pitchFamily="34" charset="0"/>
              <a:buChar char="•"/>
            </a:pPr>
            <a:r>
              <a:rPr lang="fr-FR" b="1" dirty="0"/>
              <a:t>Vulnérabilité climatique</a:t>
            </a:r>
            <a:r>
              <a:rPr lang="fr-FR" dirty="0"/>
              <a:t> : Le Lesotho est vulnérable aux sécheresses et à la variabilité climatique, ce qui affecte directement la production agricole, essentielle pour la majorité de la population.</a:t>
            </a:r>
          </a:p>
          <a:p>
            <a:pPr>
              <a:buFont typeface="Arial" panose="020B0604020202020204" pitchFamily="34" charset="0"/>
              <a:buChar char="•"/>
            </a:pPr>
            <a:r>
              <a:rPr lang="fr-FR" b="1" dirty="0"/>
              <a:t>Malnutrition et VIH/SIDA</a:t>
            </a:r>
            <a:r>
              <a:rPr lang="fr-FR" dirty="0"/>
              <a:t> : Le pays a l'un des taux de VIH/SIDA les plus élevés au monde, ce qui a un impact direct sur la nutrition et la capacité de travail agricole des adultes.</a:t>
            </a:r>
          </a:p>
          <a:p>
            <a:pPr>
              <a:buFont typeface="Arial" panose="020B0604020202020204" pitchFamily="34" charset="0"/>
              <a:buChar char="•"/>
            </a:pPr>
            <a:r>
              <a:rPr lang="fr-FR" b="1" dirty="0"/>
              <a:t>Petite économie dépendante de l'agriculture</a:t>
            </a:r>
            <a:r>
              <a:rPr lang="fr-FR" dirty="0"/>
              <a:t> : Le Lesotho a une économie limitée, dépendante de l'agriculture de subsistance et des transferts de fonds de la diaspora.</a:t>
            </a:r>
          </a:p>
          <a:p>
            <a:r>
              <a:rPr lang="fr-FR" b="1" dirty="0"/>
              <a:t>6. Tchad (37,96%)</a:t>
            </a:r>
          </a:p>
          <a:p>
            <a:pPr>
              <a:buFont typeface="Arial" panose="020B0604020202020204" pitchFamily="34" charset="0"/>
              <a:buChar char="•"/>
            </a:pPr>
            <a:r>
              <a:rPr lang="fr-FR" b="1" dirty="0"/>
              <a:t>Conflits et instabilité</a:t>
            </a:r>
            <a:r>
              <a:rPr lang="fr-FR" dirty="0"/>
              <a:t> : Le Tchad est confronté à des conflits internes et régionaux, notamment en lien avec les rébellions et les déplacements de populations, ce qui limite l'accès à la nourriture.</a:t>
            </a:r>
          </a:p>
          <a:p>
            <a:pPr>
              <a:buFont typeface="Arial" panose="020B0604020202020204" pitchFamily="34" charset="0"/>
              <a:buChar char="•"/>
            </a:pPr>
            <a:r>
              <a:rPr lang="fr-FR" b="1" dirty="0"/>
              <a:t>Désertification</a:t>
            </a:r>
            <a:r>
              <a:rPr lang="fr-FR" dirty="0"/>
              <a:t> : La désertification rapide et la faible disponibilité d'eau impactent la productivité agricole, surtout dans les régions sahéliennes.</a:t>
            </a:r>
          </a:p>
          <a:p>
            <a:pPr>
              <a:buFont typeface="Arial" panose="020B0604020202020204" pitchFamily="34" charset="0"/>
              <a:buChar char="•"/>
            </a:pPr>
            <a:r>
              <a:rPr lang="fr-FR" b="1" dirty="0"/>
              <a:t>Infrastructure faible</a:t>
            </a:r>
            <a:r>
              <a:rPr lang="fr-FR" dirty="0"/>
              <a:t> : Les infrastructures de transport et de stockage sont limitées, ce qui empêche la distribution efficace des produits alimentaires.</a:t>
            </a:r>
          </a:p>
          <a:p>
            <a:r>
              <a:rPr lang="fr-FR" b="1" dirty="0"/>
              <a:t>7. Rwanda (35,06%)</a:t>
            </a:r>
          </a:p>
          <a:p>
            <a:pPr>
              <a:buFont typeface="Arial" panose="020B0604020202020204" pitchFamily="34" charset="0"/>
              <a:buChar char="•"/>
            </a:pPr>
            <a:r>
              <a:rPr lang="fr-FR" b="1" dirty="0"/>
              <a:t>Conséquences historiques</a:t>
            </a:r>
            <a:r>
              <a:rPr lang="fr-FR" dirty="0"/>
              <a:t> : Le génocide de 1994 a eu des conséquences durables sur l'économie et les structures agricoles du pays, malgré une croissance rapide ces dernières années.</a:t>
            </a:r>
          </a:p>
          <a:p>
            <a:pPr>
              <a:buFont typeface="Arial" panose="020B0604020202020204" pitchFamily="34" charset="0"/>
              <a:buChar char="•"/>
            </a:pPr>
            <a:r>
              <a:rPr lang="fr-FR" b="1" dirty="0"/>
              <a:t>Densité de population</a:t>
            </a:r>
            <a:r>
              <a:rPr lang="fr-FR" dirty="0"/>
              <a:t> : Le Rwanda est l'un des pays les plus densément peuplés d'Afrique, ce qui crée une pression sur les terres agricoles disponibles.</a:t>
            </a:r>
          </a:p>
          <a:p>
            <a:pPr>
              <a:buFont typeface="Arial" panose="020B0604020202020204" pitchFamily="34" charset="0"/>
              <a:buChar char="•"/>
            </a:pPr>
            <a:r>
              <a:rPr lang="fr-FR" b="1" dirty="0"/>
              <a:t>Pauvreté rurale</a:t>
            </a:r>
            <a:r>
              <a:rPr lang="fr-FR" dirty="0"/>
              <a:t> : Bien que l'économie se diversifie, une grande partie de la population vit encore de l'agriculture de subsistance, ce qui limite la résilience face aux chocs alimentaires.</a:t>
            </a:r>
          </a:p>
          <a:p>
            <a:r>
              <a:rPr lang="fr-FR" b="1" dirty="0"/>
              <a:t>8. Mozambique (32,81%)</a:t>
            </a:r>
          </a:p>
          <a:p>
            <a:pPr>
              <a:buFont typeface="Arial" panose="020B0604020202020204" pitchFamily="34" charset="0"/>
              <a:buChar char="•"/>
            </a:pPr>
            <a:r>
              <a:rPr lang="fr-FR" b="1" dirty="0"/>
              <a:t>Catastrophes naturelles</a:t>
            </a:r>
            <a:r>
              <a:rPr lang="fr-FR" dirty="0"/>
              <a:t> : Le Mozambique est régulièrement frappé par des cyclones et des inondations, qui détruisent les cultures et affectent la sécurité alimentaire.</a:t>
            </a:r>
          </a:p>
          <a:p>
            <a:pPr>
              <a:buFont typeface="Arial" panose="020B0604020202020204" pitchFamily="34" charset="0"/>
              <a:buChar char="•"/>
            </a:pPr>
            <a:r>
              <a:rPr lang="fr-FR" b="1" dirty="0"/>
              <a:t>Pauvreté généralisée</a:t>
            </a:r>
            <a:r>
              <a:rPr lang="fr-FR" dirty="0"/>
              <a:t> : Malgré la croissance économique dans certains secteurs, la pauvreté reste élevée, en particulier dans les zones rurales.</a:t>
            </a:r>
          </a:p>
          <a:p>
            <a:pPr>
              <a:buFont typeface="Arial" panose="020B0604020202020204" pitchFamily="34" charset="0"/>
              <a:buChar char="•"/>
            </a:pPr>
            <a:r>
              <a:rPr lang="fr-FR" b="1" dirty="0"/>
              <a:t>Problèmes d'infrastructure</a:t>
            </a:r>
            <a:r>
              <a:rPr lang="fr-FR" dirty="0"/>
              <a:t> : Les infrastructures de transport et d'irrigation sont limitées, rendant difficile l'amélioration de la productivité agricole.</a:t>
            </a:r>
          </a:p>
          <a:p>
            <a:r>
              <a:rPr lang="fr-FR" b="1" dirty="0"/>
              <a:t>9. Timor-Leste (32,17%)</a:t>
            </a:r>
          </a:p>
          <a:p>
            <a:pPr>
              <a:buFont typeface="Arial" panose="020B0604020202020204" pitchFamily="34" charset="0"/>
              <a:buChar char="•"/>
            </a:pPr>
            <a:r>
              <a:rPr lang="fr-FR" b="1" dirty="0"/>
              <a:t>Développement limité</a:t>
            </a:r>
            <a:r>
              <a:rPr lang="fr-FR" dirty="0"/>
              <a:t> : Timor-Leste est un jeune pays avec une infrastructure économique encore en développement. La majorité de la population dépend de l'agriculture, principalement de subsistance.</a:t>
            </a:r>
          </a:p>
          <a:p>
            <a:pPr>
              <a:buFont typeface="Arial" panose="020B0604020202020204" pitchFamily="34" charset="0"/>
              <a:buChar char="•"/>
            </a:pPr>
            <a:r>
              <a:rPr lang="fr-FR" b="1" dirty="0"/>
              <a:t>Vulnérabilité aux catastrophes naturelles</a:t>
            </a:r>
            <a:r>
              <a:rPr lang="fr-FR" dirty="0"/>
              <a:t> : Le pays est sujet aux intempéries, comme les cyclones, qui perturbent la production agricole.</a:t>
            </a:r>
          </a:p>
          <a:p>
            <a:pPr>
              <a:buFont typeface="Arial" panose="020B0604020202020204" pitchFamily="34" charset="0"/>
              <a:buChar char="•"/>
            </a:pPr>
            <a:r>
              <a:rPr lang="fr-FR" b="1" dirty="0"/>
              <a:t>Accès aux marchés</a:t>
            </a:r>
            <a:r>
              <a:rPr lang="fr-FR" dirty="0"/>
              <a:t> : L'accès limité aux marchés internationaux et aux services financiers limite les opportunités d'améliorer la sécurité alimentaire.</a:t>
            </a:r>
          </a:p>
          <a:p>
            <a:r>
              <a:rPr lang="fr-FR" b="1" dirty="0"/>
              <a:t>10. Afghanistan (28,93%)</a:t>
            </a:r>
          </a:p>
          <a:p>
            <a:pPr>
              <a:buFont typeface="Arial" panose="020B0604020202020204" pitchFamily="34" charset="0"/>
              <a:buChar char="•"/>
            </a:pPr>
            <a:r>
              <a:rPr lang="fr-FR" b="1" dirty="0"/>
              <a:t>Conflits prolongés</a:t>
            </a:r>
            <a:r>
              <a:rPr lang="fr-FR" dirty="0"/>
              <a:t> : L'Afghanistan a connu des décennies de conflits armés qui ont affecté les infrastructures agricoles et économiques.</a:t>
            </a:r>
          </a:p>
          <a:p>
            <a:pPr>
              <a:buFont typeface="Arial" panose="020B0604020202020204" pitchFamily="34" charset="0"/>
              <a:buChar char="•"/>
            </a:pPr>
            <a:r>
              <a:rPr lang="fr-FR" b="1" dirty="0"/>
              <a:t>Climat aride</a:t>
            </a:r>
            <a:r>
              <a:rPr lang="fr-FR" dirty="0"/>
              <a:t> : Le pays est souvent touché par des sécheresses, ce qui réduit la production de denrées alimentaires et impacte les systèmes d'irrigation traditionnels.</a:t>
            </a:r>
          </a:p>
          <a:p>
            <a:pPr>
              <a:buFont typeface="Arial" panose="020B0604020202020204" pitchFamily="34" charset="0"/>
              <a:buChar char="•"/>
            </a:pPr>
            <a:r>
              <a:rPr lang="fr-FR" b="1" dirty="0"/>
              <a:t>Déplacements de population</a:t>
            </a:r>
            <a:r>
              <a:rPr lang="fr-FR" dirty="0"/>
              <a:t> : Les conflits ont entraîné des déplacements massifs, rendant l'accès à la nourriture encore plus complexe pour de nombreuses familles.</a:t>
            </a:r>
          </a:p>
          <a:p>
            <a:r>
              <a:rPr lang="fr-FR" b="1" dirty="0"/>
              <a:t>Conclusion</a:t>
            </a:r>
          </a:p>
          <a:p>
            <a:r>
              <a:rPr lang="fr-FR" dirty="0"/>
              <a:t>Ces contextes nationaux révèlent des facteurs communs à la sous-nutrition : la pauvreté, l'instabilité politique, les catastrophes naturelles, la dépendance à l'agriculture de subsistance, et des systèmes de santé ou d'infrastructures faibles. Des solutions pour améliorer la sécurité alimentaire dans ces pays incluraient le développement agricole, la gestion des ressources naturelles, l'amélioration de l'accès aux marchés et le renforcement des institutions locales.</a:t>
            </a:r>
          </a:p>
          <a:p>
            <a:endParaRPr lang="fr-FR" dirty="0"/>
          </a:p>
        </p:txBody>
      </p:sp>
      <p:sp>
        <p:nvSpPr>
          <p:cNvPr id="4" name="Espace réservé du numéro de diapositive 3"/>
          <p:cNvSpPr>
            <a:spLocks noGrp="1"/>
          </p:cNvSpPr>
          <p:nvPr>
            <p:ph type="sldNum" sz="quarter" idx="5"/>
          </p:nvPr>
        </p:nvSpPr>
        <p:spPr/>
        <p:txBody>
          <a:bodyPr/>
          <a:lstStyle/>
          <a:p>
            <a:pPr rtl="0"/>
            <a:fld id="{841221E5-7225-48EB-A4EE-420E7BFCF705}" type="slidenum">
              <a:rPr lang="fr-FR" noProof="0" smtClean="0"/>
              <a:pPr rtl="0"/>
              <a:t>28</a:t>
            </a:fld>
            <a:endParaRPr lang="fr-FR" noProof="0"/>
          </a:p>
        </p:txBody>
      </p:sp>
    </p:spTree>
    <p:extLst>
      <p:ext uri="{BB962C8B-B14F-4D97-AF65-F5344CB8AC3E}">
        <p14:creationId xmlns:p14="http://schemas.microsoft.com/office/powerpoint/2010/main" val="1220606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Compléments Chat GPT :</a:t>
            </a:r>
          </a:p>
          <a:p>
            <a:endParaRPr lang="fr-FR" dirty="0"/>
          </a:p>
          <a:p>
            <a:r>
              <a:rPr lang="fr-FR" dirty="0"/>
              <a:t>Le graphique montre les </a:t>
            </a:r>
            <a:r>
              <a:rPr lang="fr-FR" b="1" dirty="0"/>
              <a:t>10 pays ayant le plus bénéficié de l'aide alimentaire entre 2013 et 2016</a:t>
            </a:r>
            <a:r>
              <a:rPr lang="fr-FR" dirty="0"/>
              <a:t>, mesurée en millions de tonnes. </a:t>
            </a:r>
            <a:br>
              <a:rPr lang="fr-FR" dirty="0"/>
            </a:br>
            <a:br>
              <a:rPr lang="fr-FR" dirty="0"/>
            </a:br>
            <a:r>
              <a:rPr lang="fr-FR" dirty="0"/>
              <a:t>Voici une analyse des principales observations :</a:t>
            </a:r>
          </a:p>
          <a:p>
            <a:r>
              <a:rPr lang="fr-FR" b="1" dirty="0"/>
              <a:t>1. Syrie (1,859 millions de tonnes)</a:t>
            </a:r>
          </a:p>
          <a:p>
            <a:pPr>
              <a:buFont typeface="Arial" panose="020B0604020202020204" pitchFamily="34" charset="0"/>
              <a:buChar char="•"/>
            </a:pPr>
            <a:r>
              <a:rPr lang="fr-FR" b="1" dirty="0"/>
              <a:t>Conflit armé</a:t>
            </a:r>
            <a:r>
              <a:rPr lang="fr-FR" dirty="0"/>
              <a:t> : La Syrie a reçu la plus grande quantité d'aide alimentaire en raison de la guerre civile qui a éclaté en 2011. Ce conflit a détruit les infrastructures agricoles et perturbé les chaînes d'approvisionnement, rendant l'aide alimentaire essentielle pour répondre aux besoins de millions de déplacés internes et réfugiés.</a:t>
            </a:r>
          </a:p>
          <a:p>
            <a:pPr>
              <a:buFont typeface="Arial" panose="020B0604020202020204" pitchFamily="34" charset="0"/>
              <a:buChar char="•"/>
            </a:pPr>
            <a:r>
              <a:rPr lang="fr-FR" b="1" dirty="0"/>
              <a:t>Crise humanitaire</a:t>
            </a:r>
            <a:r>
              <a:rPr lang="fr-FR" dirty="0"/>
              <a:t> : En raison des hostilités prolongées, une grande partie de la population a été déplacée, ce qui a conduit à des besoins alimentaires accrus. Les sanctions économiques ont également limité l'accès à des biens de première nécessité, aggravant la situation.</a:t>
            </a:r>
          </a:p>
          <a:p>
            <a:r>
              <a:rPr lang="fr-FR" b="1" dirty="0"/>
              <a:t>2. Éthiopie (1,381 millions de tonnes)</a:t>
            </a:r>
          </a:p>
          <a:p>
            <a:pPr>
              <a:buFont typeface="Arial" panose="020B0604020202020204" pitchFamily="34" charset="0"/>
              <a:buChar char="•"/>
            </a:pPr>
            <a:r>
              <a:rPr lang="fr-FR" b="1" dirty="0"/>
              <a:t>Sécheresses récurrentes</a:t>
            </a:r>
            <a:r>
              <a:rPr lang="fr-FR" dirty="0"/>
              <a:t> : L'Éthiopie a été confrontée à des sécheresses fréquentes, notamment liées au phénomène El Niño, qui ont dévasté la production agricole et créé des pénuries alimentaires.</a:t>
            </a:r>
          </a:p>
          <a:p>
            <a:pPr>
              <a:buFont typeface="Arial" panose="020B0604020202020204" pitchFamily="34" charset="0"/>
              <a:buChar char="•"/>
            </a:pPr>
            <a:r>
              <a:rPr lang="fr-FR" b="1" dirty="0"/>
              <a:t>Crises humanitaires et réfugiés</a:t>
            </a:r>
            <a:r>
              <a:rPr lang="fr-FR" dirty="0"/>
              <a:t> : Outre les défis climatiques, le pays a accueilli de nombreux réfugiés des pays voisins en conflit (comme le Soudan du Sud et la Somalie), augmentant ainsi la demande en aide alimentaire.</a:t>
            </a:r>
          </a:p>
          <a:p>
            <a:r>
              <a:rPr lang="fr-FR" b="1" dirty="0"/>
              <a:t>3. Yémen (1,206 millions de tonnes)</a:t>
            </a:r>
          </a:p>
          <a:p>
            <a:pPr>
              <a:buFont typeface="Arial" panose="020B0604020202020204" pitchFamily="34" charset="0"/>
              <a:buChar char="•"/>
            </a:pPr>
            <a:r>
              <a:rPr lang="fr-FR" b="1" dirty="0"/>
              <a:t>Guerre civile</a:t>
            </a:r>
            <a:r>
              <a:rPr lang="fr-FR" dirty="0"/>
              <a:t> : Le Yémen est plongé dans une guerre civile depuis 2014, entraînant une crise humanitaire majeure. Les infrastructures agricoles, de transport et de santé ont été sévèrement touchées, nécessitant une assistance alimentaire internationale massive.</a:t>
            </a:r>
          </a:p>
          <a:p>
            <a:pPr>
              <a:buFont typeface="Arial" panose="020B0604020202020204" pitchFamily="34" charset="0"/>
              <a:buChar char="•"/>
            </a:pPr>
            <a:r>
              <a:rPr lang="fr-FR" b="1" dirty="0"/>
              <a:t>Blocus et pénuries</a:t>
            </a:r>
            <a:r>
              <a:rPr lang="fr-FR" dirty="0"/>
              <a:t> : Le blocus imposé par les parties en conflit a limité l'accès aux denrées alimentaires, exacerbant la famine et la malnutrition.</a:t>
            </a:r>
          </a:p>
          <a:p>
            <a:r>
              <a:rPr lang="fr-FR" b="1" dirty="0"/>
              <a:t>4. Soudan du Sud (0,695 million de tonnes)</a:t>
            </a:r>
          </a:p>
          <a:p>
            <a:pPr>
              <a:buFont typeface="Arial" panose="020B0604020202020204" pitchFamily="34" charset="0"/>
              <a:buChar char="•"/>
            </a:pPr>
            <a:r>
              <a:rPr lang="fr-FR" b="1" dirty="0"/>
              <a:t>Conflits ethniques</a:t>
            </a:r>
            <a:r>
              <a:rPr lang="fr-FR" dirty="0"/>
              <a:t> : Le Soudan du Sud a connu une guerre civile presque continue depuis son indépendance en 2011. Les conflits internes ont entraîné des déplacements massifs de populations et une perturbation des activités agricoles.</a:t>
            </a:r>
          </a:p>
          <a:p>
            <a:pPr>
              <a:buFont typeface="Arial" panose="020B0604020202020204" pitchFamily="34" charset="0"/>
              <a:buChar char="•"/>
            </a:pPr>
            <a:r>
              <a:rPr lang="fr-FR" b="1" dirty="0"/>
              <a:t>Catastrophes naturelles</a:t>
            </a:r>
            <a:r>
              <a:rPr lang="fr-FR" dirty="0"/>
              <a:t> : En plus des conflits, des inondations et des sécheresses fréquentes ont compromis la production agricole, accentuant la dépendance à l'aide alimentaire.</a:t>
            </a:r>
          </a:p>
          <a:p>
            <a:r>
              <a:rPr lang="fr-FR" b="1" dirty="0"/>
              <a:t>5. Soudan (0,67 million de tonnes)</a:t>
            </a:r>
          </a:p>
          <a:p>
            <a:pPr>
              <a:buFont typeface="Arial" panose="020B0604020202020204" pitchFamily="34" charset="0"/>
              <a:buChar char="•"/>
            </a:pPr>
            <a:r>
              <a:rPr lang="fr-FR" b="1" dirty="0"/>
              <a:t>Conflits internes</a:t>
            </a:r>
            <a:r>
              <a:rPr lang="fr-FR" dirty="0"/>
              <a:t> : Le Soudan, bien que séparé du Soudan du Sud en 2011, continue de faire face à des conflits internes, en particulier dans les régions du Darfour, du Nil Bleu et du Kordofan.</a:t>
            </a:r>
          </a:p>
          <a:p>
            <a:pPr>
              <a:buFont typeface="Arial" panose="020B0604020202020204" pitchFamily="34" charset="0"/>
              <a:buChar char="•"/>
            </a:pPr>
            <a:r>
              <a:rPr lang="fr-FR" b="1" dirty="0"/>
              <a:t>Instabilité politique et pauvreté</a:t>
            </a:r>
            <a:r>
              <a:rPr lang="fr-FR" dirty="0"/>
              <a:t> : L'instabilité politique persistante et la pauvreté généralisée limitent la production agricole et l'accès à la nourriture, nécessitant une aide alimentaire internationale pour combler le déficit.</a:t>
            </a:r>
          </a:p>
          <a:p>
            <a:r>
              <a:rPr lang="fr-FR" b="1" dirty="0"/>
              <a:t>6. Kenya (0,553 million de tonnes)</a:t>
            </a:r>
          </a:p>
          <a:p>
            <a:pPr>
              <a:buFont typeface="Arial" panose="020B0604020202020204" pitchFamily="34" charset="0"/>
              <a:buChar char="•"/>
            </a:pPr>
            <a:r>
              <a:rPr lang="fr-FR" b="1" dirty="0"/>
              <a:t>Sécheresses sévères</a:t>
            </a:r>
            <a:r>
              <a:rPr lang="fr-FR" dirty="0"/>
              <a:t> : Le Kenya est fréquemment touché par des sécheresses dans les régions arides et semi-arides, entraînant une baisse de la production alimentaire et une insécurité alimentaire accrue.</a:t>
            </a:r>
          </a:p>
          <a:p>
            <a:pPr>
              <a:buFont typeface="Arial" panose="020B0604020202020204" pitchFamily="34" charset="0"/>
              <a:buChar char="•"/>
            </a:pPr>
            <a:r>
              <a:rPr lang="fr-FR" b="1" dirty="0"/>
              <a:t>Crises de réfugiés</a:t>
            </a:r>
            <a:r>
              <a:rPr lang="fr-FR" dirty="0"/>
              <a:t> : Le pays accueille un grand nombre de réfugiés venant de la Somalie et du Soudan du Sud, augmentant la demande en nourriture dans des régions déjà vulnérables.</a:t>
            </a:r>
          </a:p>
          <a:p>
            <a:r>
              <a:rPr lang="fr-FR" b="1" dirty="0"/>
              <a:t>7. Bangladesh (0,348 million de tonnes)</a:t>
            </a:r>
          </a:p>
          <a:p>
            <a:pPr>
              <a:buFont typeface="Arial" panose="020B0604020202020204" pitchFamily="34" charset="0"/>
              <a:buChar char="•"/>
            </a:pPr>
            <a:r>
              <a:rPr lang="fr-FR" b="1" dirty="0"/>
              <a:t>Crises de réfugiés Rohingyas</a:t>
            </a:r>
            <a:r>
              <a:rPr lang="fr-FR" dirty="0"/>
              <a:t> : Depuis 2017, le Bangladesh a accueilli des centaines de milliers de réfugiés Rohingyas fuyant la persécution au Myanmar, augmentant considérablement la demande d'aide alimentaire.</a:t>
            </a:r>
          </a:p>
          <a:p>
            <a:pPr>
              <a:buFont typeface="Arial" panose="020B0604020202020204" pitchFamily="34" charset="0"/>
              <a:buChar char="•"/>
            </a:pPr>
            <a:r>
              <a:rPr lang="fr-FR" b="1" dirty="0"/>
              <a:t>Vulnérabilité climatique</a:t>
            </a:r>
            <a:r>
              <a:rPr lang="fr-FR" dirty="0"/>
              <a:t> : Le Bangladesh est extrêmement vulnérable aux inondations, aux cyclones et aux autres catastrophes naturelles, qui compromettent souvent la production agricole et créent des besoins d'aide.</a:t>
            </a:r>
          </a:p>
          <a:p>
            <a:r>
              <a:rPr lang="fr-FR" b="1" dirty="0"/>
              <a:t>8. Somalie (0,293 million de tonnes)</a:t>
            </a:r>
          </a:p>
          <a:p>
            <a:pPr>
              <a:buFont typeface="Arial" panose="020B0604020202020204" pitchFamily="34" charset="0"/>
              <a:buChar char="•"/>
            </a:pPr>
            <a:r>
              <a:rPr lang="fr-FR" b="1" dirty="0"/>
              <a:t>Conflits prolongés</a:t>
            </a:r>
            <a:r>
              <a:rPr lang="fr-FR" dirty="0"/>
              <a:t> : La Somalie est en proie à des conflits armés internes depuis plusieurs décennies, ce qui a conduit à la destruction des infrastructures agricoles et à la dépendance à l'aide humanitaire.</a:t>
            </a:r>
          </a:p>
          <a:p>
            <a:pPr>
              <a:buFont typeface="Arial" panose="020B0604020202020204" pitchFamily="34" charset="0"/>
              <a:buChar char="•"/>
            </a:pPr>
            <a:r>
              <a:rPr lang="fr-FR" b="1" dirty="0"/>
              <a:t>Sécheresses chroniques</a:t>
            </a:r>
            <a:r>
              <a:rPr lang="fr-FR" dirty="0"/>
              <a:t> : La Somalie est également affectée par des sécheresses fréquentes, ce qui limite la production de nourriture et augmente la vulnérabilité alimentaire.</a:t>
            </a:r>
          </a:p>
          <a:p>
            <a:r>
              <a:rPr lang="fr-FR" b="1" dirty="0"/>
              <a:t>9. République Démocratique du Congo (0,289 million de tonnes)</a:t>
            </a:r>
          </a:p>
          <a:p>
            <a:pPr>
              <a:buFont typeface="Arial" panose="020B0604020202020204" pitchFamily="34" charset="0"/>
              <a:buChar char="•"/>
            </a:pPr>
            <a:r>
              <a:rPr lang="fr-FR" b="1" dirty="0"/>
              <a:t>Conflits armés persistants</a:t>
            </a:r>
            <a:r>
              <a:rPr lang="fr-FR" dirty="0"/>
              <a:t> : La RDC fait face à des conflits armés prolongés dans l'est du pays, entraînant des déplacements de population et perturbant les activités agricoles.</a:t>
            </a:r>
          </a:p>
          <a:p>
            <a:pPr>
              <a:buFont typeface="Arial" panose="020B0604020202020204" pitchFamily="34" charset="0"/>
              <a:buChar char="•"/>
            </a:pPr>
            <a:r>
              <a:rPr lang="fr-FR" b="1" dirty="0"/>
              <a:t>Pauvreté et instabilité politique</a:t>
            </a:r>
            <a:r>
              <a:rPr lang="fr-FR" dirty="0"/>
              <a:t> : L'instabilité politique, la mauvaise gouvernance et la pauvreté généralisée contribuent à la dépendance à l'aide alimentaire pour de nombreuses communautés.</a:t>
            </a:r>
          </a:p>
          <a:p>
            <a:r>
              <a:rPr lang="fr-FR" b="1" dirty="0"/>
              <a:t>10. Niger (0,276 million de tonnes)</a:t>
            </a:r>
          </a:p>
          <a:p>
            <a:pPr>
              <a:buFont typeface="Arial" panose="020B0604020202020204" pitchFamily="34" charset="0"/>
              <a:buChar char="•"/>
            </a:pPr>
            <a:r>
              <a:rPr lang="fr-FR" b="1" dirty="0"/>
              <a:t>Sécheresses et désertification</a:t>
            </a:r>
            <a:r>
              <a:rPr lang="fr-FR" dirty="0"/>
              <a:t> : Le Niger est fréquemment touché par des sécheresses et des processus de désertification, ce qui réduit la productivité agricole.</a:t>
            </a:r>
          </a:p>
          <a:p>
            <a:pPr>
              <a:buFont typeface="Arial" panose="020B0604020202020204" pitchFamily="34" charset="0"/>
              <a:buChar char="•"/>
            </a:pPr>
            <a:r>
              <a:rPr lang="fr-FR" b="1" dirty="0"/>
              <a:t>Conflits régionaux</a:t>
            </a:r>
            <a:r>
              <a:rPr lang="fr-FR" dirty="0"/>
              <a:t> : Le pays fait face à des insurrections dans ses régions frontalières avec le Nigéria (en raison de Boko Haram) et le Mali, provoquant des déplacements de populations et des défis en matière de sécurité alimentaire.</a:t>
            </a:r>
          </a:p>
          <a:p>
            <a:pPr>
              <a:buFont typeface="Arial" panose="020B0604020202020204" pitchFamily="34" charset="0"/>
              <a:buChar char="•"/>
            </a:pPr>
            <a:r>
              <a:rPr lang="fr-FR" b="1" dirty="0"/>
              <a:t>Démographie</a:t>
            </a:r>
            <a:r>
              <a:rPr lang="fr-FR" dirty="0"/>
              <a:t> : Avec une des croissances démographiques les plus rapides au monde, le Niger doit faire face à une demande alimentaire croissante qui dépasse souvent la production locale.</a:t>
            </a:r>
          </a:p>
          <a:p>
            <a:r>
              <a:rPr lang="fr-FR" b="1" dirty="0"/>
              <a:t>Analyse générale</a:t>
            </a:r>
          </a:p>
          <a:p>
            <a:pPr>
              <a:buFont typeface="Arial" panose="020B0604020202020204" pitchFamily="34" charset="0"/>
              <a:buChar char="•"/>
            </a:pPr>
            <a:r>
              <a:rPr lang="fr-FR" dirty="0"/>
              <a:t>Les pays mentionnés dans ce graphique partagent souvent des </a:t>
            </a:r>
            <a:r>
              <a:rPr lang="fr-FR" b="1" dirty="0"/>
              <a:t>conflits prolongés</a:t>
            </a:r>
            <a:r>
              <a:rPr lang="fr-FR" dirty="0"/>
              <a:t>, des </a:t>
            </a:r>
            <a:r>
              <a:rPr lang="fr-FR" b="1" dirty="0"/>
              <a:t>désastres naturels récurrents</a:t>
            </a:r>
            <a:r>
              <a:rPr lang="fr-FR" dirty="0"/>
              <a:t>, et une </a:t>
            </a:r>
            <a:r>
              <a:rPr lang="fr-FR" b="1" dirty="0"/>
              <a:t>pauvreté généralisée</a:t>
            </a:r>
            <a:r>
              <a:rPr lang="fr-FR" dirty="0"/>
              <a:t>, créant un contexte où la production agricole locale est insuffisante pour répondre aux besoins de la population.</a:t>
            </a:r>
          </a:p>
          <a:p>
            <a:pPr>
              <a:buFont typeface="Arial" panose="020B0604020202020204" pitchFamily="34" charset="0"/>
              <a:buChar char="•"/>
            </a:pPr>
            <a:r>
              <a:rPr lang="fr-FR" b="1" dirty="0"/>
              <a:t>L'aide alimentaire</a:t>
            </a:r>
            <a:r>
              <a:rPr lang="fr-FR" dirty="0"/>
              <a:t> reste une solution d'urgence pour pallier à ces déficits, mais elle ne résout pas les causes profondes de l'insécurité alimentaire. Ces causes incluent la mauvaise gouvernance, le changement climatique, les conflits armés et l'absence de systèmes agricoles résilients.</a:t>
            </a:r>
          </a:p>
          <a:p>
            <a:pPr>
              <a:buFont typeface="Arial" panose="020B0604020202020204" pitchFamily="34" charset="0"/>
              <a:buChar char="•"/>
            </a:pPr>
            <a:r>
              <a:rPr lang="fr-FR" b="1" dirty="0"/>
              <a:t>Le besoin de solutions durables</a:t>
            </a:r>
            <a:r>
              <a:rPr lang="fr-FR" dirty="0"/>
              <a:t> est crucial : celles-ci incluraient l'amélioration des pratiques agricoles, la gestion des ressources naturelles, la paix et la stabilité politique, ainsi que des infrastructures plus robustes.</a:t>
            </a:r>
          </a:p>
          <a:p>
            <a:r>
              <a:rPr lang="fr-FR" dirty="0"/>
              <a:t>Ce graphique souligne l'importance de l'aide alimentaire internationale pour des pays confrontés à des crises humanitaires multiples, mais rappelle également la nécessité d'interventions structurelles pour prévenir de futures famines et améliorer la sécurité alimentaire à long terme.</a:t>
            </a:r>
          </a:p>
          <a:p>
            <a:endParaRPr lang="fr-FR" dirty="0"/>
          </a:p>
        </p:txBody>
      </p:sp>
      <p:sp>
        <p:nvSpPr>
          <p:cNvPr id="4" name="Espace réservé du numéro de diapositive 3"/>
          <p:cNvSpPr>
            <a:spLocks noGrp="1"/>
          </p:cNvSpPr>
          <p:nvPr>
            <p:ph type="sldNum" sz="quarter" idx="5"/>
          </p:nvPr>
        </p:nvSpPr>
        <p:spPr/>
        <p:txBody>
          <a:bodyPr/>
          <a:lstStyle/>
          <a:p>
            <a:pPr rtl="0"/>
            <a:fld id="{841221E5-7225-48EB-A4EE-420E7BFCF705}" type="slidenum">
              <a:rPr lang="fr-FR" noProof="0" smtClean="0"/>
              <a:pPr rtl="0"/>
              <a:t>29</a:t>
            </a:fld>
            <a:endParaRPr lang="fr-FR" noProof="0"/>
          </a:p>
        </p:txBody>
      </p:sp>
    </p:spTree>
    <p:extLst>
      <p:ext uri="{BB962C8B-B14F-4D97-AF65-F5344CB8AC3E}">
        <p14:creationId xmlns:p14="http://schemas.microsoft.com/office/powerpoint/2010/main" val="943394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a:t>Contexte des pays et corrélation avec le graphique :</a:t>
            </a:r>
          </a:p>
          <a:p>
            <a:pPr>
              <a:buFont typeface="+mj-lt"/>
              <a:buAutoNum type="arabicPeriod"/>
            </a:pPr>
            <a:r>
              <a:rPr lang="fr-FR" b="1" dirty="0"/>
              <a:t>Syrie :</a:t>
            </a:r>
            <a:endParaRPr lang="fr-FR" dirty="0"/>
          </a:p>
          <a:p>
            <a:pPr marL="742950" lvl="1" indent="-285750">
              <a:buFont typeface="+mj-lt"/>
              <a:buAutoNum type="arabicPeriod"/>
            </a:pPr>
            <a:r>
              <a:rPr lang="fr-FR" dirty="0"/>
              <a:t>La guerre civile syrienne, débutée en 2011, a entraîné des destructions massives, des déplacements internes et des blocus dans plusieurs régions. Les pics d'aide alimentaire en 2014 et 2015 correspondent aux périodes où le conflit était particulièrement intense, nécessitant une aide d'urgence accrue.</a:t>
            </a:r>
          </a:p>
          <a:p>
            <a:pPr marL="742950" lvl="1" indent="-285750">
              <a:buFont typeface="+mj-lt"/>
              <a:buAutoNum type="arabicPeriod"/>
            </a:pPr>
            <a:r>
              <a:rPr lang="fr-FR" dirty="0"/>
              <a:t>La baisse en 2016 peut s'expliquer par une stabilisation relative des lignes de front, mais les besoins restent critiques, d'où la persistance d'une aide élevée.</a:t>
            </a:r>
          </a:p>
          <a:p>
            <a:pPr>
              <a:buFont typeface="+mj-lt"/>
              <a:buAutoNum type="arabicPeriod"/>
            </a:pPr>
            <a:r>
              <a:rPr lang="fr-FR" b="1" dirty="0"/>
              <a:t>Éthiopie :</a:t>
            </a:r>
            <a:endParaRPr lang="fr-FR" dirty="0"/>
          </a:p>
          <a:p>
            <a:pPr marL="742950" lvl="1" indent="-285750">
              <a:buFont typeface="+mj-lt"/>
              <a:buAutoNum type="arabicPeriod"/>
            </a:pPr>
            <a:r>
              <a:rPr lang="fr-FR" dirty="0"/>
              <a:t>En 2014, le pays a été confronté à des sécheresses liées à El Niño, ce qui explique le pic d'aide alimentaire cette année-là. Les impacts climatiques ont réduit la production agricole, créant des besoins accrus.</a:t>
            </a:r>
          </a:p>
          <a:p>
            <a:pPr marL="742950" lvl="1" indent="-285750">
              <a:buFont typeface="+mj-lt"/>
              <a:buAutoNum type="arabicPeriod"/>
            </a:pPr>
            <a:r>
              <a:rPr lang="fr-FR" dirty="0"/>
              <a:t>La baisse progressive après 2014 peut suggérer des interventions d'adaptation et de résilience agricoles mises en place pour réduire la dépendance à l'aide externe.</a:t>
            </a:r>
          </a:p>
          <a:p>
            <a:pPr>
              <a:buFont typeface="+mj-lt"/>
              <a:buAutoNum type="arabicPeriod"/>
            </a:pPr>
            <a:r>
              <a:rPr lang="fr-FR" b="1" dirty="0"/>
              <a:t>Yémen :</a:t>
            </a:r>
            <a:endParaRPr lang="fr-FR" dirty="0"/>
          </a:p>
          <a:p>
            <a:pPr marL="742950" lvl="1" indent="-285750">
              <a:buFont typeface="+mj-lt"/>
              <a:buAutoNum type="arabicPeriod"/>
            </a:pPr>
            <a:r>
              <a:rPr lang="fr-FR" dirty="0"/>
              <a:t>La montée rapide de l'aide en 2015 et 2016 coïncide avec l'intensification du conflit au Yémen, qui a débuté en 2014. Les infrastructures ont été sévèrement endommagées, les ports ont été bloqués, et une crise alimentaire majeure a émergé, nécessitant une augmentation significative de l'aide.</a:t>
            </a:r>
          </a:p>
          <a:p>
            <a:pPr marL="742950" lvl="1" indent="-285750">
              <a:buFont typeface="+mj-lt"/>
              <a:buAutoNum type="arabicPeriod"/>
            </a:pPr>
            <a:r>
              <a:rPr lang="fr-FR" dirty="0"/>
              <a:t>La crise humanitaire au Yémen est restée l'une des plus graves au monde, justifiant cette augmentation rapide de l'aide.</a:t>
            </a:r>
          </a:p>
          <a:p>
            <a:pPr>
              <a:buFont typeface="+mj-lt"/>
              <a:buAutoNum type="arabicPeriod"/>
            </a:pPr>
            <a:r>
              <a:rPr lang="fr-FR" b="1" dirty="0"/>
              <a:t>Sud-Soudan :</a:t>
            </a:r>
            <a:endParaRPr lang="fr-FR" dirty="0"/>
          </a:p>
          <a:p>
            <a:pPr marL="742950" lvl="1" indent="-285750">
              <a:buFont typeface="+mj-lt"/>
              <a:buAutoNum type="arabicPeriod"/>
            </a:pPr>
            <a:r>
              <a:rPr lang="fr-FR" dirty="0"/>
              <a:t>L'aide fluctuante reflète l'instabilité constante au Sud-Soudan, qui a connu des conflits armés et des accords de paix intermittents. Les pics en 2015 correspondent à des périodes de déplacement massif et de crise humanitaire, tandis que la baisse en 2016 peut indiquer une stabilisation temporaire ou un déplacement de la crise.</a:t>
            </a:r>
          </a:p>
          <a:p>
            <a:pPr marL="742950" lvl="1" indent="-285750">
              <a:buFont typeface="+mj-lt"/>
              <a:buAutoNum type="arabicPeriod"/>
            </a:pPr>
            <a:r>
              <a:rPr lang="fr-FR" dirty="0"/>
              <a:t>La production alimentaire reste extrêmement vulnérable, ce qui rend ce pays fortement dépendant de l'aide internationale.</a:t>
            </a:r>
          </a:p>
          <a:p>
            <a:pPr>
              <a:buFont typeface="+mj-lt"/>
              <a:buAutoNum type="arabicPeriod"/>
            </a:pPr>
            <a:r>
              <a:rPr lang="fr-FR" b="1" dirty="0"/>
              <a:t>Soudan :</a:t>
            </a:r>
            <a:endParaRPr lang="fr-FR" dirty="0"/>
          </a:p>
          <a:p>
            <a:pPr marL="742950" lvl="1" indent="-285750">
              <a:buFont typeface="+mj-lt"/>
              <a:buAutoNum type="arabicPeriod"/>
            </a:pPr>
            <a:r>
              <a:rPr lang="fr-FR" dirty="0"/>
              <a:t>Le Soudan a fait face à des conflits régionaux dans certaines parties du pays (comme le Darfour), mais ces conflits ont été moins fluctuants en termes d'intensité comparé à d'autres zones. Cela explique pourquoi l'aide alimentaire reste relativement stable durant la période.</a:t>
            </a:r>
          </a:p>
          <a:p>
            <a:pPr marL="742950" lvl="1" indent="-285750">
              <a:buFont typeface="+mj-lt"/>
              <a:buAutoNum type="arabicPeriod"/>
            </a:pPr>
            <a:r>
              <a:rPr lang="fr-FR" dirty="0"/>
              <a:t>Les besoins alimentaires persistent en raison de la pauvreté, des déplacements et d'un climat aride, mais la situation reste plus stable comparée aux autres pays.</a:t>
            </a:r>
          </a:p>
          <a:p>
            <a:r>
              <a:rPr lang="fr-FR" b="1" dirty="0"/>
              <a:t>Conclusion :</a:t>
            </a:r>
          </a:p>
          <a:p>
            <a:r>
              <a:rPr lang="fr-FR" dirty="0"/>
              <a:t>Ce graphique illustre clairement comment les conflits armés et les catastrophes naturelles impactent la distribution de l'aide alimentaire internationale. Les fluctuations d'une année à l'autre sont souvent le reflet direct de l'évolution des conflits ou des crises climatiques dans ces pays :</a:t>
            </a:r>
          </a:p>
          <a:p>
            <a:pPr>
              <a:buFont typeface="Arial" panose="020B0604020202020204" pitchFamily="34" charset="0"/>
              <a:buChar char="•"/>
            </a:pPr>
            <a:r>
              <a:rPr lang="fr-FR" b="1" dirty="0"/>
              <a:t>Les conflits prolongés (Syrie, Yémen, Soudan, Sud-Soudan)</a:t>
            </a:r>
            <a:r>
              <a:rPr lang="fr-FR" dirty="0"/>
              <a:t> entraînent généralement une augmentation rapide des besoins alimentaires.</a:t>
            </a:r>
          </a:p>
          <a:p>
            <a:pPr>
              <a:buFont typeface="Arial" panose="020B0604020202020204" pitchFamily="34" charset="0"/>
              <a:buChar char="•"/>
            </a:pPr>
            <a:r>
              <a:rPr lang="fr-FR" b="1" dirty="0"/>
              <a:t>Les désastres climatiques</a:t>
            </a:r>
            <a:r>
              <a:rPr lang="fr-FR" dirty="0"/>
              <a:t> (comme en Éthiopie avec la sécheresse d'El Niño) peuvent aussi causer des pics ponctuels d'aide.</a:t>
            </a:r>
          </a:p>
          <a:p>
            <a:pPr>
              <a:buFont typeface="Arial" panose="020B0604020202020204" pitchFamily="34" charset="0"/>
              <a:buChar char="•"/>
            </a:pPr>
            <a:r>
              <a:rPr lang="fr-FR" dirty="0"/>
              <a:t>La </a:t>
            </a:r>
            <a:r>
              <a:rPr lang="fr-FR" b="1" dirty="0"/>
              <a:t>stabilité relative de certains pays</a:t>
            </a:r>
            <a:r>
              <a:rPr lang="fr-FR" dirty="0"/>
              <a:t>, même en situation de pauvreté chronique, entraîne une aide constante mais moins sujette aux grandes variations observées dans les zones de guerre intense.</a:t>
            </a:r>
          </a:p>
          <a:p>
            <a:r>
              <a:rPr lang="fr-FR" dirty="0"/>
              <a:t>En résumé, ce graphique met en évidence la corrélation étroite entre </a:t>
            </a:r>
            <a:r>
              <a:rPr lang="fr-FR" b="1" dirty="0"/>
              <a:t>instabilité sociopolitique</a:t>
            </a:r>
            <a:r>
              <a:rPr lang="fr-FR" dirty="0"/>
              <a:t>, </a:t>
            </a:r>
            <a:r>
              <a:rPr lang="fr-FR" b="1" dirty="0"/>
              <a:t>désastres naturels</a:t>
            </a:r>
            <a:r>
              <a:rPr lang="fr-FR" dirty="0"/>
              <a:t> et la </a:t>
            </a:r>
            <a:r>
              <a:rPr lang="fr-FR" b="1" dirty="0"/>
              <a:t>dépendance à l'aide alimentaire</a:t>
            </a:r>
            <a:r>
              <a:rPr lang="fr-FR" dirty="0"/>
              <a:t>. Pour une sécurité alimentaire durable, il est nécessaire d'investir non seulement dans l'aide d'urgence, mais aussi dans des solutions à long terme comme l'amélioration des infrastructures agricoles, la paix durable, et la résilience climatique.</a:t>
            </a:r>
          </a:p>
          <a:p>
            <a:endParaRPr lang="fr-FR" dirty="0"/>
          </a:p>
        </p:txBody>
      </p:sp>
      <p:sp>
        <p:nvSpPr>
          <p:cNvPr id="4" name="Espace réservé du numéro de diapositive 3"/>
          <p:cNvSpPr>
            <a:spLocks noGrp="1"/>
          </p:cNvSpPr>
          <p:nvPr>
            <p:ph type="sldNum" sz="quarter" idx="5"/>
          </p:nvPr>
        </p:nvSpPr>
        <p:spPr/>
        <p:txBody>
          <a:bodyPr/>
          <a:lstStyle/>
          <a:p>
            <a:pPr rtl="0"/>
            <a:fld id="{841221E5-7225-48EB-A4EE-420E7BFCF705}" type="slidenum">
              <a:rPr lang="fr-FR" noProof="0" smtClean="0"/>
              <a:pPr rtl="0"/>
              <a:t>30</a:t>
            </a:fld>
            <a:endParaRPr lang="fr-FR" noProof="0"/>
          </a:p>
        </p:txBody>
      </p:sp>
    </p:spTree>
    <p:extLst>
      <p:ext uri="{BB962C8B-B14F-4D97-AF65-F5344CB8AC3E}">
        <p14:creationId xmlns:p14="http://schemas.microsoft.com/office/powerpoint/2010/main" val="4202608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pays occidentaux et moyen-orientaux ne rencontrent pas de difficulté de disponibilité alimentaire.</a:t>
            </a:r>
          </a:p>
        </p:txBody>
      </p:sp>
      <p:sp>
        <p:nvSpPr>
          <p:cNvPr id="4" name="Espace réservé du numéro de diapositive 3"/>
          <p:cNvSpPr>
            <a:spLocks noGrp="1"/>
          </p:cNvSpPr>
          <p:nvPr>
            <p:ph type="sldNum" sz="quarter" idx="5"/>
          </p:nvPr>
        </p:nvSpPr>
        <p:spPr/>
        <p:txBody>
          <a:bodyPr/>
          <a:lstStyle/>
          <a:p>
            <a:pPr rtl="0"/>
            <a:fld id="{841221E5-7225-48EB-A4EE-420E7BFCF705}" type="slidenum">
              <a:rPr lang="fr-FR" noProof="0" smtClean="0"/>
              <a:pPr rtl="0"/>
              <a:t>32</a:t>
            </a:fld>
            <a:endParaRPr lang="fr-FR" noProof="0"/>
          </a:p>
        </p:txBody>
      </p:sp>
    </p:spTree>
    <p:extLst>
      <p:ext uri="{BB962C8B-B14F-4D97-AF65-F5344CB8AC3E}">
        <p14:creationId xmlns:p14="http://schemas.microsoft.com/office/powerpoint/2010/main" val="968404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 Thaïlande, pourrait probablement améliorer son Etat de nutrition en conservant plus de Manioc pour sa population.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On observe des contradictions.</a:t>
            </a:r>
          </a:p>
        </p:txBody>
      </p:sp>
      <p:sp>
        <p:nvSpPr>
          <p:cNvPr id="4" name="Espace réservé du numéro de diapositive 3"/>
          <p:cNvSpPr>
            <a:spLocks noGrp="1"/>
          </p:cNvSpPr>
          <p:nvPr>
            <p:ph type="sldNum" sz="quarter" idx="5"/>
          </p:nvPr>
        </p:nvSpPr>
        <p:spPr/>
        <p:txBody>
          <a:bodyPr/>
          <a:lstStyle/>
          <a:p>
            <a:pPr rtl="0"/>
            <a:fld id="{841221E5-7225-48EB-A4EE-420E7BFCF705}" type="slidenum">
              <a:rPr lang="fr-FR" noProof="0" smtClean="0"/>
              <a:pPr rtl="0"/>
              <a:t>35</a:t>
            </a:fld>
            <a:endParaRPr lang="fr-FR" noProof="0"/>
          </a:p>
        </p:txBody>
      </p:sp>
    </p:spTree>
    <p:extLst>
      <p:ext uri="{BB962C8B-B14F-4D97-AF65-F5344CB8AC3E}">
        <p14:creationId xmlns:p14="http://schemas.microsoft.com/office/powerpoint/2010/main" val="2107356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7858BA-846D-7EAF-E6D7-5A4AC7C7FBB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CFB48A3-A21B-9E04-4809-BD45EF502C8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776936A-CDCE-2F68-EBFE-1890D30D4255}"/>
              </a:ext>
            </a:extLst>
          </p:cNvPr>
          <p:cNvSpPr>
            <a:spLocks noGrp="1"/>
          </p:cNvSpPr>
          <p:nvPr>
            <p:ph type="body" idx="1"/>
          </p:nvPr>
        </p:nvSpPr>
        <p:spPr/>
        <p:txBody>
          <a:bodyPr/>
          <a:lstStyle/>
          <a:p>
            <a:pPr marL="342900" lvl="0" indent="-228600" algn="l" rtl="0">
              <a:lnSpc>
                <a:spcPct val="100000"/>
              </a:lnSpc>
              <a:spcBef>
                <a:spcPts val="0"/>
              </a:spcBef>
              <a:spcAft>
                <a:spcPts val="0"/>
              </a:spcAft>
              <a:buSzPts val="1800"/>
              <a:buNone/>
            </a:pPr>
            <a:r>
              <a:rPr lang="fr-FR" dirty="0"/>
              <a:t>Cela n’est cependant pas un fonctionnement global pour tous les produits alimentaires : au total la Thaïlande exporte 25% de sa production.</a:t>
            </a:r>
          </a:p>
          <a:p>
            <a:pPr marL="342900" lvl="0" indent="-228600" algn="l" rtl="0">
              <a:lnSpc>
                <a:spcPct val="100000"/>
              </a:lnSpc>
              <a:spcBef>
                <a:spcPts val="0"/>
              </a:spcBef>
              <a:spcAft>
                <a:spcPts val="0"/>
              </a:spcAft>
              <a:buSzPts val="1800"/>
              <a:buNone/>
            </a:pPr>
            <a:r>
              <a:rPr lang="fr-FR" dirty="0"/>
              <a:t>Cela vient nuancer l’analyse sur le Manioc. Mais exporter moins resterait une solution pour améliorer son Taux de nutrition.</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 Thaïlande, pourrait probablement améliorer son Etat de nutrition en conservant plus de Manioc pour sa population.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En effet la Thaïlande est un des plus gros producteur mondial de Manioc, mais n’est pas un grand consommateur de Manioc localement (il l’exporte donc surtout).</a:t>
            </a:r>
          </a:p>
        </p:txBody>
      </p:sp>
      <p:sp>
        <p:nvSpPr>
          <p:cNvPr id="4" name="Espace réservé du numéro de diapositive 3">
            <a:extLst>
              <a:ext uri="{FF2B5EF4-FFF2-40B4-BE49-F238E27FC236}">
                <a16:creationId xmlns:a16="http://schemas.microsoft.com/office/drawing/2014/main" id="{C8155B61-90BA-2D10-0C63-E438A25A8B26}"/>
              </a:ext>
            </a:extLst>
          </p:cNvPr>
          <p:cNvSpPr>
            <a:spLocks noGrp="1"/>
          </p:cNvSpPr>
          <p:nvPr>
            <p:ph type="sldNum" sz="quarter" idx="5"/>
          </p:nvPr>
        </p:nvSpPr>
        <p:spPr/>
        <p:txBody>
          <a:bodyPr/>
          <a:lstStyle/>
          <a:p>
            <a:pPr rtl="0"/>
            <a:fld id="{841221E5-7225-48EB-A4EE-420E7BFCF705}" type="slidenum">
              <a:rPr lang="fr-FR" noProof="0" smtClean="0"/>
              <a:pPr rtl="0"/>
              <a:t>36</a:t>
            </a:fld>
            <a:endParaRPr lang="fr-FR" noProof="0"/>
          </a:p>
        </p:txBody>
      </p:sp>
    </p:spTree>
    <p:extLst>
      <p:ext uri="{BB962C8B-B14F-4D97-AF65-F5344CB8AC3E}">
        <p14:creationId xmlns:p14="http://schemas.microsoft.com/office/powerpoint/2010/main" val="2375592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A15FC-318C-53E1-E313-7EB7A757712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00518DE-37DE-BD01-D8A8-79C7698E18BB}"/>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6ED367C0-6B8B-DCC1-8C2D-97901E644F7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Espace réservé du numéro de diapositive 3">
            <a:extLst>
              <a:ext uri="{FF2B5EF4-FFF2-40B4-BE49-F238E27FC236}">
                <a16:creationId xmlns:a16="http://schemas.microsoft.com/office/drawing/2014/main" id="{172726BE-D519-C561-6F9F-A0C9984B4CAF}"/>
              </a:ext>
            </a:extLst>
          </p:cNvPr>
          <p:cNvSpPr>
            <a:spLocks noGrp="1"/>
          </p:cNvSpPr>
          <p:nvPr>
            <p:ph type="sldNum" sz="quarter" idx="5"/>
          </p:nvPr>
        </p:nvSpPr>
        <p:spPr/>
        <p:txBody>
          <a:bodyPr/>
          <a:lstStyle/>
          <a:p>
            <a:pPr rtl="0"/>
            <a:fld id="{841221E5-7225-48EB-A4EE-420E7BFCF705}" type="slidenum">
              <a:rPr lang="fr-FR" noProof="0" smtClean="0"/>
              <a:pPr rtl="0"/>
              <a:t>37</a:t>
            </a:fld>
            <a:endParaRPr lang="fr-FR" noProof="0"/>
          </a:p>
        </p:txBody>
      </p:sp>
    </p:spTree>
    <p:extLst>
      <p:ext uri="{BB962C8B-B14F-4D97-AF65-F5344CB8AC3E}">
        <p14:creationId xmlns:p14="http://schemas.microsoft.com/office/powerpoint/2010/main" val="2078517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50A4CF-0477-A86B-EB13-D451E2A0A2A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DB9753C-378D-76F5-0955-57D08B5BF4A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28F64271-8297-45E8-FEE0-E26FF653E31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La Thaïlande est le 2 </a:t>
            </a:r>
            <a:r>
              <a:rPr lang="fr-FR" dirty="0" err="1"/>
              <a:t>ème</a:t>
            </a:r>
            <a:r>
              <a:rPr lang="fr-FR" dirty="0"/>
              <a:t> producteur mondial de Manioc,  mais seulement le 22 </a:t>
            </a:r>
            <a:r>
              <a:rPr lang="fr-FR" dirty="0" err="1"/>
              <a:t>ème</a:t>
            </a:r>
            <a:r>
              <a:rPr lang="fr-FR" dirty="0"/>
              <a:t> consommateur mondial pour ce qui est de la Nourriture humaine.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Cela explique que la Thaïlande exporte beaucoup.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Cependant afin de résorber sa sous-nutrition, le Manioc pourrait être une source d'alimentation utile.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Cela nécessiterait à la fois une politique de production pour l'intérieur,  et que la population Thaïlandaise consomme également plus de Manioc.</a:t>
            </a:r>
          </a:p>
        </p:txBody>
      </p:sp>
      <p:sp>
        <p:nvSpPr>
          <p:cNvPr id="4" name="Espace réservé du numéro de diapositive 3">
            <a:extLst>
              <a:ext uri="{FF2B5EF4-FFF2-40B4-BE49-F238E27FC236}">
                <a16:creationId xmlns:a16="http://schemas.microsoft.com/office/drawing/2014/main" id="{ED0B245F-D14C-25E4-BD74-9626E9E263B1}"/>
              </a:ext>
            </a:extLst>
          </p:cNvPr>
          <p:cNvSpPr>
            <a:spLocks noGrp="1"/>
          </p:cNvSpPr>
          <p:nvPr>
            <p:ph type="sldNum" sz="quarter" idx="5"/>
          </p:nvPr>
        </p:nvSpPr>
        <p:spPr/>
        <p:txBody>
          <a:bodyPr/>
          <a:lstStyle/>
          <a:p>
            <a:pPr rtl="0"/>
            <a:fld id="{841221E5-7225-48EB-A4EE-420E7BFCF705}" type="slidenum">
              <a:rPr lang="fr-FR" noProof="0" smtClean="0"/>
              <a:pPr rtl="0"/>
              <a:t>38</a:t>
            </a:fld>
            <a:endParaRPr lang="fr-FR" noProof="0"/>
          </a:p>
        </p:txBody>
      </p:sp>
    </p:spTree>
    <p:extLst>
      <p:ext uri="{BB962C8B-B14F-4D97-AF65-F5344CB8AC3E}">
        <p14:creationId xmlns:p14="http://schemas.microsoft.com/office/powerpoint/2010/main" val="4212654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417150" y="802299"/>
            <a:ext cx="8634824" cy="2541431"/>
          </a:xfrm>
        </p:spPr>
        <p:txBody>
          <a:bodyPr bIns="0" anchor="b">
            <a:normAutofit/>
          </a:bodyPr>
          <a:lstStyle>
            <a:lvl1pPr algn="l">
              <a:defRPr sz="6598"/>
            </a:lvl1pPr>
          </a:lstStyle>
          <a:p>
            <a:r>
              <a:rPr lang="fr-FR"/>
              <a:t>Modifiez le style du titre</a:t>
            </a:r>
            <a:endParaRPr lang="en-US" dirty="0"/>
          </a:p>
        </p:txBody>
      </p:sp>
      <p:sp>
        <p:nvSpPr>
          <p:cNvPr id="3" name="Subtitle 2"/>
          <p:cNvSpPr>
            <a:spLocks noGrp="1"/>
          </p:cNvSpPr>
          <p:nvPr>
            <p:ph type="subTitle" idx="1"/>
          </p:nvPr>
        </p:nvSpPr>
        <p:spPr>
          <a:xfrm>
            <a:off x="2417150" y="3531205"/>
            <a:ext cx="8634823" cy="977621"/>
          </a:xfrm>
        </p:spPr>
        <p:txBody>
          <a:bodyPr tIns="91440" bIns="91440">
            <a:normAutofit/>
          </a:bodyPr>
          <a:lstStyle>
            <a:lvl1pPr marL="0" indent="0" algn="l">
              <a:buNone/>
              <a:defRPr sz="1799" b="0" cap="all" baseline="0">
                <a:solidFill>
                  <a:schemeClr val="tx1"/>
                </a:solidFill>
              </a:defRPr>
            </a:lvl1pPr>
            <a:lvl2pPr marL="457063" indent="0" algn="ctr">
              <a:buNone/>
              <a:defRPr sz="17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pPr rtl="0"/>
            <a:fld id="{8B4D22CB-5CE4-49F2-BC70-F2C776A203BD}" type="datetime1">
              <a:rPr lang="fr-FR" noProof="0" smtClean="0"/>
              <a:t>18/11/2024</a:t>
            </a:fld>
            <a:endParaRPr lang="fr-FR" noProof="0" dirty="0"/>
          </a:p>
        </p:txBody>
      </p:sp>
      <p:sp>
        <p:nvSpPr>
          <p:cNvPr id="5" name="Footer Placeholder 4"/>
          <p:cNvSpPr>
            <a:spLocks noGrp="1"/>
          </p:cNvSpPr>
          <p:nvPr>
            <p:ph type="ftr" sz="quarter" idx="11"/>
          </p:nvPr>
        </p:nvSpPr>
        <p:spPr>
          <a:xfrm>
            <a:off x="2415871" y="329308"/>
            <a:ext cx="4972620" cy="309201"/>
          </a:xfrm>
          <a:prstGeom prst="rect">
            <a:avLst/>
          </a:prstGeom>
        </p:spPr>
        <p:txBody>
          <a:bodyPr/>
          <a:lstStyle/>
          <a:p>
            <a:pPr rtl="0"/>
            <a:r>
              <a:rPr lang="fr-FR" noProof="0"/>
              <a:t>Ajouter un pied de page</a:t>
            </a:r>
          </a:p>
        </p:txBody>
      </p:sp>
      <p:sp>
        <p:nvSpPr>
          <p:cNvPr id="6" name="Slide Number Placeholder 5"/>
          <p:cNvSpPr>
            <a:spLocks noGrp="1"/>
          </p:cNvSpPr>
          <p:nvPr>
            <p:ph type="sldNum" sz="quarter" idx="12"/>
          </p:nvPr>
        </p:nvSpPr>
        <p:spPr>
          <a:xfrm>
            <a:off x="10702924" y="6281891"/>
            <a:ext cx="810808" cy="503578"/>
          </a:xfrm>
        </p:spPr>
        <p:txBody>
          <a:bodyPr/>
          <a:lstStyle/>
          <a:p>
            <a:pPr rtl="0"/>
            <a:fld id="{7DC1BBB0-96F0-4077-A278-0F3FB5C104D3}" type="slidenum">
              <a:rPr lang="fr-FR" noProof="0" smtClean="0"/>
              <a:pPr rtl="0"/>
              <a:t>‹N°›</a:t>
            </a:fld>
            <a:endParaRPr lang="fr-FR" noProof="0" dirty="0"/>
          </a:p>
        </p:txBody>
      </p:sp>
      <p:cxnSp>
        <p:nvCxnSpPr>
          <p:cNvPr id="15" name="Straight Connector 14"/>
          <p:cNvCxnSpPr/>
          <p:nvPr/>
        </p:nvCxnSpPr>
        <p:spPr>
          <a:xfrm>
            <a:off x="2417150" y="3528542"/>
            <a:ext cx="863482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1857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4295" y="798973"/>
            <a:ext cx="3272247" cy="2247117"/>
          </a:xfrm>
        </p:spPr>
        <p:txBody>
          <a:bodyPr anchor="b">
            <a:normAutofit/>
          </a:bodyPr>
          <a:lstStyle>
            <a:lvl1pPr algn="l">
              <a:defRPr sz="2399"/>
            </a:lvl1pPr>
          </a:lstStyle>
          <a:p>
            <a:r>
              <a:rPr lang="fr-FR"/>
              <a:t>Modifiez le style du titre</a:t>
            </a:r>
            <a:endParaRPr lang="en-US" dirty="0"/>
          </a:p>
        </p:txBody>
      </p:sp>
      <p:sp>
        <p:nvSpPr>
          <p:cNvPr id="3" name="Content Placeholder 2"/>
          <p:cNvSpPr>
            <a:spLocks noGrp="1"/>
          </p:cNvSpPr>
          <p:nvPr>
            <p:ph idx="1"/>
          </p:nvPr>
        </p:nvSpPr>
        <p:spPr>
          <a:xfrm>
            <a:off x="5042401" y="798974"/>
            <a:ext cx="6010904" cy="4658826"/>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44295" y="3205492"/>
            <a:ext cx="3274160" cy="2248181"/>
          </a:xfrm>
        </p:spPr>
        <p:txBody>
          <a:bodyPr/>
          <a:lstStyle>
            <a:lvl1pPr marL="0" indent="0" algn="l">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pPr rtl="0"/>
            <a:fld id="{7C877503-8FE3-4BFB-95D7-84B6A36DB389}" type="datetime1">
              <a:rPr lang="fr-FR" noProof="0" smtClean="0"/>
              <a:t>18/11/2024</a:t>
            </a:fld>
            <a:endParaRPr lang="fr-FR" noProof="0"/>
          </a:p>
        </p:txBody>
      </p:sp>
      <p:sp>
        <p:nvSpPr>
          <p:cNvPr id="6" name="Footer Placeholder 5"/>
          <p:cNvSpPr>
            <a:spLocks noGrp="1"/>
          </p:cNvSpPr>
          <p:nvPr>
            <p:ph type="ftr" sz="quarter" idx="11"/>
          </p:nvPr>
        </p:nvSpPr>
        <p:spPr>
          <a:xfrm>
            <a:off x="2349996" y="6237312"/>
            <a:ext cx="5937289" cy="548155"/>
          </a:xfrm>
          <a:prstGeom prst="rect">
            <a:avLst/>
          </a:prstGeom>
        </p:spPr>
        <p:txBody>
          <a:bodyPr/>
          <a:lstStyle/>
          <a:p>
            <a:pPr rtl="0"/>
            <a:r>
              <a:rPr lang="fr-FR" noProof="0"/>
              <a:t>Ajouter un pied de page</a:t>
            </a:r>
          </a:p>
        </p:txBody>
      </p:sp>
      <p:sp>
        <p:nvSpPr>
          <p:cNvPr id="7" name="Slide Number Placeholder 6"/>
          <p:cNvSpPr>
            <a:spLocks noGrp="1"/>
          </p:cNvSpPr>
          <p:nvPr>
            <p:ph type="sldNum" sz="quarter" idx="12"/>
          </p:nvPr>
        </p:nvSpPr>
        <p:spPr/>
        <p:txBody>
          <a:bodyPr/>
          <a:lstStyle/>
          <a:p>
            <a:pPr rtl="0"/>
            <a:fld id="{7DC1BBB0-96F0-4077-A278-0F3FB5C104D3}" type="slidenum">
              <a:rPr lang="fr-FR" noProof="0" smtClean="0"/>
              <a:t>‹N°›</a:t>
            </a:fld>
            <a:endParaRPr lang="fr-FR" noProof="0"/>
          </a:p>
        </p:txBody>
      </p:sp>
      <p:cxnSp>
        <p:nvCxnSpPr>
          <p:cNvPr id="17" name="Straight Connector 16"/>
          <p:cNvCxnSpPr/>
          <p:nvPr/>
        </p:nvCxnSpPr>
        <p:spPr>
          <a:xfrm>
            <a:off x="1447903" y="3205491"/>
            <a:ext cx="326863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2042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8" name="Group 7"/>
          <p:cNvGrpSpPr/>
          <p:nvPr/>
        </p:nvGrpSpPr>
        <p:grpSpPr>
          <a:xfrm>
            <a:off x="7475440" y="482171"/>
            <a:ext cx="4073472"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0828" y="1129513"/>
            <a:ext cx="5530887" cy="1830584"/>
          </a:xfrm>
        </p:spPr>
        <p:txBody>
          <a:bodyPr anchor="b">
            <a:normAutofit/>
          </a:bodyPr>
          <a:lstStyle>
            <a:lvl1pPr>
              <a:defRPr sz="3199"/>
            </a:lvl1pPr>
          </a:lstStyle>
          <a:p>
            <a:r>
              <a:rPr lang="fr-FR"/>
              <a:t>Modifiez le style du titre</a:t>
            </a:r>
            <a:endParaRPr lang="en-US" dirty="0"/>
          </a:p>
        </p:txBody>
      </p:sp>
      <p:sp>
        <p:nvSpPr>
          <p:cNvPr id="3" name="Picture Placeholder 2"/>
          <p:cNvSpPr>
            <a:spLocks noGrp="1" noChangeAspect="1"/>
          </p:cNvSpPr>
          <p:nvPr>
            <p:ph type="pic" idx="1"/>
          </p:nvPr>
        </p:nvSpPr>
        <p:spPr>
          <a:xfrm>
            <a:off x="8122274" y="1122543"/>
            <a:ext cx="2790444" cy="3866327"/>
          </a:xfrm>
          <a:solidFill>
            <a:schemeClr val="bg1">
              <a:lumMod val="85000"/>
            </a:schemeClr>
          </a:solidFill>
          <a:ln w="9525" cap="sq">
            <a:noFill/>
            <a:miter lim="800000"/>
          </a:ln>
          <a:effectLst/>
        </p:spPr>
        <p:txBody>
          <a:bodyPr anchor="t"/>
          <a:lstStyle>
            <a:lvl1pPr marL="0" indent="0" algn="ctr">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fr-FR"/>
              <a:t>Cliquez sur l'icône pour ajouter une image</a:t>
            </a:r>
            <a:endParaRPr lang="en-US" dirty="0"/>
          </a:p>
        </p:txBody>
      </p:sp>
      <p:sp>
        <p:nvSpPr>
          <p:cNvPr id="4" name="Text Placeholder 3"/>
          <p:cNvSpPr>
            <a:spLocks noGrp="1"/>
          </p:cNvSpPr>
          <p:nvPr>
            <p:ph type="body" sz="half" idx="2"/>
          </p:nvPr>
        </p:nvSpPr>
        <p:spPr>
          <a:xfrm>
            <a:off x="1449951" y="3145992"/>
            <a:ext cx="5522965" cy="2003742"/>
          </a:xfrm>
        </p:spPr>
        <p:txBody>
          <a:bodyPr>
            <a:normAutofit/>
          </a:bodyPr>
          <a:lstStyle>
            <a:lvl1pPr marL="0" indent="0" algn="l">
              <a:buNone/>
              <a:defRPr sz="1799"/>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1447005" y="5469857"/>
            <a:ext cx="5525912" cy="320123"/>
          </a:xfrm>
        </p:spPr>
        <p:txBody>
          <a:bodyPr/>
          <a:lstStyle>
            <a:lvl1pPr algn="l">
              <a:defRPr/>
            </a:lvl1pPr>
          </a:lstStyle>
          <a:p>
            <a:pPr rtl="0"/>
            <a:fld id="{88189E88-87B7-4FE2-99B4-12D0782FBA76}" type="datetime1">
              <a:rPr lang="fr-FR" noProof="0" smtClean="0"/>
              <a:t>18/11/2024</a:t>
            </a:fld>
            <a:endParaRPr lang="fr-FR" noProof="0"/>
          </a:p>
        </p:txBody>
      </p:sp>
      <p:sp>
        <p:nvSpPr>
          <p:cNvPr id="6" name="Footer Placeholder 5"/>
          <p:cNvSpPr>
            <a:spLocks noGrp="1"/>
          </p:cNvSpPr>
          <p:nvPr>
            <p:ph type="ftr" sz="quarter" idx="11"/>
          </p:nvPr>
        </p:nvSpPr>
        <p:spPr>
          <a:xfrm>
            <a:off x="1447005" y="318641"/>
            <a:ext cx="5539561" cy="320931"/>
          </a:xfrm>
          <a:prstGeom prst="rect">
            <a:avLst/>
          </a:prstGeom>
        </p:spPr>
        <p:txBody>
          <a:bodyPr/>
          <a:lstStyle/>
          <a:p>
            <a:pPr rtl="0"/>
            <a:r>
              <a:rPr lang="fr-FR" noProof="0"/>
              <a:t>Ajouter un pied de page</a:t>
            </a:r>
          </a:p>
        </p:txBody>
      </p:sp>
      <p:sp>
        <p:nvSpPr>
          <p:cNvPr id="7" name="Slide Number Placeholder 6"/>
          <p:cNvSpPr>
            <a:spLocks noGrp="1"/>
          </p:cNvSpPr>
          <p:nvPr>
            <p:ph type="sldNum" sz="quarter" idx="12"/>
          </p:nvPr>
        </p:nvSpPr>
        <p:spPr/>
        <p:txBody>
          <a:bodyPr/>
          <a:lstStyle/>
          <a:p>
            <a:pPr rtl="0"/>
            <a:fld id="{7DC1BBB0-96F0-4077-A278-0F3FB5C104D3}" type="slidenum">
              <a:rPr lang="fr-FR" noProof="0" smtClean="0"/>
              <a:pPr rtl="0"/>
              <a:t>‹N°›</a:t>
            </a:fld>
            <a:endParaRPr lang="fr-FR" noProof="0"/>
          </a:p>
        </p:txBody>
      </p:sp>
      <p:cxnSp>
        <p:nvCxnSpPr>
          <p:cNvPr id="31" name="Straight Connector 30"/>
          <p:cNvCxnSpPr/>
          <p:nvPr/>
        </p:nvCxnSpPr>
        <p:spPr>
          <a:xfrm>
            <a:off x="1447005" y="3143605"/>
            <a:ext cx="552591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085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DDCDBCCC-879C-455E-80FF-E4289787D5D8}" type="datetime1">
              <a:rPr lang="fr-FR" noProof="0" smtClean="0"/>
              <a:t>18/11/2024</a:t>
            </a:fld>
            <a:endParaRPr lang="fr-FR" noProof="0"/>
          </a:p>
        </p:txBody>
      </p:sp>
      <p:sp>
        <p:nvSpPr>
          <p:cNvPr id="5" name="Footer Placeholder 4"/>
          <p:cNvSpPr>
            <a:spLocks noGrp="1"/>
          </p:cNvSpPr>
          <p:nvPr>
            <p:ph type="ftr" sz="quarter" idx="11"/>
          </p:nvPr>
        </p:nvSpPr>
        <p:spPr>
          <a:xfrm>
            <a:off x="2349996" y="6237312"/>
            <a:ext cx="5937289" cy="548155"/>
          </a:xfrm>
          <a:prstGeom prst="rect">
            <a:avLst/>
          </a:prstGeom>
        </p:spPr>
        <p:txBody>
          <a:bodyPr/>
          <a:lstStyle/>
          <a:p>
            <a:pPr rtl="0"/>
            <a:r>
              <a:rPr lang="fr-FR" noProof="0"/>
              <a:t>Ajouter un pied de page</a:t>
            </a:r>
          </a:p>
        </p:txBody>
      </p:sp>
      <p:sp>
        <p:nvSpPr>
          <p:cNvPr id="6" name="Slide Number Placeholder 5"/>
          <p:cNvSpPr>
            <a:spLocks noGrp="1"/>
          </p:cNvSpPr>
          <p:nvPr>
            <p:ph type="sldNum" sz="quarter" idx="12"/>
          </p:nvPr>
        </p:nvSpPr>
        <p:spPr/>
        <p:txBody>
          <a:bodyPr/>
          <a:lstStyle/>
          <a:p>
            <a:pPr rtl="0"/>
            <a:fld id="{7DC1BBB0-96F0-4077-A278-0F3FB5C104D3}" type="slidenum">
              <a:rPr lang="fr-FR" noProof="0" smtClean="0"/>
              <a:t>‹N°›</a:t>
            </a:fld>
            <a:endParaRPr lang="fr-FR" noProof="0"/>
          </a:p>
        </p:txBody>
      </p:sp>
      <p:cxnSp>
        <p:nvCxnSpPr>
          <p:cNvPr id="26" name="Straight Connector 25"/>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0499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6653" y="798974"/>
            <a:ext cx="1615321" cy="4659889"/>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444296" y="798974"/>
            <a:ext cx="7826791" cy="465988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ECDDB32A-C55B-476B-9949-B2DF7943B190}" type="datetime1">
              <a:rPr lang="fr-FR" noProof="0" smtClean="0"/>
              <a:t>18/11/2024</a:t>
            </a:fld>
            <a:endParaRPr lang="fr-FR" noProof="0"/>
          </a:p>
        </p:txBody>
      </p:sp>
      <p:sp>
        <p:nvSpPr>
          <p:cNvPr id="5" name="Footer Placeholder 4"/>
          <p:cNvSpPr>
            <a:spLocks noGrp="1"/>
          </p:cNvSpPr>
          <p:nvPr>
            <p:ph type="ftr" sz="quarter" idx="11"/>
          </p:nvPr>
        </p:nvSpPr>
        <p:spPr>
          <a:xfrm>
            <a:off x="2349996" y="6237312"/>
            <a:ext cx="5937289" cy="548155"/>
          </a:xfrm>
          <a:prstGeom prst="rect">
            <a:avLst/>
          </a:prstGeom>
        </p:spPr>
        <p:txBody>
          <a:bodyPr/>
          <a:lstStyle/>
          <a:p>
            <a:pPr rtl="0"/>
            <a:r>
              <a:rPr lang="fr-FR" noProof="0"/>
              <a:t>Ajouter un pied de page</a:t>
            </a:r>
          </a:p>
        </p:txBody>
      </p:sp>
      <p:sp>
        <p:nvSpPr>
          <p:cNvPr id="6" name="Slide Number Placeholder 5"/>
          <p:cNvSpPr>
            <a:spLocks noGrp="1"/>
          </p:cNvSpPr>
          <p:nvPr>
            <p:ph type="sldNum" sz="quarter" idx="12"/>
          </p:nvPr>
        </p:nvSpPr>
        <p:spPr/>
        <p:txBody>
          <a:bodyPr/>
          <a:lstStyle/>
          <a:p>
            <a:pPr rtl="0"/>
            <a:fld id="{7DC1BBB0-96F0-4077-A278-0F3FB5C104D3}" type="slidenum">
              <a:rPr lang="fr-FR" noProof="0" smtClean="0"/>
              <a:t>‹N°›</a:t>
            </a:fld>
            <a:endParaRPr lang="fr-FR" noProof="0"/>
          </a:p>
        </p:txBody>
      </p:sp>
      <p:cxnSp>
        <p:nvCxnSpPr>
          <p:cNvPr id="15" name="Straight Connector 14"/>
          <p:cNvCxnSpPr/>
          <p:nvPr/>
        </p:nvCxnSpPr>
        <p:spPr>
          <a:xfrm>
            <a:off x="9436653"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206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FBE1D793-CA62-4A72-8E8B-A1140AD91434}" type="datetime1">
              <a:rPr lang="fr-FR" noProof="0" smtClean="0"/>
              <a:t>18/11/2024</a:t>
            </a:fld>
            <a:endParaRPr lang="fr-FR" noProof="0"/>
          </a:p>
        </p:txBody>
      </p:sp>
      <p:sp>
        <p:nvSpPr>
          <p:cNvPr id="5" name="Footer Placeholder 4"/>
          <p:cNvSpPr>
            <a:spLocks noGrp="1"/>
          </p:cNvSpPr>
          <p:nvPr>
            <p:ph type="ftr" sz="quarter" idx="11"/>
          </p:nvPr>
        </p:nvSpPr>
        <p:spPr>
          <a:xfrm>
            <a:off x="2349996" y="6237312"/>
            <a:ext cx="5937289" cy="548155"/>
          </a:xfrm>
          <a:prstGeom prst="rect">
            <a:avLst/>
          </a:prstGeom>
        </p:spPr>
        <p:txBody>
          <a:bodyPr/>
          <a:lstStyle/>
          <a:p>
            <a:pPr rtl="0"/>
            <a:r>
              <a:rPr lang="fr-FR" noProof="0"/>
              <a:t>Ajouter un pied de page</a:t>
            </a:r>
          </a:p>
        </p:txBody>
      </p:sp>
      <p:sp>
        <p:nvSpPr>
          <p:cNvPr id="6" name="Slide Number Placeholder 5"/>
          <p:cNvSpPr>
            <a:spLocks noGrp="1"/>
          </p:cNvSpPr>
          <p:nvPr>
            <p:ph type="sldNum" sz="quarter" idx="12"/>
          </p:nvPr>
        </p:nvSpPr>
        <p:spPr/>
        <p:txBody>
          <a:bodyPr/>
          <a:lstStyle/>
          <a:p>
            <a:pPr rtl="0"/>
            <a:fld id="{7DC1BBB0-96F0-4077-A278-0F3FB5C104D3}" type="slidenum">
              <a:rPr lang="fr-FR" noProof="0" smtClean="0"/>
              <a:t>‹N°›</a:t>
            </a:fld>
            <a:endParaRPr lang="fr-FR" noProof="0"/>
          </a:p>
        </p:txBody>
      </p:sp>
      <p:cxnSp>
        <p:nvCxnSpPr>
          <p:cNvPr id="33" name="Straight Connector 32"/>
          <p:cNvCxnSpPr>
            <a:cxnSpLocks/>
          </p:cNvCxnSpPr>
          <p:nvPr/>
        </p:nvCxnSpPr>
        <p:spPr>
          <a:xfrm>
            <a:off x="621804" y="1484784"/>
            <a:ext cx="1094521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02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4" name="Date Placeholder 3"/>
          <p:cNvSpPr>
            <a:spLocks noGrp="1"/>
          </p:cNvSpPr>
          <p:nvPr>
            <p:ph type="dt" sz="half" idx="10"/>
          </p:nvPr>
        </p:nvSpPr>
        <p:spPr/>
        <p:txBody>
          <a:bodyPr/>
          <a:lstStyle/>
          <a:p>
            <a:pPr rtl="0"/>
            <a:fld id="{FBE1D793-CA62-4A72-8E8B-A1140AD91434}" type="datetime1">
              <a:rPr lang="fr-FR" noProof="0" smtClean="0"/>
              <a:t>18/11/2024</a:t>
            </a:fld>
            <a:endParaRPr lang="fr-FR" noProof="0"/>
          </a:p>
        </p:txBody>
      </p:sp>
      <p:sp>
        <p:nvSpPr>
          <p:cNvPr id="5" name="Footer Placeholder 4"/>
          <p:cNvSpPr>
            <a:spLocks noGrp="1"/>
          </p:cNvSpPr>
          <p:nvPr>
            <p:ph type="ftr" sz="quarter" idx="11"/>
          </p:nvPr>
        </p:nvSpPr>
        <p:spPr>
          <a:xfrm>
            <a:off x="2349996" y="6237312"/>
            <a:ext cx="5937289" cy="548155"/>
          </a:xfrm>
          <a:prstGeom prst="rect">
            <a:avLst/>
          </a:prstGeom>
        </p:spPr>
        <p:txBody>
          <a:bodyPr/>
          <a:lstStyle/>
          <a:p>
            <a:pPr rtl="0"/>
            <a:r>
              <a:rPr lang="fr-FR" noProof="0"/>
              <a:t>Ajouter un pied de page</a:t>
            </a:r>
          </a:p>
        </p:txBody>
      </p:sp>
      <p:sp>
        <p:nvSpPr>
          <p:cNvPr id="6" name="Slide Number Placeholder 5"/>
          <p:cNvSpPr>
            <a:spLocks noGrp="1"/>
          </p:cNvSpPr>
          <p:nvPr>
            <p:ph type="sldNum" sz="quarter" idx="12"/>
          </p:nvPr>
        </p:nvSpPr>
        <p:spPr/>
        <p:txBody>
          <a:bodyPr/>
          <a:lstStyle/>
          <a:p>
            <a:pPr rtl="0"/>
            <a:fld id="{7DC1BBB0-96F0-4077-A278-0F3FB5C104D3}" type="slidenum">
              <a:rPr lang="fr-FR" noProof="0" smtClean="0"/>
              <a:t>‹N°›</a:t>
            </a:fld>
            <a:endParaRPr lang="fr-FR" noProof="0"/>
          </a:p>
        </p:txBody>
      </p:sp>
      <p:cxnSp>
        <p:nvCxnSpPr>
          <p:cNvPr id="33" name="Straight Connector 32"/>
          <p:cNvCxnSpPr>
            <a:cxnSpLocks/>
          </p:cNvCxnSpPr>
          <p:nvPr/>
        </p:nvCxnSpPr>
        <p:spPr>
          <a:xfrm>
            <a:off x="621804" y="1484784"/>
            <a:ext cx="1094521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0748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a:xfrm>
            <a:off x="621804" y="1599996"/>
            <a:ext cx="5184576" cy="4277751"/>
          </a:xfrm>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pPr rtl="0"/>
            <a:fld id="{FBE1D793-CA62-4A72-8E8B-A1140AD91434}" type="datetime1">
              <a:rPr lang="fr-FR" noProof="0" smtClean="0"/>
              <a:t>18/11/2024</a:t>
            </a:fld>
            <a:endParaRPr lang="fr-FR" noProof="0"/>
          </a:p>
        </p:txBody>
      </p:sp>
      <p:sp>
        <p:nvSpPr>
          <p:cNvPr id="5" name="Footer Placeholder 4"/>
          <p:cNvSpPr>
            <a:spLocks noGrp="1"/>
          </p:cNvSpPr>
          <p:nvPr>
            <p:ph type="ftr" sz="quarter" idx="11"/>
          </p:nvPr>
        </p:nvSpPr>
        <p:spPr>
          <a:xfrm>
            <a:off x="2349996" y="6237312"/>
            <a:ext cx="5937289" cy="548155"/>
          </a:xfrm>
          <a:prstGeom prst="rect">
            <a:avLst/>
          </a:prstGeom>
        </p:spPr>
        <p:txBody>
          <a:bodyPr/>
          <a:lstStyle/>
          <a:p>
            <a:pPr rtl="0"/>
            <a:r>
              <a:rPr lang="fr-FR" noProof="0"/>
              <a:t>Ajouter un pied de page</a:t>
            </a:r>
          </a:p>
        </p:txBody>
      </p:sp>
      <p:sp>
        <p:nvSpPr>
          <p:cNvPr id="6" name="Slide Number Placeholder 5"/>
          <p:cNvSpPr>
            <a:spLocks noGrp="1"/>
          </p:cNvSpPr>
          <p:nvPr>
            <p:ph type="sldNum" sz="quarter" idx="12"/>
          </p:nvPr>
        </p:nvSpPr>
        <p:spPr/>
        <p:txBody>
          <a:bodyPr/>
          <a:lstStyle/>
          <a:p>
            <a:pPr rtl="0"/>
            <a:fld id="{7DC1BBB0-96F0-4077-A278-0F3FB5C104D3}" type="slidenum">
              <a:rPr lang="fr-FR" noProof="0" smtClean="0"/>
              <a:t>‹N°›</a:t>
            </a:fld>
            <a:endParaRPr lang="fr-FR" noProof="0"/>
          </a:p>
        </p:txBody>
      </p:sp>
      <p:cxnSp>
        <p:nvCxnSpPr>
          <p:cNvPr id="33" name="Straight Connector 32"/>
          <p:cNvCxnSpPr>
            <a:cxnSpLocks/>
          </p:cNvCxnSpPr>
          <p:nvPr/>
        </p:nvCxnSpPr>
        <p:spPr>
          <a:xfrm>
            <a:off x="621804" y="1484784"/>
            <a:ext cx="1094521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7" name="Content Placeholder 2">
            <a:extLst>
              <a:ext uri="{FF2B5EF4-FFF2-40B4-BE49-F238E27FC236}">
                <a16:creationId xmlns:a16="http://schemas.microsoft.com/office/drawing/2014/main" id="{0EBD7781-6049-AFEC-89EF-D96ED1F80B1E}"/>
              </a:ext>
            </a:extLst>
          </p:cNvPr>
          <p:cNvSpPr>
            <a:spLocks noGrp="1"/>
          </p:cNvSpPr>
          <p:nvPr>
            <p:ph idx="13"/>
          </p:nvPr>
        </p:nvSpPr>
        <p:spPr>
          <a:xfrm>
            <a:off x="6370435" y="1599995"/>
            <a:ext cx="5184576" cy="4277751"/>
          </a:xfrm>
        </p:spPr>
        <p:txBody>
          <a:bodyPr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Tree>
    <p:extLst>
      <p:ext uri="{BB962C8B-B14F-4D97-AF65-F5344CB8AC3E}">
        <p14:creationId xmlns:p14="http://schemas.microsoft.com/office/powerpoint/2010/main" val="249127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453860" y="1756130"/>
            <a:ext cx="8640903" cy="1887950"/>
          </a:xfrm>
        </p:spPr>
        <p:txBody>
          <a:bodyPr anchor="b">
            <a:normAutofit/>
          </a:bodyPr>
          <a:lstStyle>
            <a:lvl1pPr algn="l">
              <a:defRPr sz="3599"/>
            </a:lvl1pPr>
          </a:lstStyle>
          <a:p>
            <a:r>
              <a:rPr lang="fr-FR"/>
              <a:t>Modifiez le style du titre</a:t>
            </a:r>
            <a:endParaRPr lang="en-US" dirty="0"/>
          </a:p>
        </p:txBody>
      </p:sp>
      <p:sp>
        <p:nvSpPr>
          <p:cNvPr id="3" name="Text Placeholder 2"/>
          <p:cNvSpPr>
            <a:spLocks noGrp="1"/>
          </p:cNvSpPr>
          <p:nvPr>
            <p:ph type="body" idx="1"/>
          </p:nvPr>
        </p:nvSpPr>
        <p:spPr>
          <a:xfrm>
            <a:off x="1453861" y="3806196"/>
            <a:ext cx="8628198" cy="1012929"/>
          </a:xfrm>
        </p:spPr>
        <p:txBody>
          <a:bodyPr tIns="91440">
            <a:normAutofit/>
          </a:bodyPr>
          <a:lstStyle>
            <a:lvl1pPr marL="0" indent="0" algn="l">
              <a:buNone/>
              <a:defRPr sz="1799">
                <a:solidFill>
                  <a:schemeClr val="tx1"/>
                </a:solidFill>
              </a:defRPr>
            </a:lvl1pPr>
            <a:lvl2pPr marL="457063" indent="0">
              <a:buNone/>
              <a:defRPr sz="17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pPr rtl="0"/>
            <a:fld id="{EAA9EE15-4C8F-4529-8089-D8BD6F7D601B}" type="datetime1">
              <a:rPr lang="fr-FR" noProof="0" smtClean="0"/>
              <a:t>18/11/2024</a:t>
            </a:fld>
            <a:endParaRPr lang="fr-FR" noProof="0"/>
          </a:p>
        </p:txBody>
      </p:sp>
      <p:sp>
        <p:nvSpPr>
          <p:cNvPr id="5" name="Footer Placeholder 4"/>
          <p:cNvSpPr>
            <a:spLocks noGrp="1"/>
          </p:cNvSpPr>
          <p:nvPr>
            <p:ph type="ftr" sz="quarter" idx="11"/>
          </p:nvPr>
        </p:nvSpPr>
        <p:spPr>
          <a:xfrm>
            <a:off x="2349996" y="6237312"/>
            <a:ext cx="5937289" cy="548155"/>
          </a:xfrm>
          <a:prstGeom prst="rect">
            <a:avLst/>
          </a:prstGeom>
        </p:spPr>
        <p:txBody>
          <a:bodyPr/>
          <a:lstStyle/>
          <a:p>
            <a:pPr rtl="0"/>
            <a:r>
              <a:rPr lang="fr-FR" noProof="0"/>
              <a:t>Ajouter un pied de page</a:t>
            </a:r>
          </a:p>
        </p:txBody>
      </p:sp>
      <p:sp>
        <p:nvSpPr>
          <p:cNvPr id="6" name="Slide Number Placeholder 5"/>
          <p:cNvSpPr>
            <a:spLocks noGrp="1"/>
          </p:cNvSpPr>
          <p:nvPr>
            <p:ph type="sldNum" sz="quarter" idx="12"/>
          </p:nvPr>
        </p:nvSpPr>
        <p:spPr/>
        <p:txBody>
          <a:bodyPr/>
          <a:lstStyle/>
          <a:p>
            <a:pPr rtl="0"/>
            <a:fld id="{7DC1BBB0-96F0-4077-A278-0F3FB5C104D3}" type="slidenum">
              <a:rPr lang="fr-FR" noProof="0" smtClean="0"/>
              <a:pPr/>
              <a:t>‹N°›</a:t>
            </a:fld>
            <a:endParaRPr lang="fr-FR" noProof="0"/>
          </a:p>
        </p:txBody>
      </p:sp>
      <p:cxnSp>
        <p:nvCxnSpPr>
          <p:cNvPr id="15" name="Straight Connector 14"/>
          <p:cNvCxnSpPr/>
          <p:nvPr/>
        </p:nvCxnSpPr>
        <p:spPr>
          <a:xfrm>
            <a:off x="1453861" y="3804985"/>
            <a:ext cx="862819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9350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48840" y="804890"/>
            <a:ext cx="9603134" cy="1059305"/>
          </a:xfrm>
        </p:spPr>
        <p:txBody>
          <a:bodyPr/>
          <a:lstStyle/>
          <a:p>
            <a:r>
              <a:rPr lang="fr-FR" dirty="0"/>
              <a:t>Modifiez le style du titre</a:t>
            </a:r>
            <a:endParaRPr lang="en-US" dirty="0"/>
          </a:p>
        </p:txBody>
      </p:sp>
      <p:sp>
        <p:nvSpPr>
          <p:cNvPr id="3" name="Content Placeholder 2"/>
          <p:cNvSpPr>
            <a:spLocks noGrp="1"/>
          </p:cNvSpPr>
          <p:nvPr>
            <p:ph sz="half" idx="1"/>
          </p:nvPr>
        </p:nvSpPr>
        <p:spPr>
          <a:xfrm>
            <a:off x="1446954" y="2010879"/>
            <a:ext cx="4643942" cy="344859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412101" y="2017343"/>
            <a:ext cx="4643942" cy="344152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pPr rtl="0"/>
            <a:fld id="{6BB6E7CA-C97F-47E8-9811-801E2B51C372}" type="datetime1">
              <a:rPr lang="fr-FR" noProof="0" smtClean="0"/>
              <a:t>18/11/2024</a:t>
            </a:fld>
            <a:endParaRPr lang="fr-FR" noProof="0"/>
          </a:p>
        </p:txBody>
      </p:sp>
      <p:sp>
        <p:nvSpPr>
          <p:cNvPr id="6" name="Footer Placeholder 5"/>
          <p:cNvSpPr>
            <a:spLocks noGrp="1"/>
          </p:cNvSpPr>
          <p:nvPr>
            <p:ph type="ftr" sz="quarter" idx="11"/>
          </p:nvPr>
        </p:nvSpPr>
        <p:spPr>
          <a:xfrm>
            <a:off x="2349996" y="6237312"/>
            <a:ext cx="5937289" cy="548155"/>
          </a:xfrm>
          <a:prstGeom prst="rect">
            <a:avLst/>
          </a:prstGeom>
        </p:spPr>
        <p:txBody>
          <a:bodyPr/>
          <a:lstStyle/>
          <a:p>
            <a:pPr rtl="0"/>
            <a:r>
              <a:rPr lang="fr-FR" noProof="0"/>
              <a:t>Ajouter un pied de page</a:t>
            </a:r>
          </a:p>
        </p:txBody>
      </p:sp>
      <p:sp>
        <p:nvSpPr>
          <p:cNvPr id="7" name="Slide Number Placeholder 6"/>
          <p:cNvSpPr>
            <a:spLocks noGrp="1"/>
          </p:cNvSpPr>
          <p:nvPr>
            <p:ph type="sldNum" sz="quarter" idx="12"/>
          </p:nvPr>
        </p:nvSpPr>
        <p:spPr/>
        <p:txBody>
          <a:bodyPr/>
          <a:lstStyle/>
          <a:p>
            <a:pPr rtl="0"/>
            <a:fld id="{7DC1BBB0-96F0-4077-A278-0F3FB5C104D3}" type="slidenum">
              <a:rPr lang="fr-FR" noProof="0" smtClean="0"/>
              <a:t>‹N°›</a:t>
            </a:fld>
            <a:endParaRPr lang="fr-FR" noProof="0"/>
          </a:p>
        </p:txBody>
      </p:sp>
      <p:cxnSp>
        <p:nvCxnSpPr>
          <p:cNvPr id="35" name="Straight Connector 34"/>
          <p:cNvCxnSpPr/>
          <p:nvPr/>
        </p:nvCxnSpPr>
        <p:spPr>
          <a:xfrm>
            <a:off x="1453517" y="1847088"/>
            <a:ext cx="960502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4263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21804" y="277537"/>
            <a:ext cx="10945216" cy="1056319"/>
          </a:xfrm>
        </p:spPr>
        <p:txBody>
          <a:bodyPr/>
          <a:lstStyle/>
          <a:p>
            <a:r>
              <a:rPr lang="fr-FR"/>
              <a:t>Modifiez le style du titre</a:t>
            </a:r>
            <a:endParaRPr lang="en-US" dirty="0"/>
          </a:p>
        </p:txBody>
      </p:sp>
      <p:sp>
        <p:nvSpPr>
          <p:cNvPr id="3" name="Text Placeholder 2"/>
          <p:cNvSpPr>
            <a:spLocks noGrp="1"/>
          </p:cNvSpPr>
          <p:nvPr>
            <p:ph type="body" idx="1"/>
          </p:nvPr>
        </p:nvSpPr>
        <p:spPr>
          <a:xfrm>
            <a:off x="621804" y="1711334"/>
            <a:ext cx="5493364" cy="801943"/>
          </a:xfrm>
        </p:spPr>
        <p:txBody>
          <a:bodyPr anchor="b">
            <a:normAutofit/>
          </a:bodyPr>
          <a:lstStyle>
            <a:lvl1pPr marL="0" indent="0">
              <a:lnSpc>
                <a:spcPct val="100000"/>
              </a:lnSpc>
              <a:buNone/>
              <a:defRPr sz="2199" b="0" cap="all" baseline="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fr-FR" dirty="0"/>
              <a:t>Cliquez pour modifier les styles du texte du masque</a:t>
            </a:r>
          </a:p>
        </p:txBody>
      </p:sp>
      <p:sp>
        <p:nvSpPr>
          <p:cNvPr id="4" name="Content Placeholder 3"/>
          <p:cNvSpPr>
            <a:spLocks noGrp="1"/>
          </p:cNvSpPr>
          <p:nvPr>
            <p:ph sz="half" idx="2"/>
          </p:nvPr>
        </p:nvSpPr>
        <p:spPr>
          <a:xfrm>
            <a:off x="621804" y="2667818"/>
            <a:ext cx="5468952" cy="3209453"/>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Text Placeholder 4"/>
          <p:cNvSpPr>
            <a:spLocks noGrp="1"/>
          </p:cNvSpPr>
          <p:nvPr>
            <p:ph type="body" sz="quarter" idx="3"/>
          </p:nvPr>
        </p:nvSpPr>
        <p:spPr>
          <a:xfrm>
            <a:off x="6410692" y="1711334"/>
            <a:ext cx="5156328" cy="802237"/>
          </a:xfrm>
        </p:spPr>
        <p:txBody>
          <a:bodyPr anchor="b">
            <a:normAutofit/>
          </a:bodyPr>
          <a:lstStyle>
            <a:lvl1pPr marL="0" indent="0">
              <a:lnSpc>
                <a:spcPct val="100000"/>
              </a:lnSpc>
              <a:buNone/>
              <a:defRPr sz="2199" b="0" cap="all" baseline="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410692" y="2667818"/>
            <a:ext cx="5156328" cy="3209453"/>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7" name="Date Placeholder 6"/>
          <p:cNvSpPr>
            <a:spLocks noGrp="1"/>
          </p:cNvSpPr>
          <p:nvPr>
            <p:ph type="dt" sz="half" idx="10"/>
          </p:nvPr>
        </p:nvSpPr>
        <p:spPr/>
        <p:txBody>
          <a:bodyPr/>
          <a:lstStyle/>
          <a:p>
            <a:pPr rtl="0"/>
            <a:fld id="{D58CB542-E4FE-4FF1-AFB9-E2E1EF21DB7D}" type="datetime1">
              <a:rPr lang="fr-FR" noProof="0" smtClean="0"/>
              <a:t>18/11/2024</a:t>
            </a:fld>
            <a:endParaRPr lang="fr-FR" noProof="0"/>
          </a:p>
        </p:txBody>
      </p:sp>
      <p:sp>
        <p:nvSpPr>
          <p:cNvPr id="8" name="Footer Placeholder 7"/>
          <p:cNvSpPr>
            <a:spLocks noGrp="1"/>
          </p:cNvSpPr>
          <p:nvPr>
            <p:ph type="ftr" sz="quarter" idx="11"/>
          </p:nvPr>
        </p:nvSpPr>
        <p:spPr>
          <a:xfrm>
            <a:off x="2349996" y="6237312"/>
            <a:ext cx="5937289" cy="548155"/>
          </a:xfrm>
          <a:prstGeom prst="rect">
            <a:avLst/>
          </a:prstGeom>
        </p:spPr>
        <p:txBody>
          <a:bodyPr/>
          <a:lstStyle/>
          <a:p>
            <a:pPr rtl="0"/>
            <a:r>
              <a:rPr lang="fr-FR" noProof="0"/>
              <a:t>Ajouter un pied de page</a:t>
            </a:r>
          </a:p>
        </p:txBody>
      </p:sp>
      <p:sp>
        <p:nvSpPr>
          <p:cNvPr id="9" name="Slide Number Placeholder 8"/>
          <p:cNvSpPr>
            <a:spLocks noGrp="1"/>
          </p:cNvSpPr>
          <p:nvPr>
            <p:ph type="sldNum" sz="quarter" idx="12"/>
          </p:nvPr>
        </p:nvSpPr>
        <p:spPr/>
        <p:txBody>
          <a:bodyPr/>
          <a:lstStyle/>
          <a:p>
            <a:pPr rtl="0"/>
            <a:fld id="{7DC1BBB0-96F0-4077-A278-0F3FB5C104D3}" type="slidenum">
              <a:rPr lang="fr-FR" noProof="0" smtClean="0"/>
              <a:t>‹N°›</a:t>
            </a:fld>
            <a:endParaRPr lang="fr-FR" noProof="0"/>
          </a:p>
        </p:txBody>
      </p:sp>
      <p:cxnSp>
        <p:nvCxnSpPr>
          <p:cNvPr id="29" name="Straight Connector 28"/>
          <p:cNvCxnSpPr>
            <a:cxnSpLocks/>
          </p:cNvCxnSpPr>
          <p:nvPr/>
        </p:nvCxnSpPr>
        <p:spPr>
          <a:xfrm>
            <a:off x="621804" y="1556792"/>
            <a:ext cx="1094521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313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chorCtr="0"/>
          <a:lstStyle/>
          <a:p>
            <a:r>
              <a:rPr lang="fr-FR" dirty="0"/>
              <a:t>Modifiez le style du titre</a:t>
            </a:r>
            <a:endParaRPr lang="en-US" dirty="0"/>
          </a:p>
        </p:txBody>
      </p:sp>
      <p:sp>
        <p:nvSpPr>
          <p:cNvPr id="3" name="Date Placeholder 2"/>
          <p:cNvSpPr>
            <a:spLocks noGrp="1"/>
          </p:cNvSpPr>
          <p:nvPr>
            <p:ph type="dt" sz="half" idx="10"/>
          </p:nvPr>
        </p:nvSpPr>
        <p:spPr/>
        <p:txBody>
          <a:bodyPr/>
          <a:lstStyle/>
          <a:p>
            <a:pPr rtl="0"/>
            <a:fld id="{163EE9B7-5CC3-4433-BF13-176389D7BAE7}" type="datetime1">
              <a:rPr lang="fr-FR" noProof="0" smtClean="0"/>
              <a:t>18/11/2024</a:t>
            </a:fld>
            <a:endParaRPr lang="fr-FR" noProof="0"/>
          </a:p>
        </p:txBody>
      </p:sp>
      <p:sp>
        <p:nvSpPr>
          <p:cNvPr id="4" name="Footer Placeholder 3"/>
          <p:cNvSpPr>
            <a:spLocks noGrp="1"/>
          </p:cNvSpPr>
          <p:nvPr>
            <p:ph type="ftr" sz="quarter" idx="11"/>
          </p:nvPr>
        </p:nvSpPr>
        <p:spPr>
          <a:xfrm>
            <a:off x="2349996" y="6237312"/>
            <a:ext cx="5937289" cy="548155"/>
          </a:xfrm>
          <a:prstGeom prst="rect">
            <a:avLst/>
          </a:prstGeom>
        </p:spPr>
        <p:txBody>
          <a:bodyPr/>
          <a:lstStyle/>
          <a:p>
            <a:pPr rtl="0"/>
            <a:r>
              <a:rPr lang="fr-FR" noProof="0"/>
              <a:t>Ajouter un pied de page</a:t>
            </a:r>
          </a:p>
        </p:txBody>
      </p:sp>
      <p:sp>
        <p:nvSpPr>
          <p:cNvPr id="5" name="Slide Number Placeholder 4"/>
          <p:cNvSpPr>
            <a:spLocks noGrp="1"/>
          </p:cNvSpPr>
          <p:nvPr>
            <p:ph type="sldNum" sz="quarter" idx="12"/>
          </p:nvPr>
        </p:nvSpPr>
        <p:spPr/>
        <p:txBody>
          <a:bodyPr/>
          <a:lstStyle/>
          <a:p>
            <a:pPr rtl="0"/>
            <a:fld id="{7DC1BBB0-96F0-4077-A278-0F3FB5C104D3}" type="slidenum">
              <a:rPr lang="fr-FR" noProof="0" smtClean="0"/>
              <a:pPr/>
              <a:t>‹N°›</a:t>
            </a:fld>
            <a:endParaRPr lang="fr-FR" noProof="0"/>
          </a:p>
        </p:txBody>
      </p:sp>
      <p:cxnSp>
        <p:nvCxnSpPr>
          <p:cNvPr id="25" name="Straight Connector 24"/>
          <p:cNvCxnSpPr>
            <a:cxnSpLocks/>
          </p:cNvCxnSpPr>
          <p:nvPr/>
        </p:nvCxnSpPr>
        <p:spPr>
          <a:xfrm>
            <a:off x="621804" y="1556792"/>
            <a:ext cx="1094521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8189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2804A039-92C5-451E-98F4-F62ED1612E7A}" type="datetime1">
              <a:rPr lang="fr-FR" noProof="0" smtClean="0"/>
              <a:t>18/11/2024</a:t>
            </a:fld>
            <a:endParaRPr lang="fr-FR" noProof="0"/>
          </a:p>
        </p:txBody>
      </p:sp>
      <p:sp>
        <p:nvSpPr>
          <p:cNvPr id="3" name="Footer Placeholder 2"/>
          <p:cNvSpPr>
            <a:spLocks noGrp="1"/>
          </p:cNvSpPr>
          <p:nvPr>
            <p:ph type="ftr" sz="quarter" idx="11"/>
          </p:nvPr>
        </p:nvSpPr>
        <p:spPr>
          <a:xfrm>
            <a:off x="2349996" y="6237312"/>
            <a:ext cx="5937289" cy="548155"/>
          </a:xfrm>
          <a:prstGeom prst="rect">
            <a:avLst/>
          </a:prstGeom>
        </p:spPr>
        <p:txBody>
          <a:bodyPr/>
          <a:lstStyle/>
          <a:p>
            <a:pPr rtl="0"/>
            <a:r>
              <a:rPr lang="fr-FR" noProof="0"/>
              <a:t>Ajouter un pied de page</a:t>
            </a:r>
          </a:p>
        </p:txBody>
      </p:sp>
      <p:sp>
        <p:nvSpPr>
          <p:cNvPr id="4" name="Slide Number Placeholder 3"/>
          <p:cNvSpPr>
            <a:spLocks noGrp="1"/>
          </p:cNvSpPr>
          <p:nvPr>
            <p:ph type="sldNum" sz="quarter" idx="12"/>
          </p:nvPr>
        </p:nvSpPr>
        <p:spPr/>
        <p:txBody>
          <a:bodyPr/>
          <a:lstStyle/>
          <a:p>
            <a:pPr rtl="0"/>
            <a:fld id="{7DC1BBB0-96F0-4077-A278-0F3FB5C104D3}" type="slidenum">
              <a:rPr lang="fr-FR" noProof="0" smtClean="0"/>
              <a:pPr/>
              <a:t>‹N°›</a:t>
            </a:fld>
            <a:endParaRPr lang="fr-FR" noProof="0"/>
          </a:p>
        </p:txBody>
      </p:sp>
    </p:spTree>
    <p:extLst>
      <p:ext uri="{BB962C8B-B14F-4D97-AF65-F5344CB8AC3E}">
        <p14:creationId xmlns:p14="http://schemas.microsoft.com/office/powerpoint/2010/main" val="1581147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7"/>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2" name="Title Placeholder 1"/>
          <p:cNvSpPr>
            <a:spLocks noGrp="1"/>
          </p:cNvSpPr>
          <p:nvPr>
            <p:ph type="title"/>
          </p:nvPr>
        </p:nvSpPr>
        <p:spPr>
          <a:xfrm>
            <a:off x="621804" y="300096"/>
            <a:ext cx="10945216" cy="1049235"/>
          </a:xfrm>
          <a:prstGeom prst="rect">
            <a:avLst/>
          </a:prstGeom>
        </p:spPr>
        <p:txBody>
          <a:bodyPr vert="horz" lIns="91440" tIns="45720" rIns="91440" bIns="45720" rtlCol="0" anchor="t">
            <a:normAutofit/>
          </a:bodyPr>
          <a:lstStyle/>
          <a:p>
            <a:r>
              <a:rPr lang="fr-FR" dirty="0"/>
              <a:t>Modifiez le style du titre</a:t>
            </a:r>
            <a:endParaRPr lang="en-US" dirty="0"/>
          </a:p>
        </p:txBody>
      </p:sp>
      <p:sp>
        <p:nvSpPr>
          <p:cNvPr id="3" name="Text Placeholder 2"/>
          <p:cNvSpPr>
            <a:spLocks noGrp="1"/>
          </p:cNvSpPr>
          <p:nvPr>
            <p:ph type="body" idx="1"/>
          </p:nvPr>
        </p:nvSpPr>
        <p:spPr>
          <a:xfrm>
            <a:off x="621804" y="1599996"/>
            <a:ext cx="10945216" cy="4277751"/>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Date Placeholder 3"/>
          <p:cNvSpPr>
            <a:spLocks noGrp="1"/>
          </p:cNvSpPr>
          <p:nvPr>
            <p:ph type="dt" sz="half" idx="2"/>
          </p:nvPr>
        </p:nvSpPr>
        <p:spPr>
          <a:xfrm>
            <a:off x="450053" y="6379080"/>
            <a:ext cx="1008112" cy="309201"/>
          </a:xfrm>
          <a:prstGeom prst="rect">
            <a:avLst/>
          </a:prstGeom>
        </p:spPr>
        <p:txBody>
          <a:bodyPr vert="horz" lIns="91440" tIns="45720" rIns="91440" bIns="45720" rtlCol="0" anchor="ctr"/>
          <a:lstStyle>
            <a:lvl1pPr algn="r">
              <a:defRPr sz="1000">
                <a:solidFill>
                  <a:schemeClr val="tx1">
                    <a:tint val="75000"/>
                  </a:schemeClr>
                </a:solidFill>
              </a:defRPr>
            </a:lvl1pPr>
          </a:lstStyle>
          <a:p>
            <a:pPr rtl="0"/>
            <a:fld id="{08431968-8F37-4418-BAF3-E7378CA550C9}" type="datetime1">
              <a:rPr lang="fr-FR" noProof="0" smtClean="0"/>
              <a:t>18/11/2024</a:t>
            </a:fld>
            <a:endParaRPr lang="fr-FR" noProof="0"/>
          </a:p>
        </p:txBody>
      </p:sp>
      <p:sp>
        <p:nvSpPr>
          <p:cNvPr id="6" name="Slide Number Placeholder 5"/>
          <p:cNvSpPr>
            <a:spLocks noGrp="1"/>
          </p:cNvSpPr>
          <p:nvPr>
            <p:ph type="sldNum" sz="quarter" idx="4"/>
          </p:nvPr>
        </p:nvSpPr>
        <p:spPr>
          <a:xfrm>
            <a:off x="10486900" y="6379079"/>
            <a:ext cx="810808" cy="406389"/>
          </a:xfrm>
          <a:prstGeom prst="rect">
            <a:avLst/>
          </a:prstGeom>
        </p:spPr>
        <p:txBody>
          <a:bodyPr vert="horz" lIns="91440" tIns="45720" rIns="91440" bIns="45720" rtlCol="0" anchor="t"/>
          <a:lstStyle>
            <a:lvl1pPr algn="r">
              <a:defRPr sz="1400">
                <a:solidFill>
                  <a:schemeClr val="accent1"/>
                </a:solidFill>
              </a:defRPr>
            </a:lvl1pPr>
          </a:lstStyle>
          <a:p>
            <a:endParaRPr lang="fr-FR" dirty="0"/>
          </a:p>
        </p:txBody>
      </p:sp>
      <p:cxnSp>
        <p:nvCxnSpPr>
          <p:cNvPr id="10" name="Straight Connector 9"/>
          <p:cNvCxnSpPr/>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1" name="Image 10" descr="Une image contenant texte, Police, logo, typographie&#10;&#10;Description générée automatiquement">
            <a:extLst>
              <a:ext uri="{FF2B5EF4-FFF2-40B4-BE49-F238E27FC236}">
                <a16:creationId xmlns:a16="http://schemas.microsoft.com/office/drawing/2014/main" id="{2CDC92D6-3C36-0F24-EF6D-C23003A650DC}"/>
              </a:ext>
            </a:extLst>
          </p:cNvPr>
          <p:cNvPicPr>
            <a:picLocks noChangeAspect="1"/>
          </p:cNvPicPr>
          <p:nvPr userDrawn="1"/>
        </p:nvPicPr>
        <p:blipFill>
          <a:blip r:embed="rId15"/>
          <a:stretch>
            <a:fillRect/>
          </a:stretch>
        </p:blipFill>
        <p:spPr>
          <a:xfrm>
            <a:off x="3646140" y="6168248"/>
            <a:ext cx="3291840" cy="617220"/>
          </a:xfrm>
          <a:prstGeom prst="rect">
            <a:avLst/>
          </a:prstGeom>
        </p:spPr>
      </p:pic>
    </p:spTree>
    <p:extLst>
      <p:ext uri="{BB962C8B-B14F-4D97-AF65-F5344CB8AC3E}">
        <p14:creationId xmlns:p14="http://schemas.microsoft.com/office/powerpoint/2010/main" val="41831075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3" r:id="rId3"/>
    <p:sldLayoutId id="214748367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126" rtl="0" eaLnBrk="1" latinLnBrk="0" hangingPunct="1">
        <a:lnSpc>
          <a:spcPct val="90000"/>
        </a:lnSpc>
        <a:spcBef>
          <a:spcPct val="0"/>
        </a:spcBef>
        <a:buNone/>
        <a:defRPr sz="3199" b="0" i="0" kern="1200" cap="none" baseline="0">
          <a:solidFill>
            <a:schemeClr val="tx1"/>
          </a:solidFill>
          <a:effectLst/>
          <a:latin typeface="+mj-lt"/>
          <a:ea typeface="+mj-ea"/>
          <a:cs typeface="+mj-cs"/>
        </a:defRPr>
      </a:lvl1pPr>
    </p:titleStyle>
    <p:bodyStyle>
      <a:lvl1pPr marL="228531" indent="-228531" algn="l" defTabSz="914126" rtl="0" eaLnBrk="1" latinLnBrk="0" hangingPunct="1">
        <a:lnSpc>
          <a:spcPct val="120000"/>
        </a:lnSpc>
        <a:spcBef>
          <a:spcPts val="1000"/>
        </a:spcBef>
        <a:buClr>
          <a:schemeClr val="accent1"/>
        </a:buClr>
        <a:buSzPct val="100000"/>
        <a:buFont typeface="Arial" panose="020B0604020202020204" pitchFamily="34" charset="0"/>
        <a:buChar char="•"/>
        <a:defRPr sz="1999" kern="1200">
          <a:solidFill>
            <a:schemeClr val="tx1"/>
          </a:solidFill>
          <a:effectLst/>
          <a:latin typeface="+mn-lt"/>
          <a:ea typeface="+mn-ea"/>
          <a:cs typeface="+mn-cs"/>
        </a:defRPr>
      </a:lvl1pPr>
      <a:lvl2pPr marL="68559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799" kern="1200" cap="none" baseline="0">
          <a:solidFill>
            <a:schemeClr val="tx1"/>
          </a:solidFill>
          <a:effectLst/>
          <a:latin typeface="+mn-lt"/>
          <a:ea typeface="+mn-ea"/>
          <a:cs typeface="+mn-cs"/>
        </a:defRPr>
      </a:lvl2pPr>
      <a:lvl3pPr marL="1142657"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599720"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6783"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3846"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0908"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7971"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5034" indent="-228531" algn="l" defTabSz="914126"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vidal.fr/sante/nutrition/equilibre-alimentaire-adulte/recommandations-nutritionnelles-adulte.html#:~:text=Pour%20un%20homme%20adulte%2C%20l,800%20%C3%A0%202%20200%20calori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8.xml"/><Relationship Id="rId5" Type="http://schemas.openxmlformats.org/officeDocument/2006/relationships/image" Target="../media/image41.png"/><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5513E21-21B0-48DB-8CF1-35E43B33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52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 7" descr="Une image contenant épice, ingrédient, intérieur, nourriture&#10;&#10;Description générée automatiquement">
            <a:extLst>
              <a:ext uri="{FF2B5EF4-FFF2-40B4-BE49-F238E27FC236}">
                <a16:creationId xmlns:a16="http://schemas.microsoft.com/office/drawing/2014/main" id="{41831964-F4D2-2985-75FA-D28852E00137}"/>
              </a:ext>
            </a:extLst>
          </p:cNvPr>
          <p:cNvPicPr>
            <a:picLocks noChangeAspect="1"/>
          </p:cNvPicPr>
          <p:nvPr/>
        </p:nvPicPr>
        <p:blipFill>
          <a:blip r:embed="rId3">
            <a:alphaModFix amt="50000"/>
          </a:blip>
          <a:srcRect t="414" r="-1" b="-1"/>
          <a:stretch/>
        </p:blipFill>
        <p:spPr>
          <a:xfrm>
            <a:off x="20" y="10"/>
            <a:ext cx="12188500" cy="6857990"/>
          </a:xfrm>
          <a:prstGeom prst="rect">
            <a:avLst/>
          </a:prstGeom>
        </p:spPr>
      </p:pic>
      <p:sp>
        <p:nvSpPr>
          <p:cNvPr id="2" name="Titre 1"/>
          <p:cNvSpPr>
            <a:spLocks noGrp="1"/>
          </p:cNvSpPr>
          <p:nvPr>
            <p:ph type="ctrTitle"/>
          </p:nvPr>
        </p:nvSpPr>
        <p:spPr>
          <a:xfrm>
            <a:off x="4975340" y="992221"/>
            <a:ext cx="6245681" cy="4873558"/>
          </a:xfrm>
        </p:spPr>
        <p:txBody>
          <a:bodyPr rtlCol="0" anchor="ctr" anchorCtr="0">
            <a:normAutofit/>
          </a:bodyPr>
          <a:lstStyle/>
          <a:p>
            <a:pPr rtl="0"/>
            <a:r>
              <a:rPr lang="fr-FR" sz="4800" dirty="0"/>
              <a:t>Étude sur l’alimentation et la sous-nutrition dans le monde (2013-2017)</a:t>
            </a:r>
          </a:p>
        </p:txBody>
      </p:sp>
      <p:sp>
        <p:nvSpPr>
          <p:cNvPr id="3" name="Sous-titre 2"/>
          <p:cNvSpPr>
            <a:spLocks noGrp="1"/>
          </p:cNvSpPr>
          <p:nvPr>
            <p:ph type="subTitle" idx="1"/>
          </p:nvPr>
        </p:nvSpPr>
        <p:spPr>
          <a:xfrm>
            <a:off x="765821" y="996610"/>
            <a:ext cx="3565008" cy="3008454"/>
          </a:xfrm>
        </p:spPr>
        <p:txBody>
          <a:bodyPr rtlCol="0" anchor="ctr">
            <a:normAutofit/>
          </a:bodyPr>
          <a:lstStyle/>
          <a:p>
            <a:pPr algn="r" rtl="0"/>
            <a:r>
              <a:rPr lang="fr-FR" sz="2000" dirty="0"/>
              <a:t>Projet 4 - </a:t>
            </a:r>
            <a:br>
              <a:rPr lang="fr-FR" sz="2000" dirty="0"/>
            </a:br>
            <a:r>
              <a:rPr lang="fr-FR" sz="2000" dirty="0"/>
              <a:t>Formation </a:t>
            </a:r>
            <a:r>
              <a:rPr lang="fr-FR" sz="2000" dirty="0" err="1"/>
              <a:t>DatA</a:t>
            </a:r>
            <a:r>
              <a:rPr lang="fr-FR" sz="2000" dirty="0"/>
              <a:t>  ANALYST - OPENCLASSROOMS</a:t>
            </a:r>
          </a:p>
        </p:txBody>
      </p:sp>
      <p:sp>
        <p:nvSpPr>
          <p:cNvPr id="4" name="Espace réservé du numéro de diapositive 3">
            <a:extLst>
              <a:ext uri="{FF2B5EF4-FFF2-40B4-BE49-F238E27FC236}">
                <a16:creationId xmlns:a16="http://schemas.microsoft.com/office/drawing/2014/main" id="{D8CBEEDA-A2CA-AB12-1F8E-FAA2FEA2181C}"/>
              </a:ext>
            </a:extLst>
          </p:cNvPr>
          <p:cNvSpPr>
            <a:spLocks noGrp="1"/>
          </p:cNvSpPr>
          <p:nvPr>
            <p:ph type="sldNum" sz="quarter" idx="12"/>
          </p:nvPr>
        </p:nvSpPr>
        <p:spPr>
          <a:xfrm>
            <a:off x="10815617" y="6110100"/>
            <a:ext cx="810808" cy="503578"/>
          </a:xfrm>
        </p:spPr>
        <p:txBody>
          <a:bodyPr>
            <a:normAutofit/>
          </a:bodyPr>
          <a:lstStyle/>
          <a:p>
            <a:pPr rtl="0">
              <a:spcAft>
                <a:spcPts val="600"/>
              </a:spcAft>
            </a:pPr>
            <a:fld id="{7DC1BBB0-96F0-4077-A278-0F3FB5C104D3}" type="slidenum">
              <a:rPr lang="fr-FR" noProof="0" smtClean="0">
                <a:solidFill>
                  <a:schemeClr val="tx1"/>
                </a:solidFill>
              </a:rPr>
              <a:pPr rtl="0">
                <a:spcAft>
                  <a:spcPts val="600"/>
                </a:spcAft>
              </a:pPr>
              <a:t>1</a:t>
            </a:fld>
            <a:endParaRPr lang="fr-FR" noProof="0" dirty="0">
              <a:solidFill>
                <a:schemeClr val="tx1"/>
              </a:solidFill>
            </a:endParaRPr>
          </a:p>
        </p:txBody>
      </p:sp>
      <p:cxnSp>
        <p:nvCxnSpPr>
          <p:cNvPr id="15" name="Straight Connector 14">
            <a:extLst>
              <a:ext uri="{FF2B5EF4-FFF2-40B4-BE49-F238E27FC236}">
                <a16:creationId xmlns:a16="http://schemas.microsoft.com/office/drawing/2014/main" id="{580B8A35-DEA7-4D43-9DF8-90B4681D0F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083"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pic>
        <p:nvPicPr>
          <p:cNvPr id="10" name="Image 9" descr="Une image contenant texte, Police, logo, typographie&#10;&#10;Description générée automatiquement">
            <a:extLst>
              <a:ext uri="{FF2B5EF4-FFF2-40B4-BE49-F238E27FC236}">
                <a16:creationId xmlns:a16="http://schemas.microsoft.com/office/drawing/2014/main" id="{8D6B83BC-AA65-8636-8414-54BB04713ED9}"/>
              </a:ext>
            </a:extLst>
          </p:cNvPr>
          <p:cNvPicPr>
            <a:picLocks noChangeAspect="1"/>
          </p:cNvPicPr>
          <p:nvPr/>
        </p:nvPicPr>
        <p:blipFill>
          <a:blip r:embed="rId4"/>
          <a:stretch>
            <a:fillRect/>
          </a:stretch>
        </p:blipFill>
        <p:spPr>
          <a:xfrm>
            <a:off x="486689" y="4509120"/>
            <a:ext cx="3657600" cy="685800"/>
          </a:xfrm>
          <a:prstGeom prst="rect">
            <a:avLst/>
          </a:prstGeom>
        </p:spPr>
      </p:pic>
    </p:spTree>
    <p:extLst>
      <p:ext uri="{BB962C8B-B14F-4D97-AF65-F5344CB8AC3E}">
        <p14:creationId xmlns:p14="http://schemas.microsoft.com/office/powerpoint/2010/main" val="5067614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B68332CA-38FE-47FB-B73A-A1267015D26F}"/>
            </a:ext>
          </a:extLst>
        </p:cNvPr>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0F5AEF6-F4F3-DC88-D340-1474045F32C1}"/>
              </a:ext>
            </a:extLst>
          </p:cNvPr>
          <p:cNvSpPr>
            <a:spLocks noGrp="1"/>
          </p:cNvSpPr>
          <p:nvPr>
            <p:ph idx="1"/>
          </p:nvPr>
        </p:nvSpPr>
        <p:spPr>
          <a:xfrm>
            <a:off x="621804" y="1599996"/>
            <a:ext cx="5184576" cy="4277751"/>
          </a:xfrm>
        </p:spPr>
        <p:txBody>
          <a:bodyPr vert="horz" lIns="91440" tIns="45720" rIns="91440" bIns="45720" rtlCol="0" anchor="t">
            <a:normAutofit/>
          </a:bodyPr>
          <a:lstStyle/>
          <a:p>
            <a:pPr marL="0" indent="0">
              <a:buNone/>
            </a:pPr>
            <a:r>
              <a:rPr lang="en-US" sz="1400" dirty="0" err="1"/>
              <a:t>Retravail</a:t>
            </a:r>
            <a:r>
              <a:rPr lang="en-US" sz="1400" dirty="0"/>
              <a:t> des données :</a:t>
            </a:r>
          </a:p>
          <a:p>
            <a:r>
              <a:rPr lang="en-US" sz="1400" b="1" dirty="0" err="1"/>
              <a:t>Nombreuses</a:t>
            </a:r>
            <a:r>
              <a:rPr lang="en-US" sz="1400" b="1" dirty="0"/>
              <a:t> </a:t>
            </a:r>
            <a:r>
              <a:rPr lang="en-US" sz="1400" b="1" dirty="0" err="1"/>
              <a:t>valeurs</a:t>
            </a:r>
            <a:r>
              <a:rPr lang="en-US" sz="1400" b="1" dirty="0"/>
              <a:t> vides </a:t>
            </a:r>
            <a:r>
              <a:rPr lang="en-US" sz="1400" b="1" dirty="0" err="1"/>
              <a:t>remplacées</a:t>
            </a:r>
            <a:r>
              <a:rPr lang="en-US" sz="1400" b="1" dirty="0"/>
              <a:t> par 0.</a:t>
            </a:r>
          </a:p>
          <a:p>
            <a:r>
              <a:rPr lang="en-US" sz="1400" dirty="0" err="1"/>
              <a:t>Harmonisation</a:t>
            </a:r>
            <a:r>
              <a:rPr lang="en-US" sz="1400" dirty="0"/>
              <a:t> des </a:t>
            </a:r>
            <a:r>
              <a:rPr lang="en-US" sz="1400" b="1" dirty="0"/>
              <a:t>unites </a:t>
            </a:r>
            <a:r>
              <a:rPr lang="en-US" sz="1400" dirty="0"/>
              <a:t>: </a:t>
            </a:r>
            <a:br>
              <a:rPr lang="en-US" sz="1400" dirty="0"/>
            </a:br>
            <a:r>
              <a:rPr lang="en-US" sz="1400" dirty="0"/>
              <a:t>- </a:t>
            </a:r>
            <a:r>
              <a:rPr lang="en-US" sz="1400" b="1" dirty="0"/>
              <a:t>passage de </a:t>
            </a:r>
            <a:r>
              <a:rPr lang="en-US" sz="1400" b="1" dirty="0" err="1"/>
              <a:t>milliers</a:t>
            </a:r>
            <a:r>
              <a:rPr lang="en-US" sz="1400" b="1" dirty="0"/>
              <a:t> de </a:t>
            </a:r>
            <a:r>
              <a:rPr lang="en-US" sz="1400" b="1" dirty="0" err="1"/>
              <a:t>tonnes</a:t>
            </a:r>
            <a:r>
              <a:rPr lang="en-US" sz="1400" b="1" dirty="0"/>
              <a:t> à kg</a:t>
            </a:r>
            <a:br>
              <a:rPr lang="en-US" sz="1400" b="1" dirty="0"/>
            </a:br>
            <a:r>
              <a:rPr lang="en-US" sz="1400" b="1" dirty="0"/>
              <a:t>- </a:t>
            </a:r>
            <a:r>
              <a:rPr lang="en-US" sz="1400" dirty="0" err="1"/>
              <a:t>Précision</a:t>
            </a:r>
            <a:r>
              <a:rPr lang="en-US" sz="1400" dirty="0"/>
              <a:t> de </a:t>
            </a:r>
            <a:r>
              <a:rPr lang="en-US" sz="1400" dirty="0" err="1"/>
              <a:t>l’unité</a:t>
            </a:r>
            <a:r>
              <a:rPr lang="en-US" sz="1400" dirty="0"/>
              <a:t> dans le nom des </a:t>
            </a:r>
            <a:r>
              <a:rPr lang="en-US" sz="1400" dirty="0" err="1"/>
              <a:t>colonnes</a:t>
            </a:r>
            <a:endParaRPr lang="en-US" sz="1400" dirty="0"/>
          </a:p>
          <a:p>
            <a:r>
              <a:rPr lang="en-US" sz="1400" dirty="0" err="1"/>
              <a:t>Amélioration</a:t>
            </a:r>
            <a:r>
              <a:rPr lang="en-US" sz="1400" dirty="0"/>
              <a:t> du type de données</a:t>
            </a:r>
          </a:p>
          <a:p>
            <a:endParaRPr lang="en-US" sz="1400" dirty="0"/>
          </a:p>
          <a:p>
            <a:endParaRPr lang="en-US" dirty="0"/>
          </a:p>
        </p:txBody>
      </p:sp>
      <p:sp>
        <p:nvSpPr>
          <p:cNvPr id="4" name="Espace réservé du numéro de diapositive 3">
            <a:extLst>
              <a:ext uri="{FF2B5EF4-FFF2-40B4-BE49-F238E27FC236}">
                <a16:creationId xmlns:a16="http://schemas.microsoft.com/office/drawing/2014/main" id="{572439E2-5E71-D409-2CA5-F126336BB0BB}"/>
              </a:ext>
            </a:extLst>
          </p:cNvPr>
          <p:cNvSpPr>
            <a:spLocks noGrp="1"/>
          </p:cNvSpPr>
          <p:nvPr>
            <p:ph type="sldNum" sz="quarter" idx="12"/>
          </p:nvPr>
        </p:nvSpPr>
        <p:spPr>
          <a:xfrm>
            <a:off x="10486900" y="6379079"/>
            <a:ext cx="810808" cy="406389"/>
          </a:xfrm>
        </p:spPr>
        <p:txBody>
          <a:bodyPr vert="horz" lIns="91440" tIns="45720" rIns="91440" bIns="45720" rtlCol="0" anchor="t">
            <a:normAutofit/>
          </a:bodyPr>
          <a:lstStyle/>
          <a:p>
            <a:fld id="{7DC1BBB0-96F0-4077-A278-0F3FB5C104D3}" type="slidenum">
              <a:rPr lang="en-US" noProof="0" smtClean="0"/>
              <a:pPr/>
              <a:t>10</a:t>
            </a:fld>
            <a:endParaRPr lang="en-US" noProof="0"/>
          </a:p>
        </p:txBody>
      </p:sp>
      <p:pic>
        <p:nvPicPr>
          <p:cNvPr id="6" name="Espace réservé du contenu 5">
            <a:extLst>
              <a:ext uri="{FF2B5EF4-FFF2-40B4-BE49-F238E27FC236}">
                <a16:creationId xmlns:a16="http://schemas.microsoft.com/office/drawing/2014/main" id="{6129D82F-23B4-76B9-F388-B538E6BCE9FE}"/>
              </a:ext>
            </a:extLst>
          </p:cNvPr>
          <p:cNvPicPr>
            <a:picLocks noGrp="1" noChangeAspect="1"/>
          </p:cNvPicPr>
          <p:nvPr>
            <p:ph idx="13"/>
          </p:nvPr>
        </p:nvPicPr>
        <p:blipFill>
          <a:blip r:embed="rId2"/>
          <a:stretch>
            <a:fillRect/>
          </a:stretch>
        </p:blipFill>
        <p:spPr>
          <a:xfrm>
            <a:off x="5828684" y="1565716"/>
            <a:ext cx="5908706" cy="4444033"/>
          </a:xfrm>
        </p:spPr>
      </p:pic>
      <p:sp>
        <p:nvSpPr>
          <p:cNvPr id="2" name="Titre 1">
            <a:extLst>
              <a:ext uri="{FF2B5EF4-FFF2-40B4-BE49-F238E27FC236}">
                <a16:creationId xmlns:a16="http://schemas.microsoft.com/office/drawing/2014/main" id="{ED2660BB-3773-9D3C-29F6-C81CCBB01E72}"/>
              </a:ext>
            </a:extLst>
          </p:cNvPr>
          <p:cNvSpPr>
            <a:spLocks noGrp="1"/>
          </p:cNvSpPr>
          <p:nvPr>
            <p:ph type="title"/>
          </p:nvPr>
        </p:nvSpPr>
        <p:spPr>
          <a:xfrm>
            <a:off x="621804" y="300096"/>
            <a:ext cx="10945216" cy="493449"/>
          </a:xfrm>
        </p:spPr>
        <p:txBody>
          <a:bodyPr vert="horz" lIns="91440" tIns="45720" rIns="91440" bIns="45720" rtlCol="0" anchor="t">
            <a:normAutofit/>
          </a:bodyPr>
          <a:lstStyle/>
          <a:p>
            <a:r>
              <a:rPr lang="en-US" sz="2800" dirty="0" err="1"/>
              <a:t>Spécification</a:t>
            </a:r>
            <a:r>
              <a:rPr lang="en-US" sz="2800" dirty="0"/>
              <a:t> des données – </a:t>
            </a:r>
            <a:r>
              <a:rPr lang="en-US" sz="2800" dirty="0" err="1"/>
              <a:t>fichier</a:t>
            </a:r>
            <a:r>
              <a:rPr lang="en-US" sz="2800" dirty="0"/>
              <a:t> </a:t>
            </a:r>
            <a:r>
              <a:rPr lang="en-US" sz="2800" b="1" dirty="0" err="1"/>
              <a:t>disponibilité</a:t>
            </a:r>
            <a:r>
              <a:rPr lang="en-US" sz="2800" b="1" dirty="0"/>
              <a:t> </a:t>
            </a:r>
            <a:r>
              <a:rPr lang="en-US" sz="2800" b="1" dirty="0" err="1"/>
              <a:t>alimentaire</a:t>
            </a:r>
            <a:endParaRPr lang="en-US" sz="2800" b="1" dirty="0"/>
          </a:p>
        </p:txBody>
      </p:sp>
    </p:spTree>
    <p:extLst>
      <p:ext uri="{BB962C8B-B14F-4D97-AF65-F5344CB8AC3E}">
        <p14:creationId xmlns:p14="http://schemas.microsoft.com/office/powerpoint/2010/main" val="52443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C75F4C-A572-4FAA-B026-77108F8BF76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5E8CC76-3B57-0CB8-9498-5B8BADD04C77}"/>
              </a:ext>
            </a:extLst>
          </p:cNvPr>
          <p:cNvSpPr>
            <a:spLocks noGrp="1"/>
          </p:cNvSpPr>
          <p:nvPr>
            <p:ph type="title"/>
          </p:nvPr>
        </p:nvSpPr>
        <p:spPr/>
        <p:txBody>
          <a:bodyPr>
            <a:normAutofit/>
          </a:bodyPr>
          <a:lstStyle/>
          <a:p>
            <a:r>
              <a:rPr lang="fr-FR" sz="2800" dirty="0"/>
              <a:t>Spécification des données –fichier </a:t>
            </a:r>
            <a:r>
              <a:rPr lang="fr-FR" sz="2800" b="1" dirty="0" err="1"/>
              <a:t>aide_alimentaire</a:t>
            </a:r>
            <a:endParaRPr lang="fr-FR" sz="2800" b="1" dirty="0"/>
          </a:p>
        </p:txBody>
      </p:sp>
      <p:sp>
        <p:nvSpPr>
          <p:cNvPr id="3" name="Espace réservé du contenu 2">
            <a:extLst>
              <a:ext uri="{FF2B5EF4-FFF2-40B4-BE49-F238E27FC236}">
                <a16:creationId xmlns:a16="http://schemas.microsoft.com/office/drawing/2014/main" id="{0EE82D5C-C8D7-3448-0532-7BC9A59888A6}"/>
              </a:ext>
            </a:extLst>
          </p:cNvPr>
          <p:cNvSpPr>
            <a:spLocks noGrp="1"/>
          </p:cNvSpPr>
          <p:nvPr>
            <p:ph idx="1"/>
          </p:nvPr>
        </p:nvSpPr>
        <p:spPr>
          <a:xfrm>
            <a:off x="621804" y="1599997"/>
            <a:ext cx="5184576" cy="2693100"/>
          </a:xfrm>
        </p:spPr>
        <p:txBody>
          <a:bodyPr>
            <a:normAutofit/>
          </a:bodyPr>
          <a:lstStyle/>
          <a:p>
            <a:pPr marL="0" indent="0">
              <a:buNone/>
            </a:pPr>
            <a:r>
              <a:rPr lang="fr-FR" sz="1500" dirty="0"/>
              <a:t>Fichier source :</a:t>
            </a:r>
          </a:p>
          <a:p>
            <a:r>
              <a:rPr lang="fr-FR" sz="1500" b="1" dirty="0"/>
              <a:t>1475 lignes</a:t>
            </a:r>
          </a:p>
          <a:p>
            <a:r>
              <a:rPr lang="fr-FR" sz="1500" dirty="0"/>
              <a:t>4 colonnes :  </a:t>
            </a:r>
            <a:br>
              <a:rPr lang="fr-FR" sz="1500" dirty="0"/>
            </a:br>
            <a:r>
              <a:rPr lang="fr-FR" sz="1500" dirty="0"/>
              <a:t>- </a:t>
            </a:r>
            <a:r>
              <a:rPr lang="fr-FR" sz="1500" b="1" dirty="0"/>
              <a:t>Pays bénéficiaire </a:t>
            </a:r>
            <a:r>
              <a:rPr lang="fr-FR" sz="1500" dirty="0"/>
              <a:t>(76)</a:t>
            </a:r>
            <a:br>
              <a:rPr lang="fr-FR" sz="1500" dirty="0"/>
            </a:br>
            <a:r>
              <a:rPr lang="fr-FR" sz="1500" dirty="0"/>
              <a:t>- </a:t>
            </a:r>
            <a:r>
              <a:rPr lang="fr-FR" sz="1500" b="1" dirty="0"/>
              <a:t>Année</a:t>
            </a:r>
            <a:r>
              <a:rPr lang="fr-FR" sz="1500" dirty="0"/>
              <a:t> : (de 2013 à 2016)</a:t>
            </a:r>
            <a:br>
              <a:rPr lang="fr-FR" sz="1500" dirty="0"/>
            </a:br>
            <a:r>
              <a:rPr lang="fr-FR" sz="1500" dirty="0"/>
              <a:t>-</a:t>
            </a:r>
            <a:r>
              <a:rPr lang="fr-FR" sz="1500" b="1" dirty="0"/>
              <a:t>Produit</a:t>
            </a:r>
            <a:r>
              <a:rPr lang="fr-FR" sz="1500" dirty="0"/>
              <a:t> : Céréales,  Blé et Farine…</a:t>
            </a:r>
            <a:br>
              <a:rPr lang="fr-FR" sz="1500" dirty="0"/>
            </a:br>
            <a:r>
              <a:rPr lang="fr-FR" sz="1500" dirty="0"/>
              <a:t>- </a:t>
            </a:r>
            <a:r>
              <a:rPr lang="fr-FR" sz="1500" b="1" dirty="0"/>
              <a:t>Valeur</a:t>
            </a:r>
            <a:r>
              <a:rPr lang="fr-FR" sz="1500" dirty="0"/>
              <a:t> : quantité en tonnes</a:t>
            </a:r>
          </a:p>
          <a:p>
            <a:endParaRPr lang="fr-FR" dirty="0"/>
          </a:p>
        </p:txBody>
      </p:sp>
      <p:sp>
        <p:nvSpPr>
          <p:cNvPr id="4" name="Espace réservé du numéro de diapositive 3">
            <a:extLst>
              <a:ext uri="{FF2B5EF4-FFF2-40B4-BE49-F238E27FC236}">
                <a16:creationId xmlns:a16="http://schemas.microsoft.com/office/drawing/2014/main" id="{50BEC872-4D15-44FA-8146-1F7AC7C32EA0}"/>
              </a:ext>
            </a:extLst>
          </p:cNvPr>
          <p:cNvSpPr>
            <a:spLocks noGrp="1"/>
          </p:cNvSpPr>
          <p:nvPr>
            <p:ph type="sldNum" sz="quarter" idx="12"/>
          </p:nvPr>
        </p:nvSpPr>
        <p:spPr/>
        <p:txBody>
          <a:bodyPr/>
          <a:lstStyle/>
          <a:p>
            <a:pPr rtl="0"/>
            <a:fld id="{7DC1BBB0-96F0-4077-A278-0F3FB5C104D3}" type="slidenum">
              <a:rPr lang="fr-FR" noProof="0" smtClean="0"/>
              <a:t>11</a:t>
            </a:fld>
            <a:endParaRPr lang="fr-FR" noProof="0"/>
          </a:p>
        </p:txBody>
      </p:sp>
      <p:sp>
        <p:nvSpPr>
          <p:cNvPr id="6" name="Espace réservé du contenu 5">
            <a:extLst>
              <a:ext uri="{FF2B5EF4-FFF2-40B4-BE49-F238E27FC236}">
                <a16:creationId xmlns:a16="http://schemas.microsoft.com/office/drawing/2014/main" id="{1C6C9A33-5A2A-EBCE-E465-DBE1866B2334}"/>
              </a:ext>
            </a:extLst>
          </p:cNvPr>
          <p:cNvSpPr>
            <a:spLocks noGrp="1"/>
          </p:cNvSpPr>
          <p:nvPr>
            <p:ph idx="13"/>
          </p:nvPr>
        </p:nvSpPr>
        <p:spPr>
          <a:xfrm>
            <a:off x="6166420" y="1599996"/>
            <a:ext cx="5388591" cy="2693100"/>
          </a:xfrm>
        </p:spPr>
        <p:txBody>
          <a:bodyPr>
            <a:normAutofit/>
          </a:bodyPr>
          <a:lstStyle/>
          <a:p>
            <a:pPr marL="0" indent="0">
              <a:buNone/>
            </a:pPr>
            <a:r>
              <a:rPr lang="fr-FR" sz="1500" dirty="0"/>
              <a:t>Retravail des données :</a:t>
            </a:r>
          </a:p>
          <a:p>
            <a:r>
              <a:rPr lang="fr-FR" sz="1500" dirty="0"/>
              <a:t>Colonne</a:t>
            </a:r>
            <a:r>
              <a:rPr lang="fr-FR" sz="1500" b="1" dirty="0"/>
              <a:t> Pays bénéficiaire :</a:t>
            </a:r>
            <a:br>
              <a:rPr lang="fr-FR" sz="1500" b="1" dirty="0"/>
            </a:br>
            <a:r>
              <a:rPr lang="fr-FR" sz="1500" dirty="0"/>
              <a:t>-Homogénéisation du nom en </a:t>
            </a:r>
            <a:r>
              <a:rPr lang="fr-FR" sz="1500" b="1" dirty="0"/>
              <a:t>Zone</a:t>
            </a:r>
          </a:p>
          <a:p>
            <a:r>
              <a:rPr lang="fr-FR" sz="1500" dirty="0"/>
              <a:t>Colonne</a:t>
            </a:r>
            <a:r>
              <a:rPr lang="fr-FR" sz="1500" b="1" dirty="0"/>
              <a:t> Valeur :</a:t>
            </a:r>
            <a:br>
              <a:rPr lang="fr-FR" sz="1500" b="1" dirty="0"/>
            </a:br>
            <a:r>
              <a:rPr lang="fr-FR" sz="1500" dirty="0"/>
              <a:t>- Explicitation du nom en </a:t>
            </a:r>
            <a:r>
              <a:rPr lang="fr-FR" sz="1500" b="1" dirty="0" err="1"/>
              <a:t>Aide_alimentaire_annuelle</a:t>
            </a:r>
            <a:r>
              <a:rPr lang="fr-FR" sz="1500" b="1" dirty="0"/>
              <a:t>(kg)</a:t>
            </a:r>
            <a:br>
              <a:rPr lang="fr-FR" sz="1500" b="1" dirty="0"/>
            </a:br>
            <a:r>
              <a:rPr lang="fr-FR" sz="1500" b="1" dirty="0"/>
              <a:t>-</a:t>
            </a:r>
            <a:r>
              <a:rPr lang="fr-FR" sz="1500" dirty="0"/>
              <a:t>Harmonisation des </a:t>
            </a:r>
            <a:r>
              <a:rPr lang="fr-FR" sz="1500" b="1" dirty="0"/>
              <a:t>unités :  </a:t>
            </a:r>
            <a:r>
              <a:rPr lang="fr-FR" sz="1500" dirty="0"/>
              <a:t>conversion</a:t>
            </a:r>
            <a:r>
              <a:rPr lang="fr-FR" sz="1500" b="1" dirty="0"/>
              <a:t> en kg</a:t>
            </a:r>
          </a:p>
          <a:p>
            <a:r>
              <a:rPr lang="fr-FR" sz="1500" dirty="0"/>
              <a:t>Amélioration du type de données</a:t>
            </a:r>
          </a:p>
          <a:p>
            <a:endParaRPr lang="fr-FR" dirty="0"/>
          </a:p>
        </p:txBody>
      </p:sp>
      <p:pic>
        <p:nvPicPr>
          <p:cNvPr id="14" name="Image 13">
            <a:extLst>
              <a:ext uri="{FF2B5EF4-FFF2-40B4-BE49-F238E27FC236}">
                <a16:creationId xmlns:a16="http://schemas.microsoft.com/office/drawing/2014/main" id="{7D82383C-D7B4-2614-F1D9-77B0157B04B6}"/>
              </a:ext>
            </a:extLst>
          </p:cNvPr>
          <p:cNvPicPr>
            <a:picLocks noChangeAspect="1"/>
          </p:cNvPicPr>
          <p:nvPr/>
        </p:nvPicPr>
        <p:blipFill>
          <a:blip r:embed="rId2"/>
          <a:srcRect/>
          <a:stretch/>
        </p:blipFill>
        <p:spPr>
          <a:xfrm>
            <a:off x="401546" y="4527847"/>
            <a:ext cx="4997143" cy="1317348"/>
          </a:xfrm>
          <a:prstGeom prst="rect">
            <a:avLst/>
          </a:prstGeom>
        </p:spPr>
      </p:pic>
      <p:pic>
        <p:nvPicPr>
          <p:cNvPr id="16" name="Image 15">
            <a:extLst>
              <a:ext uri="{FF2B5EF4-FFF2-40B4-BE49-F238E27FC236}">
                <a16:creationId xmlns:a16="http://schemas.microsoft.com/office/drawing/2014/main" id="{54497FCD-19EC-CD23-F834-3E894840EE6C}"/>
              </a:ext>
            </a:extLst>
          </p:cNvPr>
          <p:cNvPicPr>
            <a:picLocks noChangeAspect="1"/>
          </p:cNvPicPr>
          <p:nvPr/>
        </p:nvPicPr>
        <p:blipFill>
          <a:blip r:embed="rId3"/>
          <a:srcRect/>
          <a:stretch/>
        </p:blipFill>
        <p:spPr>
          <a:xfrm>
            <a:off x="5878388" y="4527847"/>
            <a:ext cx="6111428" cy="1306460"/>
          </a:xfrm>
          <a:prstGeom prst="rect">
            <a:avLst/>
          </a:prstGeom>
        </p:spPr>
      </p:pic>
    </p:spTree>
    <p:extLst>
      <p:ext uri="{BB962C8B-B14F-4D97-AF65-F5344CB8AC3E}">
        <p14:creationId xmlns:p14="http://schemas.microsoft.com/office/powerpoint/2010/main" val="2739319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76AEAD-28F5-5054-1BFA-62616FF825E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AE36217-F903-F341-A8D1-BDCAACE32D30}"/>
              </a:ext>
            </a:extLst>
          </p:cNvPr>
          <p:cNvSpPr>
            <a:spLocks noGrp="1"/>
          </p:cNvSpPr>
          <p:nvPr>
            <p:ph type="title"/>
          </p:nvPr>
        </p:nvSpPr>
        <p:spPr/>
        <p:txBody>
          <a:bodyPr>
            <a:normAutofit/>
          </a:bodyPr>
          <a:lstStyle/>
          <a:p>
            <a:r>
              <a:rPr lang="fr-FR" sz="2800" dirty="0"/>
              <a:t>Spécification des données –fichier </a:t>
            </a:r>
            <a:r>
              <a:rPr lang="fr-FR" sz="2800" b="1" dirty="0" err="1"/>
              <a:t>sous_nutrition</a:t>
            </a:r>
            <a:endParaRPr lang="fr-FR" sz="2800" b="1" dirty="0"/>
          </a:p>
        </p:txBody>
      </p:sp>
      <p:sp>
        <p:nvSpPr>
          <p:cNvPr id="3" name="Espace réservé du contenu 2">
            <a:extLst>
              <a:ext uri="{FF2B5EF4-FFF2-40B4-BE49-F238E27FC236}">
                <a16:creationId xmlns:a16="http://schemas.microsoft.com/office/drawing/2014/main" id="{8432C56A-CFC3-BD03-7A4C-804908E366B7}"/>
              </a:ext>
            </a:extLst>
          </p:cNvPr>
          <p:cNvSpPr>
            <a:spLocks noGrp="1"/>
          </p:cNvSpPr>
          <p:nvPr>
            <p:ph idx="1"/>
          </p:nvPr>
        </p:nvSpPr>
        <p:spPr>
          <a:xfrm>
            <a:off x="621804" y="1599996"/>
            <a:ext cx="5184576" cy="2981131"/>
          </a:xfrm>
        </p:spPr>
        <p:txBody>
          <a:bodyPr>
            <a:normAutofit/>
          </a:bodyPr>
          <a:lstStyle/>
          <a:p>
            <a:pPr marL="0" indent="0">
              <a:buNone/>
            </a:pPr>
            <a:r>
              <a:rPr lang="fr-FR" sz="1800" dirty="0"/>
              <a:t>Fichier source :</a:t>
            </a:r>
          </a:p>
          <a:p>
            <a:r>
              <a:rPr lang="fr-FR" sz="1800" dirty="0"/>
              <a:t>1218 lignes</a:t>
            </a:r>
          </a:p>
          <a:p>
            <a:r>
              <a:rPr lang="fr-FR" sz="1800" dirty="0"/>
              <a:t>3 colonnes :  </a:t>
            </a:r>
            <a:br>
              <a:rPr lang="fr-FR" sz="1800" dirty="0"/>
            </a:br>
            <a:r>
              <a:rPr lang="fr-FR" sz="1800" dirty="0"/>
              <a:t>- </a:t>
            </a:r>
            <a:r>
              <a:rPr lang="fr-FR" sz="1800" b="1" dirty="0"/>
              <a:t>Zone </a:t>
            </a:r>
            <a:r>
              <a:rPr lang="fr-FR" sz="1800" dirty="0"/>
              <a:t>: Pays (203)</a:t>
            </a:r>
            <a:br>
              <a:rPr lang="fr-FR" sz="1800" dirty="0"/>
            </a:br>
            <a:r>
              <a:rPr lang="fr-FR" sz="1800" dirty="0"/>
              <a:t>- </a:t>
            </a:r>
            <a:r>
              <a:rPr lang="fr-FR" sz="1800" b="1" dirty="0"/>
              <a:t>Année</a:t>
            </a:r>
            <a:r>
              <a:rPr lang="fr-FR" sz="1800" dirty="0"/>
              <a:t> :  période statistique sur 3 ans</a:t>
            </a:r>
            <a:br>
              <a:rPr lang="fr-FR" sz="1800" dirty="0"/>
            </a:br>
            <a:r>
              <a:rPr lang="fr-FR" sz="1800" dirty="0"/>
              <a:t> (de 2012-2014 à 2017-2019)</a:t>
            </a:r>
            <a:br>
              <a:rPr lang="fr-FR" sz="1800" dirty="0"/>
            </a:br>
            <a:r>
              <a:rPr lang="fr-FR" sz="1800" dirty="0"/>
              <a:t>- </a:t>
            </a:r>
            <a:r>
              <a:rPr lang="fr-FR" sz="1800" b="1" dirty="0"/>
              <a:t>Valeur</a:t>
            </a:r>
            <a:r>
              <a:rPr lang="fr-FR" sz="1800" dirty="0"/>
              <a:t> :  population en millions</a:t>
            </a:r>
          </a:p>
          <a:p>
            <a:endParaRPr lang="fr-FR" sz="1800" dirty="0"/>
          </a:p>
        </p:txBody>
      </p:sp>
      <p:sp>
        <p:nvSpPr>
          <p:cNvPr id="4" name="Espace réservé du numéro de diapositive 3">
            <a:extLst>
              <a:ext uri="{FF2B5EF4-FFF2-40B4-BE49-F238E27FC236}">
                <a16:creationId xmlns:a16="http://schemas.microsoft.com/office/drawing/2014/main" id="{573AB5FC-B604-2D9D-8DDA-6E16FFE98959}"/>
              </a:ext>
            </a:extLst>
          </p:cNvPr>
          <p:cNvSpPr>
            <a:spLocks noGrp="1"/>
          </p:cNvSpPr>
          <p:nvPr>
            <p:ph type="sldNum" sz="quarter" idx="12"/>
          </p:nvPr>
        </p:nvSpPr>
        <p:spPr/>
        <p:txBody>
          <a:bodyPr/>
          <a:lstStyle/>
          <a:p>
            <a:pPr rtl="0"/>
            <a:fld id="{7DC1BBB0-96F0-4077-A278-0F3FB5C104D3}" type="slidenum">
              <a:rPr lang="fr-FR" noProof="0" smtClean="0"/>
              <a:t>12</a:t>
            </a:fld>
            <a:endParaRPr lang="fr-FR" noProof="0"/>
          </a:p>
        </p:txBody>
      </p:sp>
      <p:sp>
        <p:nvSpPr>
          <p:cNvPr id="6" name="Espace réservé du contenu 5">
            <a:extLst>
              <a:ext uri="{FF2B5EF4-FFF2-40B4-BE49-F238E27FC236}">
                <a16:creationId xmlns:a16="http://schemas.microsoft.com/office/drawing/2014/main" id="{885DBEB5-66A1-2E39-C9A4-93BDDB61D9A8}"/>
              </a:ext>
            </a:extLst>
          </p:cNvPr>
          <p:cNvSpPr>
            <a:spLocks noGrp="1"/>
          </p:cNvSpPr>
          <p:nvPr>
            <p:ph idx="13"/>
          </p:nvPr>
        </p:nvSpPr>
        <p:spPr>
          <a:xfrm>
            <a:off x="6370435" y="1599995"/>
            <a:ext cx="5184576" cy="2883669"/>
          </a:xfrm>
        </p:spPr>
        <p:txBody>
          <a:bodyPr>
            <a:normAutofit lnSpcReduction="10000"/>
          </a:bodyPr>
          <a:lstStyle/>
          <a:p>
            <a:pPr marL="0" indent="0">
              <a:buNone/>
            </a:pPr>
            <a:r>
              <a:rPr lang="fr-FR" sz="1600" dirty="0"/>
              <a:t>Retravail des données :</a:t>
            </a:r>
          </a:p>
          <a:p>
            <a:r>
              <a:rPr lang="fr-FR" sz="1600" dirty="0"/>
              <a:t>Colonne</a:t>
            </a:r>
            <a:r>
              <a:rPr lang="fr-FR" sz="1600" b="1" dirty="0"/>
              <a:t> Valeur :</a:t>
            </a:r>
            <a:br>
              <a:rPr lang="fr-FR" sz="1600" b="1" dirty="0"/>
            </a:br>
            <a:r>
              <a:rPr lang="fr-FR" sz="1600" b="1" dirty="0"/>
              <a:t>- </a:t>
            </a:r>
            <a:r>
              <a:rPr lang="fr-FR" sz="1600" dirty="0"/>
              <a:t>Explicitation du nom en </a:t>
            </a:r>
            <a:r>
              <a:rPr lang="fr-FR" sz="1600" b="1" dirty="0" err="1"/>
              <a:t>Sous_nutrition</a:t>
            </a:r>
            <a:br>
              <a:rPr lang="fr-FR" sz="1600" b="1" dirty="0"/>
            </a:br>
            <a:r>
              <a:rPr lang="fr-FR" sz="1600" b="1" dirty="0"/>
              <a:t>- </a:t>
            </a:r>
            <a:r>
              <a:rPr lang="fr-FR" sz="1600" dirty="0"/>
              <a:t>Harmonisation des </a:t>
            </a:r>
            <a:r>
              <a:rPr lang="fr-FR" sz="1600" b="1" dirty="0"/>
              <a:t>unités :  </a:t>
            </a:r>
            <a:r>
              <a:rPr lang="fr-FR" sz="1600" dirty="0"/>
              <a:t>conversion</a:t>
            </a:r>
            <a:r>
              <a:rPr lang="fr-FR" sz="1600" b="1" dirty="0"/>
              <a:t> en unité</a:t>
            </a:r>
            <a:br>
              <a:rPr lang="fr-FR" sz="1600" b="1" dirty="0"/>
            </a:br>
            <a:r>
              <a:rPr lang="fr-FR" sz="1600" b="1" dirty="0"/>
              <a:t>-conversion en valeur numérique </a:t>
            </a:r>
            <a:br>
              <a:rPr lang="fr-FR" sz="1600" b="1" dirty="0"/>
            </a:br>
            <a:r>
              <a:rPr lang="fr-FR" sz="1600" dirty="0"/>
              <a:t>(passage</a:t>
            </a:r>
            <a:r>
              <a:rPr lang="fr-FR" sz="1600" b="1" dirty="0"/>
              <a:t> </a:t>
            </a:r>
            <a:r>
              <a:rPr lang="fr-FR" sz="1600" dirty="0"/>
              <a:t>des</a:t>
            </a:r>
            <a:r>
              <a:rPr lang="fr-FR" sz="1600" b="1" dirty="0"/>
              <a:t> nan </a:t>
            </a:r>
            <a:r>
              <a:rPr lang="fr-FR" sz="1600" dirty="0"/>
              <a:t>et</a:t>
            </a:r>
            <a:r>
              <a:rPr lang="fr-FR" sz="1600" b="1" dirty="0"/>
              <a:t> &lt;0,1 =&gt; </a:t>
            </a:r>
            <a:r>
              <a:rPr lang="fr-FR" sz="1600" dirty="0"/>
              <a:t>à la valeur </a:t>
            </a:r>
            <a:r>
              <a:rPr lang="fr-FR" sz="1600" b="1" dirty="0"/>
              <a:t>0 </a:t>
            </a:r>
            <a:r>
              <a:rPr lang="fr-FR" sz="1600" dirty="0"/>
              <a:t>)</a:t>
            </a:r>
            <a:br>
              <a:rPr lang="fr-FR" sz="1600" b="1" dirty="0"/>
            </a:br>
            <a:r>
              <a:rPr lang="fr-FR" sz="1600" dirty="0"/>
              <a:t>(</a:t>
            </a:r>
            <a:r>
              <a:rPr lang="fr-FR" sz="1600" dirty="0" err="1"/>
              <a:t>cf</a:t>
            </a:r>
            <a:r>
              <a:rPr lang="fr-FR" sz="1600" dirty="0"/>
              <a:t> observation en Annexe)</a:t>
            </a:r>
            <a:br>
              <a:rPr lang="fr-FR" sz="1600" b="1" dirty="0"/>
            </a:br>
            <a:endParaRPr lang="fr-FR" sz="1600" b="1" dirty="0"/>
          </a:p>
          <a:p>
            <a:r>
              <a:rPr lang="fr-FR" sz="1600" dirty="0"/>
              <a:t>Amélioration du type de données</a:t>
            </a:r>
          </a:p>
        </p:txBody>
      </p:sp>
      <p:pic>
        <p:nvPicPr>
          <p:cNvPr id="14" name="Image 13">
            <a:extLst>
              <a:ext uri="{FF2B5EF4-FFF2-40B4-BE49-F238E27FC236}">
                <a16:creationId xmlns:a16="http://schemas.microsoft.com/office/drawing/2014/main" id="{C76AA4BC-CD81-58A2-8F54-0C028EE89F26}"/>
              </a:ext>
            </a:extLst>
          </p:cNvPr>
          <p:cNvPicPr>
            <a:picLocks noChangeAspect="1"/>
          </p:cNvPicPr>
          <p:nvPr/>
        </p:nvPicPr>
        <p:blipFill>
          <a:blip r:embed="rId2"/>
          <a:srcRect/>
          <a:stretch/>
        </p:blipFill>
        <p:spPr>
          <a:xfrm>
            <a:off x="649957" y="4546181"/>
            <a:ext cx="4800000" cy="1152381"/>
          </a:xfrm>
          <a:prstGeom prst="rect">
            <a:avLst/>
          </a:prstGeom>
        </p:spPr>
      </p:pic>
      <p:pic>
        <p:nvPicPr>
          <p:cNvPr id="16" name="Image 15">
            <a:extLst>
              <a:ext uri="{FF2B5EF4-FFF2-40B4-BE49-F238E27FC236}">
                <a16:creationId xmlns:a16="http://schemas.microsoft.com/office/drawing/2014/main" id="{C191ED0F-9437-693C-5D18-789C9B85E540}"/>
              </a:ext>
            </a:extLst>
          </p:cNvPr>
          <p:cNvPicPr>
            <a:picLocks noChangeAspect="1"/>
          </p:cNvPicPr>
          <p:nvPr/>
        </p:nvPicPr>
        <p:blipFill>
          <a:blip r:embed="rId3"/>
          <a:srcRect/>
          <a:stretch/>
        </p:blipFill>
        <p:spPr>
          <a:xfrm>
            <a:off x="5946468" y="4546181"/>
            <a:ext cx="5714286" cy="1123810"/>
          </a:xfrm>
          <a:prstGeom prst="rect">
            <a:avLst/>
          </a:prstGeom>
        </p:spPr>
      </p:pic>
    </p:spTree>
    <p:extLst>
      <p:ext uri="{BB962C8B-B14F-4D97-AF65-F5344CB8AC3E}">
        <p14:creationId xmlns:p14="http://schemas.microsoft.com/office/powerpoint/2010/main" val="110226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D24C9B67-8C42-E05D-C82D-102F4CFEA0A5}"/>
              </a:ext>
            </a:extLst>
          </p:cNvPr>
          <p:cNvSpPr>
            <a:spLocks noGrp="1"/>
          </p:cNvSpPr>
          <p:nvPr>
            <p:ph type="title"/>
          </p:nvPr>
        </p:nvSpPr>
        <p:spPr>
          <a:xfrm>
            <a:off x="1451200" y="804519"/>
            <a:ext cx="9600775" cy="1049235"/>
          </a:xfrm>
        </p:spPr>
        <p:txBody>
          <a:bodyPr>
            <a:normAutofit/>
          </a:bodyPr>
          <a:lstStyle/>
          <a:p>
            <a:r>
              <a:rPr lang="fr-FR"/>
              <a:t>Méthodologie de l’analyse</a:t>
            </a:r>
            <a:endParaRPr lang="fr-FR" dirty="0"/>
          </a:p>
        </p:txBody>
      </p:sp>
      <p:sp>
        <p:nvSpPr>
          <p:cNvPr id="4" name="Espace réservé du numéro de diapositive 3">
            <a:extLst>
              <a:ext uri="{FF2B5EF4-FFF2-40B4-BE49-F238E27FC236}">
                <a16:creationId xmlns:a16="http://schemas.microsoft.com/office/drawing/2014/main" id="{6A418AE0-3BB0-C020-C31E-BFEFAE96AF8C}"/>
              </a:ext>
            </a:extLst>
          </p:cNvPr>
          <p:cNvSpPr>
            <a:spLocks noGrp="1"/>
          </p:cNvSpPr>
          <p:nvPr>
            <p:ph type="sldNum" sz="quarter" idx="12"/>
          </p:nvPr>
        </p:nvSpPr>
        <p:spPr>
          <a:xfrm>
            <a:off x="479934" y="798973"/>
            <a:ext cx="810808" cy="503578"/>
          </a:xfrm>
        </p:spPr>
        <p:txBody>
          <a:bodyPr>
            <a:normAutofit/>
          </a:bodyPr>
          <a:lstStyle/>
          <a:p>
            <a:pPr rtl="0">
              <a:spcAft>
                <a:spcPts val="600"/>
              </a:spcAft>
            </a:pPr>
            <a:fld id="{7DC1BBB0-96F0-4077-A278-0F3FB5C104D3}" type="slidenum">
              <a:rPr lang="fr-FR" noProof="0" smtClean="0"/>
              <a:pPr rtl="0">
                <a:spcAft>
                  <a:spcPts val="600"/>
                </a:spcAft>
              </a:pPr>
              <a:t>13</a:t>
            </a:fld>
            <a:endParaRPr lang="fr-FR" noProof="0"/>
          </a:p>
        </p:txBody>
      </p:sp>
      <p:pic>
        <p:nvPicPr>
          <p:cNvPr id="10" name="Graphic 9" descr="Magnifying glass">
            <a:extLst>
              <a:ext uri="{FF2B5EF4-FFF2-40B4-BE49-F238E27FC236}">
                <a16:creationId xmlns:a16="http://schemas.microsoft.com/office/drawing/2014/main" id="{B30274BE-6F1D-9934-9983-EDF17E9BA2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51200" y="2015732"/>
            <a:ext cx="3450613" cy="3450613"/>
          </a:xfrm>
          <a:prstGeom prst="rect">
            <a:avLst/>
          </a:prstGeom>
        </p:spPr>
      </p:pic>
    </p:spTree>
    <p:extLst>
      <p:ext uri="{BB962C8B-B14F-4D97-AF65-F5344CB8AC3E}">
        <p14:creationId xmlns:p14="http://schemas.microsoft.com/office/powerpoint/2010/main" val="4199600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B70D47-C053-8958-77D1-A68921C29318}"/>
              </a:ext>
            </a:extLst>
          </p:cNvPr>
          <p:cNvSpPr>
            <a:spLocks noGrp="1"/>
          </p:cNvSpPr>
          <p:nvPr>
            <p:ph type="title"/>
          </p:nvPr>
        </p:nvSpPr>
        <p:spPr/>
        <p:txBody>
          <a:bodyPr>
            <a:normAutofit/>
          </a:bodyPr>
          <a:lstStyle/>
          <a:p>
            <a:r>
              <a:rPr lang="fr-FR" sz="2800" dirty="0"/>
              <a:t>Méthodologie de l’analyse 1/3</a:t>
            </a:r>
          </a:p>
        </p:txBody>
      </p:sp>
      <p:sp>
        <p:nvSpPr>
          <p:cNvPr id="3" name="Espace réservé du contenu 2">
            <a:extLst>
              <a:ext uri="{FF2B5EF4-FFF2-40B4-BE49-F238E27FC236}">
                <a16:creationId xmlns:a16="http://schemas.microsoft.com/office/drawing/2014/main" id="{BF218864-08EA-AE81-38E9-3034C632C015}"/>
              </a:ext>
            </a:extLst>
          </p:cNvPr>
          <p:cNvSpPr>
            <a:spLocks noGrp="1"/>
          </p:cNvSpPr>
          <p:nvPr>
            <p:ph idx="1"/>
          </p:nvPr>
        </p:nvSpPr>
        <p:spPr/>
        <p:txBody>
          <a:bodyPr>
            <a:normAutofit/>
          </a:bodyPr>
          <a:lstStyle/>
          <a:p>
            <a:r>
              <a:rPr lang="fr-FR" sz="1800" b="1" u="sng" dirty="0"/>
              <a:t>Objectifs détaillés : </a:t>
            </a:r>
            <a:br>
              <a:rPr lang="fr-FR" sz="1800" dirty="0"/>
            </a:br>
            <a:r>
              <a:rPr lang="fr-FR" sz="1800" dirty="0"/>
              <a:t>- Faire un bilan de </a:t>
            </a:r>
            <a:r>
              <a:rPr lang="fr-FR" sz="1800" b="1" dirty="0"/>
              <a:t>l’état de sous-nutrition</a:t>
            </a:r>
            <a:br>
              <a:rPr lang="fr-FR" sz="1800" dirty="0"/>
            </a:br>
            <a:r>
              <a:rPr lang="fr-FR" sz="1800" dirty="0"/>
              <a:t>- Analyser le niveau et l’utilisation de la </a:t>
            </a:r>
            <a:r>
              <a:rPr lang="fr-FR" sz="1800" b="1" dirty="0"/>
              <a:t>disponibilité en ressources alimentaires mondiales</a:t>
            </a:r>
            <a:br>
              <a:rPr lang="fr-FR" sz="1800" dirty="0"/>
            </a:br>
            <a:r>
              <a:rPr lang="fr-FR" sz="1800" dirty="0"/>
              <a:t>- </a:t>
            </a:r>
            <a:r>
              <a:rPr lang="fr-FR" sz="1800" b="1" dirty="0"/>
              <a:t>Comparaison</a:t>
            </a:r>
            <a:r>
              <a:rPr lang="fr-FR" sz="1800" dirty="0"/>
              <a:t> des situations par </a:t>
            </a:r>
            <a:r>
              <a:rPr lang="fr-FR" sz="1800" b="1" dirty="0"/>
              <a:t>pays</a:t>
            </a:r>
            <a:r>
              <a:rPr lang="fr-FR" sz="1800" dirty="0"/>
              <a:t> pour : </a:t>
            </a:r>
            <a:br>
              <a:rPr lang="fr-FR" sz="1800" dirty="0"/>
            </a:br>
            <a:r>
              <a:rPr lang="fr-FR" sz="1800" dirty="0"/>
              <a:t>la sous-nutrition, l’aide alimentaire, la disponibilité alimentaire</a:t>
            </a:r>
            <a:br>
              <a:rPr lang="fr-FR" sz="1800" dirty="0"/>
            </a:br>
            <a:r>
              <a:rPr lang="fr-FR" sz="1800" dirty="0"/>
              <a:t>- </a:t>
            </a:r>
            <a:r>
              <a:rPr lang="fr-FR" sz="1800" b="1" dirty="0"/>
              <a:t>Etude complémentaire </a:t>
            </a:r>
            <a:r>
              <a:rPr lang="fr-FR" sz="1800" dirty="0"/>
              <a:t>sur le Manioc en Thaïlande</a:t>
            </a:r>
          </a:p>
          <a:p>
            <a:pPr marL="0" indent="0">
              <a:buNone/>
            </a:pPr>
            <a:endParaRPr lang="fr-FR" sz="1800" dirty="0"/>
          </a:p>
          <a:p>
            <a:r>
              <a:rPr lang="fr-FR" sz="1800" dirty="0"/>
              <a:t>Etude effectuée avec </a:t>
            </a:r>
            <a:r>
              <a:rPr lang="fr-FR" sz="1800" b="1" dirty="0"/>
              <a:t>Python</a:t>
            </a:r>
            <a:r>
              <a:rPr lang="fr-FR" sz="1800" dirty="0"/>
              <a:t> sous </a:t>
            </a:r>
            <a:r>
              <a:rPr lang="fr-FR" sz="1800" b="1" dirty="0" err="1"/>
              <a:t>Jupyter</a:t>
            </a:r>
            <a:r>
              <a:rPr lang="fr-FR" sz="1800" b="1" dirty="0"/>
              <a:t> Notebook </a:t>
            </a:r>
            <a:r>
              <a:rPr lang="fr-FR" sz="1800" dirty="0"/>
              <a:t>(travail des données, exploitation et graphique)</a:t>
            </a:r>
          </a:p>
          <a:p>
            <a:pPr marL="0" indent="0">
              <a:buNone/>
            </a:pPr>
            <a:endParaRPr lang="fr-FR" sz="1800" dirty="0"/>
          </a:p>
          <a:p>
            <a:r>
              <a:rPr lang="fr-FR" sz="1800" dirty="0"/>
              <a:t>Travail préalable : homogénéisation des unités, explicitation des noms d’attributs, optimisation du type de données</a:t>
            </a:r>
          </a:p>
        </p:txBody>
      </p:sp>
      <p:sp>
        <p:nvSpPr>
          <p:cNvPr id="4" name="Espace réservé du numéro de diapositive 3">
            <a:extLst>
              <a:ext uri="{FF2B5EF4-FFF2-40B4-BE49-F238E27FC236}">
                <a16:creationId xmlns:a16="http://schemas.microsoft.com/office/drawing/2014/main" id="{B602329C-4CC1-C907-B0CA-26A29725208B}"/>
              </a:ext>
            </a:extLst>
          </p:cNvPr>
          <p:cNvSpPr>
            <a:spLocks noGrp="1"/>
          </p:cNvSpPr>
          <p:nvPr>
            <p:ph type="sldNum" sz="quarter" idx="12"/>
          </p:nvPr>
        </p:nvSpPr>
        <p:spPr/>
        <p:txBody>
          <a:bodyPr/>
          <a:lstStyle/>
          <a:p>
            <a:pPr rtl="0"/>
            <a:fld id="{7DC1BBB0-96F0-4077-A278-0F3FB5C104D3}" type="slidenum">
              <a:rPr lang="fr-FR" noProof="0" smtClean="0"/>
              <a:t>14</a:t>
            </a:fld>
            <a:endParaRPr lang="fr-FR" noProof="0"/>
          </a:p>
        </p:txBody>
      </p:sp>
    </p:spTree>
    <p:extLst>
      <p:ext uri="{BB962C8B-B14F-4D97-AF65-F5344CB8AC3E}">
        <p14:creationId xmlns:p14="http://schemas.microsoft.com/office/powerpoint/2010/main" val="1492210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534C14-7CDE-00A4-DB33-29CB1E9DE08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99043B1-BC19-6641-D41D-2E0C3E6F2106}"/>
              </a:ext>
            </a:extLst>
          </p:cNvPr>
          <p:cNvSpPr>
            <a:spLocks noGrp="1"/>
          </p:cNvSpPr>
          <p:nvPr>
            <p:ph type="title"/>
          </p:nvPr>
        </p:nvSpPr>
        <p:spPr/>
        <p:txBody>
          <a:bodyPr>
            <a:normAutofit/>
          </a:bodyPr>
          <a:lstStyle/>
          <a:p>
            <a:r>
              <a:rPr lang="fr-FR" sz="2800" dirty="0"/>
              <a:t>Méthodologie de l’analyse 2/3</a:t>
            </a:r>
          </a:p>
        </p:txBody>
      </p:sp>
      <p:sp>
        <p:nvSpPr>
          <p:cNvPr id="3" name="Espace réservé du contenu 2">
            <a:extLst>
              <a:ext uri="{FF2B5EF4-FFF2-40B4-BE49-F238E27FC236}">
                <a16:creationId xmlns:a16="http://schemas.microsoft.com/office/drawing/2014/main" id="{92B71147-6B5F-95E3-BC42-0B295C54A2BD}"/>
              </a:ext>
            </a:extLst>
          </p:cNvPr>
          <p:cNvSpPr>
            <a:spLocks noGrp="1"/>
          </p:cNvSpPr>
          <p:nvPr>
            <p:ph idx="1"/>
          </p:nvPr>
        </p:nvSpPr>
        <p:spPr/>
        <p:txBody>
          <a:bodyPr>
            <a:normAutofit fontScale="92500" lnSpcReduction="10000"/>
          </a:bodyPr>
          <a:lstStyle/>
          <a:p>
            <a:r>
              <a:rPr lang="fr-FR" b="1" dirty="0"/>
              <a:t>Restrictions</a:t>
            </a:r>
            <a:r>
              <a:rPr lang="fr-FR" dirty="0"/>
              <a:t> des données aux </a:t>
            </a:r>
            <a:r>
              <a:rPr lang="fr-FR" b="1" dirty="0"/>
              <a:t>années</a:t>
            </a:r>
            <a:r>
              <a:rPr lang="fr-FR" dirty="0"/>
              <a:t> suivantes :</a:t>
            </a:r>
            <a:br>
              <a:rPr lang="fr-FR" dirty="0"/>
            </a:br>
            <a:r>
              <a:rPr lang="fr-FR" dirty="0"/>
              <a:t>- </a:t>
            </a:r>
            <a:r>
              <a:rPr lang="fr-FR" b="1" dirty="0"/>
              <a:t>population</a:t>
            </a:r>
            <a:r>
              <a:rPr lang="fr-FR" dirty="0"/>
              <a:t> (</a:t>
            </a:r>
            <a:r>
              <a:rPr lang="fr-FR" b="1" dirty="0"/>
              <a:t>restreintes à l’année 2017</a:t>
            </a:r>
            <a:r>
              <a:rPr lang="fr-FR" dirty="0"/>
              <a:t>)</a:t>
            </a:r>
            <a:br>
              <a:rPr lang="fr-FR" dirty="0"/>
            </a:br>
            <a:r>
              <a:rPr lang="fr-FR" dirty="0"/>
              <a:t>- </a:t>
            </a:r>
            <a:r>
              <a:rPr lang="fr-FR" b="1" dirty="0"/>
              <a:t>sous-nutrition</a:t>
            </a:r>
            <a:r>
              <a:rPr lang="fr-FR" dirty="0"/>
              <a:t> (</a:t>
            </a:r>
            <a:r>
              <a:rPr lang="fr-FR" b="1" dirty="0"/>
              <a:t>restreintes à la période 2016-2018, </a:t>
            </a:r>
            <a:r>
              <a:rPr lang="fr-FR" dirty="0"/>
              <a:t>représentative de 2017)</a:t>
            </a:r>
            <a:br>
              <a:rPr lang="fr-FR" dirty="0"/>
            </a:br>
            <a:r>
              <a:rPr lang="fr-FR" dirty="0"/>
              <a:t>- </a:t>
            </a:r>
            <a:r>
              <a:rPr lang="fr-FR" dirty="0" err="1"/>
              <a:t>dispo_alimentaire</a:t>
            </a:r>
            <a:r>
              <a:rPr lang="fr-FR" dirty="0"/>
              <a:t> (données de 2017)</a:t>
            </a:r>
            <a:br>
              <a:rPr lang="fr-FR" dirty="0"/>
            </a:br>
            <a:r>
              <a:rPr lang="fr-FR" dirty="0"/>
              <a:t>- </a:t>
            </a:r>
            <a:r>
              <a:rPr lang="fr-FR" dirty="0" err="1"/>
              <a:t>aide_alimentaire</a:t>
            </a:r>
            <a:r>
              <a:rPr lang="fr-FR" dirty="0"/>
              <a:t> (données de 2013 à 2016)</a:t>
            </a:r>
          </a:p>
          <a:p>
            <a:r>
              <a:rPr lang="fr-FR" dirty="0"/>
              <a:t>La </a:t>
            </a:r>
            <a:r>
              <a:rPr lang="fr-FR" b="1" dirty="0"/>
              <a:t>disponibilité intérieure </a:t>
            </a:r>
            <a:r>
              <a:rPr lang="fr-FR" dirty="0"/>
              <a:t>peut se calculer de 3 manières différentes :</a:t>
            </a:r>
            <a:br>
              <a:rPr lang="fr-FR" dirty="0"/>
            </a:br>
            <a:r>
              <a:rPr lang="fr-FR" dirty="0"/>
              <a:t>-</a:t>
            </a:r>
            <a:r>
              <a:rPr lang="fr-FR" b="1" dirty="0"/>
              <a:t>en calcul direct </a:t>
            </a:r>
            <a:r>
              <a:rPr lang="fr-FR" dirty="0"/>
              <a:t>: avec la connaissance de la disponibilité intérieure de chaque pays.</a:t>
            </a:r>
            <a:br>
              <a:rPr lang="fr-FR" b="1" dirty="0"/>
            </a:br>
            <a:r>
              <a:rPr lang="fr-FR" dirty="0"/>
              <a:t>-</a:t>
            </a:r>
            <a:r>
              <a:rPr lang="fr-FR" b="1" dirty="0"/>
              <a:t>par ses flux </a:t>
            </a:r>
            <a:r>
              <a:rPr lang="fr-FR" dirty="0"/>
              <a:t>: Disponibilité intérieure = Production + Importations - Exportations + Variation de stock</a:t>
            </a:r>
            <a:br>
              <a:rPr lang="fr-FR" dirty="0"/>
            </a:br>
            <a:r>
              <a:rPr lang="fr-FR" dirty="0"/>
              <a:t>-</a:t>
            </a:r>
            <a:r>
              <a:rPr lang="fr-FR" b="1" dirty="0"/>
              <a:t>par ses utilisations </a:t>
            </a:r>
            <a:r>
              <a:rPr lang="fr-FR" dirty="0"/>
              <a:t>: Disponibilité intérieure = Semences + Pertes + Nourriture + Aliments pour animaux </a:t>
            </a:r>
            <a:br>
              <a:rPr lang="fr-FR" dirty="0"/>
            </a:br>
            <a:r>
              <a:rPr lang="fr-FR" dirty="0"/>
              <a:t>							+ Traitement + Autres utilisations</a:t>
            </a:r>
            <a:br>
              <a:rPr lang="fr-FR" dirty="0"/>
            </a:br>
            <a:r>
              <a:rPr lang="fr-FR" dirty="0"/>
              <a:t>Dans le cadre d’une analyse des </a:t>
            </a:r>
            <a:r>
              <a:rPr lang="fr-FR" b="1" dirty="0"/>
              <a:t>utilisations </a:t>
            </a:r>
            <a:r>
              <a:rPr lang="fr-FR" dirty="0"/>
              <a:t>de la disponibilité intérieure, </a:t>
            </a:r>
            <a:br>
              <a:rPr lang="fr-FR" dirty="0"/>
            </a:br>
            <a:r>
              <a:rPr lang="fr-FR" dirty="0"/>
              <a:t>nous la </a:t>
            </a:r>
            <a:r>
              <a:rPr lang="fr-FR" b="1" dirty="0"/>
              <a:t>calculerons par ses utilisations.</a:t>
            </a:r>
            <a:br>
              <a:rPr lang="fr-FR" dirty="0"/>
            </a:br>
            <a:endParaRPr lang="fr-FR" dirty="0"/>
          </a:p>
          <a:p>
            <a:endParaRPr lang="fr-FR" dirty="0"/>
          </a:p>
        </p:txBody>
      </p:sp>
      <p:sp>
        <p:nvSpPr>
          <p:cNvPr id="4" name="Espace réservé du numéro de diapositive 3">
            <a:extLst>
              <a:ext uri="{FF2B5EF4-FFF2-40B4-BE49-F238E27FC236}">
                <a16:creationId xmlns:a16="http://schemas.microsoft.com/office/drawing/2014/main" id="{7369C511-C778-B18C-9CB8-EA622D1A30BE}"/>
              </a:ext>
            </a:extLst>
          </p:cNvPr>
          <p:cNvSpPr>
            <a:spLocks noGrp="1"/>
          </p:cNvSpPr>
          <p:nvPr>
            <p:ph type="sldNum" sz="quarter" idx="12"/>
          </p:nvPr>
        </p:nvSpPr>
        <p:spPr/>
        <p:txBody>
          <a:bodyPr/>
          <a:lstStyle/>
          <a:p>
            <a:pPr rtl="0"/>
            <a:fld id="{7DC1BBB0-96F0-4077-A278-0F3FB5C104D3}" type="slidenum">
              <a:rPr lang="fr-FR" noProof="0" smtClean="0"/>
              <a:t>15</a:t>
            </a:fld>
            <a:endParaRPr lang="fr-FR" noProof="0"/>
          </a:p>
        </p:txBody>
      </p:sp>
    </p:spTree>
    <p:extLst>
      <p:ext uri="{BB962C8B-B14F-4D97-AF65-F5344CB8AC3E}">
        <p14:creationId xmlns:p14="http://schemas.microsoft.com/office/powerpoint/2010/main" val="2328155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F6FCC-008C-D507-B45E-199BAF57486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F209C8BA-A351-D60B-8977-F3E3267F3C17}"/>
              </a:ext>
            </a:extLst>
          </p:cNvPr>
          <p:cNvSpPr>
            <a:spLocks noGrp="1"/>
          </p:cNvSpPr>
          <p:nvPr>
            <p:ph type="title"/>
          </p:nvPr>
        </p:nvSpPr>
        <p:spPr/>
        <p:txBody>
          <a:bodyPr>
            <a:normAutofit/>
          </a:bodyPr>
          <a:lstStyle/>
          <a:p>
            <a:r>
              <a:rPr lang="fr-FR" sz="2800" dirty="0"/>
              <a:t>Méthodologie de l’analyse 3/3</a:t>
            </a:r>
          </a:p>
        </p:txBody>
      </p:sp>
      <p:sp>
        <p:nvSpPr>
          <p:cNvPr id="3" name="Espace réservé du contenu 2">
            <a:extLst>
              <a:ext uri="{FF2B5EF4-FFF2-40B4-BE49-F238E27FC236}">
                <a16:creationId xmlns:a16="http://schemas.microsoft.com/office/drawing/2014/main" id="{9E28F23B-0046-5828-52CE-902A4C4324C7}"/>
              </a:ext>
            </a:extLst>
          </p:cNvPr>
          <p:cNvSpPr>
            <a:spLocks noGrp="1"/>
          </p:cNvSpPr>
          <p:nvPr>
            <p:ph idx="1"/>
          </p:nvPr>
        </p:nvSpPr>
        <p:spPr/>
        <p:txBody>
          <a:bodyPr>
            <a:normAutofit/>
          </a:bodyPr>
          <a:lstStyle/>
          <a:p>
            <a:r>
              <a:rPr lang="fr-FR" sz="1800" dirty="0"/>
              <a:t>Pour un adulte, </a:t>
            </a:r>
            <a:r>
              <a:rPr lang="fr-FR" sz="1800" b="1" dirty="0"/>
              <a:t>l’apport en énergie moyen conseillé </a:t>
            </a:r>
            <a:r>
              <a:rPr lang="fr-FR" sz="1800" dirty="0"/>
              <a:t>est de : </a:t>
            </a:r>
            <a:r>
              <a:rPr lang="fr-FR" sz="1800" b="1" dirty="0"/>
              <a:t>2250 calories/jr </a:t>
            </a:r>
            <a:br>
              <a:rPr lang="fr-FR" sz="1800" dirty="0"/>
            </a:br>
            <a:r>
              <a:rPr lang="fr-FR" sz="1800" dirty="0"/>
              <a:t>(Source VIDAL.fr (référence médicale) </a:t>
            </a:r>
            <a:r>
              <a:rPr lang="fr-FR" sz="1800" dirty="0">
                <a:hlinkClick r:id="rId2"/>
              </a:rPr>
              <a:t>ici</a:t>
            </a:r>
            <a:r>
              <a:rPr lang="fr-FR" sz="1800" dirty="0"/>
              <a:t> , 1 calorie = 1kcal) </a:t>
            </a:r>
          </a:p>
          <a:p>
            <a:r>
              <a:rPr lang="fr-FR" sz="1800" dirty="0">
                <a:latin typeface="system-ui"/>
              </a:rPr>
              <a:t>Notons que </a:t>
            </a:r>
            <a:r>
              <a:rPr lang="fr-FR" sz="1800" b="1" dirty="0">
                <a:latin typeface="system-ui"/>
              </a:rPr>
              <a:t>l’étude</a:t>
            </a:r>
            <a:r>
              <a:rPr lang="fr-FR" sz="1800" dirty="0">
                <a:latin typeface="system-ui"/>
              </a:rPr>
              <a:t> s’intéresse à la </a:t>
            </a:r>
            <a:r>
              <a:rPr lang="fr-FR" sz="1800" b="1" dirty="0">
                <a:latin typeface="system-ui"/>
              </a:rPr>
              <a:t>nutrition uniquement du point de vue énergétique </a:t>
            </a:r>
            <a:r>
              <a:rPr lang="fr-FR" sz="1800" dirty="0">
                <a:latin typeface="system-ui"/>
              </a:rPr>
              <a:t>(calories) et non du point de vue diversité des apports nécessaires.</a:t>
            </a:r>
            <a:br>
              <a:rPr lang="fr-FR" sz="1800" dirty="0"/>
            </a:br>
            <a:endParaRPr lang="fr-FR" sz="1800" dirty="0"/>
          </a:p>
          <a:p>
            <a:endParaRPr lang="fr-FR" sz="1800" dirty="0"/>
          </a:p>
        </p:txBody>
      </p:sp>
      <p:sp>
        <p:nvSpPr>
          <p:cNvPr id="4" name="Espace réservé du numéro de diapositive 3">
            <a:extLst>
              <a:ext uri="{FF2B5EF4-FFF2-40B4-BE49-F238E27FC236}">
                <a16:creationId xmlns:a16="http://schemas.microsoft.com/office/drawing/2014/main" id="{2AFE0510-18BB-6E8A-3169-C99E7F9C6F44}"/>
              </a:ext>
            </a:extLst>
          </p:cNvPr>
          <p:cNvSpPr>
            <a:spLocks noGrp="1"/>
          </p:cNvSpPr>
          <p:nvPr>
            <p:ph type="sldNum" sz="quarter" idx="12"/>
          </p:nvPr>
        </p:nvSpPr>
        <p:spPr/>
        <p:txBody>
          <a:bodyPr/>
          <a:lstStyle/>
          <a:p>
            <a:pPr rtl="0"/>
            <a:fld id="{7DC1BBB0-96F0-4077-A278-0F3FB5C104D3}" type="slidenum">
              <a:rPr lang="fr-FR" noProof="0" smtClean="0"/>
              <a:t>16</a:t>
            </a:fld>
            <a:endParaRPr lang="fr-FR" noProof="0"/>
          </a:p>
        </p:txBody>
      </p:sp>
    </p:spTree>
    <p:extLst>
      <p:ext uri="{BB962C8B-B14F-4D97-AF65-F5344CB8AC3E}">
        <p14:creationId xmlns:p14="http://schemas.microsoft.com/office/powerpoint/2010/main" val="4000139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C5044C-269A-8145-DFD4-25A59F71FAC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68170CE-4D1E-EA46-F6F5-0B6FD3B57BC7}"/>
              </a:ext>
            </a:extLst>
          </p:cNvPr>
          <p:cNvSpPr>
            <a:spLocks noGrp="1"/>
          </p:cNvSpPr>
          <p:nvPr>
            <p:ph type="title"/>
          </p:nvPr>
        </p:nvSpPr>
        <p:spPr/>
        <p:txBody>
          <a:bodyPr/>
          <a:lstStyle/>
          <a:p>
            <a:r>
              <a:rPr lang="fr-FR" dirty="0"/>
              <a:t>II-Les Analyses</a:t>
            </a:r>
          </a:p>
        </p:txBody>
      </p:sp>
      <p:sp>
        <p:nvSpPr>
          <p:cNvPr id="5" name="Espace réservé du contenu 4">
            <a:extLst>
              <a:ext uri="{FF2B5EF4-FFF2-40B4-BE49-F238E27FC236}">
                <a16:creationId xmlns:a16="http://schemas.microsoft.com/office/drawing/2014/main" id="{AFD8C9FE-255B-64DB-CE54-36BB42C1BE2F}"/>
              </a:ext>
            </a:extLst>
          </p:cNvPr>
          <p:cNvSpPr>
            <a:spLocks noGrp="1"/>
          </p:cNvSpPr>
          <p:nvPr>
            <p:ph idx="1"/>
          </p:nvPr>
        </p:nvSpPr>
        <p:spPr/>
        <p:txBody>
          <a:bodyPr/>
          <a:lstStyle/>
          <a:p>
            <a:r>
              <a:rPr lang="fr-FR" dirty="0"/>
              <a:t>LA SOUS-NUTRITION</a:t>
            </a:r>
          </a:p>
          <a:p>
            <a:r>
              <a:rPr lang="fr-FR" dirty="0"/>
              <a:t>L’UTILISATION DE LA DISPONIBILITE INTERIEURE</a:t>
            </a:r>
          </a:p>
          <a:p>
            <a:r>
              <a:rPr lang="fr-FR" dirty="0"/>
              <a:t>DES SITUATIONS NATIONALES DIFFERENTES</a:t>
            </a:r>
          </a:p>
          <a:p>
            <a:r>
              <a:rPr lang="fr-FR" dirty="0"/>
              <a:t>ETUDE SUR LE MANIOC EN THAILANDE</a:t>
            </a:r>
          </a:p>
          <a:p>
            <a:endParaRPr lang="fr-FR" dirty="0"/>
          </a:p>
        </p:txBody>
      </p:sp>
      <p:sp>
        <p:nvSpPr>
          <p:cNvPr id="4" name="Espace réservé du numéro de diapositive 3">
            <a:extLst>
              <a:ext uri="{FF2B5EF4-FFF2-40B4-BE49-F238E27FC236}">
                <a16:creationId xmlns:a16="http://schemas.microsoft.com/office/drawing/2014/main" id="{65813594-2960-CDCA-E676-385F44AD6F87}"/>
              </a:ext>
            </a:extLst>
          </p:cNvPr>
          <p:cNvSpPr>
            <a:spLocks noGrp="1"/>
          </p:cNvSpPr>
          <p:nvPr>
            <p:ph type="sldNum" sz="quarter" idx="12"/>
          </p:nvPr>
        </p:nvSpPr>
        <p:spPr/>
        <p:txBody>
          <a:bodyPr/>
          <a:lstStyle/>
          <a:p>
            <a:pPr rtl="0"/>
            <a:fld id="{7DC1BBB0-96F0-4077-A278-0F3FB5C104D3}" type="slidenum">
              <a:rPr lang="fr-FR" noProof="0" smtClean="0"/>
              <a:t>17</a:t>
            </a:fld>
            <a:endParaRPr lang="fr-FR" noProof="0"/>
          </a:p>
        </p:txBody>
      </p:sp>
      <p:pic>
        <p:nvPicPr>
          <p:cNvPr id="3" name="Graphic 8" descr="Upward trend">
            <a:extLst>
              <a:ext uri="{FF2B5EF4-FFF2-40B4-BE49-F238E27FC236}">
                <a16:creationId xmlns:a16="http://schemas.microsoft.com/office/drawing/2014/main" id="{B4D21BF7-5CB6-D538-9D8E-C38E704AC7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4572" y="1814270"/>
            <a:ext cx="3450613" cy="3450613"/>
          </a:xfrm>
          <a:prstGeom prst="rect">
            <a:avLst/>
          </a:prstGeom>
        </p:spPr>
      </p:pic>
    </p:spTree>
    <p:extLst>
      <p:ext uri="{BB962C8B-B14F-4D97-AF65-F5344CB8AC3E}">
        <p14:creationId xmlns:p14="http://schemas.microsoft.com/office/powerpoint/2010/main" val="2905211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150" y="3528542"/>
            <a:ext cx="8634823"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4F6621CF-F493-40D5-98AE-24A9D3AD4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7" y="0"/>
            <a:ext cx="12191699" cy="4950268"/>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08FB22A-3CAB-8D14-7B85-141B3B151883}"/>
              </a:ext>
            </a:extLst>
          </p:cNvPr>
          <p:cNvSpPr>
            <a:spLocks noGrp="1"/>
          </p:cNvSpPr>
          <p:nvPr>
            <p:ph type="title"/>
          </p:nvPr>
        </p:nvSpPr>
        <p:spPr>
          <a:xfrm>
            <a:off x="5077573" y="643467"/>
            <a:ext cx="5974400" cy="4127545"/>
          </a:xfrm>
        </p:spPr>
        <p:txBody>
          <a:bodyPr vert="horz" lIns="91440" tIns="45720" rIns="91440" bIns="0" rtlCol="0" anchor="ctr">
            <a:normAutofit/>
          </a:bodyPr>
          <a:lstStyle/>
          <a:p>
            <a:pPr defTabSz="914400"/>
            <a:r>
              <a:rPr lang="en-US" sz="4800" cap="all"/>
              <a:t>La sous-nutrition</a:t>
            </a:r>
          </a:p>
        </p:txBody>
      </p:sp>
      <p:sp>
        <p:nvSpPr>
          <p:cNvPr id="21" name="Rectangle 20">
            <a:extLst>
              <a:ext uri="{FF2B5EF4-FFF2-40B4-BE49-F238E27FC236}">
                <a16:creationId xmlns:a16="http://schemas.microsoft.com/office/drawing/2014/main" id="{CADEE02A-D296-42EA-88F5-7803F69CE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 y="4950269"/>
            <a:ext cx="12188521" cy="1907732"/>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pic>
        <p:nvPicPr>
          <p:cNvPr id="6" name="Picture 5" descr="Main tenant une carotte">
            <a:extLst>
              <a:ext uri="{FF2B5EF4-FFF2-40B4-BE49-F238E27FC236}">
                <a16:creationId xmlns:a16="http://schemas.microsoft.com/office/drawing/2014/main" id="{D8D44C97-4A4A-2576-8B7C-F3CA6DE02F45}"/>
              </a:ext>
            </a:extLst>
          </p:cNvPr>
          <p:cNvPicPr>
            <a:picLocks noChangeAspect="1"/>
          </p:cNvPicPr>
          <p:nvPr/>
        </p:nvPicPr>
        <p:blipFill>
          <a:blip r:embed="rId3"/>
          <a:srcRect l="11841" r="42900" b="-2"/>
          <a:stretch/>
        </p:blipFill>
        <p:spPr>
          <a:xfrm>
            <a:off x="3178" y="-2"/>
            <a:ext cx="4649905" cy="6858002"/>
          </a:xfrm>
          <a:prstGeom prst="rect">
            <a:avLst/>
          </a:prstGeom>
        </p:spPr>
      </p:pic>
      <p:sp>
        <p:nvSpPr>
          <p:cNvPr id="4" name="Espace réservé du numéro de diapositive 3">
            <a:extLst>
              <a:ext uri="{FF2B5EF4-FFF2-40B4-BE49-F238E27FC236}">
                <a16:creationId xmlns:a16="http://schemas.microsoft.com/office/drawing/2014/main" id="{3ED491FC-9367-52B2-F651-9043B04C9E95}"/>
              </a:ext>
            </a:extLst>
          </p:cNvPr>
          <p:cNvSpPr>
            <a:spLocks noGrp="1"/>
          </p:cNvSpPr>
          <p:nvPr>
            <p:ph type="sldNum" sz="quarter" idx="12"/>
          </p:nvPr>
        </p:nvSpPr>
        <p:spPr>
          <a:xfrm>
            <a:off x="10793460" y="299238"/>
            <a:ext cx="810808" cy="503578"/>
          </a:xfrm>
        </p:spPr>
        <p:txBody>
          <a:bodyPr vert="horz" lIns="91440" tIns="45720" rIns="91440" bIns="45720" rtlCol="0" anchor="t">
            <a:normAutofit/>
          </a:bodyPr>
          <a:lstStyle/>
          <a:p>
            <a:pPr>
              <a:lnSpc>
                <a:spcPct val="90000"/>
              </a:lnSpc>
              <a:spcAft>
                <a:spcPts val="600"/>
              </a:spcAft>
            </a:pPr>
            <a:fld id="{7DC1BBB0-96F0-4077-A278-0F3FB5C104D3}" type="slidenum">
              <a:rPr lang="en-US" sz="2800" noProof="0" smtClean="0"/>
              <a:pPr>
                <a:lnSpc>
                  <a:spcPct val="90000"/>
                </a:lnSpc>
                <a:spcAft>
                  <a:spcPts val="600"/>
                </a:spcAft>
              </a:pPr>
              <a:t>18</a:t>
            </a:fld>
            <a:endParaRPr lang="en-US" sz="2800" noProof="0"/>
          </a:p>
        </p:txBody>
      </p:sp>
    </p:spTree>
    <p:extLst>
      <p:ext uri="{BB962C8B-B14F-4D97-AF65-F5344CB8AC3E}">
        <p14:creationId xmlns:p14="http://schemas.microsoft.com/office/powerpoint/2010/main" val="123330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D3AD01-0502-F7B0-E2A3-AED4D629C69B}"/>
              </a:ext>
            </a:extLst>
          </p:cNvPr>
          <p:cNvSpPr>
            <a:spLocks noGrp="1"/>
          </p:cNvSpPr>
          <p:nvPr>
            <p:ph type="title"/>
          </p:nvPr>
        </p:nvSpPr>
        <p:spPr/>
        <p:txBody>
          <a:bodyPr>
            <a:normAutofit/>
          </a:bodyPr>
          <a:lstStyle/>
          <a:p>
            <a:r>
              <a:rPr lang="fr-FR" sz="2800" dirty="0"/>
              <a:t>1) Proportion de personnes en état de sous-nutrition en 2017</a:t>
            </a:r>
          </a:p>
        </p:txBody>
      </p:sp>
      <p:sp>
        <p:nvSpPr>
          <p:cNvPr id="7" name="Espace réservé du numéro de diapositive 6">
            <a:extLst>
              <a:ext uri="{FF2B5EF4-FFF2-40B4-BE49-F238E27FC236}">
                <a16:creationId xmlns:a16="http://schemas.microsoft.com/office/drawing/2014/main" id="{05BF26D6-D455-D921-1A22-D0954D31631B}"/>
              </a:ext>
            </a:extLst>
          </p:cNvPr>
          <p:cNvSpPr>
            <a:spLocks noGrp="1"/>
          </p:cNvSpPr>
          <p:nvPr>
            <p:ph type="sldNum" sz="quarter" idx="12"/>
          </p:nvPr>
        </p:nvSpPr>
        <p:spPr/>
        <p:txBody>
          <a:bodyPr/>
          <a:lstStyle/>
          <a:p>
            <a:pPr rtl="0"/>
            <a:fld id="{7DC1BBB0-96F0-4077-A278-0F3FB5C104D3}" type="slidenum">
              <a:rPr lang="fr-FR" noProof="0" smtClean="0"/>
              <a:t>19</a:t>
            </a:fld>
            <a:endParaRPr lang="fr-FR" noProof="0"/>
          </a:p>
        </p:txBody>
      </p:sp>
      <p:pic>
        <p:nvPicPr>
          <p:cNvPr id="8" name="Espace réservé du contenu 7">
            <a:extLst>
              <a:ext uri="{FF2B5EF4-FFF2-40B4-BE49-F238E27FC236}">
                <a16:creationId xmlns:a16="http://schemas.microsoft.com/office/drawing/2014/main" id="{AE46BD8B-290A-D4E5-52FE-6B4A39E1BF09}"/>
              </a:ext>
            </a:extLst>
          </p:cNvPr>
          <p:cNvPicPr>
            <a:picLocks noGrp="1" noChangeAspect="1"/>
          </p:cNvPicPr>
          <p:nvPr>
            <p:ph idx="13"/>
          </p:nvPr>
        </p:nvPicPr>
        <p:blipFill>
          <a:blip r:embed="rId2"/>
          <a:stretch>
            <a:fillRect/>
          </a:stretch>
        </p:blipFill>
        <p:spPr>
          <a:xfrm>
            <a:off x="621605" y="1949109"/>
            <a:ext cx="5184775" cy="3579524"/>
          </a:xfrm>
          <a:prstGeom prst="rect">
            <a:avLst/>
          </a:prstGeom>
        </p:spPr>
      </p:pic>
      <p:sp>
        <p:nvSpPr>
          <p:cNvPr id="6" name="Espace réservé du contenu 5">
            <a:extLst>
              <a:ext uri="{FF2B5EF4-FFF2-40B4-BE49-F238E27FC236}">
                <a16:creationId xmlns:a16="http://schemas.microsoft.com/office/drawing/2014/main" id="{962A9459-CDC9-5CB6-140C-C60B241BFF25}"/>
              </a:ext>
            </a:extLst>
          </p:cNvPr>
          <p:cNvSpPr>
            <a:spLocks noGrp="1"/>
          </p:cNvSpPr>
          <p:nvPr>
            <p:ph idx="1"/>
          </p:nvPr>
        </p:nvSpPr>
        <p:spPr>
          <a:xfrm>
            <a:off x="6670476" y="1949109"/>
            <a:ext cx="5184576" cy="3496115"/>
          </a:xfrm>
        </p:spPr>
        <p:txBody>
          <a:bodyPr anchor="t" anchorCtr="0">
            <a:normAutofit/>
          </a:bodyPr>
          <a:lstStyle/>
          <a:p>
            <a:pPr marL="0" indent="0">
              <a:buNone/>
            </a:pPr>
            <a:r>
              <a:rPr lang="fr-FR" sz="1600" dirty="0"/>
              <a:t>Dans les 203 pays de l’étude, en 2017 :</a:t>
            </a:r>
          </a:p>
          <a:p>
            <a:pPr marL="0" indent="0">
              <a:buNone/>
            </a:pPr>
            <a:endParaRPr lang="fr-FR" sz="1600" dirty="0"/>
          </a:p>
          <a:p>
            <a:r>
              <a:rPr lang="fr-FR" sz="2400" b="1" dirty="0"/>
              <a:t>7.1  %</a:t>
            </a:r>
            <a:r>
              <a:rPr lang="fr-FR" sz="2400" dirty="0"/>
              <a:t> de la population en </a:t>
            </a:r>
            <a:r>
              <a:rPr lang="fr-FR" sz="2400" b="1" dirty="0"/>
              <a:t>sous-nutrition</a:t>
            </a:r>
          </a:p>
          <a:p>
            <a:r>
              <a:rPr lang="fr-FR" sz="1600" dirty="0"/>
              <a:t>Personnes en état de </a:t>
            </a:r>
            <a:r>
              <a:rPr lang="fr-FR" sz="1600" b="1" dirty="0"/>
              <a:t>sous-nutrition</a:t>
            </a:r>
            <a:r>
              <a:rPr lang="fr-FR" sz="1600" dirty="0"/>
              <a:t> :  535.7 millions.</a:t>
            </a:r>
          </a:p>
          <a:p>
            <a:r>
              <a:rPr lang="fr-FR" sz="1600" dirty="0"/>
              <a:t>Population </a:t>
            </a:r>
            <a:r>
              <a:rPr lang="fr-FR" sz="1600" b="1" dirty="0"/>
              <a:t>totale</a:t>
            </a:r>
            <a:r>
              <a:rPr lang="fr-FR" sz="1600" dirty="0"/>
              <a:t> :  7 543.8 millions.</a:t>
            </a:r>
          </a:p>
        </p:txBody>
      </p:sp>
    </p:spTree>
    <p:extLst>
      <p:ext uri="{BB962C8B-B14F-4D97-AF65-F5344CB8AC3E}">
        <p14:creationId xmlns:p14="http://schemas.microsoft.com/office/powerpoint/2010/main" val="4160342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1DB96-9C68-0B17-8729-4971B4CF680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CF13F64-927D-E93F-2432-72D2684CA0BB}"/>
              </a:ext>
            </a:extLst>
          </p:cNvPr>
          <p:cNvSpPr>
            <a:spLocks noGrp="1"/>
          </p:cNvSpPr>
          <p:nvPr>
            <p:ph type="title"/>
          </p:nvPr>
        </p:nvSpPr>
        <p:spPr/>
        <p:txBody>
          <a:bodyPr/>
          <a:lstStyle/>
          <a:p>
            <a:r>
              <a:rPr lang="fr-FR" dirty="0"/>
              <a:t>SOMMAIRE</a:t>
            </a:r>
          </a:p>
        </p:txBody>
      </p:sp>
      <p:sp>
        <p:nvSpPr>
          <p:cNvPr id="5" name="Espace réservé du contenu 4">
            <a:extLst>
              <a:ext uri="{FF2B5EF4-FFF2-40B4-BE49-F238E27FC236}">
                <a16:creationId xmlns:a16="http://schemas.microsoft.com/office/drawing/2014/main" id="{D80EA866-99AF-A176-EEE2-2A7C2ADF9C03}"/>
              </a:ext>
            </a:extLst>
          </p:cNvPr>
          <p:cNvSpPr>
            <a:spLocks noGrp="1"/>
          </p:cNvSpPr>
          <p:nvPr>
            <p:ph idx="1"/>
          </p:nvPr>
        </p:nvSpPr>
        <p:spPr/>
        <p:txBody>
          <a:bodyPr>
            <a:normAutofit/>
          </a:bodyPr>
          <a:lstStyle/>
          <a:p>
            <a:pPr marL="0" indent="0">
              <a:buNone/>
            </a:pPr>
            <a:r>
              <a:rPr lang="fr-FR" sz="2400" u="sng" dirty="0"/>
              <a:t>I – PRESENTATION DE L’ETUDE</a:t>
            </a:r>
          </a:p>
          <a:p>
            <a:pPr marL="0" indent="0">
              <a:buNone/>
            </a:pPr>
            <a:r>
              <a:rPr lang="fr-FR" sz="2400" u="sng" dirty="0"/>
              <a:t>II – LES ANALYSES</a:t>
            </a:r>
          </a:p>
        </p:txBody>
      </p:sp>
      <p:sp>
        <p:nvSpPr>
          <p:cNvPr id="4" name="Espace réservé du numéro de diapositive 3">
            <a:extLst>
              <a:ext uri="{FF2B5EF4-FFF2-40B4-BE49-F238E27FC236}">
                <a16:creationId xmlns:a16="http://schemas.microsoft.com/office/drawing/2014/main" id="{C1BFEA7B-6CDE-A3F1-2309-A3D54C2B4A42}"/>
              </a:ext>
            </a:extLst>
          </p:cNvPr>
          <p:cNvSpPr>
            <a:spLocks noGrp="1"/>
          </p:cNvSpPr>
          <p:nvPr>
            <p:ph type="sldNum" sz="quarter" idx="12"/>
          </p:nvPr>
        </p:nvSpPr>
        <p:spPr/>
        <p:txBody>
          <a:bodyPr/>
          <a:lstStyle/>
          <a:p>
            <a:pPr rtl="0"/>
            <a:fld id="{7DC1BBB0-96F0-4077-A278-0F3FB5C104D3}" type="slidenum">
              <a:rPr lang="fr-FR" noProof="0" smtClean="0"/>
              <a:t>2</a:t>
            </a:fld>
            <a:endParaRPr lang="fr-FR" noProof="0"/>
          </a:p>
        </p:txBody>
      </p:sp>
    </p:spTree>
    <p:extLst>
      <p:ext uri="{BB962C8B-B14F-4D97-AF65-F5344CB8AC3E}">
        <p14:creationId xmlns:p14="http://schemas.microsoft.com/office/powerpoint/2010/main" val="42815592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CE833F-00CF-C766-C70C-333531E040F1}"/>
              </a:ext>
            </a:extLst>
          </p:cNvPr>
          <p:cNvSpPr>
            <a:spLocks noGrp="1"/>
          </p:cNvSpPr>
          <p:nvPr>
            <p:ph type="title"/>
          </p:nvPr>
        </p:nvSpPr>
        <p:spPr/>
        <p:txBody>
          <a:bodyPr>
            <a:normAutofit/>
          </a:bodyPr>
          <a:lstStyle/>
          <a:p>
            <a:r>
              <a:rPr lang="fr-FR" sz="2800" dirty="0"/>
              <a:t>2) Nombre théorique de personnes pouvant être nourries en 2017 avec les ressources disponibles</a:t>
            </a:r>
          </a:p>
        </p:txBody>
      </p:sp>
      <p:sp>
        <p:nvSpPr>
          <p:cNvPr id="3" name="Espace réservé du contenu 2">
            <a:extLst>
              <a:ext uri="{FF2B5EF4-FFF2-40B4-BE49-F238E27FC236}">
                <a16:creationId xmlns:a16="http://schemas.microsoft.com/office/drawing/2014/main" id="{0007E63A-7E44-55B3-2B3D-4808EFFCA495}"/>
              </a:ext>
            </a:extLst>
          </p:cNvPr>
          <p:cNvSpPr>
            <a:spLocks noGrp="1"/>
          </p:cNvSpPr>
          <p:nvPr>
            <p:ph idx="1"/>
          </p:nvPr>
        </p:nvSpPr>
        <p:spPr/>
        <p:txBody>
          <a:bodyPr>
            <a:normAutofit/>
          </a:bodyPr>
          <a:lstStyle/>
          <a:p>
            <a:r>
              <a:rPr lang="fr-FR" sz="1800" dirty="0"/>
              <a:t>Pour les 172 pays dont la disponibilité alimentaire et population sont connues, en 2017 :</a:t>
            </a:r>
            <a:br>
              <a:rPr lang="fr-FR" sz="1800" dirty="0"/>
            </a:br>
            <a:r>
              <a:rPr lang="fr-FR" sz="1800" dirty="0"/>
              <a:t>- La </a:t>
            </a:r>
            <a:r>
              <a:rPr lang="fr-FR" sz="1800" b="1" dirty="0"/>
              <a:t>population totale </a:t>
            </a:r>
            <a:r>
              <a:rPr lang="fr-FR" sz="1800" dirty="0"/>
              <a:t>est de </a:t>
            </a:r>
            <a:r>
              <a:rPr lang="fr-FR" sz="1800" b="1" dirty="0"/>
              <a:t>7,292 milliards de personnes</a:t>
            </a:r>
            <a:br>
              <a:rPr lang="fr-FR" sz="1800" dirty="0"/>
            </a:br>
            <a:r>
              <a:rPr lang="fr-FR" sz="1800" dirty="0"/>
              <a:t>- Le </a:t>
            </a:r>
            <a:r>
              <a:rPr lang="fr-FR" sz="1800" b="1" dirty="0"/>
              <a:t>nombre de kcal total produite </a:t>
            </a:r>
            <a:r>
              <a:rPr lang="fr-FR" sz="1800" dirty="0"/>
              <a:t>par jour est de 20 918,985 milliards de kcal/jour</a:t>
            </a:r>
            <a:br>
              <a:rPr lang="fr-FR" sz="1800" dirty="0"/>
            </a:br>
            <a:r>
              <a:rPr lang="fr-FR" sz="1800" dirty="0"/>
              <a:t>Ce qui </a:t>
            </a:r>
            <a:r>
              <a:rPr lang="fr-FR" sz="1800" b="1" dirty="0"/>
              <a:t>permet de nourrir </a:t>
            </a:r>
            <a:r>
              <a:rPr lang="fr-FR" sz="1800" dirty="0"/>
              <a:t>théoriquement </a:t>
            </a:r>
            <a:r>
              <a:rPr lang="fr-FR" sz="1800" b="1" dirty="0"/>
              <a:t>9,297 milliards de personnes </a:t>
            </a:r>
            <a:r>
              <a:rPr lang="fr-FR" sz="1800" dirty="0"/>
              <a:t>(127,5% de la population)</a:t>
            </a:r>
          </a:p>
          <a:p>
            <a:endParaRPr lang="fr-FR" sz="1800" dirty="0"/>
          </a:p>
          <a:p>
            <a:pPr>
              <a:buFont typeface="Symbol" panose="05050102010706020507" pitchFamily="18" charset="2"/>
              <a:buChar char="Þ"/>
            </a:pPr>
            <a:r>
              <a:rPr lang="fr-FR" sz="2400" dirty="0"/>
              <a:t>En 2017, Les </a:t>
            </a:r>
            <a:r>
              <a:rPr lang="fr-FR" sz="2400" b="1" dirty="0"/>
              <a:t>ressources des pays </a:t>
            </a:r>
            <a:r>
              <a:rPr lang="fr-FR" sz="2400" dirty="0"/>
              <a:t>permettent de couvrir </a:t>
            </a:r>
            <a:r>
              <a:rPr lang="fr-FR" sz="2400" b="1" dirty="0"/>
              <a:t>127,5 % des besoins en nutrition </a:t>
            </a:r>
            <a:r>
              <a:rPr lang="fr-FR" sz="2400" dirty="0"/>
              <a:t>de de la population. </a:t>
            </a:r>
            <a:br>
              <a:rPr lang="fr-FR" sz="2400" dirty="0"/>
            </a:br>
            <a:r>
              <a:rPr lang="fr-FR" sz="2400" dirty="0"/>
              <a:t>Cependant 7,1% de la population est sous-</a:t>
            </a:r>
            <a:r>
              <a:rPr lang="fr-FR" sz="2400" dirty="0" err="1"/>
              <a:t>nutrie</a:t>
            </a:r>
            <a:r>
              <a:rPr lang="fr-FR" sz="2400" dirty="0"/>
              <a:t>, c’est donc que les ressources sont mal réparties.</a:t>
            </a:r>
          </a:p>
          <a:p>
            <a:pPr>
              <a:buFont typeface="Symbol" panose="05050102010706020507" pitchFamily="18" charset="2"/>
              <a:buChar char="Þ"/>
            </a:pPr>
            <a:endParaRPr lang="fr-FR" sz="2400" dirty="0"/>
          </a:p>
        </p:txBody>
      </p:sp>
      <p:sp>
        <p:nvSpPr>
          <p:cNvPr id="4" name="Espace réservé du numéro de diapositive 3">
            <a:extLst>
              <a:ext uri="{FF2B5EF4-FFF2-40B4-BE49-F238E27FC236}">
                <a16:creationId xmlns:a16="http://schemas.microsoft.com/office/drawing/2014/main" id="{DF4A3853-6936-B7E4-8661-9D3AE4EDC427}"/>
              </a:ext>
            </a:extLst>
          </p:cNvPr>
          <p:cNvSpPr>
            <a:spLocks noGrp="1"/>
          </p:cNvSpPr>
          <p:nvPr>
            <p:ph type="sldNum" sz="quarter" idx="12"/>
          </p:nvPr>
        </p:nvSpPr>
        <p:spPr/>
        <p:txBody>
          <a:bodyPr/>
          <a:lstStyle/>
          <a:p>
            <a:pPr rtl="0"/>
            <a:fld id="{7DC1BBB0-96F0-4077-A278-0F3FB5C104D3}" type="slidenum">
              <a:rPr lang="fr-FR" noProof="0" smtClean="0"/>
              <a:t>20</a:t>
            </a:fld>
            <a:endParaRPr lang="fr-FR" noProof="0"/>
          </a:p>
        </p:txBody>
      </p:sp>
    </p:spTree>
    <p:extLst>
      <p:ext uri="{BB962C8B-B14F-4D97-AF65-F5344CB8AC3E}">
        <p14:creationId xmlns:p14="http://schemas.microsoft.com/office/powerpoint/2010/main" val="2526815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23267-4BD9-003A-15F3-7952BA0C569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88EB3D7-319A-F243-EB36-FD4DD589EDE6}"/>
              </a:ext>
            </a:extLst>
          </p:cNvPr>
          <p:cNvSpPr>
            <a:spLocks noGrp="1"/>
          </p:cNvSpPr>
          <p:nvPr>
            <p:ph type="title"/>
          </p:nvPr>
        </p:nvSpPr>
        <p:spPr/>
        <p:txBody>
          <a:bodyPr>
            <a:normAutofit/>
          </a:bodyPr>
          <a:lstStyle/>
          <a:p>
            <a:r>
              <a:rPr lang="fr-FR" sz="2800" dirty="0"/>
              <a:t>3) Nombre théorique de personnes qui pourraient être nourries uniquement avec les végétaux en 2017</a:t>
            </a:r>
          </a:p>
        </p:txBody>
      </p:sp>
      <p:sp>
        <p:nvSpPr>
          <p:cNvPr id="3" name="Espace réservé du contenu 2">
            <a:extLst>
              <a:ext uri="{FF2B5EF4-FFF2-40B4-BE49-F238E27FC236}">
                <a16:creationId xmlns:a16="http://schemas.microsoft.com/office/drawing/2014/main" id="{C94512EA-A8B0-2E13-C8CE-947B058C2467}"/>
              </a:ext>
            </a:extLst>
          </p:cNvPr>
          <p:cNvSpPr>
            <a:spLocks noGrp="1"/>
          </p:cNvSpPr>
          <p:nvPr>
            <p:ph idx="1"/>
          </p:nvPr>
        </p:nvSpPr>
        <p:spPr/>
        <p:txBody>
          <a:bodyPr>
            <a:normAutofit/>
          </a:bodyPr>
          <a:lstStyle/>
          <a:p>
            <a:r>
              <a:rPr lang="fr-FR" sz="1800" dirty="0"/>
              <a:t>Pour les 172 pays dont la disponibilité alimentaire et population sont connues, en 2017 :</a:t>
            </a:r>
            <a:br>
              <a:rPr lang="fr-FR" sz="1800" dirty="0"/>
            </a:br>
            <a:r>
              <a:rPr lang="fr-FR" sz="1800" dirty="0"/>
              <a:t>- La </a:t>
            </a:r>
            <a:r>
              <a:rPr lang="fr-FR" sz="1800" b="1" dirty="0"/>
              <a:t>population totale </a:t>
            </a:r>
            <a:r>
              <a:rPr lang="fr-FR" sz="1800" dirty="0"/>
              <a:t>est de </a:t>
            </a:r>
            <a:r>
              <a:rPr lang="fr-FR" sz="1800" b="1" dirty="0"/>
              <a:t>7 ,292 milliards de personnes</a:t>
            </a:r>
            <a:br>
              <a:rPr lang="fr-FR" sz="1800" dirty="0"/>
            </a:br>
            <a:r>
              <a:rPr lang="fr-FR" sz="1800" dirty="0"/>
              <a:t>- Le </a:t>
            </a:r>
            <a:r>
              <a:rPr lang="fr-FR" sz="1800" b="1" dirty="0"/>
              <a:t>nombre total de kcal VEGETALES produites </a:t>
            </a:r>
            <a:r>
              <a:rPr lang="fr-FR" sz="1800" dirty="0"/>
              <a:t>par jour est de 17 260,764 kcal/jour</a:t>
            </a:r>
            <a:br>
              <a:rPr lang="fr-FR" sz="1800" dirty="0"/>
            </a:br>
            <a:r>
              <a:rPr lang="fr-FR" sz="1800" dirty="0"/>
              <a:t>Ce qui </a:t>
            </a:r>
            <a:r>
              <a:rPr lang="fr-FR" sz="1800" b="1" dirty="0"/>
              <a:t>permet de nourrir </a:t>
            </a:r>
            <a:r>
              <a:rPr lang="fr-FR" sz="1800" dirty="0"/>
              <a:t>théoriquement </a:t>
            </a:r>
            <a:r>
              <a:rPr lang="fr-FR" sz="1800" b="1" dirty="0"/>
              <a:t>7.671 milliards de personnes </a:t>
            </a:r>
            <a:r>
              <a:rPr lang="fr-FR" sz="1800" dirty="0"/>
              <a:t>(</a:t>
            </a:r>
            <a:r>
              <a:rPr lang="fr-FR" sz="1800" b="1" dirty="0"/>
              <a:t>105,2 % </a:t>
            </a:r>
            <a:r>
              <a:rPr lang="fr-FR" sz="1800" dirty="0"/>
              <a:t>de la population)</a:t>
            </a:r>
          </a:p>
          <a:p>
            <a:endParaRPr lang="fr-FR" sz="1800" dirty="0"/>
          </a:p>
          <a:p>
            <a:pPr>
              <a:buFont typeface="Symbol" panose="05050102010706020507" pitchFamily="18" charset="2"/>
              <a:buChar char="Þ"/>
            </a:pPr>
            <a:r>
              <a:rPr lang="fr-FR" sz="2400" dirty="0"/>
              <a:t>En 2017, Les </a:t>
            </a:r>
            <a:r>
              <a:rPr lang="fr-FR" sz="2400" b="1" dirty="0"/>
              <a:t>seules ressources végétales </a:t>
            </a:r>
            <a:r>
              <a:rPr lang="fr-FR" sz="2400" dirty="0"/>
              <a:t>des pays permettraient </a:t>
            </a:r>
            <a:r>
              <a:rPr lang="fr-FR" sz="2400" b="1" dirty="0"/>
              <a:t>de couvrir l’intégralité des besoins </a:t>
            </a:r>
            <a:r>
              <a:rPr lang="fr-FR" sz="2400" dirty="0"/>
              <a:t>en nutrition de la population (105,2%).</a:t>
            </a:r>
            <a:br>
              <a:rPr lang="fr-FR" sz="2400" dirty="0"/>
            </a:br>
            <a:r>
              <a:rPr lang="fr-FR" sz="2400" dirty="0"/>
              <a:t>Et pourtant 7,1% de la population est sous </a:t>
            </a:r>
            <a:r>
              <a:rPr lang="fr-FR" sz="2400" dirty="0" err="1"/>
              <a:t>nutrie</a:t>
            </a:r>
            <a:r>
              <a:rPr lang="fr-FR" sz="2400" dirty="0"/>
              <a:t>.</a:t>
            </a:r>
          </a:p>
          <a:p>
            <a:pPr marL="0" indent="0">
              <a:buNone/>
            </a:pPr>
            <a:endParaRPr lang="fr-FR" sz="2400" dirty="0"/>
          </a:p>
        </p:txBody>
      </p:sp>
      <p:sp>
        <p:nvSpPr>
          <p:cNvPr id="4" name="Espace réservé du numéro de diapositive 3">
            <a:extLst>
              <a:ext uri="{FF2B5EF4-FFF2-40B4-BE49-F238E27FC236}">
                <a16:creationId xmlns:a16="http://schemas.microsoft.com/office/drawing/2014/main" id="{C2A5185B-BC94-24FD-3F8A-6952CC9E0C24}"/>
              </a:ext>
            </a:extLst>
          </p:cNvPr>
          <p:cNvSpPr>
            <a:spLocks noGrp="1"/>
          </p:cNvSpPr>
          <p:nvPr>
            <p:ph type="sldNum" sz="quarter" idx="12"/>
          </p:nvPr>
        </p:nvSpPr>
        <p:spPr/>
        <p:txBody>
          <a:bodyPr/>
          <a:lstStyle/>
          <a:p>
            <a:pPr rtl="0"/>
            <a:fld id="{7DC1BBB0-96F0-4077-A278-0F3FB5C104D3}" type="slidenum">
              <a:rPr lang="fr-FR" noProof="0" smtClean="0"/>
              <a:t>21</a:t>
            </a:fld>
            <a:endParaRPr lang="fr-FR" noProof="0"/>
          </a:p>
        </p:txBody>
      </p:sp>
    </p:spTree>
    <p:extLst>
      <p:ext uri="{BB962C8B-B14F-4D97-AF65-F5344CB8AC3E}">
        <p14:creationId xmlns:p14="http://schemas.microsoft.com/office/powerpoint/2010/main" val="1699520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pic>
        <p:nvPicPr>
          <p:cNvPr id="19" name="Picture 18">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21" name="Straight Connector 20">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150" y="3528542"/>
            <a:ext cx="8634823"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5" name="Rectangle 24">
            <a:extLst>
              <a:ext uri="{FF2B5EF4-FFF2-40B4-BE49-F238E27FC236}">
                <a16:creationId xmlns:a16="http://schemas.microsoft.com/office/drawing/2014/main" id="{4F6621CF-F493-40D5-98AE-24A9D3AD4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7" y="0"/>
            <a:ext cx="12191699" cy="4950268"/>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7BF6809-E43D-8441-39C0-2E168FF5FD43}"/>
              </a:ext>
            </a:extLst>
          </p:cNvPr>
          <p:cNvSpPr>
            <a:spLocks noGrp="1"/>
          </p:cNvSpPr>
          <p:nvPr>
            <p:ph type="title"/>
          </p:nvPr>
        </p:nvSpPr>
        <p:spPr>
          <a:xfrm>
            <a:off x="5077573" y="643467"/>
            <a:ext cx="5974400" cy="4127545"/>
          </a:xfrm>
        </p:spPr>
        <p:txBody>
          <a:bodyPr vert="horz" lIns="91440" tIns="45720" rIns="91440" bIns="0" rtlCol="0" anchor="ctr">
            <a:normAutofit/>
          </a:bodyPr>
          <a:lstStyle/>
          <a:p>
            <a:pPr defTabSz="914400"/>
            <a:r>
              <a:rPr lang="en-US" sz="4800" cap="all" dirty="0" err="1"/>
              <a:t>Utilisation</a:t>
            </a:r>
            <a:r>
              <a:rPr lang="en-US" sz="4800" cap="all" dirty="0"/>
              <a:t> de la </a:t>
            </a:r>
            <a:r>
              <a:rPr lang="en-US" sz="4800" cap="all" dirty="0" err="1"/>
              <a:t>disponibilité</a:t>
            </a:r>
            <a:r>
              <a:rPr lang="en-US" sz="4800" cap="all" dirty="0"/>
              <a:t> </a:t>
            </a:r>
            <a:r>
              <a:rPr lang="en-US" sz="4800" cap="all" dirty="0" err="1"/>
              <a:t>intérieurE</a:t>
            </a:r>
            <a:endParaRPr lang="en-US" sz="4800" cap="all" dirty="0"/>
          </a:p>
        </p:txBody>
      </p:sp>
      <p:sp>
        <p:nvSpPr>
          <p:cNvPr id="27" name="Rectangle 26">
            <a:extLst>
              <a:ext uri="{FF2B5EF4-FFF2-40B4-BE49-F238E27FC236}">
                <a16:creationId xmlns:a16="http://schemas.microsoft.com/office/drawing/2014/main" id="{CADEE02A-D296-42EA-88F5-7803F69CE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 y="4950269"/>
            <a:ext cx="12188521" cy="1907732"/>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pic>
        <p:nvPicPr>
          <p:cNvPr id="6" name="Picture 5" descr="Légumes exposés dans un marché">
            <a:extLst>
              <a:ext uri="{FF2B5EF4-FFF2-40B4-BE49-F238E27FC236}">
                <a16:creationId xmlns:a16="http://schemas.microsoft.com/office/drawing/2014/main" id="{A31CD305-5C70-5361-8C01-B16579A422F8}"/>
              </a:ext>
            </a:extLst>
          </p:cNvPr>
          <p:cNvPicPr>
            <a:picLocks noChangeAspect="1"/>
          </p:cNvPicPr>
          <p:nvPr/>
        </p:nvPicPr>
        <p:blipFill>
          <a:blip r:embed="rId3"/>
          <a:srcRect l="33702" r="21039" b="-2"/>
          <a:stretch/>
        </p:blipFill>
        <p:spPr>
          <a:xfrm>
            <a:off x="3178" y="-2"/>
            <a:ext cx="4649905" cy="6858002"/>
          </a:xfrm>
          <a:prstGeom prst="rect">
            <a:avLst/>
          </a:prstGeom>
        </p:spPr>
      </p:pic>
      <p:sp>
        <p:nvSpPr>
          <p:cNvPr id="4" name="Espace réservé du numéro de diapositive 3">
            <a:extLst>
              <a:ext uri="{FF2B5EF4-FFF2-40B4-BE49-F238E27FC236}">
                <a16:creationId xmlns:a16="http://schemas.microsoft.com/office/drawing/2014/main" id="{A1AD4A7B-C265-5F61-BE5D-896814E41E92}"/>
              </a:ext>
            </a:extLst>
          </p:cNvPr>
          <p:cNvSpPr>
            <a:spLocks noGrp="1"/>
          </p:cNvSpPr>
          <p:nvPr>
            <p:ph type="sldNum" sz="quarter" idx="12"/>
          </p:nvPr>
        </p:nvSpPr>
        <p:spPr>
          <a:xfrm>
            <a:off x="10793460" y="299238"/>
            <a:ext cx="810808" cy="503578"/>
          </a:xfrm>
        </p:spPr>
        <p:txBody>
          <a:bodyPr vert="horz" lIns="91440" tIns="45720" rIns="91440" bIns="45720" rtlCol="0" anchor="t">
            <a:normAutofit/>
          </a:bodyPr>
          <a:lstStyle/>
          <a:p>
            <a:pPr>
              <a:lnSpc>
                <a:spcPct val="90000"/>
              </a:lnSpc>
              <a:spcAft>
                <a:spcPts val="600"/>
              </a:spcAft>
            </a:pPr>
            <a:fld id="{7DC1BBB0-96F0-4077-A278-0F3FB5C104D3}" type="slidenum">
              <a:rPr lang="en-US" sz="2800" noProof="0" smtClean="0"/>
              <a:pPr>
                <a:lnSpc>
                  <a:spcPct val="90000"/>
                </a:lnSpc>
                <a:spcAft>
                  <a:spcPts val="600"/>
                </a:spcAft>
              </a:pPr>
              <a:t>22</a:t>
            </a:fld>
            <a:endParaRPr lang="en-US" sz="2800" noProof="0"/>
          </a:p>
        </p:txBody>
      </p:sp>
    </p:spTree>
    <p:extLst>
      <p:ext uri="{BB962C8B-B14F-4D97-AF65-F5344CB8AC3E}">
        <p14:creationId xmlns:p14="http://schemas.microsoft.com/office/powerpoint/2010/main" val="3480098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F0DF74-1A4B-2774-7506-C2C82485747B}"/>
              </a:ext>
            </a:extLst>
          </p:cNvPr>
          <p:cNvSpPr>
            <a:spLocks noGrp="1"/>
          </p:cNvSpPr>
          <p:nvPr>
            <p:ph type="title"/>
          </p:nvPr>
        </p:nvSpPr>
        <p:spPr/>
        <p:txBody>
          <a:bodyPr/>
          <a:lstStyle/>
          <a:p>
            <a:r>
              <a:rPr lang="fr-FR" sz="2800" dirty="0"/>
              <a:t>4) Répartition de l’Utilisation de la disponibilité intérieure 1/2</a:t>
            </a:r>
            <a:br>
              <a:rPr lang="fr-FR" sz="3200" dirty="0"/>
            </a:br>
            <a:r>
              <a:rPr lang="fr-FR" sz="2400" dirty="0"/>
              <a:t>(calcul de la disponibilité intérieure)</a:t>
            </a:r>
          </a:p>
        </p:txBody>
      </p:sp>
      <p:sp>
        <p:nvSpPr>
          <p:cNvPr id="3" name="Espace réservé du contenu 2">
            <a:extLst>
              <a:ext uri="{FF2B5EF4-FFF2-40B4-BE49-F238E27FC236}">
                <a16:creationId xmlns:a16="http://schemas.microsoft.com/office/drawing/2014/main" id="{DA5471D3-EF96-526C-BAD1-25F9C07C7C59}"/>
              </a:ext>
            </a:extLst>
          </p:cNvPr>
          <p:cNvSpPr>
            <a:spLocks noGrp="1"/>
          </p:cNvSpPr>
          <p:nvPr>
            <p:ph idx="1"/>
          </p:nvPr>
        </p:nvSpPr>
        <p:spPr/>
        <p:txBody>
          <a:bodyPr>
            <a:normAutofit fontScale="92500" lnSpcReduction="20000"/>
          </a:bodyPr>
          <a:lstStyle/>
          <a:p>
            <a:r>
              <a:rPr lang="fr-FR" dirty="0"/>
              <a:t>RAPPEL : La </a:t>
            </a:r>
            <a:r>
              <a:rPr lang="fr-FR" b="1" dirty="0"/>
              <a:t>disponibilité intérieure </a:t>
            </a:r>
            <a:r>
              <a:rPr lang="fr-FR" dirty="0"/>
              <a:t>peut se calculer de </a:t>
            </a:r>
            <a:r>
              <a:rPr lang="fr-FR" b="1" dirty="0"/>
              <a:t>3 manières </a:t>
            </a:r>
            <a:r>
              <a:rPr lang="fr-FR" dirty="0"/>
              <a:t>différentes :</a:t>
            </a:r>
            <a:br>
              <a:rPr lang="fr-FR" dirty="0"/>
            </a:br>
            <a:r>
              <a:rPr lang="fr-FR" dirty="0"/>
              <a:t>-</a:t>
            </a:r>
            <a:r>
              <a:rPr lang="fr-FR" b="1" dirty="0"/>
              <a:t>en calcul direct </a:t>
            </a:r>
            <a:r>
              <a:rPr lang="fr-FR" dirty="0"/>
              <a:t>: avec la connaissance de la disponibilité intérieure de chaque pays.</a:t>
            </a:r>
            <a:br>
              <a:rPr lang="fr-FR" dirty="0"/>
            </a:br>
            <a:r>
              <a:rPr lang="fr-FR" dirty="0"/>
              <a:t>-</a:t>
            </a:r>
            <a:r>
              <a:rPr lang="fr-FR" b="1" dirty="0"/>
              <a:t>par ses flux </a:t>
            </a:r>
            <a:r>
              <a:rPr lang="fr-FR" dirty="0"/>
              <a:t>: Disponibilité intérieure = Production + Importations - Exportations + Variation de stock</a:t>
            </a:r>
            <a:br>
              <a:rPr lang="fr-FR" dirty="0"/>
            </a:br>
            <a:r>
              <a:rPr lang="fr-FR" dirty="0"/>
              <a:t>-</a:t>
            </a:r>
            <a:r>
              <a:rPr lang="fr-FR" b="1" dirty="0"/>
              <a:t>par ses utilisations </a:t>
            </a:r>
            <a:r>
              <a:rPr lang="fr-FR" dirty="0"/>
              <a:t>: Disponibilité intérieure = Semences + Pertes + Nourriture + Aliments pour animaux </a:t>
            </a:r>
            <a:br>
              <a:rPr lang="fr-FR" dirty="0"/>
            </a:br>
            <a:r>
              <a:rPr lang="fr-FR" dirty="0"/>
              <a:t>							+ Traitement + Autres utilisations</a:t>
            </a:r>
          </a:p>
          <a:p>
            <a:r>
              <a:rPr lang="fr-FR" dirty="0"/>
              <a:t>Selon les calculs : </a:t>
            </a:r>
            <a:br>
              <a:rPr lang="fr-FR" dirty="0"/>
            </a:br>
            <a:r>
              <a:rPr lang="fr-FR" dirty="0"/>
              <a:t>-par calcul direct : 984.899  millions de tonnes</a:t>
            </a:r>
            <a:br>
              <a:rPr lang="fr-FR" dirty="0"/>
            </a:br>
            <a:r>
              <a:rPr lang="fr-FR" dirty="0"/>
              <a:t>-par les flux : 984.917  millions de tonnes</a:t>
            </a:r>
            <a:br>
              <a:rPr lang="fr-FR" dirty="0"/>
            </a:br>
            <a:r>
              <a:rPr lang="fr-FR" dirty="0"/>
              <a:t>-par ses utilisations : 985.859  millions de tonnes</a:t>
            </a:r>
          </a:p>
          <a:p>
            <a:r>
              <a:rPr lang="fr-FR" dirty="0"/>
              <a:t>Dans le cadre d’une analyse des </a:t>
            </a:r>
            <a:r>
              <a:rPr lang="fr-FR" b="1" dirty="0"/>
              <a:t>utilisations </a:t>
            </a:r>
            <a:r>
              <a:rPr lang="fr-FR" dirty="0"/>
              <a:t>de la disponibilité intérieure,  </a:t>
            </a:r>
            <a:br>
              <a:rPr lang="fr-FR" dirty="0"/>
            </a:br>
            <a:r>
              <a:rPr lang="fr-FR" dirty="0"/>
              <a:t>nous la </a:t>
            </a:r>
            <a:r>
              <a:rPr lang="fr-FR" b="1" dirty="0"/>
              <a:t>calculerons par ses utilisations :</a:t>
            </a:r>
            <a:br>
              <a:rPr lang="fr-FR" dirty="0"/>
            </a:br>
            <a:r>
              <a:rPr lang="fr-FR" sz="2600" dirty="0"/>
              <a:t>En </a:t>
            </a:r>
            <a:r>
              <a:rPr lang="fr-FR" sz="2600" b="1" dirty="0"/>
              <a:t>2017</a:t>
            </a:r>
            <a:r>
              <a:rPr lang="fr-FR" sz="2600" dirty="0"/>
              <a:t>, la </a:t>
            </a:r>
            <a:r>
              <a:rPr lang="fr-FR" sz="2600" b="1" dirty="0"/>
              <a:t>disponibilité intérieure totale </a:t>
            </a:r>
            <a:r>
              <a:rPr lang="fr-FR" sz="2600" dirty="0"/>
              <a:t>pour l'ensemble des pays est de :  </a:t>
            </a:r>
            <a:r>
              <a:rPr lang="fr-FR" sz="2600" b="1" dirty="0"/>
              <a:t>985.859</a:t>
            </a:r>
            <a:r>
              <a:rPr lang="fr-FR" sz="2600" dirty="0"/>
              <a:t>  millions de tonnes</a:t>
            </a:r>
            <a:r>
              <a:rPr lang="fr-FR" dirty="0"/>
              <a:t>.</a:t>
            </a:r>
          </a:p>
        </p:txBody>
      </p:sp>
      <p:sp>
        <p:nvSpPr>
          <p:cNvPr id="4" name="Espace réservé du numéro de diapositive 3">
            <a:extLst>
              <a:ext uri="{FF2B5EF4-FFF2-40B4-BE49-F238E27FC236}">
                <a16:creationId xmlns:a16="http://schemas.microsoft.com/office/drawing/2014/main" id="{D13BE1C2-B5DE-35B3-022F-08875C1E8734}"/>
              </a:ext>
            </a:extLst>
          </p:cNvPr>
          <p:cNvSpPr>
            <a:spLocks noGrp="1"/>
          </p:cNvSpPr>
          <p:nvPr>
            <p:ph type="sldNum" sz="quarter" idx="12"/>
          </p:nvPr>
        </p:nvSpPr>
        <p:spPr/>
        <p:txBody>
          <a:bodyPr/>
          <a:lstStyle/>
          <a:p>
            <a:pPr rtl="0"/>
            <a:fld id="{7DC1BBB0-96F0-4077-A278-0F3FB5C104D3}" type="slidenum">
              <a:rPr lang="fr-FR" noProof="0" smtClean="0"/>
              <a:t>23</a:t>
            </a:fld>
            <a:endParaRPr lang="fr-FR" noProof="0"/>
          </a:p>
        </p:txBody>
      </p:sp>
    </p:spTree>
    <p:extLst>
      <p:ext uri="{BB962C8B-B14F-4D97-AF65-F5344CB8AC3E}">
        <p14:creationId xmlns:p14="http://schemas.microsoft.com/office/powerpoint/2010/main" val="3251455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E5DA9-7E50-3788-B483-106B99597CB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F663A29A-94D2-7C3E-ABF7-11581B731BE0}"/>
              </a:ext>
            </a:extLst>
          </p:cNvPr>
          <p:cNvSpPr>
            <a:spLocks noGrp="1"/>
          </p:cNvSpPr>
          <p:nvPr>
            <p:ph type="title"/>
          </p:nvPr>
        </p:nvSpPr>
        <p:spPr/>
        <p:txBody>
          <a:bodyPr>
            <a:normAutofit/>
          </a:bodyPr>
          <a:lstStyle/>
          <a:p>
            <a:r>
              <a:rPr lang="fr-FR" sz="2800" dirty="0"/>
              <a:t>4) Répartition de l’Utilisation de la disponibilité intérieure 2/2</a:t>
            </a:r>
          </a:p>
        </p:txBody>
      </p:sp>
      <p:sp>
        <p:nvSpPr>
          <p:cNvPr id="4" name="Espace réservé du numéro de diapositive 3">
            <a:extLst>
              <a:ext uri="{FF2B5EF4-FFF2-40B4-BE49-F238E27FC236}">
                <a16:creationId xmlns:a16="http://schemas.microsoft.com/office/drawing/2014/main" id="{799EF542-8749-5C4C-450B-D214D4083A04}"/>
              </a:ext>
            </a:extLst>
          </p:cNvPr>
          <p:cNvSpPr>
            <a:spLocks noGrp="1"/>
          </p:cNvSpPr>
          <p:nvPr>
            <p:ph type="sldNum" sz="quarter" idx="12"/>
          </p:nvPr>
        </p:nvSpPr>
        <p:spPr/>
        <p:txBody>
          <a:bodyPr/>
          <a:lstStyle/>
          <a:p>
            <a:pPr rtl="0"/>
            <a:fld id="{7DC1BBB0-96F0-4077-A278-0F3FB5C104D3}" type="slidenum">
              <a:rPr lang="fr-FR" noProof="0" smtClean="0"/>
              <a:t>24</a:t>
            </a:fld>
            <a:endParaRPr lang="fr-FR" noProof="0"/>
          </a:p>
        </p:txBody>
      </p:sp>
      <p:sp>
        <p:nvSpPr>
          <p:cNvPr id="8" name="Espace réservé du contenu 7">
            <a:extLst>
              <a:ext uri="{FF2B5EF4-FFF2-40B4-BE49-F238E27FC236}">
                <a16:creationId xmlns:a16="http://schemas.microsoft.com/office/drawing/2014/main" id="{0976DE1E-3830-0795-97A4-284B2D83B29E}"/>
              </a:ext>
            </a:extLst>
          </p:cNvPr>
          <p:cNvSpPr>
            <a:spLocks noGrp="1"/>
          </p:cNvSpPr>
          <p:nvPr>
            <p:ph idx="13"/>
          </p:nvPr>
        </p:nvSpPr>
        <p:spPr/>
        <p:txBody>
          <a:bodyPr>
            <a:normAutofit/>
          </a:bodyPr>
          <a:lstStyle/>
          <a:p>
            <a:pPr marL="114300" indent="0">
              <a:buNone/>
            </a:pPr>
            <a:r>
              <a:rPr lang="fr-FR" sz="1800" dirty="0"/>
              <a:t>Les </a:t>
            </a:r>
            <a:r>
              <a:rPr lang="fr-FR" sz="1800" b="1" dirty="0"/>
              <a:t>3 principales Utilisations </a:t>
            </a:r>
            <a:r>
              <a:rPr lang="fr-FR" sz="1800" dirty="0"/>
              <a:t>de la disponibilité intérieure sont :</a:t>
            </a:r>
          </a:p>
          <a:p>
            <a:pPr>
              <a:buFontTx/>
              <a:buChar char="-"/>
            </a:pPr>
            <a:r>
              <a:rPr lang="fr-FR" sz="1800" b="1" dirty="0"/>
              <a:t>Nourriture</a:t>
            </a:r>
          </a:p>
          <a:p>
            <a:pPr>
              <a:buFontTx/>
              <a:buChar char="-"/>
            </a:pPr>
            <a:r>
              <a:rPr lang="fr-FR" sz="1800" b="1" dirty="0"/>
              <a:t>Traitement</a:t>
            </a:r>
            <a:r>
              <a:rPr lang="fr-FR" sz="1800" dirty="0"/>
              <a:t> </a:t>
            </a:r>
            <a:br>
              <a:rPr lang="fr-FR" sz="1800" dirty="0"/>
            </a:br>
            <a:r>
              <a:rPr lang="fr-FR" sz="1800" dirty="0"/>
              <a:t>(produit pour transformation:  huile, farine…)</a:t>
            </a:r>
          </a:p>
          <a:p>
            <a:pPr>
              <a:buFontTx/>
              <a:buChar char="-"/>
            </a:pPr>
            <a:r>
              <a:rPr lang="fr-FR" sz="1800" b="1" dirty="0"/>
              <a:t>Aliments pour animaux</a:t>
            </a:r>
          </a:p>
          <a:p>
            <a:endParaRPr lang="fr-FR" sz="1800" dirty="0"/>
          </a:p>
        </p:txBody>
      </p:sp>
      <p:pic>
        <p:nvPicPr>
          <p:cNvPr id="20" name="Espace réservé du contenu 19">
            <a:extLst>
              <a:ext uri="{FF2B5EF4-FFF2-40B4-BE49-F238E27FC236}">
                <a16:creationId xmlns:a16="http://schemas.microsoft.com/office/drawing/2014/main" id="{0CFF9ADA-5E24-565F-40E5-55AE13637ED2}"/>
              </a:ext>
            </a:extLst>
          </p:cNvPr>
          <p:cNvPicPr>
            <a:picLocks noGrp="1" noChangeAspect="1"/>
          </p:cNvPicPr>
          <p:nvPr>
            <p:ph idx="1"/>
          </p:nvPr>
        </p:nvPicPr>
        <p:blipFill>
          <a:blip r:embed="rId2"/>
          <a:stretch>
            <a:fillRect/>
          </a:stretch>
        </p:blipFill>
        <p:spPr>
          <a:xfrm>
            <a:off x="293354" y="1700808"/>
            <a:ext cx="6087325" cy="3696216"/>
          </a:xfrm>
          <a:prstGeom prst="rect">
            <a:avLst/>
          </a:prstGeom>
        </p:spPr>
      </p:pic>
    </p:spTree>
    <p:extLst>
      <p:ext uri="{BB962C8B-B14F-4D97-AF65-F5344CB8AC3E}">
        <p14:creationId xmlns:p14="http://schemas.microsoft.com/office/powerpoint/2010/main" val="1388496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014C7F-5600-0091-BA15-F9CA00538A40}"/>
              </a:ext>
            </a:extLst>
          </p:cNvPr>
          <p:cNvSpPr>
            <a:spLocks noGrp="1"/>
          </p:cNvSpPr>
          <p:nvPr>
            <p:ph type="title"/>
          </p:nvPr>
        </p:nvSpPr>
        <p:spPr/>
        <p:txBody>
          <a:bodyPr>
            <a:normAutofit/>
          </a:bodyPr>
          <a:lstStyle/>
          <a:p>
            <a:r>
              <a:rPr lang="fr-FR" sz="2800" dirty="0"/>
              <a:t>5) </a:t>
            </a:r>
            <a:r>
              <a:rPr lang="fr-FR" sz="2800" b="1" dirty="0"/>
              <a:t>Part de l’utilisation des principales céréales </a:t>
            </a:r>
            <a:r>
              <a:rPr lang="fr-FR" sz="2800" dirty="0"/>
              <a:t>entre l’alimentation humaine et animale ½ </a:t>
            </a:r>
            <a:r>
              <a:rPr lang="fr-FR" sz="2800" b="1" dirty="0"/>
              <a:t>(analyse complémentaire)</a:t>
            </a:r>
          </a:p>
        </p:txBody>
      </p:sp>
      <p:sp>
        <p:nvSpPr>
          <p:cNvPr id="4" name="Espace réservé du numéro de diapositive 3">
            <a:extLst>
              <a:ext uri="{FF2B5EF4-FFF2-40B4-BE49-F238E27FC236}">
                <a16:creationId xmlns:a16="http://schemas.microsoft.com/office/drawing/2014/main" id="{DD3B10BC-AEA0-87BC-7796-2DF94CC6D90B}"/>
              </a:ext>
            </a:extLst>
          </p:cNvPr>
          <p:cNvSpPr>
            <a:spLocks noGrp="1"/>
          </p:cNvSpPr>
          <p:nvPr>
            <p:ph type="sldNum" sz="quarter" idx="12"/>
          </p:nvPr>
        </p:nvSpPr>
        <p:spPr/>
        <p:txBody>
          <a:bodyPr/>
          <a:lstStyle/>
          <a:p>
            <a:pPr rtl="0"/>
            <a:fld id="{7DC1BBB0-96F0-4077-A278-0F3FB5C104D3}" type="slidenum">
              <a:rPr lang="fr-FR" noProof="0" smtClean="0"/>
              <a:t>25</a:t>
            </a:fld>
            <a:endParaRPr lang="fr-FR" noProof="0"/>
          </a:p>
        </p:txBody>
      </p:sp>
      <p:sp>
        <p:nvSpPr>
          <p:cNvPr id="6" name="Espace réservé du contenu 5">
            <a:extLst>
              <a:ext uri="{FF2B5EF4-FFF2-40B4-BE49-F238E27FC236}">
                <a16:creationId xmlns:a16="http://schemas.microsoft.com/office/drawing/2014/main" id="{C3BD6363-6571-233B-1CB4-7C99E161C25C}"/>
              </a:ext>
            </a:extLst>
          </p:cNvPr>
          <p:cNvSpPr>
            <a:spLocks noGrp="1"/>
          </p:cNvSpPr>
          <p:nvPr>
            <p:ph idx="13"/>
          </p:nvPr>
        </p:nvSpPr>
        <p:spPr>
          <a:xfrm>
            <a:off x="6742485" y="1844824"/>
            <a:ext cx="5256584" cy="4032922"/>
          </a:xfrm>
        </p:spPr>
        <p:txBody>
          <a:bodyPr anchor="t" anchorCtr="0">
            <a:normAutofit/>
          </a:bodyPr>
          <a:lstStyle/>
          <a:p>
            <a:pPr marL="0" indent="0">
              <a:buNone/>
            </a:pPr>
            <a:r>
              <a:rPr lang="fr-FR" sz="2000" dirty="0"/>
              <a:t>Les </a:t>
            </a:r>
            <a:r>
              <a:rPr lang="fr-FR" sz="2000" b="1" dirty="0"/>
              <a:t>principales céréales </a:t>
            </a:r>
            <a:r>
              <a:rPr lang="fr-FR" sz="2000" dirty="0"/>
              <a:t>sont essentiellement </a:t>
            </a:r>
            <a:r>
              <a:rPr lang="fr-FR" sz="2000" b="1" dirty="0"/>
              <a:t>utilisées</a:t>
            </a:r>
            <a:r>
              <a:rPr lang="fr-FR" sz="2000" dirty="0"/>
              <a:t> pour :</a:t>
            </a:r>
            <a:br>
              <a:rPr lang="fr-FR" sz="2000" dirty="0"/>
            </a:br>
            <a:endParaRPr lang="fr-FR" sz="2000" dirty="0"/>
          </a:p>
          <a:p>
            <a:pPr>
              <a:buFontTx/>
              <a:buChar char="-"/>
            </a:pPr>
            <a:r>
              <a:rPr lang="fr-FR" sz="2000" b="1" dirty="0"/>
              <a:t>l’alimentation humaine </a:t>
            </a:r>
            <a:r>
              <a:rPr lang="fr-FR" sz="2000" dirty="0"/>
              <a:t>(43%) </a:t>
            </a:r>
          </a:p>
          <a:p>
            <a:pPr marL="0" indent="0">
              <a:buNone/>
            </a:pPr>
            <a:r>
              <a:rPr lang="fr-FR" sz="2000" dirty="0"/>
              <a:t>- et </a:t>
            </a:r>
            <a:r>
              <a:rPr lang="fr-FR" sz="2000" b="1" dirty="0"/>
              <a:t>l’alimentation animale </a:t>
            </a:r>
            <a:r>
              <a:rPr lang="fr-FR" sz="2000" dirty="0"/>
              <a:t>(36%)</a:t>
            </a:r>
          </a:p>
        </p:txBody>
      </p:sp>
      <p:pic>
        <p:nvPicPr>
          <p:cNvPr id="7" name="Espace réservé du contenu 6">
            <a:extLst>
              <a:ext uri="{FF2B5EF4-FFF2-40B4-BE49-F238E27FC236}">
                <a16:creationId xmlns:a16="http://schemas.microsoft.com/office/drawing/2014/main" id="{DDAC5FD3-A84A-846A-D0EA-434933842F9E}"/>
              </a:ext>
            </a:extLst>
          </p:cNvPr>
          <p:cNvPicPr>
            <a:picLocks noGrp="1" noChangeAspect="1"/>
          </p:cNvPicPr>
          <p:nvPr>
            <p:ph idx="1"/>
          </p:nvPr>
        </p:nvPicPr>
        <p:blipFill>
          <a:blip r:embed="rId2"/>
          <a:srcRect/>
          <a:stretch/>
        </p:blipFill>
        <p:spPr>
          <a:xfrm>
            <a:off x="405780" y="1760808"/>
            <a:ext cx="5590476" cy="3819048"/>
          </a:xfrm>
          <a:prstGeom prst="rect">
            <a:avLst/>
          </a:prstGeom>
        </p:spPr>
      </p:pic>
    </p:spTree>
    <p:extLst>
      <p:ext uri="{BB962C8B-B14F-4D97-AF65-F5344CB8AC3E}">
        <p14:creationId xmlns:p14="http://schemas.microsoft.com/office/powerpoint/2010/main" val="3269517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219238-D570-9FB2-E5BE-61AB718E0BC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2E3D854-39A8-4448-4591-341D359BDE02}"/>
              </a:ext>
            </a:extLst>
          </p:cNvPr>
          <p:cNvSpPr>
            <a:spLocks noGrp="1"/>
          </p:cNvSpPr>
          <p:nvPr>
            <p:ph type="title"/>
          </p:nvPr>
        </p:nvSpPr>
        <p:spPr/>
        <p:txBody>
          <a:bodyPr>
            <a:normAutofit/>
          </a:bodyPr>
          <a:lstStyle/>
          <a:p>
            <a:r>
              <a:rPr lang="fr-FR" sz="2800" dirty="0"/>
              <a:t>5) Répartition de l’utilisation des principales céréales entre l’alimentation humaine et animale 2/2</a:t>
            </a:r>
          </a:p>
        </p:txBody>
      </p:sp>
      <p:sp>
        <p:nvSpPr>
          <p:cNvPr id="4" name="Espace réservé du numéro de diapositive 3">
            <a:extLst>
              <a:ext uri="{FF2B5EF4-FFF2-40B4-BE49-F238E27FC236}">
                <a16:creationId xmlns:a16="http://schemas.microsoft.com/office/drawing/2014/main" id="{4452676E-DB04-68D3-EA39-EC138F6B699A}"/>
              </a:ext>
            </a:extLst>
          </p:cNvPr>
          <p:cNvSpPr>
            <a:spLocks noGrp="1"/>
          </p:cNvSpPr>
          <p:nvPr>
            <p:ph type="sldNum" sz="quarter" idx="12"/>
          </p:nvPr>
        </p:nvSpPr>
        <p:spPr/>
        <p:txBody>
          <a:bodyPr/>
          <a:lstStyle/>
          <a:p>
            <a:pPr rtl="0"/>
            <a:fld id="{7DC1BBB0-96F0-4077-A278-0F3FB5C104D3}" type="slidenum">
              <a:rPr lang="fr-FR" noProof="0" smtClean="0"/>
              <a:t>26</a:t>
            </a:fld>
            <a:endParaRPr lang="fr-FR" noProof="0"/>
          </a:p>
        </p:txBody>
      </p:sp>
      <p:sp>
        <p:nvSpPr>
          <p:cNvPr id="6" name="Espace réservé du contenu 5">
            <a:extLst>
              <a:ext uri="{FF2B5EF4-FFF2-40B4-BE49-F238E27FC236}">
                <a16:creationId xmlns:a16="http://schemas.microsoft.com/office/drawing/2014/main" id="{5B562234-69D5-B55A-CA88-DC429ECFC5F8}"/>
              </a:ext>
            </a:extLst>
          </p:cNvPr>
          <p:cNvSpPr>
            <a:spLocks noGrp="1"/>
          </p:cNvSpPr>
          <p:nvPr>
            <p:ph idx="13"/>
          </p:nvPr>
        </p:nvSpPr>
        <p:spPr>
          <a:xfrm>
            <a:off x="6370435" y="1772816"/>
            <a:ext cx="5184576" cy="3765282"/>
          </a:xfrm>
        </p:spPr>
        <p:txBody>
          <a:bodyPr anchor="ctr" anchorCtr="0">
            <a:normAutofit/>
          </a:bodyPr>
          <a:lstStyle/>
          <a:p>
            <a:r>
              <a:rPr lang="fr-FR" sz="2000" b="1" dirty="0"/>
              <a:t>3 céréales dominantes </a:t>
            </a:r>
            <a:r>
              <a:rPr lang="fr-FR" sz="2000" dirty="0"/>
              <a:t>pour l’alimentation </a:t>
            </a:r>
            <a:r>
              <a:rPr lang="fr-FR" sz="2000" b="1" dirty="0"/>
              <a:t>humaine et animale</a:t>
            </a:r>
            <a:r>
              <a:rPr lang="fr-FR" sz="2000" dirty="0"/>
              <a:t>.</a:t>
            </a:r>
          </a:p>
          <a:p>
            <a:r>
              <a:rPr lang="fr-FR" sz="2000" dirty="0"/>
              <a:t>à dominante pour l’alimentation </a:t>
            </a:r>
            <a:r>
              <a:rPr lang="fr-FR" sz="2000" b="1" dirty="0"/>
              <a:t>humaine</a:t>
            </a:r>
            <a:r>
              <a:rPr lang="fr-FR" sz="2000" dirty="0"/>
              <a:t> :</a:t>
            </a:r>
            <a:br>
              <a:rPr lang="fr-FR" sz="2000" dirty="0"/>
            </a:br>
            <a:r>
              <a:rPr lang="fr-FR" sz="2000" dirty="0"/>
              <a:t>- </a:t>
            </a:r>
            <a:r>
              <a:rPr lang="fr-FR" sz="2000" b="1" dirty="0"/>
              <a:t>Blé</a:t>
            </a:r>
            <a:br>
              <a:rPr lang="fr-FR" sz="2000" dirty="0"/>
            </a:br>
            <a:r>
              <a:rPr lang="fr-FR" sz="2000" dirty="0"/>
              <a:t>- </a:t>
            </a:r>
            <a:r>
              <a:rPr lang="fr-FR" sz="2000" b="1" dirty="0"/>
              <a:t>Riz</a:t>
            </a:r>
          </a:p>
          <a:p>
            <a:r>
              <a:rPr lang="fr-FR" sz="2000" dirty="0"/>
              <a:t>à dominante pour l’alimentation </a:t>
            </a:r>
            <a:r>
              <a:rPr lang="fr-FR" sz="2000" b="1" dirty="0"/>
              <a:t>animale</a:t>
            </a:r>
            <a:r>
              <a:rPr lang="fr-FR" sz="2000" dirty="0"/>
              <a:t> : </a:t>
            </a:r>
            <a:br>
              <a:rPr lang="fr-FR" sz="2000" dirty="0"/>
            </a:br>
            <a:r>
              <a:rPr lang="fr-FR" sz="2000" dirty="0"/>
              <a:t>- </a:t>
            </a:r>
            <a:r>
              <a:rPr lang="fr-FR" sz="2000" b="1" dirty="0"/>
              <a:t>Maïs</a:t>
            </a:r>
          </a:p>
        </p:txBody>
      </p:sp>
      <p:pic>
        <p:nvPicPr>
          <p:cNvPr id="7" name="Espace réservé du contenu 6">
            <a:extLst>
              <a:ext uri="{FF2B5EF4-FFF2-40B4-BE49-F238E27FC236}">
                <a16:creationId xmlns:a16="http://schemas.microsoft.com/office/drawing/2014/main" id="{540CE4FA-016B-0F78-D6F9-DE0B9752718F}"/>
              </a:ext>
            </a:extLst>
          </p:cNvPr>
          <p:cNvPicPr>
            <a:picLocks noGrp="1" noChangeAspect="1"/>
          </p:cNvPicPr>
          <p:nvPr>
            <p:ph idx="1"/>
          </p:nvPr>
        </p:nvPicPr>
        <p:blipFill>
          <a:blip r:embed="rId2"/>
          <a:stretch>
            <a:fillRect/>
          </a:stretch>
        </p:blipFill>
        <p:spPr>
          <a:xfrm>
            <a:off x="333772" y="1772816"/>
            <a:ext cx="5937285" cy="3765282"/>
          </a:xfrm>
          <a:prstGeom prst="rect">
            <a:avLst/>
          </a:prstGeom>
        </p:spPr>
      </p:pic>
    </p:spTree>
    <p:extLst>
      <p:ext uri="{BB962C8B-B14F-4D97-AF65-F5344CB8AC3E}">
        <p14:creationId xmlns:p14="http://schemas.microsoft.com/office/powerpoint/2010/main" val="1137677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pic>
        <p:nvPicPr>
          <p:cNvPr id="14" name="Picture 13">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16" name="Straight Connector 15">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150" y="3528542"/>
            <a:ext cx="8634823"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0" name="Rectangle 19">
            <a:extLst>
              <a:ext uri="{FF2B5EF4-FFF2-40B4-BE49-F238E27FC236}">
                <a16:creationId xmlns:a16="http://schemas.microsoft.com/office/drawing/2014/main" id="{4F6621CF-F493-40D5-98AE-24A9D3AD4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7" y="0"/>
            <a:ext cx="12191699" cy="4950268"/>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itre 5">
            <a:extLst>
              <a:ext uri="{FF2B5EF4-FFF2-40B4-BE49-F238E27FC236}">
                <a16:creationId xmlns:a16="http://schemas.microsoft.com/office/drawing/2014/main" id="{3897A332-E1E1-0D9D-F838-34C699DF2FCE}"/>
              </a:ext>
            </a:extLst>
          </p:cNvPr>
          <p:cNvSpPr>
            <a:spLocks noGrp="1"/>
          </p:cNvSpPr>
          <p:nvPr>
            <p:ph type="title"/>
          </p:nvPr>
        </p:nvSpPr>
        <p:spPr>
          <a:xfrm>
            <a:off x="5077573" y="643467"/>
            <a:ext cx="5974400" cy="4127545"/>
          </a:xfrm>
        </p:spPr>
        <p:txBody>
          <a:bodyPr vert="horz" lIns="91440" tIns="45720" rIns="91440" bIns="0" rtlCol="0" anchor="ctr">
            <a:normAutofit/>
          </a:bodyPr>
          <a:lstStyle/>
          <a:p>
            <a:pPr defTabSz="914400"/>
            <a:r>
              <a:rPr lang="en-US" sz="4800" cap="all" dirty="0"/>
              <a:t>Des situations </a:t>
            </a:r>
            <a:r>
              <a:rPr lang="en-US" sz="4800" cap="all" dirty="0" err="1"/>
              <a:t>nationales</a:t>
            </a:r>
            <a:r>
              <a:rPr lang="en-US" sz="4800" cap="all" dirty="0"/>
              <a:t> </a:t>
            </a:r>
            <a:r>
              <a:rPr lang="en-US" sz="4800" cap="all" dirty="0" err="1"/>
              <a:t>différentes</a:t>
            </a:r>
            <a:endParaRPr lang="en-US" sz="4800" cap="all" dirty="0"/>
          </a:p>
        </p:txBody>
      </p:sp>
      <p:sp>
        <p:nvSpPr>
          <p:cNvPr id="22" name="Rectangle 21">
            <a:extLst>
              <a:ext uri="{FF2B5EF4-FFF2-40B4-BE49-F238E27FC236}">
                <a16:creationId xmlns:a16="http://schemas.microsoft.com/office/drawing/2014/main" id="{CADEE02A-D296-42EA-88F5-7803F69CE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 y="4950269"/>
            <a:ext cx="12188521" cy="1907732"/>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pic>
        <p:nvPicPr>
          <p:cNvPr id="8" name="Picture 7" descr="main tenant une balle">
            <a:extLst>
              <a:ext uri="{FF2B5EF4-FFF2-40B4-BE49-F238E27FC236}">
                <a16:creationId xmlns:a16="http://schemas.microsoft.com/office/drawing/2014/main" id="{66AFD0F5-3ED7-EC1C-7834-3EA1FE6F8A48}"/>
              </a:ext>
            </a:extLst>
          </p:cNvPr>
          <p:cNvPicPr>
            <a:picLocks noChangeAspect="1"/>
          </p:cNvPicPr>
          <p:nvPr/>
        </p:nvPicPr>
        <p:blipFill>
          <a:blip r:embed="rId3"/>
          <a:srcRect l="29332" r="25579"/>
          <a:stretch/>
        </p:blipFill>
        <p:spPr>
          <a:xfrm>
            <a:off x="3178" y="-2"/>
            <a:ext cx="4649905" cy="6858002"/>
          </a:xfrm>
          <a:prstGeom prst="rect">
            <a:avLst/>
          </a:prstGeom>
        </p:spPr>
      </p:pic>
      <p:sp>
        <p:nvSpPr>
          <p:cNvPr id="4" name="Espace réservé du numéro de diapositive 3">
            <a:extLst>
              <a:ext uri="{FF2B5EF4-FFF2-40B4-BE49-F238E27FC236}">
                <a16:creationId xmlns:a16="http://schemas.microsoft.com/office/drawing/2014/main" id="{4A394D93-4DD3-AA93-4350-5196824287E6}"/>
              </a:ext>
            </a:extLst>
          </p:cNvPr>
          <p:cNvSpPr>
            <a:spLocks noGrp="1"/>
          </p:cNvSpPr>
          <p:nvPr>
            <p:ph type="sldNum" sz="quarter" idx="12"/>
          </p:nvPr>
        </p:nvSpPr>
        <p:spPr>
          <a:xfrm>
            <a:off x="10793460" y="299238"/>
            <a:ext cx="810808" cy="503578"/>
          </a:xfrm>
        </p:spPr>
        <p:txBody>
          <a:bodyPr vert="horz" lIns="91440" tIns="45720" rIns="91440" bIns="45720" rtlCol="0" anchor="t">
            <a:normAutofit/>
          </a:bodyPr>
          <a:lstStyle/>
          <a:p>
            <a:pPr>
              <a:lnSpc>
                <a:spcPct val="90000"/>
              </a:lnSpc>
              <a:spcAft>
                <a:spcPts val="600"/>
              </a:spcAft>
            </a:pPr>
            <a:fld id="{7DC1BBB0-96F0-4077-A278-0F3FB5C104D3}" type="slidenum">
              <a:rPr lang="en-US" sz="2800" noProof="0" smtClean="0"/>
              <a:pPr>
                <a:lnSpc>
                  <a:spcPct val="90000"/>
                </a:lnSpc>
                <a:spcAft>
                  <a:spcPts val="600"/>
                </a:spcAft>
              </a:pPr>
              <a:t>27</a:t>
            </a:fld>
            <a:endParaRPr lang="en-US" sz="2800" noProof="0"/>
          </a:p>
        </p:txBody>
      </p:sp>
    </p:spTree>
    <p:extLst>
      <p:ext uri="{BB962C8B-B14F-4D97-AF65-F5344CB8AC3E}">
        <p14:creationId xmlns:p14="http://schemas.microsoft.com/office/powerpoint/2010/main" val="356170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CE591E-E9C3-6451-5A8C-DCE02DED2D0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7F059FA-CD47-594F-AFE1-04D5DB142036}"/>
              </a:ext>
            </a:extLst>
          </p:cNvPr>
          <p:cNvSpPr>
            <a:spLocks noGrp="1"/>
          </p:cNvSpPr>
          <p:nvPr>
            <p:ph type="title"/>
          </p:nvPr>
        </p:nvSpPr>
        <p:spPr/>
        <p:txBody>
          <a:bodyPr>
            <a:normAutofit/>
          </a:bodyPr>
          <a:lstStyle/>
          <a:p>
            <a:r>
              <a:rPr lang="fr-FR" sz="2800" dirty="0"/>
              <a:t>6) Liste des 10 pays où la proportion de personnes en état de sous-nutrition est la plus forte en 2017</a:t>
            </a:r>
          </a:p>
        </p:txBody>
      </p:sp>
      <p:sp>
        <p:nvSpPr>
          <p:cNvPr id="4" name="Espace réservé du numéro de diapositive 3">
            <a:extLst>
              <a:ext uri="{FF2B5EF4-FFF2-40B4-BE49-F238E27FC236}">
                <a16:creationId xmlns:a16="http://schemas.microsoft.com/office/drawing/2014/main" id="{E0ABE17F-E3AA-C5F7-E8AB-8043CFF1DCF7}"/>
              </a:ext>
            </a:extLst>
          </p:cNvPr>
          <p:cNvSpPr>
            <a:spLocks noGrp="1"/>
          </p:cNvSpPr>
          <p:nvPr>
            <p:ph type="sldNum" sz="quarter" idx="12"/>
          </p:nvPr>
        </p:nvSpPr>
        <p:spPr/>
        <p:txBody>
          <a:bodyPr/>
          <a:lstStyle/>
          <a:p>
            <a:pPr rtl="0"/>
            <a:fld id="{7DC1BBB0-96F0-4077-A278-0F3FB5C104D3}" type="slidenum">
              <a:rPr lang="fr-FR" noProof="0" smtClean="0"/>
              <a:t>28</a:t>
            </a:fld>
            <a:endParaRPr lang="fr-FR" noProof="0"/>
          </a:p>
        </p:txBody>
      </p:sp>
      <p:sp>
        <p:nvSpPr>
          <p:cNvPr id="6" name="Espace réservé du contenu 5">
            <a:extLst>
              <a:ext uri="{FF2B5EF4-FFF2-40B4-BE49-F238E27FC236}">
                <a16:creationId xmlns:a16="http://schemas.microsoft.com/office/drawing/2014/main" id="{A9C29A0D-22B9-AF5B-04C6-AB2D5385F750}"/>
              </a:ext>
            </a:extLst>
          </p:cNvPr>
          <p:cNvSpPr>
            <a:spLocks noGrp="1"/>
          </p:cNvSpPr>
          <p:nvPr>
            <p:ph idx="13"/>
          </p:nvPr>
        </p:nvSpPr>
        <p:spPr>
          <a:xfrm>
            <a:off x="8038627" y="1988840"/>
            <a:ext cx="3516383" cy="3528392"/>
          </a:xfrm>
        </p:spPr>
        <p:txBody>
          <a:bodyPr>
            <a:normAutofit/>
          </a:bodyPr>
          <a:lstStyle/>
          <a:p>
            <a:r>
              <a:rPr lang="fr-FR" sz="1800" dirty="0"/>
              <a:t>Une sous nutrition concentrée dans certaines zones :</a:t>
            </a:r>
            <a:br>
              <a:rPr lang="fr-FR" sz="1800" dirty="0"/>
            </a:br>
            <a:br>
              <a:rPr lang="fr-FR" sz="1800" dirty="0"/>
            </a:br>
            <a:r>
              <a:rPr lang="fr-FR" sz="1800" dirty="0"/>
              <a:t>- </a:t>
            </a:r>
            <a:r>
              <a:rPr lang="fr-FR" sz="1800" b="1" dirty="0"/>
              <a:t>Haïti</a:t>
            </a:r>
            <a:br>
              <a:rPr lang="fr-FR" sz="1800" dirty="0"/>
            </a:br>
            <a:r>
              <a:rPr lang="fr-FR" sz="1800" dirty="0"/>
              <a:t>- 6 </a:t>
            </a:r>
            <a:r>
              <a:rPr lang="fr-FR" sz="1800" b="1" dirty="0"/>
              <a:t>pays Africains</a:t>
            </a:r>
            <a:br>
              <a:rPr lang="fr-FR" sz="1800" b="1" dirty="0"/>
            </a:br>
            <a:r>
              <a:rPr lang="fr-FR" sz="1800" dirty="0"/>
              <a:t>- 3 </a:t>
            </a:r>
            <a:r>
              <a:rPr lang="fr-FR" sz="1800" b="1" dirty="0"/>
              <a:t>pays asiatiques</a:t>
            </a:r>
          </a:p>
          <a:p>
            <a:r>
              <a:rPr lang="fr-FR" sz="1800" dirty="0"/>
              <a:t>Pays en proie à des </a:t>
            </a:r>
            <a:r>
              <a:rPr lang="fr-FR" sz="1800" b="1" dirty="0"/>
              <a:t>crises politiques, économiques, guerres, catastrophe naturelle</a:t>
            </a:r>
          </a:p>
        </p:txBody>
      </p:sp>
      <p:pic>
        <p:nvPicPr>
          <p:cNvPr id="7" name="Espace réservé du contenu 6">
            <a:extLst>
              <a:ext uri="{FF2B5EF4-FFF2-40B4-BE49-F238E27FC236}">
                <a16:creationId xmlns:a16="http://schemas.microsoft.com/office/drawing/2014/main" id="{65A111DD-C3DC-A35C-0F6D-773BF173C7B3}"/>
              </a:ext>
            </a:extLst>
          </p:cNvPr>
          <p:cNvPicPr>
            <a:picLocks noGrp="1" noChangeAspect="1"/>
          </p:cNvPicPr>
          <p:nvPr>
            <p:ph idx="1"/>
          </p:nvPr>
        </p:nvPicPr>
        <p:blipFill>
          <a:blip r:embed="rId3"/>
          <a:srcRect/>
          <a:stretch/>
        </p:blipFill>
        <p:spPr>
          <a:xfrm>
            <a:off x="633815" y="1977585"/>
            <a:ext cx="7176184" cy="3532363"/>
          </a:xfrm>
          <a:prstGeom prst="rect">
            <a:avLst/>
          </a:prstGeom>
        </p:spPr>
      </p:pic>
    </p:spTree>
    <p:extLst>
      <p:ext uri="{BB962C8B-B14F-4D97-AF65-F5344CB8AC3E}">
        <p14:creationId xmlns:p14="http://schemas.microsoft.com/office/powerpoint/2010/main" val="3312880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DF489D-1E87-CD1C-67C4-196A6B5CB4E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5176558-BE19-F84A-5C9D-FD294869A023}"/>
              </a:ext>
            </a:extLst>
          </p:cNvPr>
          <p:cNvSpPr>
            <a:spLocks noGrp="1"/>
          </p:cNvSpPr>
          <p:nvPr>
            <p:ph type="title"/>
          </p:nvPr>
        </p:nvSpPr>
        <p:spPr/>
        <p:txBody>
          <a:bodyPr>
            <a:normAutofit/>
          </a:bodyPr>
          <a:lstStyle/>
          <a:p>
            <a:r>
              <a:rPr lang="fr-FR" sz="2800" dirty="0"/>
              <a:t>7) Liste des 10 pays qui ont le plus bénéficié de l’aide alimentaire entre 2013 et 2016</a:t>
            </a:r>
          </a:p>
        </p:txBody>
      </p:sp>
      <p:sp>
        <p:nvSpPr>
          <p:cNvPr id="4" name="Espace réservé du numéro de diapositive 3">
            <a:extLst>
              <a:ext uri="{FF2B5EF4-FFF2-40B4-BE49-F238E27FC236}">
                <a16:creationId xmlns:a16="http://schemas.microsoft.com/office/drawing/2014/main" id="{B86F60C0-3978-14CA-983D-CC56BEF68028}"/>
              </a:ext>
            </a:extLst>
          </p:cNvPr>
          <p:cNvSpPr>
            <a:spLocks noGrp="1"/>
          </p:cNvSpPr>
          <p:nvPr>
            <p:ph type="sldNum" sz="quarter" idx="12"/>
          </p:nvPr>
        </p:nvSpPr>
        <p:spPr/>
        <p:txBody>
          <a:bodyPr/>
          <a:lstStyle/>
          <a:p>
            <a:pPr rtl="0"/>
            <a:fld id="{7DC1BBB0-96F0-4077-A278-0F3FB5C104D3}" type="slidenum">
              <a:rPr lang="fr-FR" noProof="0" smtClean="0"/>
              <a:t>29</a:t>
            </a:fld>
            <a:endParaRPr lang="fr-FR" noProof="0"/>
          </a:p>
        </p:txBody>
      </p:sp>
      <p:sp>
        <p:nvSpPr>
          <p:cNvPr id="6" name="Espace réservé du contenu 5">
            <a:extLst>
              <a:ext uri="{FF2B5EF4-FFF2-40B4-BE49-F238E27FC236}">
                <a16:creationId xmlns:a16="http://schemas.microsoft.com/office/drawing/2014/main" id="{FB37D164-567B-D81E-DF4B-2234596D36D6}"/>
              </a:ext>
            </a:extLst>
          </p:cNvPr>
          <p:cNvSpPr>
            <a:spLocks noGrp="1"/>
          </p:cNvSpPr>
          <p:nvPr>
            <p:ph idx="13"/>
          </p:nvPr>
        </p:nvSpPr>
        <p:spPr>
          <a:xfrm>
            <a:off x="8038627" y="1988840"/>
            <a:ext cx="3516383" cy="3528392"/>
          </a:xfrm>
        </p:spPr>
        <p:txBody>
          <a:bodyPr>
            <a:normAutofit/>
          </a:bodyPr>
          <a:lstStyle/>
          <a:p>
            <a:r>
              <a:rPr lang="fr-FR" sz="1800" dirty="0"/>
              <a:t>la plupart des pays ayant reçu de l'aide sont des </a:t>
            </a:r>
            <a:r>
              <a:rPr lang="fr-FR" sz="1800" b="1" dirty="0"/>
              <a:t>pays qui ont connu des Guerres </a:t>
            </a:r>
            <a:r>
              <a:rPr lang="fr-FR" sz="1800" dirty="0"/>
              <a:t>(Syrie, Yémen, Sud-Soudan, Soudan…) ou des </a:t>
            </a:r>
            <a:r>
              <a:rPr lang="fr-FR" sz="1800" b="1" dirty="0"/>
              <a:t>catastrophes naturelles </a:t>
            </a:r>
            <a:r>
              <a:rPr lang="fr-FR" sz="1800" dirty="0"/>
              <a:t>(Ethiopie, Kenya…)</a:t>
            </a:r>
          </a:p>
          <a:p>
            <a:endParaRPr lang="fr-FR" sz="1800" dirty="0"/>
          </a:p>
          <a:p>
            <a:r>
              <a:rPr lang="fr-FR" sz="1800" dirty="0"/>
              <a:t>Ce ne sont pas forcément les pays les moins bien </a:t>
            </a:r>
            <a:r>
              <a:rPr lang="fr-FR" sz="1800" dirty="0" err="1"/>
              <a:t>nutris</a:t>
            </a:r>
            <a:endParaRPr lang="fr-FR" sz="1800" dirty="0"/>
          </a:p>
        </p:txBody>
      </p:sp>
      <p:pic>
        <p:nvPicPr>
          <p:cNvPr id="7" name="Espace réservé du contenu 6">
            <a:extLst>
              <a:ext uri="{FF2B5EF4-FFF2-40B4-BE49-F238E27FC236}">
                <a16:creationId xmlns:a16="http://schemas.microsoft.com/office/drawing/2014/main" id="{0A8DCB80-276D-632C-F2C9-3F26AD74B361}"/>
              </a:ext>
            </a:extLst>
          </p:cNvPr>
          <p:cNvPicPr>
            <a:picLocks noGrp="1" noChangeAspect="1"/>
          </p:cNvPicPr>
          <p:nvPr>
            <p:ph idx="1"/>
          </p:nvPr>
        </p:nvPicPr>
        <p:blipFill>
          <a:blip r:embed="rId3"/>
          <a:srcRect/>
          <a:stretch/>
        </p:blipFill>
        <p:spPr>
          <a:xfrm>
            <a:off x="633815" y="1977585"/>
            <a:ext cx="7176184" cy="3532363"/>
          </a:xfrm>
          <a:prstGeom prst="rect">
            <a:avLst/>
          </a:prstGeom>
        </p:spPr>
      </p:pic>
    </p:spTree>
    <p:extLst>
      <p:ext uri="{BB962C8B-B14F-4D97-AF65-F5344CB8AC3E}">
        <p14:creationId xmlns:p14="http://schemas.microsoft.com/office/powerpoint/2010/main" val="395372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394ED1-C924-DE73-CC15-72F0F4380EC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4E9572C-4A6C-04CC-86E6-BAB494CB79C2}"/>
              </a:ext>
            </a:extLst>
          </p:cNvPr>
          <p:cNvSpPr>
            <a:spLocks noGrp="1"/>
          </p:cNvSpPr>
          <p:nvPr>
            <p:ph type="title"/>
          </p:nvPr>
        </p:nvSpPr>
        <p:spPr/>
        <p:txBody>
          <a:bodyPr/>
          <a:lstStyle/>
          <a:p>
            <a:r>
              <a:rPr lang="fr-FR" dirty="0"/>
              <a:t>I-Présentation de l’étude</a:t>
            </a:r>
          </a:p>
        </p:txBody>
      </p:sp>
      <p:sp>
        <p:nvSpPr>
          <p:cNvPr id="5" name="Espace réservé du contenu 4">
            <a:extLst>
              <a:ext uri="{FF2B5EF4-FFF2-40B4-BE49-F238E27FC236}">
                <a16:creationId xmlns:a16="http://schemas.microsoft.com/office/drawing/2014/main" id="{4F710071-8C3B-FD38-28C0-C15938794648}"/>
              </a:ext>
            </a:extLst>
          </p:cNvPr>
          <p:cNvSpPr>
            <a:spLocks noGrp="1"/>
          </p:cNvSpPr>
          <p:nvPr>
            <p:ph idx="1"/>
          </p:nvPr>
        </p:nvSpPr>
        <p:spPr/>
        <p:txBody>
          <a:bodyPr/>
          <a:lstStyle/>
          <a:p>
            <a:r>
              <a:rPr lang="fr-FR" dirty="0"/>
              <a:t>LE CONTEXTE </a:t>
            </a:r>
          </a:p>
          <a:p>
            <a:r>
              <a:rPr lang="fr-FR" dirty="0"/>
              <a:t>LA SPECIFICATION DES DONNEES</a:t>
            </a:r>
          </a:p>
          <a:p>
            <a:r>
              <a:rPr lang="fr-FR" dirty="0"/>
              <a:t>LA METHODOLOGIE DE L’ANALYSE</a:t>
            </a:r>
          </a:p>
        </p:txBody>
      </p:sp>
      <p:sp>
        <p:nvSpPr>
          <p:cNvPr id="4" name="Espace réservé du numéro de diapositive 3">
            <a:extLst>
              <a:ext uri="{FF2B5EF4-FFF2-40B4-BE49-F238E27FC236}">
                <a16:creationId xmlns:a16="http://schemas.microsoft.com/office/drawing/2014/main" id="{528E5ECB-E82D-A08C-823E-440D1CF11B8A}"/>
              </a:ext>
            </a:extLst>
          </p:cNvPr>
          <p:cNvSpPr>
            <a:spLocks noGrp="1"/>
          </p:cNvSpPr>
          <p:nvPr>
            <p:ph type="sldNum" sz="quarter" idx="12"/>
          </p:nvPr>
        </p:nvSpPr>
        <p:spPr/>
        <p:txBody>
          <a:bodyPr/>
          <a:lstStyle/>
          <a:p>
            <a:pPr rtl="0"/>
            <a:fld id="{7DC1BBB0-96F0-4077-A278-0F3FB5C104D3}" type="slidenum">
              <a:rPr lang="fr-FR" noProof="0" smtClean="0"/>
              <a:t>3</a:t>
            </a:fld>
            <a:endParaRPr lang="fr-FR" noProof="0"/>
          </a:p>
        </p:txBody>
      </p:sp>
      <p:pic>
        <p:nvPicPr>
          <p:cNvPr id="7" name="Graphic 7" descr="Menu contextuel">
            <a:extLst>
              <a:ext uri="{FF2B5EF4-FFF2-40B4-BE49-F238E27FC236}">
                <a16:creationId xmlns:a16="http://schemas.microsoft.com/office/drawing/2014/main" id="{9FF74C49-5B3B-2EB9-4ED9-4966C04B31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10036" y="1484784"/>
            <a:ext cx="640080" cy="640080"/>
          </a:xfrm>
          <a:prstGeom prst="rect">
            <a:avLst/>
          </a:prstGeom>
        </p:spPr>
      </p:pic>
      <p:pic>
        <p:nvPicPr>
          <p:cNvPr id="8" name="Graphic 7" descr="Serveur contour">
            <a:extLst>
              <a:ext uri="{FF2B5EF4-FFF2-40B4-BE49-F238E27FC236}">
                <a16:creationId xmlns:a16="http://schemas.microsoft.com/office/drawing/2014/main" id="{AC1134A9-5B93-AEAD-1B5A-9C4C5C1B6855}"/>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5014292" y="1916832"/>
            <a:ext cx="640080" cy="640080"/>
          </a:xfrm>
          <a:prstGeom prst="rect">
            <a:avLst/>
          </a:prstGeom>
        </p:spPr>
      </p:pic>
      <p:pic>
        <p:nvPicPr>
          <p:cNvPr id="9" name="Graphic 9" descr="Magnifying glass">
            <a:extLst>
              <a:ext uri="{FF2B5EF4-FFF2-40B4-BE49-F238E27FC236}">
                <a16:creationId xmlns:a16="http://schemas.microsoft.com/office/drawing/2014/main" id="{56EE87F5-8DFD-3C8A-E651-699B52931C0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86300" y="2487537"/>
            <a:ext cx="640080" cy="640080"/>
          </a:xfrm>
          <a:prstGeom prst="rect">
            <a:avLst/>
          </a:prstGeom>
        </p:spPr>
      </p:pic>
    </p:spTree>
    <p:extLst>
      <p:ext uri="{BB962C8B-B14F-4D97-AF65-F5344CB8AC3E}">
        <p14:creationId xmlns:p14="http://schemas.microsoft.com/office/powerpoint/2010/main" val="5955971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11BE5-B819-A2F7-7A0C-303AADB845F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C06DF99-6D9C-6991-0E74-210F6AFF2328}"/>
              </a:ext>
            </a:extLst>
          </p:cNvPr>
          <p:cNvSpPr>
            <a:spLocks noGrp="1"/>
          </p:cNvSpPr>
          <p:nvPr>
            <p:ph type="title"/>
          </p:nvPr>
        </p:nvSpPr>
        <p:spPr/>
        <p:txBody>
          <a:bodyPr>
            <a:normAutofit/>
          </a:bodyPr>
          <a:lstStyle/>
          <a:p>
            <a:r>
              <a:rPr lang="fr-FR" sz="2800" dirty="0"/>
              <a:t>8) Évolution de l’aide alimentaire pour les 5 pays qui en ont le plus bénéficié entre 2013 et 2016</a:t>
            </a:r>
          </a:p>
        </p:txBody>
      </p:sp>
      <p:sp>
        <p:nvSpPr>
          <p:cNvPr id="4" name="Espace réservé du numéro de diapositive 3">
            <a:extLst>
              <a:ext uri="{FF2B5EF4-FFF2-40B4-BE49-F238E27FC236}">
                <a16:creationId xmlns:a16="http://schemas.microsoft.com/office/drawing/2014/main" id="{DF18BAFF-9B39-11F4-A065-E8504F1BF5B2}"/>
              </a:ext>
            </a:extLst>
          </p:cNvPr>
          <p:cNvSpPr>
            <a:spLocks noGrp="1"/>
          </p:cNvSpPr>
          <p:nvPr>
            <p:ph type="sldNum" sz="quarter" idx="12"/>
          </p:nvPr>
        </p:nvSpPr>
        <p:spPr/>
        <p:txBody>
          <a:bodyPr/>
          <a:lstStyle/>
          <a:p>
            <a:pPr rtl="0"/>
            <a:fld id="{7DC1BBB0-96F0-4077-A278-0F3FB5C104D3}" type="slidenum">
              <a:rPr lang="fr-FR" noProof="0" smtClean="0"/>
              <a:t>30</a:t>
            </a:fld>
            <a:endParaRPr lang="fr-FR" noProof="0"/>
          </a:p>
        </p:txBody>
      </p:sp>
      <p:sp>
        <p:nvSpPr>
          <p:cNvPr id="6" name="Espace réservé du contenu 5">
            <a:extLst>
              <a:ext uri="{FF2B5EF4-FFF2-40B4-BE49-F238E27FC236}">
                <a16:creationId xmlns:a16="http://schemas.microsoft.com/office/drawing/2014/main" id="{2E2DB84E-ED32-AE7E-B685-2952ECD732FC}"/>
              </a:ext>
            </a:extLst>
          </p:cNvPr>
          <p:cNvSpPr>
            <a:spLocks noGrp="1"/>
          </p:cNvSpPr>
          <p:nvPr>
            <p:ph idx="13"/>
          </p:nvPr>
        </p:nvSpPr>
        <p:spPr>
          <a:xfrm>
            <a:off x="8038627" y="1988840"/>
            <a:ext cx="3516383" cy="3528392"/>
          </a:xfrm>
        </p:spPr>
        <p:txBody>
          <a:bodyPr>
            <a:normAutofit fontScale="77500" lnSpcReduction="20000"/>
          </a:bodyPr>
          <a:lstStyle/>
          <a:p>
            <a:r>
              <a:rPr lang="fr-FR" dirty="0"/>
              <a:t>Les </a:t>
            </a:r>
            <a:r>
              <a:rPr lang="fr-FR" b="1" dirty="0"/>
              <a:t>dynamiques d’aide alimentaire fluctuent</a:t>
            </a:r>
            <a:r>
              <a:rPr lang="fr-FR" dirty="0"/>
              <a:t> :</a:t>
            </a:r>
            <a:br>
              <a:rPr lang="fr-FR" dirty="0"/>
            </a:br>
            <a:r>
              <a:rPr lang="fr-FR" dirty="0"/>
              <a:t>-pour 4 pays l’aide alimentaire a baissé en 2015 et 2016</a:t>
            </a:r>
            <a:br>
              <a:rPr lang="fr-FR" dirty="0"/>
            </a:br>
            <a:r>
              <a:rPr lang="fr-FR" dirty="0"/>
              <a:t>-pour le Yémen en revanche l’aide a augmenté en 2015 et 2016.</a:t>
            </a:r>
          </a:p>
          <a:p>
            <a:endParaRPr lang="fr-FR" dirty="0"/>
          </a:p>
          <a:p>
            <a:r>
              <a:rPr lang="fr-FR" b="1" dirty="0"/>
              <a:t>fluctuations liées à des crises alimentaires </a:t>
            </a:r>
            <a:r>
              <a:rPr lang="fr-FR" dirty="0"/>
              <a:t>(Sécheresses en Ethiopie) </a:t>
            </a:r>
            <a:r>
              <a:rPr lang="fr-FR" b="1" dirty="0"/>
              <a:t>ou événements géopolitiques</a:t>
            </a:r>
            <a:r>
              <a:rPr lang="fr-FR" dirty="0"/>
              <a:t> (guerres, Syrie en 2011, Sud-Soudan en 2013, Yémen en 2014 )</a:t>
            </a:r>
          </a:p>
        </p:txBody>
      </p:sp>
      <p:pic>
        <p:nvPicPr>
          <p:cNvPr id="7" name="Espace réservé du contenu 6">
            <a:extLst>
              <a:ext uri="{FF2B5EF4-FFF2-40B4-BE49-F238E27FC236}">
                <a16:creationId xmlns:a16="http://schemas.microsoft.com/office/drawing/2014/main" id="{218E5D58-DBF9-D82E-278D-FC87B631CCEC}"/>
              </a:ext>
            </a:extLst>
          </p:cNvPr>
          <p:cNvPicPr>
            <a:picLocks noGrp="1" noChangeAspect="1"/>
          </p:cNvPicPr>
          <p:nvPr>
            <p:ph idx="1"/>
          </p:nvPr>
        </p:nvPicPr>
        <p:blipFill>
          <a:blip r:embed="rId3"/>
          <a:srcRect/>
          <a:stretch/>
        </p:blipFill>
        <p:spPr>
          <a:xfrm>
            <a:off x="633815" y="1977585"/>
            <a:ext cx="7176184" cy="3532363"/>
          </a:xfrm>
          <a:prstGeom prst="rect">
            <a:avLst/>
          </a:prstGeom>
        </p:spPr>
      </p:pic>
    </p:spTree>
    <p:extLst>
      <p:ext uri="{BB962C8B-B14F-4D97-AF65-F5344CB8AC3E}">
        <p14:creationId xmlns:p14="http://schemas.microsoft.com/office/powerpoint/2010/main" val="3953661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41D5AE-8ACB-E0B3-BBDC-BC0E7CB5616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1BB59A2-F9FE-8D36-8A61-54BB2B8ADFD0}"/>
              </a:ext>
            </a:extLst>
          </p:cNvPr>
          <p:cNvSpPr>
            <a:spLocks noGrp="1"/>
          </p:cNvSpPr>
          <p:nvPr>
            <p:ph type="title"/>
          </p:nvPr>
        </p:nvSpPr>
        <p:spPr/>
        <p:txBody>
          <a:bodyPr>
            <a:normAutofit/>
          </a:bodyPr>
          <a:lstStyle/>
          <a:p>
            <a:r>
              <a:rPr lang="fr-FR" sz="2800" dirty="0"/>
              <a:t>9) Liste des 10 pays qui ont la plus faible disponibilité alimentaire par habitant en 2017</a:t>
            </a:r>
          </a:p>
        </p:txBody>
      </p:sp>
      <p:sp>
        <p:nvSpPr>
          <p:cNvPr id="4" name="Espace réservé du numéro de diapositive 3">
            <a:extLst>
              <a:ext uri="{FF2B5EF4-FFF2-40B4-BE49-F238E27FC236}">
                <a16:creationId xmlns:a16="http://schemas.microsoft.com/office/drawing/2014/main" id="{91BCA5E3-7F80-2F9B-0607-545E3CB406D0}"/>
              </a:ext>
            </a:extLst>
          </p:cNvPr>
          <p:cNvSpPr>
            <a:spLocks noGrp="1"/>
          </p:cNvSpPr>
          <p:nvPr>
            <p:ph type="sldNum" sz="quarter" idx="12"/>
          </p:nvPr>
        </p:nvSpPr>
        <p:spPr/>
        <p:txBody>
          <a:bodyPr/>
          <a:lstStyle/>
          <a:p>
            <a:pPr rtl="0"/>
            <a:fld id="{7DC1BBB0-96F0-4077-A278-0F3FB5C104D3}" type="slidenum">
              <a:rPr lang="fr-FR" noProof="0" smtClean="0"/>
              <a:t>31</a:t>
            </a:fld>
            <a:endParaRPr lang="fr-FR" noProof="0"/>
          </a:p>
        </p:txBody>
      </p:sp>
      <p:sp>
        <p:nvSpPr>
          <p:cNvPr id="6" name="Espace réservé du contenu 5">
            <a:extLst>
              <a:ext uri="{FF2B5EF4-FFF2-40B4-BE49-F238E27FC236}">
                <a16:creationId xmlns:a16="http://schemas.microsoft.com/office/drawing/2014/main" id="{C758A2C7-DA85-7AD9-7E6B-BDE5184B00B9}"/>
              </a:ext>
            </a:extLst>
          </p:cNvPr>
          <p:cNvSpPr>
            <a:spLocks noGrp="1"/>
          </p:cNvSpPr>
          <p:nvPr>
            <p:ph idx="13"/>
          </p:nvPr>
        </p:nvSpPr>
        <p:spPr>
          <a:xfrm>
            <a:off x="8038627" y="1988840"/>
            <a:ext cx="3516383" cy="3528392"/>
          </a:xfrm>
        </p:spPr>
        <p:txBody>
          <a:bodyPr>
            <a:normAutofit/>
          </a:bodyPr>
          <a:lstStyle/>
          <a:p>
            <a:pPr marL="0" lvl="0" indent="0" algn="l" rtl="0">
              <a:lnSpc>
                <a:spcPct val="100000"/>
              </a:lnSpc>
              <a:spcBef>
                <a:spcPts val="0"/>
              </a:spcBef>
              <a:spcAft>
                <a:spcPts val="0"/>
              </a:spcAft>
              <a:buSzPts val="1800"/>
              <a:buNone/>
            </a:pPr>
            <a:r>
              <a:rPr lang="fr-FR" sz="1800" b="1" dirty="0"/>
              <a:t>6 pays </a:t>
            </a:r>
            <a:r>
              <a:rPr lang="fr-FR" sz="1800" dirty="0"/>
              <a:t>font aussi partie des 10 pays les </a:t>
            </a:r>
            <a:r>
              <a:rPr lang="fr-FR" sz="1800" b="1" dirty="0"/>
              <a:t>plus sous-</a:t>
            </a:r>
            <a:r>
              <a:rPr lang="fr-FR" sz="1800" b="1" dirty="0" err="1"/>
              <a:t>nutris</a:t>
            </a:r>
            <a:r>
              <a:rPr lang="fr-FR" sz="1800" b="1" dirty="0"/>
              <a:t> </a:t>
            </a:r>
            <a:r>
              <a:rPr lang="fr-FR" sz="1800" dirty="0"/>
              <a:t>:</a:t>
            </a:r>
          </a:p>
          <a:p>
            <a:pPr marL="0" lvl="0" indent="0" algn="l" rtl="0">
              <a:lnSpc>
                <a:spcPct val="100000"/>
              </a:lnSpc>
              <a:spcBef>
                <a:spcPts val="0"/>
              </a:spcBef>
              <a:spcAft>
                <a:spcPts val="0"/>
              </a:spcAft>
              <a:buSzPts val="1800"/>
              <a:buNone/>
            </a:pPr>
            <a:r>
              <a:rPr lang="fr-FR" sz="1800" dirty="0"/>
              <a:t>Haïti, Corée du Nord, Madagascar, Tchad, Timor-Leste , et Afghanistan.</a:t>
            </a:r>
          </a:p>
          <a:p>
            <a:pPr marL="0" lvl="0" indent="0" algn="l" rtl="0">
              <a:lnSpc>
                <a:spcPct val="100000"/>
              </a:lnSpc>
              <a:spcBef>
                <a:spcPts val="0"/>
              </a:spcBef>
              <a:spcAft>
                <a:spcPts val="0"/>
              </a:spcAft>
              <a:buSzPts val="1800"/>
              <a:buNone/>
            </a:pPr>
            <a:endParaRPr lang="fr-FR" sz="1800" dirty="0"/>
          </a:p>
          <a:p>
            <a:pPr marL="0" lvl="0" indent="0" algn="l" rtl="0">
              <a:lnSpc>
                <a:spcPct val="100000"/>
              </a:lnSpc>
              <a:spcBef>
                <a:spcPts val="0"/>
              </a:spcBef>
              <a:spcAft>
                <a:spcPts val="0"/>
              </a:spcAft>
              <a:buSzPts val="1800"/>
              <a:buNone/>
            </a:pPr>
            <a:r>
              <a:rPr lang="fr-FR" sz="1800" dirty="0"/>
              <a:t>Il semble exister un </a:t>
            </a:r>
            <a:r>
              <a:rPr lang="fr-FR" sz="1800" b="1" dirty="0"/>
              <a:t>lien</a:t>
            </a:r>
            <a:r>
              <a:rPr lang="fr-FR" sz="1800" dirty="0"/>
              <a:t> entre </a:t>
            </a:r>
            <a:r>
              <a:rPr lang="fr-FR" sz="1800" b="1" dirty="0"/>
              <a:t>faible disponibilité alimentaire </a:t>
            </a:r>
            <a:r>
              <a:rPr lang="fr-FR" sz="1800" dirty="0"/>
              <a:t>et </a:t>
            </a:r>
            <a:r>
              <a:rPr lang="fr-FR" sz="1800" b="1" dirty="0"/>
              <a:t>sous-nutrition</a:t>
            </a:r>
          </a:p>
        </p:txBody>
      </p:sp>
      <p:pic>
        <p:nvPicPr>
          <p:cNvPr id="7" name="Espace réservé du contenu 6">
            <a:extLst>
              <a:ext uri="{FF2B5EF4-FFF2-40B4-BE49-F238E27FC236}">
                <a16:creationId xmlns:a16="http://schemas.microsoft.com/office/drawing/2014/main" id="{F586674F-3411-E9D0-08F3-E55EF08F7E09}"/>
              </a:ext>
            </a:extLst>
          </p:cNvPr>
          <p:cNvPicPr>
            <a:picLocks noGrp="1" noChangeAspect="1"/>
          </p:cNvPicPr>
          <p:nvPr>
            <p:ph idx="1"/>
          </p:nvPr>
        </p:nvPicPr>
        <p:blipFill>
          <a:blip r:embed="rId2"/>
          <a:srcRect/>
          <a:stretch/>
        </p:blipFill>
        <p:spPr>
          <a:xfrm>
            <a:off x="633815" y="1977585"/>
            <a:ext cx="7176184" cy="3532363"/>
          </a:xfrm>
          <a:prstGeom prst="rect">
            <a:avLst/>
          </a:prstGeom>
        </p:spPr>
      </p:pic>
    </p:spTree>
    <p:extLst>
      <p:ext uri="{BB962C8B-B14F-4D97-AF65-F5344CB8AC3E}">
        <p14:creationId xmlns:p14="http://schemas.microsoft.com/office/powerpoint/2010/main" val="3907925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F41203-F81D-BA5F-0EFA-C9466AC772F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D914152-ACDC-4377-BFAC-7E91374D96FD}"/>
              </a:ext>
            </a:extLst>
          </p:cNvPr>
          <p:cNvSpPr>
            <a:spLocks noGrp="1"/>
          </p:cNvSpPr>
          <p:nvPr>
            <p:ph type="title"/>
          </p:nvPr>
        </p:nvSpPr>
        <p:spPr/>
        <p:txBody>
          <a:bodyPr>
            <a:normAutofit/>
          </a:bodyPr>
          <a:lstStyle/>
          <a:p>
            <a:r>
              <a:rPr lang="fr-FR" sz="2800" dirty="0"/>
              <a:t>9) Liste des 10 pays qui ont la plus forte disponibilité alimentaire par habitant en 2017</a:t>
            </a:r>
          </a:p>
        </p:txBody>
      </p:sp>
      <p:sp>
        <p:nvSpPr>
          <p:cNvPr id="4" name="Espace réservé du numéro de diapositive 3">
            <a:extLst>
              <a:ext uri="{FF2B5EF4-FFF2-40B4-BE49-F238E27FC236}">
                <a16:creationId xmlns:a16="http://schemas.microsoft.com/office/drawing/2014/main" id="{E079E199-64EA-F70A-AE6F-E912D60B339E}"/>
              </a:ext>
            </a:extLst>
          </p:cNvPr>
          <p:cNvSpPr>
            <a:spLocks noGrp="1"/>
          </p:cNvSpPr>
          <p:nvPr>
            <p:ph type="sldNum" sz="quarter" idx="12"/>
          </p:nvPr>
        </p:nvSpPr>
        <p:spPr/>
        <p:txBody>
          <a:bodyPr/>
          <a:lstStyle/>
          <a:p>
            <a:pPr rtl="0"/>
            <a:fld id="{7DC1BBB0-96F0-4077-A278-0F3FB5C104D3}" type="slidenum">
              <a:rPr lang="fr-FR" noProof="0" smtClean="0"/>
              <a:t>32</a:t>
            </a:fld>
            <a:endParaRPr lang="fr-FR" noProof="0"/>
          </a:p>
        </p:txBody>
      </p:sp>
      <p:sp>
        <p:nvSpPr>
          <p:cNvPr id="6" name="Espace réservé du contenu 5">
            <a:extLst>
              <a:ext uri="{FF2B5EF4-FFF2-40B4-BE49-F238E27FC236}">
                <a16:creationId xmlns:a16="http://schemas.microsoft.com/office/drawing/2014/main" id="{9627A4F8-B48E-E551-B43C-E411E9EE4BF9}"/>
              </a:ext>
            </a:extLst>
          </p:cNvPr>
          <p:cNvSpPr>
            <a:spLocks noGrp="1"/>
          </p:cNvSpPr>
          <p:nvPr>
            <p:ph idx="13"/>
          </p:nvPr>
        </p:nvSpPr>
        <p:spPr>
          <a:xfrm>
            <a:off x="8038627" y="1988840"/>
            <a:ext cx="3516383" cy="3528392"/>
          </a:xfrm>
        </p:spPr>
        <p:txBody>
          <a:bodyPr anchor="ctr" anchorCtr="0">
            <a:normAutofit/>
          </a:bodyPr>
          <a:lstStyle/>
          <a:p>
            <a:pPr lvl="0">
              <a:lnSpc>
                <a:spcPct val="100000"/>
              </a:lnSpc>
              <a:spcBef>
                <a:spcPts val="0"/>
              </a:spcBef>
              <a:buSzPts val="1800"/>
              <a:buFont typeface="Courier New" panose="02070309020205020404" pitchFamily="49" charset="0"/>
              <a:buChar char="o"/>
            </a:pPr>
            <a:r>
              <a:rPr lang="fr-FR" sz="1800" dirty="0"/>
              <a:t>6 pays européens (sur-représentation)</a:t>
            </a:r>
          </a:p>
          <a:p>
            <a:pPr lvl="0">
              <a:lnSpc>
                <a:spcPct val="100000"/>
              </a:lnSpc>
              <a:spcBef>
                <a:spcPts val="0"/>
              </a:spcBef>
              <a:buSzPts val="1800"/>
              <a:buFont typeface="Courier New" panose="02070309020205020404" pitchFamily="49" charset="0"/>
              <a:buChar char="o"/>
            </a:pPr>
            <a:endParaRPr lang="fr-FR" sz="1800" dirty="0"/>
          </a:p>
          <a:p>
            <a:pPr lvl="0">
              <a:lnSpc>
                <a:spcPct val="100000"/>
              </a:lnSpc>
              <a:spcBef>
                <a:spcPts val="0"/>
              </a:spcBef>
              <a:buSzPts val="1800"/>
              <a:buFont typeface="Courier New" panose="02070309020205020404" pitchFamily="49" charset="0"/>
              <a:buChar char="o"/>
            </a:pPr>
            <a:r>
              <a:rPr lang="fr-FR" sz="1800" dirty="0"/>
              <a:t>les USA</a:t>
            </a:r>
          </a:p>
          <a:p>
            <a:pPr lvl="0">
              <a:lnSpc>
                <a:spcPct val="100000"/>
              </a:lnSpc>
              <a:spcBef>
                <a:spcPts val="0"/>
              </a:spcBef>
              <a:buSzPts val="1800"/>
              <a:buFont typeface="Courier New" panose="02070309020205020404" pitchFamily="49" charset="0"/>
              <a:buChar char="o"/>
            </a:pPr>
            <a:endParaRPr lang="fr-FR" sz="1800" dirty="0"/>
          </a:p>
          <a:p>
            <a:pPr lvl="0">
              <a:lnSpc>
                <a:spcPct val="100000"/>
              </a:lnSpc>
              <a:spcBef>
                <a:spcPts val="0"/>
              </a:spcBef>
              <a:buSzPts val="1800"/>
              <a:buFont typeface="Courier New" panose="02070309020205020404" pitchFamily="49" charset="0"/>
              <a:buChar char="o"/>
            </a:pPr>
            <a:r>
              <a:rPr lang="fr-FR" sz="1800" dirty="0"/>
              <a:t>3 pays moyen-orientaux.</a:t>
            </a:r>
          </a:p>
        </p:txBody>
      </p:sp>
      <p:pic>
        <p:nvPicPr>
          <p:cNvPr id="7" name="Espace réservé du contenu 6">
            <a:extLst>
              <a:ext uri="{FF2B5EF4-FFF2-40B4-BE49-F238E27FC236}">
                <a16:creationId xmlns:a16="http://schemas.microsoft.com/office/drawing/2014/main" id="{587A8CAD-3BE9-BB51-B819-D680C6696CF5}"/>
              </a:ext>
            </a:extLst>
          </p:cNvPr>
          <p:cNvPicPr>
            <a:picLocks noGrp="1" noChangeAspect="1"/>
          </p:cNvPicPr>
          <p:nvPr>
            <p:ph idx="1"/>
          </p:nvPr>
        </p:nvPicPr>
        <p:blipFill>
          <a:blip r:embed="rId3"/>
          <a:srcRect/>
          <a:stretch/>
        </p:blipFill>
        <p:spPr>
          <a:xfrm>
            <a:off x="633815" y="1977585"/>
            <a:ext cx="7176184" cy="3532363"/>
          </a:xfrm>
          <a:prstGeom prst="rect">
            <a:avLst/>
          </a:prstGeom>
        </p:spPr>
      </p:pic>
    </p:spTree>
    <p:extLst>
      <p:ext uri="{BB962C8B-B14F-4D97-AF65-F5344CB8AC3E}">
        <p14:creationId xmlns:p14="http://schemas.microsoft.com/office/powerpoint/2010/main" val="2735114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88825"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pic>
        <p:nvPicPr>
          <p:cNvPr id="12" name="Picture 1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88825" cy="742950"/>
          </a:xfrm>
          <a:prstGeom prst="rect">
            <a:avLst/>
          </a:prstGeom>
        </p:spPr>
      </p:pic>
      <p:cxnSp>
        <p:nvCxnSpPr>
          <p:cNvPr id="14" name="Straight Connector 1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888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150" y="3528542"/>
            <a:ext cx="8634823"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4F6621CF-F493-40D5-98AE-24A9D3AD4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7" y="0"/>
            <a:ext cx="12191699" cy="4950268"/>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FC8B98E-B037-2E63-9871-666F51CC50F4}"/>
              </a:ext>
            </a:extLst>
          </p:cNvPr>
          <p:cNvSpPr>
            <a:spLocks noGrp="1"/>
          </p:cNvSpPr>
          <p:nvPr>
            <p:ph type="title"/>
          </p:nvPr>
        </p:nvSpPr>
        <p:spPr>
          <a:xfrm>
            <a:off x="5077573" y="643467"/>
            <a:ext cx="5974400" cy="4127545"/>
          </a:xfrm>
        </p:spPr>
        <p:txBody>
          <a:bodyPr vert="horz" lIns="91440" tIns="45720" rIns="91440" bIns="0" rtlCol="0" anchor="ctr">
            <a:normAutofit/>
          </a:bodyPr>
          <a:lstStyle/>
          <a:p>
            <a:pPr defTabSz="914400"/>
            <a:r>
              <a:rPr lang="en-US" sz="4800" cap="all" dirty="0"/>
              <a:t>Etude sur le Manioc </a:t>
            </a:r>
            <a:r>
              <a:rPr lang="en-US" sz="4800" cap="all" dirty="0" err="1"/>
              <a:t>en</a:t>
            </a:r>
            <a:r>
              <a:rPr lang="en-US" sz="4800" cap="all" dirty="0"/>
              <a:t> </a:t>
            </a:r>
            <a:r>
              <a:rPr lang="en-US" sz="4800" cap="all" dirty="0" err="1"/>
              <a:t>Thaïlande</a:t>
            </a:r>
            <a:endParaRPr lang="en-US" sz="4800" cap="all" dirty="0"/>
          </a:p>
        </p:txBody>
      </p:sp>
      <p:sp>
        <p:nvSpPr>
          <p:cNvPr id="20" name="Rectangle 19">
            <a:extLst>
              <a:ext uri="{FF2B5EF4-FFF2-40B4-BE49-F238E27FC236}">
                <a16:creationId xmlns:a16="http://schemas.microsoft.com/office/drawing/2014/main" id="{CADEE02A-D296-42EA-88F5-7803F69CE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 y="4950269"/>
            <a:ext cx="12188521" cy="1907732"/>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pic>
        <p:nvPicPr>
          <p:cNvPr id="6" name="Picture 5" descr="Trois petits bateaux dans l’océan avec une grande roche derrière eux">
            <a:extLst>
              <a:ext uri="{FF2B5EF4-FFF2-40B4-BE49-F238E27FC236}">
                <a16:creationId xmlns:a16="http://schemas.microsoft.com/office/drawing/2014/main" id="{51197D58-A605-EDE4-3E9C-B2DD9149A322}"/>
              </a:ext>
            </a:extLst>
          </p:cNvPr>
          <p:cNvPicPr>
            <a:picLocks noChangeAspect="1"/>
          </p:cNvPicPr>
          <p:nvPr/>
        </p:nvPicPr>
        <p:blipFill>
          <a:blip r:embed="rId3"/>
          <a:srcRect l="39564" r="15177" b="-2"/>
          <a:stretch/>
        </p:blipFill>
        <p:spPr>
          <a:xfrm>
            <a:off x="3178" y="-2"/>
            <a:ext cx="4649905" cy="6858002"/>
          </a:xfrm>
          <a:prstGeom prst="rect">
            <a:avLst/>
          </a:prstGeom>
        </p:spPr>
      </p:pic>
      <p:sp>
        <p:nvSpPr>
          <p:cNvPr id="4" name="Espace réservé du numéro de diapositive 3">
            <a:extLst>
              <a:ext uri="{FF2B5EF4-FFF2-40B4-BE49-F238E27FC236}">
                <a16:creationId xmlns:a16="http://schemas.microsoft.com/office/drawing/2014/main" id="{10F458E3-6DAF-3F2A-8FEB-0B5DF9F71C27}"/>
              </a:ext>
            </a:extLst>
          </p:cNvPr>
          <p:cNvSpPr>
            <a:spLocks noGrp="1"/>
          </p:cNvSpPr>
          <p:nvPr>
            <p:ph type="sldNum" sz="quarter" idx="12"/>
          </p:nvPr>
        </p:nvSpPr>
        <p:spPr>
          <a:xfrm>
            <a:off x="10793460" y="299238"/>
            <a:ext cx="810808" cy="503578"/>
          </a:xfrm>
        </p:spPr>
        <p:txBody>
          <a:bodyPr vert="horz" lIns="91440" tIns="45720" rIns="91440" bIns="45720" rtlCol="0" anchor="t">
            <a:normAutofit/>
          </a:bodyPr>
          <a:lstStyle/>
          <a:p>
            <a:pPr>
              <a:lnSpc>
                <a:spcPct val="90000"/>
              </a:lnSpc>
              <a:spcAft>
                <a:spcPts val="600"/>
              </a:spcAft>
            </a:pPr>
            <a:fld id="{7DC1BBB0-96F0-4077-A278-0F3FB5C104D3}" type="slidenum">
              <a:rPr lang="en-US" sz="2800" noProof="0" smtClean="0"/>
              <a:pPr>
                <a:lnSpc>
                  <a:spcPct val="90000"/>
                </a:lnSpc>
                <a:spcAft>
                  <a:spcPts val="600"/>
                </a:spcAft>
              </a:pPr>
              <a:t>33</a:t>
            </a:fld>
            <a:endParaRPr lang="en-US" sz="2800" noProof="0"/>
          </a:p>
        </p:txBody>
      </p:sp>
    </p:spTree>
    <p:extLst>
      <p:ext uri="{BB962C8B-B14F-4D97-AF65-F5344CB8AC3E}">
        <p14:creationId xmlns:p14="http://schemas.microsoft.com/office/powerpoint/2010/main" val="251493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ED630-6571-62EE-9046-486CBF9EDD2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8C3B6DA-4148-B509-9579-A6B8D1080D71}"/>
              </a:ext>
            </a:extLst>
          </p:cNvPr>
          <p:cNvSpPr>
            <a:spLocks noGrp="1"/>
          </p:cNvSpPr>
          <p:nvPr>
            <p:ph type="title"/>
          </p:nvPr>
        </p:nvSpPr>
        <p:spPr/>
        <p:txBody>
          <a:bodyPr>
            <a:normAutofit/>
          </a:bodyPr>
          <a:lstStyle/>
          <a:p>
            <a:r>
              <a:rPr lang="fr-FR" sz="2800" dirty="0"/>
              <a:t>10) Étude sur le manioc en Thaïlande 1/3</a:t>
            </a:r>
          </a:p>
        </p:txBody>
      </p:sp>
      <p:sp>
        <p:nvSpPr>
          <p:cNvPr id="4" name="Espace réservé du numéro de diapositive 3">
            <a:extLst>
              <a:ext uri="{FF2B5EF4-FFF2-40B4-BE49-F238E27FC236}">
                <a16:creationId xmlns:a16="http://schemas.microsoft.com/office/drawing/2014/main" id="{C90EB342-EFCB-B14E-4A36-34A79B91450A}"/>
              </a:ext>
            </a:extLst>
          </p:cNvPr>
          <p:cNvSpPr>
            <a:spLocks noGrp="1"/>
          </p:cNvSpPr>
          <p:nvPr>
            <p:ph type="sldNum" sz="quarter" idx="12"/>
          </p:nvPr>
        </p:nvSpPr>
        <p:spPr/>
        <p:txBody>
          <a:bodyPr/>
          <a:lstStyle/>
          <a:p>
            <a:pPr rtl="0"/>
            <a:fld id="{7DC1BBB0-96F0-4077-A278-0F3FB5C104D3}" type="slidenum">
              <a:rPr lang="fr-FR" noProof="0" smtClean="0"/>
              <a:t>34</a:t>
            </a:fld>
            <a:endParaRPr lang="fr-FR" noProof="0"/>
          </a:p>
        </p:txBody>
      </p:sp>
      <p:sp>
        <p:nvSpPr>
          <p:cNvPr id="6" name="Espace réservé du contenu 5">
            <a:extLst>
              <a:ext uri="{FF2B5EF4-FFF2-40B4-BE49-F238E27FC236}">
                <a16:creationId xmlns:a16="http://schemas.microsoft.com/office/drawing/2014/main" id="{4BC43AFB-9797-F769-A1BE-1A51950A688A}"/>
              </a:ext>
            </a:extLst>
          </p:cNvPr>
          <p:cNvSpPr>
            <a:spLocks noGrp="1"/>
          </p:cNvSpPr>
          <p:nvPr>
            <p:ph idx="13"/>
          </p:nvPr>
        </p:nvSpPr>
        <p:spPr/>
        <p:txBody>
          <a:bodyPr anchor="ctr" anchorCtr="0">
            <a:normAutofit/>
          </a:bodyPr>
          <a:lstStyle/>
          <a:p>
            <a:pPr marL="0" indent="0">
              <a:buNone/>
            </a:pPr>
            <a:r>
              <a:rPr lang="fr-FR" sz="2000" dirty="0"/>
              <a:t>La Thaïlande est un pays qui a 9% de sa </a:t>
            </a:r>
            <a:r>
              <a:rPr lang="fr-FR" sz="2000" b="1" dirty="0"/>
              <a:t>population</a:t>
            </a:r>
            <a:r>
              <a:rPr lang="fr-FR" sz="2000" dirty="0"/>
              <a:t> </a:t>
            </a:r>
            <a:r>
              <a:rPr lang="fr-FR" sz="2000" b="1" dirty="0"/>
              <a:t>sous-</a:t>
            </a:r>
            <a:r>
              <a:rPr lang="fr-FR" sz="2000" b="1" dirty="0" err="1"/>
              <a:t>nutrie</a:t>
            </a:r>
            <a:r>
              <a:rPr lang="fr-FR" sz="2000" b="1" dirty="0"/>
              <a:t> </a:t>
            </a:r>
          </a:p>
          <a:p>
            <a:endParaRPr lang="fr-FR" sz="2000" dirty="0"/>
          </a:p>
        </p:txBody>
      </p:sp>
      <p:pic>
        <p:nvPicPr>
          <p:cNvPr id="7" name="Espace réservé du contenu 6">
            <a:extLst>
              <a:ext uri="{FF2B5EF4-FFF2-40B4-BE49-F238E27FC236}">
                <a16:creationId xmlns:a16="http://schemas.microsoft.com/office/drawing/2014/main" id="{68593F2C-CA69-D018-3A6D-621DCDC58FC5}"/>
              </a:ext>
            </a:extLst>
          </p:cNvPr>
          <p:cNvPicPr>
            <a:picLocks noGrp="1" noChangeAspect="1"/>
          </p:cNvPicPr>
          <p:nvPr>
            <p:ph idx="1"/>
          </p:nvPr>
        </p:nvPicPr>
        <p:blipFill>
          <a:blip r:embed="rId2"/>
          <a:stretch>
            <a:fillRect/>
          </a:stretch>
        </p:blipFill>
        <p:spPr>
          <a:xfrm>
            <a:off x="622300" y="1755387"/>
            <a:ext cx="5184775" cy="3967939"/>
          </a:xfrm>
          <a:prstGeom prst="rect">
            <a:avLst/>
          </a:prstGeom>
        </p:spPr>
      </p:pic>
    </p:spTree>
    <p:extLst>
      <p:ext uri="{BB962C8B-B14F-4D97-AF65-F5344CB8AC3E}">
        <p14:creationId xmlns:p14="http://schemas.microsoft.com/office/powerpoint/2010/main" val="123605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5AF50-FC20-BECF-A04F-684F4F10F7D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8007ABF-F3A3-7732-3BE9-B0EC3613E67D}"/>
              </a:ext>
            </a:extLst>
          </p:cNvPr>
          <p:cNvSpPr>
            <a:spLocks noGrp="1"/>
          </p:cNvSpPr>
          <p:nvPr>
            <p:ph type="title"/>
          </p:nvPr>
        </p:nvSpPr>
        <p:spPr/>
        <p:txBody>
          <a:bodyPr>
            <a:normAutofit/>
          </a:bodyPr>
          <a:lstStyle/>
          <a:p>
            <a:r>
              <a:rPr lang="fr-FR" sz="2800" dirty="0"/>
              <a:t>10) Étude sur le manioc en Thaïlande 2/3</a:t>
            </a:r>
          </a:p>
        </p:txBody>
      </p:sp>
      <p:sp>
        <p:nvSpPr>
          <p:cNvPr id="4" name="Espace réservé du numéro de diapositive 3">
            <a:extLst>
              <a:ext uri="{FF2B5EF4-FFF2-40B4-BE49-F238E27FC236}">
                <a16:creationId xmlns:a16="http://schemas.microsoft.com/office/drawing/2014/main" id="{2B9EC3D3-6A5F-903A-270A-A15A287C3381}"/>
              </a:ext>
            </a:extLst>
          </p:cNvPr>
          <p:cNvSpPr>
            <a:spLocks noGrp="1"/>
          </p:cNvSpPr>
          <p:nvPr>
            <p:ph type="sldNum" sz="quarter" idx="12"/>
          </p:nvPr>
        </p:nvSpPr>
        <p:spPr/>
        <p:txBody>
          <a:bodyPr/>
          <a:lstStyle/>
          <a:p>
            <a:pPr rtl="0"/>
            <a:fld id="{7DC1BBB0-96F0-4077-A278-0F3FB5C104D3}" type="slidenum">
              <a:rPr lang="fr-FR" noProof="0" smtClean="0"/>
              <a:t>35</a:t>
            </a:fld>
            <a:endParaRPr lang="fr-FR" noProof="0"/>
          </a:p>
        </p:txBody>
      </p:sp>
      <p:sp>
        <p:nvSpPr>
          <p:cNvPr id="6" name="Espace réservé du contenu 5">
            <a:extLst>
              <a:ext uri="{FF2B5EF4-FFF2-40B4-BE49-F238E27FC236}">
                <a16:creationId xmlns:a16="http://schemas.microsoft.com/office/drawing/2014/main" id="{06E9AD2A-22B7-1D2C-0CE7-444F72B3ADC9}"/>
              </a:ext>
            </a:extLst>
          </p:cNvPr>
          <p:cNvSpPr>
            <a:spLocks noGrp="1"/>
          </p:cNvSpPr>
          <p:nvPr>
            <p:ph idx="13"/>
          </p:nvPr>
        </p:nvSpPr>
        <p:spPr>
          <a:xfrm>
            <a:off x="6742483" y="1599995"/>
            <a:ext cx="5446342" cy="4277751"/>
          </a:xfrm>
        </p:spPr>
        <p:txBody>
          <a:bodyPr anchor="ctr" anchorCtr="0">
            <a:normAutofit/>
          </a:bodyPr>
          <a:lstStyle/>
          <a:p>
            <a:pPr marL="0" indent="0">
              <a:buNone/>
            </a:pPr>
            <a:r>
              <a:rPr lang="fr-FR" sz="2000" dirty="0"/>
              <a:t>…Et qui pourtant exporte </a:t>
            </a:r>
            <a:br>
              <a:rPr lang="fr-FR" sz="2000" dirty="0"/>
            </a:br>
            <a:r>
              <a:rPr lang="fr-FR" sz="2000" dirty="0"/>
              <a:t>83% de sa production de Manioc</a:t>
            </a:r>
          </a:p>
          <a:p>
            <a:endParaRPr lang="fr-FR" sz="2000" dirty="0"/>
          </a:p>
        </p:txBody>
      </p:sp>
      <p:pic>
        <p:nvPicPr>
          <p:cNvPr id="7" name="Espace réservé du contenu 6">
            <a:extLst>
              <a:ext uri="{FF2B5EF4-FFF2-40B4-BE49-F238E27FC236}">
                <a16:creationId xmlns:a16="http://schemas.microsoft.com/office/drawing/2014/main" id="{C99EC9CD-ED85-DE6F-110B-56E594B5C248}"/>
              </a:ext>
            </a:extLst>
          </p:cNvPr>
          <p:cNvPicPr>
            <a:picLocks noGrp="1" noChangeAspect="1"/>
          </p:cNvPicPr>
          <p:nvPr>
            <p:ph idx="1"/>
          </p:nvPr>
        </p:nvPicPr>
        <p:blipFill>
          <a:blip r:embed="rId3"/>
          <a:srcRect/>
          <a:stretch/>
        </p:blipFill>
        <p:spPr>
          <a:xfrm>
            <a:off x="622300" y="1755387"/>
            <a:ext cx="5870957" cy="3912143"/>
          </a:xfrm>
          <a:prstGeom prst="rect">
            <a:avLst/>
          </a:prstGeom>
        </p:spPr>
      </p:pic>
    </p:spTree>
    <p:extLst>
      <p:ext uri="{BB962C8B-B14F-4D97-AF65-F5344CB8AC3E}">
        <p14:creationId xmlns:p14="http://schemas.microsoft.com/office/powerpoint/2010/main" val="2905550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B311E4-3D0C-813F-BE7A-AEEE7EC1FF3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BBE97D9-28CD-783B-F879-70EB5DB08CF0}"/>
              </a:ext>
            </a:extLst>
          </p:cNvPr>
          <p:cNvSpPr>
            <a:spLocks noGrp="1"/>
          </p:cNvSpPr>
          <p:nvPr>
            <p:ph type="title"/>
          </p:nvPr>
        </p:nvSpPr>
        <p:spPr/>
        <p:txBody>
          <a:bodyPr>
            <a:normAutofit/>
          </a:bodyPr>
          <a:lstStyle/>
          <a:p>
            <a:r>
              <a:rPr lang="fr-FR" sz="2800" dirty="0"/>
              <a:t>10) Étude sur le manioc en Thaïlande 3/3 (complémentaire)</a:t>
            </a:r>
          </a:p>
        </p:txBody>
      </p:sp>
      <p:sp>
        <p:nvSpPr>
          <p:cNvPr id="4" name="Espace réservé du numéro de diapositive 3">
            <a:extLst>
              <a:ext uri="{FF2B5EF4-FFF2-40B4-BE49-F238E27FC236}">
                <a16:creationId xmlns:a16="http://schemas.microsoft.com/office/drawing/2014/main" id="{D4480CC7-7F8B-DE85-6FCE-557AE2A04F80}"/>
              </a:ext>
            </a:extLst>
          </p:cNvPr>
          <p:cNvSpPr>
            <a:spLocks noGrp="1"/>
          </p:cNvSpPr>
          <p:nvPr>
            <p:ph type="sldNum" sz="quarter" idx="12"/>
          </p:nvPr>
        </p:nvSpPr>
        <p:spPr/>
        <p:txBody>
          <a:bodyPr/>
          <a:lstStyle/>
          <a:p>
            <a:pPr rtl="0"/>
            <a:fld id="{7DC1BBB0-96F0-4077-A278-0F3FB5C104D3}" type="slidenum">
              <a:rPr lang="fr-FR" noProof="0" smtClean="0"/>
              <a:t>36</a:t>
            </a:fld>
            <a:endParaRPr lang="fr-FR" noProof="0"/>
          </a:p>
        </p:txBody>
      </p:sp>
      <p:sp>
        <p:nvSpPr>
          <p:cNvPr id="6" name="Espace réservé du contenu 5">
            <a:extLst>
              <a:ext uri="{FF2B5EF4-FFF2-40B4-BE49-F238E27FC236}">
                <a16:creationId xmlns:a16="http://schemas.microsoft.com/office/drawing/2014/main" id="{7C942BC5-AFE5-CA32-5C57-6BEE96988C2E}"/>
              </a:ext>
            </a:extLst>
          </p:cNvPr>
          <p:cNvSpPr>
            <a:spLocks noGrp="1"/>
          </p:cNvSpPr>
          <p:nvPr>
            <p:ph idx="13"/>
          </p:nvPr>
        </p:nvSpPr>
        <p:spPr>
          <a:xfrm>
            <a:off x="6742483" y="1599995"/>
            <a:ext cx="5446342" cy="4277751"/>
          </a:xfrm>
        </p:spPr>
        <p:txBody>
          <a:bodyPr anchor="ctr" anchorCtr="0">
            <a:normAutofit/>
          </a:bodyPr>
          <a:lstStyle/>
          <a:p>
            <a:pPr marL="0" indent="0">
              <a:buNone/>
            </a:pPr>
            <a:r>
              <a:rPr lang="fr-FR" sz="2000" dirty="0"/>
              <a:t>Pour la production totale : </a:t>
            </a:r>
            <a:br>
              <a:rPr lang="fr-FR" sz="2000" dirty="0"/>
            </a:br>
            <a:r>
              <a:rPr lang="fr-FR" sz="2000" b="1" dirty="0"/>
              <a:t>25% d’Exportation</a:t>
            </a:r>
            <a:r>
              <a:rPr lang="fr-FR" sz="2000" dirty="0"/>
              <a:t>.</a:t>
            </a:r>
            <a:br>
              <a:rPr lang="fr-FR" sz="2000" dirty="0"/>
            </a:br>
            <a:r>
              <a:rPr lang="fr-FR" sz="2000" dirty="0"/>
              <a:t>(plus nuancé que pour le Manioc seul)</a:t>
            </a:r>
          </a:p>
          <a:p>
            <a:pPr marL="0" indent="0">
              <a:buNone/>
            </a:pPr>
            <a:endParaRPr lang="fr-FR" sz="2000" dirty="0"/>
          </a:p>
          <a:p>
            <a:pPr marL="0" indent="0">
              <a:buNone/>
            </a:pPr>
            <a:r>
              <a:rPr lang="fr-FR" sz="2000" dirty="0"/>
              <a:t>Ce qui reste important pour un pays avec 9% de population sous-</a:t>
            </a:r>
            <a:r>
              <a:rPr lang="fr-FR" sz="2000" dirty="0" err="1"/>
              <a:t>nutrie</a:t>
            </a:r>
            <a:r>
              <a:rPr lang="fr-FR" sz="2000" dirty="0"/>
              <a:t>.</a:t>
            </a:r>
          </a:p>
          <a:p>
            <a:endParaRPr lang="fr-FR" sz="2000" dirty="0"/>
          </a:p>
        </p:txBody>
      </p:sp>
      <p:pic>
        <p:nvPicPr>
          <p:cNvPr id="7" name="Espace réservé du contenu 6">
            <a:extLst>
              <a:ext uri="{FF2B5EF4-FFF2-40B4-BE49-F238E27FC236}">
                <a16:creationId xmlns:a16="http://schemas.microsoft.com/office/drawing/2014/main" id="{43DA0B46-D470-C7EE-D53A-64FC272557B1}"/>
              </a:ext>
            </a:extLst>
          </p:cNvPr>
          <p:cNvPicPr>
            <a:picLocks noGrp="1" noChangeAspect="1"/>
          </p:cNvPicPr>
          <p:nvPr>
            <p:ph idx="1"/>
          </p:nvPr>
        </p:nvPicPr>
        <p:blipFill>
          <a:blip r:embed="rId3"/>
          <a:srcRect/>
          <a:stretch/>
        </p:blipFill>
        <p:spPr>
          <a:xfrm>
            <a:off x="622300" y="1755386"/>
            <a:ext cx="5426520" cy="3950550"/>
          </a:xfrm>
          <a:prstGeom prst="rect">
            <a:avLst/>
          </a:prstGeom>
        </p:spPr>
      </p:pic>
    </p:spTree>
    <p:extLst>
      <p:ext uri="{BB962C8B-B14F-4D97-AF65-F5344CB8AC3E}">
        <p14:creationId xmlns:p14="http://schemas.microsoft.com/office/powerpoint/2010/main" val="3379057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EE468-8C54-5E00-9D7F-64C2E38B416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43CAB00-02E8-785F-90A8-0387CCB7354D}"/>
              </a:ext>
            </a:extLst>
          </p:cNvPr>
          <p:cNvSpPr>
            <a:spLocks noGrp="1"/>
          </p:cNvSpPr>
          <p:nvPr>
            <p:ph type="title"/>
          </p:nvPr>
        </p:nvSpPr>
        <p:spPr/>
        <p:txBody>
          <a:bodyPr>
            <a:normAutofit/>
          </a:bodyPr>
          <a:lstStyle/>
          <a:p>
            <a:r>
              <a:rPr lang="fr-FR" sz="2800" dirty="0"/>
              <a:t>11) Pour aller plus loin sur le Manioc en Thaïlande</a:t>
            </a:r>
          </a:p>
        </p:txBody>
      </p:sp>
      <p:sp>
        <p:nvSpPr>
          <p:cNvPr id="4" name="Espace réservé du numéro de diapositive 3">
            <a:extLst>
              <a:ext uri="{FF2B5EF4-FFF2-40B4-BE49-F238E27FC236}">
                <a16:creationId xmlns:a16="http://schemas.microsoft.com/office/drawing/2014/main" id="{7AFF9E90-26E2-F715-E15D-AD5DBA484429}"/>
              </a:ext>
            </a:extLst>
          </p:cNvPr>
          <p:cNvSpPr>
            <a:spLocks noGrp="1"/>
          </p:cNvSpPr>
          <p:nvPr>
            <p:ph type="sldNum" sz="quarter" idx="12"/>
          </p:nvPr>
        </p:nvSpPr>
        <p:spPr/>
        <p:txBody>
          <a:bodyPr/>
          <a:lstStyle/>
          <a:p>
            <a:pPr rtl="0"/>
            <a:fld id="{7DC1BBB0-96F0-4077-A278-0F3FB5C104D3}" type="slidenum">
              <a:rPr lang="fr-FR" noProof="0" smtClean="0"/>
              <a:t>37</a:t>
            </a:fld>
            <a:endParaRPr lang="fr-FR" noProof="0"/>
          </a:p>
        </p:txBody>
      </p:sp>
      <p:sp>
        <p:nvSpPr>
          <p:cNvPr id="6" name="Espace réservé du contenu 5">
            <a:extLst>
              <a:ext uri="{FF2B5EF4-FFF2-40B4-BE49-F238E27FC236}">
                <a16:creationId xmlns:a16="http://schemas.microsoft.com/office/drawing/2014/main" id="{97CCC1D4-AE98-980C-17F5-F7E28217E0F8}"/>
              </a:ext>
            </a:extLst>
          </p:cNvPr>
          <p:cNvSpPr>
            <a:spLocks noGrp="1"/>
          </p:cNvSpPr>
          <p:nvPr>
            <p:ph idx="13"/>
          </p:nvPr>
        </p:nvSpPr>
        <p:spPr>
          <a:xfrm>
            <a:off x="7390555" y="1599995"/>
            <a:ext cx="4176465" cy="4277751"/>
          </a:xfrm>
        </p:spPr>
        <p:txBody>
          <a:bodyPr anchor="ctr" anchorCtr="0">
            <a:normAutofit/>
          </a:bodyPr>
          <a:lstStyle/>
          <a:p>
            <a:pPr marL="0" indent="0">
              <a:buNone/>
            </a:pPr>
            <a:r>
              <a:rPr lang="fr-FR" sz="2000" dirty="0"/>
              <a:t>Le Manioc représente la 2</a:t>
            </a:r>
            <a:r>
              <a:rPr lang="fr-FR" sz="2000" baseline="30000" dirty="0"/>
              <a:t>ème</a:t>
            </a:r>
            <a:r>
              <a:rPr lang="fr-FR" sz="2000" dirty="0"/>
              <a:t> production en Volume de la Thaïlande</a:t>
            </a:r>
          </a:p>
          <a:p>
            <a:endParaRPr lang="fr-FR" sz="2000" dirty="0"/>
          </a:p>
        </p:txBody>
      </p:sp>
      <p:pic>
        <p:nvPicPr>
          <p:cNvPr id="7" name="Espace réservé du contenu 6">
            <a:extLst>
              <a:ext uri="{FF2B5EF4-FFF2-40B4-BE49-F238E27FC236}">
                <a16:creationId xmlns:a16="http://schemas.microsoft.com/office/drawing/2014/main" id="{3D85EACF-5C76-D6F3-1772-E84034663AAE}"/>
              </a:ext>
            </a:extLst>
          </p:cNvPr>
          <p:cNvPicPr>
            <a:picLocks noGrp="1" noChangeAspect="1"/>
          </p:cNvPicPr>
          <p:nvPr>
            <p:ph idx="1"/>
          </p:nvPr>
        </p:nvPicPr>
        <p:blipFill>
          <a:blip r:embed="rId3"/>
          <a:srcRect/>
          <a:stretch/>
        </p:blipFill>
        <p:spPr>
          <a:xfrm>
            <a:off x="117748" y="1811156"/>
            <a:ext cx="7208572" cy="3411428"/>
          </a:xfrm>
          <a:prstGeom prst="rect">
            <a:avLst/>
          </a:prstGeom>
        </p:spPr>
      </p:pic>
    </p:spTree>
    <p:extLst>
      <p:ext uri="{BB962C8B-B14F-4D97-AF65-F5344CB8AC3E}">
        <p14:creationId xmlns:p14="http://schemas.microsoft.com/office/powerpoint/2010/main" val="2975499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26D36-DCF5-634E-B3BF-8EE42A8C56D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81B50B1-DDCA-AC47-ACB1-D22226D221CF}"/>
              </a:ext>
            </a:extLst>
          </p:cNvPr>
          <p:cNvSpPr>
            <a:spLocks noGrp="1"/>
          </p:cNvSpPr>
          <p:nvPr>
            <p:ph type="title"/>
          </p:nvPr>
        </p:nvSpPr>
        <p:spPr/>
        <p:txBody>
          <a:bodyPr>
            <a:normAutofit/>
          </a:bodyPr>
          <a:lstStyle/>
          <a:p>
            <a:r>
              <a:rPr lang="fr-FR" sz="2800" dirty="0"/>
              <a:t>11) Pour aller plus loin sur le Manioc en Thaïlande 2/2</a:t>
            </a:r>
          </a:p>
        </p:txBody>
      </p:sp>
      <p:sp>
        <p:nvSpPr>
          <p:cNvPr id="4" name="Espace réservé du numéro de diapositive 3">
            <a:extLst>
              <a:ext uri="{FF2B5EF4-FFF2-40B4-BE49-F238E27FC236}">
                <a16:creationId xmlns:a16="http://schemas.microsoft.com/office/drawing/2014/main" id="{29D052C6-B92C-3C43-F89F-2851D864BE4F}"/>
              </a:ext>
            </a:extLst>
          </p:cNvPr>
          <p:cNvSpPr>
            <a:spLocks noGrp="1"/>
          </p:cNvSpPr>
          <p:nvPr>
            <p:ph type="sldNum" sz="quarter" idx="12"/>
          </p:nvPr>
        </p:nvSpPr>
        <p:spPr/>
        <p:txBody>
          <a:bodyPr/>
          <a:lstStyle/>
          <a:p>
            <a:pPr rtl="0"/>
            <a:fld id="{7DC1BBB0-96F0-4077-A278-0F3FB5C104D3}" type="slidenum">
              <a:rPr lang="fr-FR" noProof="0" smtClean="0"/>
              <a:t>38</a:t>
            </a:fld>
            <a:endParaRPr lang="fr-FR" noProof="0"/>
          </a:p>
        </p:txBody>
      </p:sp>
      <p:sp>
        <p:nvSpPr>
          <p:cNvPr id="6" name="Espace réservé du contenu 5">
            <a:extLst>
              <a:ext uri="{FF2B5EF4-FFF2-40B4-BE49-F238E27FC236}">
                <a16:creationId xmlns:a16="http://schemas.microsoft.com/office/drawing/2014/main" id="{AE79818E-2052-72BA-3A04-36BC7923D4B5}"/>
              </a:ext>
            </a:extLst>
          </p:cNvPr>
          <p:cNvSpPr>
            <a:spLocks noGrp="1"/>
          </p:cNvSpPr>
          <p:nvPr>
            <p:ph idx="13"/>
          </p:nvPr>
        </p:nvSpPr>
        <p:spPr>
          <a:xfrm>
            <a:off x="7390555" y="1599995"/>
            <a:ext cx="4176465" cy="4277751"/>
          </a:xfrm>
        </p:spPr>
        <p:txBody>
          <a:bodyPr anchor="ctr" anchorCtr="0">
            <a:normAutofit/>
          </a:bodyPr>
          <a:lstStyle/>
          <a:p>
            <a:pPr marL="0" indent="0">
              <a:buNone/>
            </a:pPr>
            <a:r>
              <a:rPr lang="fr-FR" sz="2000" dirty="0"/>
              <a:t>La </a:t>
            </a:r>
            <a:r>
              <a:rPr lang="fr-FR" sz="2000" b="1" dirty="0"/>
              <a:t>Thaïlande</a:t>
            </a:r>
            <a:r>
              <a:rPr lang="fr-FR" sz="2000" dirty="0"/>
              <a:t> est le </a:t>
            </a:r>
            <a:r>
              <a:rPr lang="fr-FR" sz="2000" b="1" dirty="0"/>
              <a:t>2 </a:t>
            </a:r>
            <a:r>
              <a:rPr lang="fr-FR" sz="2000" b="1" dirty="0" err="1"/>
              <a:t>ème</a:t>
            </a:r>
            <a:r>
              <a:rPr lang="fr-FR" sz="2000" b="1" dirty="0"/>
              <a:t> plus gros producteur mondial</a:t>
            </a:r>
            <a:r>
              <a:rPr lang="fr-FR" sz="2000" dirty="0"/>
              <a:t> de </a:t>
            </a:r>
            <a:r>
              <a:rPr lang="fr-FR" sz="2000" b="1" dirty="0"/>
              <a:t>Manioc</a:t>
            </a:r>
            <a:r>
              <a:rPr lang="fr-FR" sz="2000" dirty="0"/>
              <a:t>…</a:t>
            </a:r>
          </a:p>
          <a:p>
            <a:pPr marL="0" indent="0">
              <a:buNone/>
            </a:pPr>
            <a:endParaRPr lang="fr-FR" sz="2000" dirty="0"/>
          </a:p>
          <a:p>
            <a:pPr marL="0" indent="0">
              <a:buNone/>
            </a:pPr>
            <a:r>
              <a:rPr lang="fr-FR" sz="2000" dirty="0"/>
              <a:t>Alors qu’il n’est que le </a:t>
            </a:r>
            <a:r>
              <a:rPr lang="fr-FR" sz="2000" b="1" dirty="0"/>
              <a:t>23</a:t>
            </a:r>
            <a:r>
              <a:rPr lang="fr-FR" sz="2000" b="1" baseline="30000" dirty="0"/>
              <a:t>ème</a:t>
            </a:r>
            <a:r>
              <a:rPr lang="fr-FR" sz="2000" b="1" dirty="0"/>
              <a:t> consommateur mondial </a:t>
            </a:r>
            <a:r>
              <a:rPr lang="fr-FR" sz="2000" dirty="0"/>
              <a:t>en terme de nourriture humaine</a:t>
            </a:r>
          </a:p>
          <a:p>
            <a:endParaRPr lang="fr-FR" sz="2000" dirty="0"/>
          </a:p>
        </p:txBody>
      </p:sp>
      <p:pic>
        <p:nvPicPr>
          <p:cNvPr id="7" name="Espace réservé du contenu 6">
            <a:extLst>
              <a:ext uri="{FF2B5EF4-FFF2-40B4-BE49-F238E27FC236}">
                <a16:creationId xmlns:a16="http://schemas.microsoft.com/office/drawing/2014/main" id="{E69B52E7-B9F3-A381-2500-63C113FF149F}"/>
              </a:ext>
            </a:extLst>
          </p:cNvPr>
          <p:cNvPicPr>
            <a:picLocks noGrp="1" noChangeAspect="1"/>
          </p:cNvPicPr>
          <p:nvPr>
            <p:ph idx="1"/>
          </p:nvPr>
        </p:nvPicPr>
        <p:blipFill>
          <a:blip r:embed="rId3"/>
          <a:srcRect/>
          <a:stretch/>
        </p:blipFill>
        <p:spPr>
          <a:xfrm>
            <a:off x="117748" y="1811156"/>
            <a:ext cx="7208572" cy="3411428"/>
          </a:xfrm>
          <a:prstGeom prst="rect">
            <a:avLst/>
          </a:prstGeom>
        </p:spPr>
      </p:pic>
    </p:spTree>
    <p:extLst>
      <p:ext uri="{BB962C8B-B14F-4D97-AF65-F5344CB8AC3E}">
        <p14:creationId xmlns:p14="http://schemas.microsoft.com/office/powerpoint/2010/main" val="3521938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3749D240-5D79-6310-6EFD-B5CCA8EBA5E7}"/>
              </a:ext>
            </a:extLst>
          </p:cNvPr>
          <p:cNvSpPr>
            <a:spLocks noGrp="1"/>
          </p:cNvSpPr>
          <p:nvPr>
            <p:ph type="title"/>
          </p:nvPr>
        </p:nvSpPr>
        <p:spPr/>
        <p:txBody>
          <a:bodyPr>
            <a:normAutofit/>
          </a:bodyPr>
          <a:lstStyle/>
          <a:p>
            <a:r>
              <a:rPr lang="fr-FR" sz="2800" dirty="0"/>
              <a:t>Merci !</a:t>
            </a:r>
          </a:p>
        </p:txBody>
      </p:sp>
      <p:sp>
        <p:nvSpPr>
          <p:cNvPr id="5" name="Espace réservé du contenu 4">
            <a:extLst>
              <a:ext uri="{FF2B5EF4-FFF2-40B4-BE49-F238E27FC236}">
                <a16:creationId xmlns:a16="http://schemas.microsoft.com/office/drawing/2014/main" id="{9E3EE92C-3CB4-A2DA-4515-D35DE7A43A50}"/>
              </a:ext>
            </a:extLst>
          </p:cNvPr>
          <p:cNvSpPr>
            <a:spLocks noGrp="1"/>
          </p:cNvSpPr>
          <p:nvPr>
            <p:ph idx="1"/>
          </p:nvPr>
        </p:nvSpPr>
        <p:spPr/>
        <p:txBody>
          <a:bodyPr anchor="ctr" anchorCtr="1">
            <a:normAutofit/>
          </a:bodyPr>
          <a:lstStyle/>
          <a:p>
            <a:pPr marL="0" indent="0">
              <a:buNone/>
            </a:pPr>
            <a:r>
              <a:rPr lang="fr-FR" sz="4800" dirty="0"/>
              <a:t>Merci !</a:t>
            </a:r>
          </a:p>
        </p:txBody>
      </p:sp>
      <p:sp>
        <p:nvSpPr>
          <p:cNvPr id="4" name="Espace réservé du numéro de diapositive 3">
            <a:extLst>
              <a:ext uri="{FF2B5EF4-FFF2-40B4-BE49-F238E27FC236}">
                <a16:creationId xmlns:a16="http://schemas.microsoft.com/office/drawing/2014/main" id="{363565B1-9482-123C-1ABE-EF5820BDDABD}"/>
              </a:ext>
            </a:extLst>
          </p:cNvPr>
          <p:cNvSpPr>
            <a:spLocks noGrp="1"/>
          </p:cNvSpPr>
          <p:nvPr>
            <p:ph type="sldNum" sz="quarter" idx="12"/>
          </p:nvPr>
        </p:nvSpPr>
        <p:spPr/>
        <p:txBody>
          <a:bodyPr/>
          <a:lstStyle/>
          <a:p>
            <a:pPr rtl="0"/>
            <a:fld id="{7DC1BBB0-96F0-4077-A278-0F3FB5C104D3}" type="slidenum">
              <a:rPr lang="fr-FR" noProof="0" smtClean="0"/>
              <a:t>39</a:t>
            </a:fld>
            <a:endParaRPr lang="fr-FR" noProof="0"/>
          </a:p>
        </p:txBody>
      </p:sp>
    </p:spTree>
    <p:extLst>
      <p:ext uri="{BB962C8B-B14F-4D97-AF65-F5344CB8AC3E}">
        <p14:creationId xmlns:p14="http://schemas.microsoft.com/office/powerpoint/2010/main" val="4001553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1722CB-99FC-D149-23CD-0C77A3962EDB}"/>
              </a:ext>
            </a:extLst>
          </p:cNvPr>
          <p:cNvSpPr>
            <a:spLocks noGrp="1"/>
          </p:cNvSpPr>
          <p:nvPr>
            <p:ph type="title"/>
          </p:nvPr>
        </p:nvSpPr>
        <p:spPr>
          <a:xfrm>
            <a:off x="1451200" y="804519"/>
            <a:ext cx="9600775" cy="1049235"/>
          </a:xfrm>
        </p:spPr>
        <p:txBody>
          <a:bodyPr vert="horz" lIns="91440" tIns="45720" rIns="91440" bIns="0" rtlCol="0">
            <a:normAutofit/>
          </a:bodyPr>
          <a:lstStyle/>
          <a:p>
            <a:pPr defTabSz="914400"/>
            <a:r>
              <a:rPr lang="en-US" cap="all"/>
              <a:t>Le contexte</a:t>
            </a:r>
          </a:p>
        </p:txBody>
      </p:sp>
      <p:sp>
        <p:nvSpPr>
          <p:cNvPr id="4" name="Espace réservé du numéro de diapositive 3">
            <a:extLst>
              <a:ext uri="{FF2B5EF4-FFF2-40B4-BE49-F238E27FC236}">
                <a16:creationId xmlns:a16="http://schemas.microsoft.com/office/drawing/2014/main" id="{9270E92C-5344-05D4-A2C1-95F8E54186B5}"/>
              </a:ext>
            </a:extLst>
          </p:cNvPr>
          <p:cNvSpPr>
            <a:spLocks noGrp="1"/>
          </p:cNvSpPr>
          <p:nvPr>
            <p:ph type="sldNum" sz="quarter" idx="12"/>
          </p:nvPr>
        </p:nvSpPr>
        <p:spPr>
          <a:xfrm>
            <a:off x="479934" y="798973"/>
            <a:ext cx="810808" cy="503578"/>
          </a:xfrm>
        </p:spPr>
        <p:txBody>
          <a:bodyPr vert="horz" lIns="91440" tIns="45720" rIns="91440" bIns="45720" rtlCol="0">
            <a:normAutofit/>
          </a:bodyPr>
          <a:lstStyle/>
          <a:p>
            <a:pPr>
              <a:spcAft>
                <a:spcPts val="600"/>
              </a:spcAft>
            </a:pPr>
            <a:fld id="{7DC1BBB0-96F0-4077-A278-0F3FB5C104D3}" type="slidenum">
              <a:rPr lang="en-US" noProof="0" smtClean="0"/>
              <a:pPr>
                <a:spcAft>
                  <a:spcPts val="600"/>
                </a:spcAft>
              </a:pPr>
              <a:t>4</a:t>
            </a:fld>
            <a:endParaRPr lang="en-US" noProof="0"/>
          </a:p>
        </p:txBody>
      </p:sp>
      <p:pic>
        <p:nvPicPr>
          <p:cNvPr id="8" name="Graphic 7" descr="Menu contextuel">
            <a:extLst>
              <a:ext uri="{FF2B5EF4-FFF2-40B4-BE49-F238E27FC236}">
                <a16:creationId xmlns:a16="http://schemas.microsoft.com/office/drawing/2014/main" id="{1D17639D-9A7E-9FE6-152C-8E574EB5B1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51200" y="2015732"/>
            <a:ext cx="3450613" cy="3450613"/>
          </a:xfrm>
          <a:prstGeom prst="rect">
            <a:avLst/>
          </a:prstGeom>
        </p:spPr>
      </p:pic>
    </p:spTree>
    <p:extLst>
      <p:ext uri="{BB962C8B-B14F-4D97-AF65-F5344CB8AC3E}">
        <p14:creationId xmlns:p14="http://schemas.microsoft.com/office/powerpoint/2010/main" val="1585234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66044F-99D5-8E48-4562-DF107932EFAA}"/>
              </a:ext>
            </a:extLst>
          </p:cNvPr>
          <p:cNvSpPr>
            <a:spLocks noGrp="1"/>
          </p:cNvSpPr>
          <p:nvPr>
            <p:ph type="title"/>
          </p:nvPr>
        </p:nvSpPr>
        <p:spPr/>
        <p:txBody>
          <a:bodyPr>
            <a:normAutofit/>
          </a:bodyPr>
          <a:lstStyle/>
          <a:p>
            <a:r>
              <a:rPr lang="fr-FR" sz="2800" dirty="0"/>
              <a:t>Observations sur le retravail des données du fichier </a:t>
            </a:r>
            <a:r>
              <a:rPr lang="fr-FR" sz="2800" dirty="0" err="1"/>
              <a:t>sous_nutrition</a:t>
            </a:r>
            <a:r>
              <a:rPr lang="fr-FR" sz="2800" dirty="0"/>
              <a:t> et passage à la valeur 0  -Annexe</a:t>
            </a:r>
          </a:p>
        </p:txBody>
      </p:sp>
      <p:sp>
        <p:nvSpPr>
          <p:cNvPr id="3" name="Espace réservé du contenu 2">
            <a:extLst>
              <a:ext uri="{FF2B5EF4-FFF2-40B4-BE49-F238E27FC236}">
                <a16:creationId xmlns:a16="http://schemas.microsoft.com/office/drawing/2014/main" id="{F19F1992-FB2D-75EE-65D3-0F18A62D59EE}"/>
              </a:ext>
            </a:extLst>
          </p:cNvPr>
          <p:cNvSpPr>
            <a:spLocks noGrp="1"/>
          </p:cNvSpPr>
          <p:nvPr>
            <p:ph idx="1"/>
          </p:nvPr>
        </p:nvSpPr>
        <p:spPr/>
        <p:txBody>
          <a:bodyPr>
            <a:normAutofit fontScale="85000" lnSpcReduction="20000"/>
          </a:bodyPr>
          <a:lstStyle/>
          <a:p>
            <a:pPr marL="0" indent="0">
              <a:buNone/>
            </a:pPr>
            <a:r>
              <a:rPr lang="fr-FR" b="1" u="sng" dirty="0"/>
              <a:t>594 pays ont une absence de valeur pour la Sous-nutrition  que l’on passe à 0:</a:t>
            </a:r>
          </a:p>
          <a:p>
            <a:pPr marL="0" indent="0">
              <a:buNone/>
            </a:pPr>
            <a:r>
              <a:rPr lang="fr-FR" dirty="0"/>
              <a:t>Ex1 :  </a:t>
            </a:r>
            <a:r>
              <a:rPr lang="fr-FR" b="1" dirty="0"/>
              <a:t>Allemagne</a:t>
            </a:r>
            <a:r>
              <a:rPr lang="fr-FR" dirty="0"/>
              <a:t>, France, Canada, USA…</a:t>
            </a:r>
            <a:br>
              <a:rPr lang="fr-FR" dirty="0"/>
            </a:br>
            <a:r>
              <a:rPr lang="fr-FR" dirty="0"/>
              <a:t>Ex2 :  Comores, </a:t>
            </a:r>
            <a:r>
              <a:rPr lang="fr-FR" b="1" dirty="0"/>
              <a:t>Somalie</a:t>
            </a:r>
            <a:r>
              <a:rPr lang="fr-FR" dirty="0"/>
              <a:t>, Sud-Soudan…</a:t>
            </a:r>
          </a:p>
          <a:p>
            <a:pPr marL="0" indent="0">
              <a:buNone/>
            </a:pPr>
            <a:r>
              <a:rPr lang="fr-FR" b="1" dirty="0"/>
              <a:t>Raisons diverses </a:t>
            </a:r>
            <a:r>
              <a:rPr lang="fr-FR" dirty="0"/>
              <a:t>: pas de sous-nutrition, ou absence de connaissance ?</a:t>
            </a:r>
          </a:p>
          <a:p>
            <a:pPr marL="0" indent="0">
              <a:buNone/>
            </a:pPr>
            <a:r>
              <a:rPr lang="fr-FR" dirty="0"/>
              <a:t>Pour être strict il faudrait </a:t>
            </a:r>
            <a:r>
              <a:rPr lang="fr-FR" b="1" dirty="0"/>
              <a:t>exclure tous les pays </a:t>
            </a:r>
            <a:r>
              <a:rPr lang="fr-FR" dirty="0"/>
              <a:t>sans valeur du fichier. Cependant cela signifierait ne pas prendre en compte une grande partie de la population bien-</a:t>
            </a:r>
            <a:r>
              <a:rPr lang="fr-FR" dirty="0" err="1"/>
              <a:t>nutrie</a:t>
            </a:r>
            <a:r>
              <a:rPr lang="fr-FR" dirty="0"/>
              <a:t>.</a:t>
            </a:r>
          </a:p>
          <a:p>
            <a:pPr marL="0" indent="0">
              <a:buNone/>
            </a:pPr>
            <a:r>
              <a:rPr lang="fr-FR" dirty="0"/>
              <a:t>Le choix a été fait par Julien </a:t>
            </a:r>
            <a:r>
              <a:rPr lang="fr-FR" b="1" dirty="0"/>
              <a:t>d’inclure l’ensemble de ces Pays avec une valeur à 0 </a:t>
            </a:r>
            <a:r>
              <a:rPr lang="fr-FR" dirty="0"/>
              <a:t>.</a:t>
            </a:r>
            <a:br>
              <a:rPr lang="fr-FR" dirty="0"/>
            </a:br>
            <a:r>
              <a:rPr lang="fr-FR" dirty="0"/>
              <a:t>Nous suivons ce choix en attendant d’acquérir plus d’expérience sur l’analyse de données.</a:t>
            </a:r>
          </a:p>
        </p:txBody>
      </p:sp>
      <p:sp>
        <p:nvSpPr>
          <p:cNvPr id="4" name="Espace réservé du numéro de diapositive 3">
            <a:extLst>
              <a:ext uri="{FF2B5EF4-FFF2-40B4-BE49-F238E27FC236}">
                <a16:creationId xmlns:a16="http://schemas.microsoft.com/office/drawing/2014/main" id="{962D7FAB-0B79-DC8B-8006-35CDC7601C1B}"/>
              </a:ext>
            </a:extLst>
          </p:cNvPr>
          <p:cNvSpPr>
            <a:spLocks noGrp="1"/>
          </p:cNvSpPr>
          <p:nvPr>
            <p:ph type="sldNum" sz="quarter" idx="12"/>
          </p:nvPr>
        </p:nvSpPr>
        <p:spPr/>
        <p:txBody>
          <a:bodyPr/>
          <a:lstStyle/>
          <a:p>
            <a:pPr rtl="0"/>
            <a:fld id="{7DC1BBB0-96F0-4077-A278-0F3FB5C104D3}" type="slidenum">
              <a:rPr lang="fr-FR" noProof="0" smtClean="0"/>
              <a:t>40</a:t>
            </a:fld>
            <a:endParaRPr lang="fr-FR" noProof="0"/>
          </a:p>
        </p:txBody>
      </p:sp>
      <p:sp>
        <p:nvSpPr>
          <p:cNvPr id="5" name="Espace réservé du contenu 4">
            <a:extLst>
              <a:ext uri="{FF2B5EF4-FFF2-40B4-BE49-F238E27FC236}">
                <a16:creationId xmlns:a16="http://schemas.microsoft.com/office/drawing/2014/main" id="{B3F64775-8863-A80D-747D-D3F5DD5AB072}"/>
              </a:ext>
            </a:extLst>
          </p:cNvPr>
          <p:cNvSpPr>
            <a:spLocks noGrp="1"/>
          </p:cNvSpPr>
          <p:nvPr>
            <p:ph idx="13"/>
          </p:nvPr>
        </p:nvSpPr>
        <p:spPr/>
        <p:txBody>
          <a:bodyPr>
            <a:normAutofit/>
          </a:bodyPr>
          <a:lstStyle/>
          <a:p>
            <a:pPr marL="0" indent="0">
              <a:buNone/>
            </a:pPr>
            <a:r>
              <a:rPr lang="fr-FR" sz="1700" b="1" u="sng" dirty="0"/>
              <a:t>Transformation de la valeur &lt;0,1 à la valeur 0 </a:t>
            </a:r>
            <a:r>
              <a:rPr lang="fr-FR" sz="1700" u="sng" dirty="0"/>
              <a:t>pour la colonne sous-nutrition :</a:t>
            </a:r>
          </a:p>
          <a:p>
            <a:r>
              <a:rPr lang="fr-FR" sz="1700" dirty="0"/>
              <a:t>Le passage de la valeur &lt;0,1 (non numérique) à la valeur 0 peut se comprendre .</a:t>
            </a:r>
          </a:p>
          <a:p>
            <a:r>
              <a:rPr lang="fr-FR" sz="1700" dirty="0"/>
              <a:t>Cependant il faut faire attention au fait que cela est </a:t>
            </a:r>
            <a:r>
              <a:rPr lang="fr-FR" sz="1700" b="1" dirty="0"/>
              <a:t>relatif à la taille de la population </a:t>
            </a:r>
            <a:r>
              <a:rPr lang="fr-FR" sz="1700" dirty="0"/>
              <a:t>totale.</a:t>
            </a:r>
          </a:p>
          <a:p>
            <a:r>
              <a:rPr lang="fr-FR" sz="1700" dirty="0"/>
              <a:t>Pour l’Arménie (pop: 29,45 millions), et pour les Iles Salomon (636 milles personnes), &lt;0,1millions ne revêt </a:t>
            </a:r>
            <a:r>
              <a:rPr lang="fr-FR" sz="1700" b="1" dirty="0"/>
              <a:t>pas la même importance</a:t>
            </a:r>
          </a:p>
        </p:txBody>
      </p:sp>
    </p:spTree>
    <p:extLst>
      <p:ext uri="{BB962C8B-B14F-4D97-AF65-F5344CB8AC3E}">
        <p14:creationId xmlns:p14="http://schemas.microsoft.com/office/powerpoint/2010/main" val="1418411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A18B77-61F9-60D9-EB92-3441E5F8E5BC}"/>
              </a:ext>
            </a:extLst>
          </p:cNvPr>
          <p:cNvSpPr>
            <a:spLocks noGrp="1"/>
          </p:cNvSpPr>
          <p:nvPr>
            <p:ph type="title"/>
          </p:nvPr>
        </p:nvSpPr>
        <p:spPr/>
        <p:txBody>
          <a:bodyPr>
            <a:normAutofit/>
          </a:bodyPr>
          <a:lstStyle/>
          <a:p>
            <a:r>
              <a:rPr lang="fr-FR" sz="2800" dirty="0"/>
              <a:t>Les fichiers d’origine :  Fichier.info() Annexe</a:t>
            </a:r>
            <a:br>
              <a:rPr lang="fr-FR" sz="2800" dirty="0"/>
            </a:br>
            <a:endParaRPr lang="fr-FR" sz="2800" dirty="0"/>
          </a:p>
        </p:txBody>
      </p:sp>
      <p:sp>
        <p:nvSpPr>
          <p:cNvPr id="3" name="Espace réservé du numéro de diapositive 2">
            <a:extLst>
              <a:ext uri="{FF2B5EF4-FFF2-40B4-BE49-F238E27FC236}">
                <a16:creationId xmlns:a16="http://schemas.microsoft.com/office/drawing/2014/main" id="{DDC4506B-9813-62F4-2281-F6F9E9F29CD4}"/>
              </a:ext>
            </a:extLst>
          </p:cNvPr>
          <p:cNvSpPr>
            <a:spLocks noGrp="1"/>
          </p:cNvSpPr>
          <p:nvPr>
            <p:ph type="sldNum" sz="quarter" idx="12"/>
          </p:nvPr>
        </p:nvSpPr>
        <p:spPr/>
        <p:txBody>
          <a:bodyPr/>
          <a:lstStyle/>
          <a:p>
            <a:pPr rtl="0"/>
            <a:fld id="{7DC1BBB0-96F0-4077-A278-0F3FB5C104D3}" type="slidenum">
              <a:rPr lang="fr-FR" noProof="0" smtClean="0"/>
              <a:pPr rtl="0"/>
              <a:t>41</a:t>
            </a:fld>
            <a:endParaRPr lang="fr-FR" noProof="0"/>
          </a:p>
        </p:txBody>
      </p:sp>
      <p:pic>
        <p:nvPicPr>
          <p:cNvPr id="4" name="Image 3">
            <a:extLst>
              <a:ext uri="{FF2B5EF4-FFF2-40B4-BE49-F238E27FC236}">
                <a16:creationId xmlns:a16="http://schemas.microsoft.com/office/drawing/2014/main" id="{A1806CD4-D98E-775A-D5B0-EB3EC52F7703}"/>
              </a:ext>
            </a:extLst>
          </p:cNvPr>
          <p:cNvPicPr>
            <a:picLocks noChangeAspect="1"/>
          </p:cNvPicPr>
          <p:nvPr/>
        </p:nvPicPr>
        <p:blipFill>
          <a:blip r:embed="rId2"/>
          <a:stretch>
            <a:fillRect/>
          </a:stretch>
        </p:blipFill>
        <p:spPr>
          <a:xfrm>
            <a:off x="333771" y="1862928"/>
            <a:ext cx="2580683" cy="1860492"/>
          </a:xfrm>
          <a:prstGeom prst="rect">
            <a:avLst/>
          </a:prstGeom>
        </p:spPr>
      </p:pic>
      <p:pic>
        <p:nvPicPr>
          <p:cNvPr id="5" name="Image 4">
            <a:extLst>
              <a:ext uri="{FF2B5EF4-FFF2-40B4-BE49-F238E27FC236}">
                <a16:creationId xmlns:a16="http://schemas.microsoft.com/office/drawing/2014/main" id="{C1672E57-9288-0CDC-9107-E26958F0C6CD}"/>
              </a:ext>
            </a:extLst>
          </p:cNvPr>
          <p:cNvPicPr>
            <a:picLocks noChangeAspect="1"/>
          </p:cNvPicPr>
          <p:nvPr/>
        </p:nvPicPr>
        <p:blipFill>
          <a:blip r:embed="rId3"/>
          <a:stretch>
            <a:fillRect/>
          </a:stretch>
        </p:blipFill>
        <p:spPr>
          <a:xfrm>
            <a:off x="3286100" y="1875107"/>
            <a:ext cx="2417783" cy="1877639"/>
          </a:xfrm>
          <a:prstGeom prst="rect">
            <a:avLst/>
          </a:prstGeom>
        </p:spPr>
      </p:pic>
      <p:pic>
        <p:nvPicPr>
          <p:cNvPr id="6" name="Image 5">
            <a:extLst>
              <a:ext uri="{FF2B5EF4-FFF2-40B4-BE49-F238E27FC236}">
                <a16:creationId xmlns:a16="http://schemas.microsoft.com/office/drawing/2014/main" id="{4D4B2BF4-A0A8-8307-0CE7-A3A8A298D992}"/>
              </a:ext>
            </a:extLst>
          </p:cNvPr>
          <p:cNvPicPr>
            <a:picLocks noChangeAspect="1"/>
          </p:cNvPicPr>
          <p:nvPr/>
        </p:nvPicPr>
        <p:blipFill>
          <a:blip r:embed="rId4"/>
          <a:stretch>
            <a:fillRect/>
          </a:stretch>
        </p:blipFill>
        <p:spPr>
          <a:xfrm>
            <a:off x="1624113" y="4005064"/>
            <a:ext cx="2992220" cy="1929082"/>
          </a:xfrm>
          <a:prstGeom prst="rect">
            <a:avLst/>
          </a:prstGeom>
        </p:spPr>
      </p:pic>
      <p:pic>
        <p:nvPicPr>
          <p:cNvPr id="7" name="Image 6">
            <a:extLst>
              <a:ext uri="{FF2B5EF4-FFF2-40B4-BE49-F238E27FC236}">
                <a16:creationId xmlns:a16="http://schemas.microsoft.com/office/drawing/2014/main" id="{5A16C5F0-745F-838A-37D0-301C5065A64C}"/>
              </a:ext>
            </a:extLst>
          </p:cNvPr>
          <p:cNvPicPr>
            <a:picLocks noChangeAspect="1"/>
          </p:cNvPicPr>
          <p:nvPr/>
        </p:nvPicPr>
        <p:blipFill>
          <a:blip r:embed="rId5"/>
          <a:stretch>
            <a:fillRect/>
          </a:stretch>
        </p:blipFill>
        <p:spPr>
          <a:xfrm>
            <a:off x="6203641" y="1875107"/>
            <a:ext cx="5787245" cy="3978195"/>
          </a:xfrm>
          <a:prstGeom prst="rect">
            <a:avLst/>
          </a:prstGeom>
        </p:spPr>
      </p:pic>
    </p:spTree>
    <p:extLst>
      <p:ext uri="{BB962C8B-B14F-4D97-AF65-F5344CB8AC3E}">
        <p14:creationId xmlns:p14="http://schemas.microsoft.com/office/powerpoint/2010/main" val="17430525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6A88CF-7837-A4E1-7847-7128783955B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A1F84E8-0F94-5148-E8B8-8BF2FC9D5534}"/>
              </a:ext>
            </a:extLst>
          </p:cNvPr>
          <p:cNvSpPr>
            <a:spLocks noGrp="1"/>
          </p:cNvSpPr>
          <p:nvPr>
            <p:ph type="title"/>
          </p:nvPr>
        </p:nvSpPr>
        <p:spPr/>
        <p:txBody>
          <a:bodyPr>
            <a:normAutofit/>
          </a:bodyPr>
          <a:lstStyle/>
          <a:p>
            <a:r>
              <a:rPr lang="fr-FR" sz="2800" dirty="0"/>
              <a:t>4) Répartition de la disponibilité intérieure Version histogramme</a:t>
            </a:r>
            <a:br>
              <a:rPr lang="fr-FR" sz="2800" dirty="0"/>
            </a:br>
            <a:r>
              <a:rPr lang="fr-FR" sz="2800" dirty="0"/>
              <a:t>Annexe</a:t>
            </a:r>
          </a:p>
        </p:txBody>
      </p:sp>
      <p:sp>
        <p:nvSpPr>
          <p:cNvPr id="4" name="Espace réservé du numéro de diapositive 3">
            <a:extLst>
              <a:ext uri="{FF2B5EF4-FFF2-40B4-BE49-F238E27FC236}">
                <a16:creationId xmlns:a16="http://schemas.microsoft.com/office/drawing/2014/main" id="{2238827C-7786-2EF3-F982-2B6BA4122F86}"/>
              </a:ext>
            </a:extLst>
          </p:cNvPr>
          <p:cNvSpPr>
            <a:spLocks noGrp="1"/>
          </p:cNvSpPr>
          <p:nvPr>
            <p:ph type="sldNum" sz="quarter" idx="12"/>
          </p:nvPr>
        </p:nvSpPr>
        <p:spPr/>
        <p:txBody>
          <a:bodyPr/>
          <a:lstStyle/>
          <a:p>
            <a:pPr rtl="0"/>
            <a:fld id="{7DC1BBB0-96F0-4077-A278-0F3FB5C104D3}" type="slidenum">
              <a:rPr lang="fr-FR" noProof="0" smtClean="0"/>
              <a:t>42</a:t>
            </a:fld>
            <a:endParaRPr lang="fr-FR" noProof="0"/>
          </a:p>
        </p:txBody>
      </p:sp>
      <p:sp>
        <p:nvSpPr>
          <p:cNvPr id="8" name="Espace réservé du contenu 7">
            <a:extLst>
              <a:ext uri="{FF2B5EF4-FFF2-40B4-BE49-F238E27FC236}">
                <a16:creationId xmlns:a16="http://schemas.microsoft.com/office/drawing/2014/main" id="{F550FEA2-EDFA-DD0C-A624-7DDBBA10A96A}"/>
              </a:ext>
            </a:extLst>
          </p:cNvPr>
          <p:cNvSpPr>
            <a:spLocks noGrp="1"/>
          </p:cNvSpPr>
          <p:nvPr>
            <p:ph idx="13"/>
          </p:nvPr>
        </p:nvSpPr>
        <p:spPr>
          <a:xfrm>
            <a:off x="7390555" y="1599995"/>
            <a:ext cx="4164455" cy="4277751"/>
          </a:xfrm>
        </p:spPr>
        <p:txBody>
          <a:bodyPr>
            <a:normAutofit/>
          </a:bodyPr>
          <a:lstStyle/>
          <a:p>
            <a:pPr marL="114300" indent="0">
              <a:buNone/>
            </a:pPr>
            <a:r>
              <a:rPr lang="fr-FR" sz="1800" dirty="0"/>
              <a:t>Les </a:t>
            </a:r>
            <a:r>
              <a:rPr lang="fr-FR" sz="1800" b="1" dirty="0"/>
              <a:t>3 principales Utilisations </a:t>
            </a:r>
            <a:r>
              <a:rPr lang="fr-FR" sz="1800" dirty="0"/>
              <a:t>de la </a:t>
            </a:r>
            <a:r>
              <a:rPr lang="fr-FR" sz="1800" b="1" dirty="0"/>
              <a:t>disponibilité intérieure </a:t>
            </a:r>
            <a:r>
              <a:rPr lang="fr-FR" sz="1800" dirty="0"/>
              <a:t>sont :</a:t>
            </a:r>
          </a:p>
          <a:p>
            <a:pPr>
              <a:buFontTx/>
              <a:buChar char="-"/>
            </a:pPr>
            <a:r>
              <a:rPr lang="fr-FR" sz="1800" b="1" dirty="0"/>
              <a:t>Nourriture</a:t>
            </a:r>
          </a:p>
          <a:p>
            <a:pPr>
              <a:buFontTx/>
              <a:buChar char="-"/>
            </a:pPr>
            <a:r>
              <a:rPr lang="fr-FR" sz="1800" b="1" dirty="0"/>
              <a:t>Traitement</a:t>
            </a:r>
            <a:r>
              <a:rPr lang="fr-FR" sz="1800" dirty="0"/>
              <a:t> </a:t>
            </a:r>
            <a:br>
              <a:rPr lang="fr-FR" sz="1800" dirty="0"/>
            </a:br>
            <a:r>
              <a:rPr lang="fr-FR" sz="1800" dirty="0"/>
              <a:t>(produit pour transformation:  huile, farine…)</a:t>
            </a:r>
          </a:p>
          <a:p>
            <a:pPr>
              <a:buFontTx/>
              <a:buChar char="-"/>
            </a:pPr>
            <a:r>
              <a:rPr lang="fr-FR" sz="1800" b="1" dirty="0"/>
              <a:t>Aliments pour animaux</a:t>
            </a:r>
          </a:p>
          <a:p>
            <a:endParaRPr lang="fr-FR" sz="1800" dirty="0"/>
          </a:p>
        </p:txBody>
      </p:sp>
      <p:pic>
        <p:nvPicPr>
          <p:cNvPr id="20" name="Espace réservé du contenu 19">
            <a:extLst>
              <a:ext uri="{FF2B5EF4-FFF2-40B4-BE49-F238E27FC236}">
                <a16:creationId xmlns:a16="http://schemas.microsoft.com/office/drawing/2014/main" id="{05681947-01C5-72CF-D66D-1E06B9160FB0}"/>
              </a:ext>
            </a:extLst>
          </p:cNvPr>
          <p:cNvPicPr>
            <a:picLocks noGrp="1" noChangeAspect="1"/>
          </p:cNvPicPr>
          <p:nvPr>
            <p:ph idx="1"/>
          </p:nvPr>
        </p:nvPicPr>
        <p:blipFill>
          <a:blip r:embed="rId2"/>
          <a:srcRect/>
          <a:stretch/>
        </p:blipFill>
        <p:spPr>
          <a:xfrm>
            <a:off x="333772" y="1701915"/>
            <a:ext cx="6394039" cy="4150517"/>
          </a:xfrm>
          <a:prstGeom prst="rect">
            <a:avLst/>
          </a:prstGeom>
        </p:spPr>
      </p:pic>
    </p:spTree>
    <p:extLst>
      <p:ext uri="{BB962C8B-B14F-4D97-AF65-F5344CB8AC3E}">
        <p14:creationId xmlns:p14="http://schemas.microsoft.com/office/powerpoint/2010/main" val="3000058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B9C955-5A57-C6B5-DC48-8E2C7DCCD58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E6220D2-0A2B-85C6-8F10-98668CDBBC15}"/>
              </a:ext>
            </a:extLst>
          </p:cNvPr>
          <p:cNvSpPr>
            <a:spLocks noGrp="1"/>
          </p:cNvSpPr>
          <p:nvPr>
            <p:ph type="title"/>
          </p:nvPr>
        </p:nvSpPr>
        <p:spPr/>
        <p:txBody>
          <a:bodyPr>
            <a:normAutofit/>
          </a:bodyPr>
          <a:lstStyle/>
          <a:p>
            <a:r>
              <a:rPr lang="fr-FR" sz="2800" dirty="0"/>
              <a:t>5) Part de l’utilisation des principales céréales entre l’alimentation humaine et animale 2/2 Avec chiffres Annexe</a:t>
            </a:r>
          </a:p>
        </p:txBody>
      </p:sp>
      <p:sp>
        <p:nvSpPr>
          <p:cNvPr id="4" name="Espace réservé du numéro de diapositive 3">
            <a:extLst>
              <a:ext uri="{FF2B5EF4-FFF2-40B4-BE49-F238E27FC236}">
                <a16:creationId xmlns:a16="http://schemas.microsoft.com/office/drawing/2014/main" id="{5AE184CF-4E45-5D7E-A1F9-7D35EA257719}"/>
              </a:ext>
            </a:extLst>
          </p:cNvPr>
          <p:cNvSpPr>
            <a:spLocks noGrp="1"/>
          </p:cNvSpPr>
          <p:nvPr>
            <p:ph type="sldNum" sz="quarter" idx="12"/>
          </p:nvPr>
        </p:nvSpPr>
        <p:spPr/>
        <p:txBody>
          <a:bodyPr/>
          <a:lstStyle/>
          <a:p>
            <a:pPr rtl="0"/>
            <a:fld id="{7DC1BBB0-96F0-4077-A278-0F3FB5C104D3}" type="slidenum">
              <a:rPr lang="fr-FR" noProof="0" smtClean="0"/>
              <a:t>43</a:t>
            </a:fld>
            <a:endParaRPr lang="fr-FR" noProof="0"/>
          </a:p>
        </p:txBody>
      </p:sp>
      <p:sp>
        <p:nvSpPr>
          <p:cNvPr id="6" name="Espace réservé du contenu 5">
            <a:extLst>
              <a:ext uri="{FF2B5EF4-FFF2-40B4-BE49-F238E27FC236}">
                <a16:creationId xmlns:a16="http://schemas.microsoft.com/office/drawing/2014/main" id="{68BF6B3C-40F9-6244-D50F-38D66A43A28F}"/>
              </a:ext>
            </a:extLst>
          </p:cNvPr>
          <p:cNvSpPr>
            <a:spLocks noGrp="1"/>
          </p:cNvSpPr>
          <p:nvPr>
            <p:ph idx="13"/>
          </p:nvPr>
        </p:nvSpPr>
        <p:spPr>
          <a:xfrm>
            <a:off x="6370435" y="1772816"/>
            <a:ext cx="5184576" cy="3765282"/>
          </a:xfrm>
        </p:spPr>
        <p:txBody>
          <a:bodyPr anchor="ctr" anchorCtr="0">
            <a:normAutofit/>
          </a:bodyPr>
          <a:lstStyle/>
          <a:p>
            <a:r>
              <a:rPr lang="fr-FR" sz="1800" b="1" dirty="0"/>
              <a:t>3 céréales dominantes </a:t>
            </a:r>
            <a:r>
              <a:rPr lang="fr-FR" sz="1800" dirty="0"/>
              <a:t>pour l’alimentation </a:t>
            </a:r>
            <a:r>
              <a:rPr lang="fr-FR" sz="1800" b="1" dirty="0"/>
              <a:t>humaine et animale</a:t>
            </a:r>
            <a:r>
              <a:rPr lang="fr-FR" sz="1800" dirty="0"/>
              <a:t>.</a:t>
            </a:r>
          </a:p>
          <a:p>
            <a:r>
              <a:rPr lang="fr-FR" sz="1800" dirty="0"/>
              <a:t>à dominante pour l’alimentation </a:t>
            </a:r>
            <a:r>
              <a:rPr lang="fr-FR" sz="1800" b="1" dirty="0"/>
              <a:t>humaine</a:t>
            </a:r>
            <a:r>
              <a:rPr lang="fr-FR" sz="1800" dirty="0"/>
              <a:t> :</a:t>
            </a:r>
            <a:br>
              <a:rPr lang="fr-FR" sz="1800" dirty="0"/>
            </a:br>
            <a:r>
              <a:rPr lang="fr-FR" sz="1800" dirty="0"/>
              <a:t>- </a:t>
            </a:r>
            <a:r>
              <a:rPr lang="fr-FR" sz="1800" b="1" dirty="0"/>
              <a:t>Blé</a:t>
            </a:r>
            <a:br>
              <a:rPr lang="fr-FR" sz="1800" dirty="0"/>
            </a:br>
            <a:r>
              <a:rPr lang="fr-FR" sz="1800" dirty="0"/>
              <a:t>- </a:t>
            </a:r>
            <a:r>
              <a:rPr lang="fr-FR" sz="1800" b="1" dirty="0"/>
              <a:t>Riz</a:t>
            </a:r>
          </a:p>
          <a:p>
            <a:r>
              <a:rPr lang="fr-FR" sz="1800" dirty="0"/>
              <a:t>à dominante pour l’alimentation </a:t>
            </a:r>
            <a:r>
              <a:rPr lang="fr-FR" sz="1800" b="1" dirty="0"/>
              <a:t>animale</a:t>
            </a:r>
            <a:r>
              <a:rPr lang="fr-FR" sz="1800" dirty="0"/>
              <a:t> : </a:t>
            </a:r>
            <a:br>
              <a:rPr lang="fr-FR" sz="1800" dirty="0"/>
            </a:br>
            <a:r>
              <a:rPr lang="fr-FR" sz="1800" dirty="0"/>
              <a:t>- </a:t>
            </a:r>
            <a:r>
              <a:rPr lang="fr-FR" sz="1800" b="1" dirty="0"/>
              <a:t>Maïs</a:t>
            </a:r>
          </a:p>
        </p:txBody>
      </p:sp>
      <p:pic>
        <p:nvPicPr>
          <p:cNvPr id="7" name="Espace réservé du contenu 6">
            <a:extLst>
              <a:ext uri="{FF2B5EF4-FFF2-40B4-BE49-F238E27FC236}">
                <a16:creationId xmlns:a16="http://schemas.microsoft.com/office/drawing/2014/main" id="{AAD4CFF8-B785-F169-F7BD-DE2636C97E73}"/>
              </a:ext>
            </a:extLst>
          </p:cNvPr>
          <p:cNvPicPr>
            <a:picLocks noGrp="1" noChangeAspect="1"/>
          </p:cNvPicPr>
          <p:nvPr>
            <p:ph idx="1"/>
          </p:nvPr>
        </p:nvPicPr>
        <p:blipFill>
          <a:blip r:embed="rId2"/>
          <a:srcRect/>
          <a:stretch/>
        </p:blipFill>
        <p:spPr>
          <a:xfrm>
            <a:off x="333772" y="1772816"/>
            <a:ext cx="5937285" cy="3765282"/>
          </a:xfrm>
          <a:prstGeom prst="rect">
            <a:avLst/>
          </a:prstGeom>
        </p:spPr>
      </p:pic>
    </p:spTree>
    <p:extLst>
      <p:ext uri="{BB962C8B-B14F-4D97-AF65-F5344CB8AC3E}">
        <p14:creationId xmlns:p14="http://schemas.microsoft.com/office/powerpoint/2010/main" val="194519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A3A3AE-5DA0-F312-69A2-5ADEE7FB9A1D}"/>
              </a:ext>
            </a:extLst>
          </p:cNvPr>
          <p:cNvSpPr>
            <a:spLocks noGrp="1"/>
          </p:cNvSpPr>
          <p:nvPr>
            <p:ph type="title"/>
          </p:nvPr>
        </p:nvSpPr>
        <p:spPr/>
        <p:txBody>
          <a:bodyPr>
            <a:normAutofit/>
          </a:bodyPr>
          <a:lstStyle/>
          <a:p>
            <a:r>
              <a:rPr lang="fr-FR" sz="2800" dirty="0"/>
              <a:t>Contexte</a:t>
            </a:r>
          </a:p>
        </p:txBody>
      </p:sp>
      <p:sp>
        <p:nvSpPr>
          <p:cNvPr id="3" name="Espace réservé du contenu 2">
            <a:extLst>
              <a:ext uri="{FF2B5EF4-FFF2-40B4-BE49-F238E27FC236}">
                <a16:creationId xmlns:a16="http://schemas.microsoft.com/office/drawing/2014/main" id="{B7C0D96F-A803-A4FA-3BB6-074F45A9C83C}"/>
              </a:ext>
            </a:extLst>
          </p:cNvPr>
          <p:cNvSpPr>
            <a:spLocks noGrp="1"/>
          </p:cNvSpPr>
          <p:nvPr>
            <p:ph idx="1"/>
          </p:nvPr>
        </p:nvSpPr>
        <p:spPr/>
        <p:txBody>
          <a:bodyPr/>
          <a:lstStyle/>
          <a:p>
            <a:r>
              <a:rPr lang="fr-FR" dirty="0"/>
              <a:t>Objectif : étude sur l’alimentation et la sous nutrition dans le monde</a:t>
            </a:r>
          </a:p>
          <a:p>
            <a:r>
              <a:rPr lang="fr-FR" dirty="0"/>
              <a:t>Auteur et commanditaire : FAO (Food and Agriculture </a:t>
            </a:r>
            <a:r>
              <a:rPr lang="fr-FR" dirty="0" err="1"/>
              <a:t>Organization</a:t>
            </a:r>
            <a:r>
              <a:rPr lang="fr-FR" dirty="0"/>
              <a:t> of the United Nations)</a:t>
            </a:r>
          </a:p>
          <a:p>
            <a:r>
              <a:rPr lang="fr-FR" dirty="0"/>
              <a:t>Partie historique : période 2013-2017</a:t>
            </a:r>
          </a:p>
        </p:txBody>
      </p:sp>
      <p:sp>
        <p:nvSpPr>
          <p:cNvPr id="4" name="Espace réservé du numéro de diapositive 3">
            <a:extLst>
              <a:ext uri="{FF2B5EF4-FFF2-40B4-BE49-F238E27FC236}">
                <a16:creationId xmlns:a16="http://schemas.microsoft.com/office/drawing/2014/main" id="{DFF90A3D-C724-3F00-960B-87E34EF37578}"/>
              </a:ext>
            </a:extLst>
          </p:cNvPr>
          <p:cNvSpPr>
            <a:spLocks noGrp="1"/>
          </p:cNvSpPr>
          <p:nvPr>
            <p:ph type="sldNum" sz="quarter" idx="12"/>
          </p:nvPr>
        </p:nvSpPr>
        <p:spPr/>
        <p:txBody>
          <a:bodyPr/>
          <a:lstStyle/>
          <a:p>
            <a:pPr rtl="0"/>
            <a:fld id="{7DC1BBB0-96F0-4077-A278-0F3FB5C104D3}" type="slidenum">
              <a:rPr lang="fr-FR" noProof="0" smtClean="0"/>
              <a:t>5</a:t>
            </a:fld>
            <a:endParaRPr lang="fr-FR" noProof="0"/>
          </a:p>
        </p:txBody>
      </p:sp>
    </p:spTree>
    <p:extLst>
      <p:ext uri="{BB962C8B-B14F-4D97-AF65-F5344CB8AC3E}">
        <p14:creationId xmlns:p14="http://schemas.microsoft.com/office/powerpoint/2010/main" val="1569752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D39C11-C2A4-8C49-732D-AA14D08AE0F8}"/>
              </a:ext>
            </a:extLst>
          </p:cNvPr>
          <p:cNvSpPr>
            <a:spLocks noGrp="1"/>
          </p:cNvSpPr>
          <p:nvPr>
            <p:ph type="title"/>
          </p:nvPr>
        </p:nvSpPr>
        <p:spPr>
          <a:xfrm>
            <a:off x="1451200" y="804519"/>
            <a:ext cx="9600775" cy="1049235"/>
          </a:xfrm>
        </p:spPr>
        <p:txBody>
          <a:bodyPr>
            <a:normAutofit/>
          </a:bodyPr>
          <a:lstStyle/>
          <a:p>
            <a:r>
              <a:rPr lang="fr-FR" dirty="0"/>
              <a:t>Spécification des données</a:t>
            </a:r>
          </a:p>
        </p:txBody>
      </p:sp>
      <p:sp>
        <p:nvSpPr>
          <p:cNvPr id="4" name="Espace réservé du numéro de diapositive 3">
            <a:extLst>
              <a:ext uri="{FF2B5EF4-FFF2-40B4-BE49-F238E27FC236}">
                <a16:creationId xmlns:a16="http://schemas.microsoft.com/office/drawing/2014/main" id="{BBF854D4-07A4-FD1A-7CBA-4C46C33E350B}"/>
              </a:ext>
            </a:extLst>
          </p:cNvPr>
          <p:cNvSpPr>
            <a:spLocks noGrp="1"/>
          </p:cNvSpPr>
          <p:nvPr>
            <p:ph type="sldNum" sz="quarter" idx="12"/>
          </p:nvPr>
        </p:nvSpPr>
        <p:spPr>
          <a:xfrm>
            <a:off x="479934" y="798973"/>
            <a:ext cx="810808" cy="503578"/>
          </a:xfrm>
        </p:spPr>
        <p:txBody>
          <a:bodyPr>
            <a:normAutofit/>
          </a:bodyPr>
          <a:lstStyle/>
          <a:p>
            <a:pPr rtl="0">
              <a:spcAft>
                <a:spcPts val="600"/>
              </a:spcAft>
            </a:pPr>
            <a:fld id="{7DC1BBB0-96F0-4077-A278-0F3FB5C104D3}" type="slidenum">
              <a:rPr lang="fr-FR" noProof="0" smtClean="0"/>
              <a:pPr rtl="0">
                <a:spcAft>
                  <a:spcPts val="600"/>
                </a:spcAft>
              </a:pPr>
              <a:t>6</a:t>
            </a:fld>
            <a:endParaRPr lang="fr-FR" noProof="0"/>
          </a:p>
        </p:txBody>
      </p:sp>
      <p:pic>
        <p:nvPicPr>
          <p:cNvPr id="8" name="Graphic 7" descr="Serveur contour">
            <a:extLst>
              <a:ext uri="{FF2B5EF4-FFF2-40B4-BE49-F238E27FC236}">
                <a16:creationId xmlns:a16="http://schemas.microsoft.com/office/drawing/2014/main" id="{F1FF4992-1A12-2258-FD9A-C2C2885684FD}"/>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451200" y="2015732"/>
            <a:ext cx="3450613" cy="3450613"/>
          </a:xfrm>
          <a:prstGeom prst="rect">
            <a:avLst/>
          </a:prstGeom>
        </p:spPr>
      </p:pic>
    </p:spTree>
    <p:extLst>
      <p:ext uri="{BB962C8B-B14F-4D97-AF65-F5344CB8AC3E}">
        <p14:creationId xmlns:p14="http://schemas.microsoft.com/office/powerpoint/2010/main" val="770612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46C902-C574-AACA-B97B-1C2FD845DAE4}"/>
              </a:ext>
            </a:extLst>
          </p:cNvPr>
          <p:cNvSpPr>
            <a:spLocks noGrp="1"/>
          </p:cNvSpPr>
          <p:nvPr>
            <p:ph type="title"/>
          </p:nvPr>
        </p:nvSpPr>
        <p:spPr/>
        <p:txBody>
          <a:bodyPr>
            <a:normAutofit/>
          </a:bodyPr>
          <a:lstStyle/>
          <a:p>
            <a:r>
              <a:rPr lang="fr-FR" sz="2800" dirty="0"/>
              <a:t>Spécification des données</a:t>
            </a:r>
          </a:p>
        </p:txBody>
      </p:sp>
      <p:sp>
        <p:nvSpPr>
          <p:cNvPr id="6" name="Espace réservé du contenu 5">
            <a:extLst>
              <a:ext uri="{FF2B5EF4-FFF2-40B4-BE49-F238E27FC236}">
                <a16:creationId xmlns:a16="http://schemas.microsoft.com/office/drawing/2014/main" id="{2F44EFFC-1580-3342-B99F-DE4D07ED210A}"/>
              </a:ext>
            </a:extLst>
          </p:cNvPr>
          <p:cNvSpPr>
            <a:spLocks noGrp="1"/>
          </p:cNvSpPr>
          <p:nvPr>
            <p:ph idx="1"/>
          </p:nvPr>
        </p:nvSpPr>
        <p:spPr/>
        <p:txBody>
          <a:bodyPr>
            <a:normAutofit/>
          </a:bodyPr>
          <a:lstStyle/>
          <a:p>
            <a:r>
              <a:rPr lang="fr-FR" u="sng" dirty="0"/>
              <a:t>Données basées sur 4 fichiers csv issue des sources de la FAO :</a:t>
            </a:r>
            <a:br>
              <a:rPr lang="fr-FR" dirty="0"/>
            </a:br>
            <a:r>
              <a:rPr lang="fr-FR" sz="1600" dirty="0"/>
              <a:t>- </a:t>
            </a:r>
            <a:r>
              <a:rPr lang="fr-FR" sz="1600" b="1" dirty="0"/>
              <a:t>population</a:t>
            </a:r>
            <a:r>
              <a:rPr lang="fr-FR" sz="1600" dirty="0"/>
              <a:t> (données de 2013 à 2018)</a:t>
            </a:r>
            <a:br>
              <a:rPr lang="fr-FR" sz="1600" dirty="0"/>
            </a:br>
            <a:r>
              <a:rPr lang="fr-FR" sz="1600" dirty="0"/>
              <a:t>- </a:t>
            </a:r>
            <a:r>
              <a:rPr lang="fr-FR" sz="1600" b="1" dirty="0" err="1"/>
              <a:t>dispo_alimentaire</a:t>
            </a:r>
            <a:r>
              <a:rPr lang="fr-FR" sz="1600" b="1" dirty="0"/>
              <a:t> </a:t>
            </a:r>
            <a:r>
              <a:rPr lang="fr-FR" sz="1600" dirty="0"/>
              <a:t>(données de 2017)</a:t>
            </a:r>
            <a:br>
              <a:rPr lang="fr-FR" sz="1600" dirty="0"/>
            </a:br>
            <a:r>
              <a:rPr lang="fr-FR" sz="1600" dirty="0"/>
              <a:t>- </a:t>
            </a:r>
            <a:r>
              <a:rPr lang="fr-FR" sz="1600" b="1" dirty="0"/>
              <a:t>sous-nutrition</a:t>
            </a:r>
            <a:r>
              <a:rPr lang="fr-FR" sz="1600" dirty="0"/>
              <a:t> (période statistique sur 3 ans  (de 2012-2014 à 2017-2019)) </a:t>
            </a:r>
            <a:br>
              <a:rPr lang="fr-FR" sz="1600" dirty="0"/>
            </a:br>
            <a:r>
              <a:rPr lang="fr-FR" sz="1600" dirty="0"/>
              <a:t>- </a:t>
            </a:r>
            <a:r>
              <a:rPr lang="fr-FR" sz="1600" b="1" dirty="0" err="1"/>
              <a:t>aide_alimentaire</a:t>
            </a:r>
            <a:r>
              <a:rPr lang="fr-FR" sz="1600" b="1" dirty="0"/>
              <a:t> </a:t>
            </a:r>
            <a:r>
              <a:rPr lang="fr-FR" sz="1600" dirty="0"/>
              <a:t>(données de 2013 à 2016)</a:t>
            </a:r>
            <a:br>
              <a:rPr lang="fr-FR" dirty="0"/>
            </a:br>
            <a:br>
              <a:rPr lang="fr-FR" dirty="0"/>
            </a:br>
            <a:r>
              <a:rPr lang="fr-FR" dirty="0"/>
              <a:t>RGPD : le RGPD ne s’applique pas ici, les données étant publiques et non personnelles.</a:t>
            </a:r>
          </a:p>
          <a:p>
            <a:endParaRPr lang="fr-FR" dirty="0"/>
          </a:p>
          <a:p>
            <a:endParaRPr lang="fr-FR" dirty="0"/>
          </a:p>
        </p:txBody>
      </p:sp>
      <p:sp>
        <p:nvSpPr>
          <p:cNvPr id="4" name="Espace réservé du numéro de diapositive 3">
            <a:extLst>
              <a:ext uri="{FF2B5EF4-FFF2-40B4-BE49-F238E27FC236}">
                <a16:creationId xmlns:a16="http://schemas.microsoft.com/office/drawing/2014/main" id="{4367004F-469F-F6FF-4EB2-F03DB22F01DA}"/>
              </a:ext>
            </a:extLst>
          </p:cNvPr>
          <p:cNvSpPr>
            <a:spLocks noGrp="1"/>
          </p:cNvSpPr>
          <p:nvPr>
            <p:ph type="sldNum" sz="quarter" idx="12"/>
          </p:nvPr>
        </p:nvSpPr>
        <p:spPr/>
        <p:txBody>
          <a:bodyPr/>
          <a:lstStyle/>
          <a:p>
            <a:pPr rtl="0"/>
            <a:fld id="{7DC1BBB0-96F0-4077-A278-0F3FB5C104D3}" type="slidenum">
              <a:rPr lang="fr-FR" noProof="0" smtClean="0"/>
              <a:t>7</a:t>
            </a:fld>
            <a:endParaRPr lang="fr-FR" noProof="0"/>
          </a:p>
        </p:txBody>
      </p:sp>
    </p:spTree>
    <p:extLst>
      <p:ext uri="{BB962C8B-B14F-4D97-AF65-F5344CB8AC3E}">
        <p14:creationId xmlns:p14="http://schemas.microsoft.com/office/powerpoint/2010/main" val="1659533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0BFA88-D42D-FE5E-9F55-793D9F3B31E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92EBD48-366B-44D2-5644-0704E063BB62}"/>
              </a:ext>
            </a:extLst>
          </p:cNvPr>
          <p:cNvSpPr>
            <a:spLocks noGrp="1"/>
          </p:cNvSpPr>
          <p:nvPr>
            <p:ph type="title"/>
          </p:nvPr>
        </p:nvSpPr>
        <p:spPr/>
        <p:txBody>
          <a:bodyPr>
            <a:normAutofit/>
          </a:bodyPr>
          <a:lstStyle/>
          <a:p>
            <a:r>
              <a:rPr lang="fr-FR" sz="2800" dirty="0"/>
              <a:t>Spécification des données – fichier</a:t>
            </a:r>
            <a:r>
              <a:rPr lang="fr-FR" sz="2800" b="1" dirty="0"/>
              <a:t> population</a:t>
            </a:r>
          </a:p>
        </p:txBody>
      </p:sp>
      <p:sp>
        <p:nvSpPr>
          <p:cNvPr id="3" name="Espace réservé du contenu 2">
            <a:extLst>
              <a:ext uri="{FF2B5EF4-FFF2-40B4-BE49-F238E27FC236}">
                <a16:creationId xmlns:a16="http://schemas.microsoft.com/office/drawing/2014/main" id="{173E6A5A-9E6B-DCEF-BB8F-87020BF52B38}"/>
              </a:ext>
            </a:extLst>
          </p:cNvPr>
          <p:cNvSpPr>
            <a:spLocks noGrp="1"/>
          </p:cNvSpPr>
          <p:nvPr>
            <p:ph idx="1"/>
          </p:nvPr>
        </p:nvSpPr>
        <p:spPr/>
        <p:txBody>
          <a:bodyPr/>
          <a:lstStyle/>
          <a:p>
            <a:pPr marL="0" indent="0">
              <a:buNone/>
            </a:pPr>
            <a:r>
              <a:rPr lang="fr-FR" sz="1800" dirty="0"/>
              <a:t>Fichier source :</a:t>
            </a:r>
          </a:p>
          <a:p>
            <a:r>
              <a:rPr lang="fr-FR" sz="1800" dirty="0"/>
              <a:t>1416 lignes</a:t>
            </a:r>
          </a:p>
          <a:p>
            <a:r>
              <a:rPr lang="fr-FR" sz="1800" b="1" dirty="0"/>
              <a:t>3 colonnes :  </a:t>
            </a:r>
            <a:br>
              <a:rPr lang="fr-FR" sz="1800" dirty="0"/>
            </a:br>
            <a:r>
              <a:rPr lang="fr-FR" sz="1800" dirty="0"/>
              <a:t>- </a:t>
            </a:r>
            <a:r>
              <a:rPr lang="fr-FR" sz="1800" b="1" dirty="0"/>
              <a:t>Zone</a:t>
            </a:r>
            <a:r>
              <a:rPr lang="fr-FR" sz="1800" dirty="0"/>
              <a:t> : pays</a:t>
            </a:r>
            <a:br>
              <a:rPr lang="fr-FR" sz="1800" dirty="0"/>
            </a:br>
            <a:r>
              <a:rPr lang="fr-FR" sz="1800" dirty="0"/>
              <a:t>- </a:t>
            </a:r>
            <a:r>
              <a:rPr lang="fr-FR" sz="1800" b="1" dirty="0"/>
              <a:t>Année</a:t>
            </a:r>
            <a:r>
              <a:rPr lang="fr-FR" sz="1800" dirty="0"/>
              <a:t> : (de 2013 à 2018)</a:t>
            </a:r>
            <a:br>
              <a:rPr lang="fr-FR" sz="1800" dirty="0"/>
            </a:br>
            <a:r>
              <a:rPr lang="fr-FR" sz="1800" dirty="0"/>
              <a:t>- </a:t>
            </a:r>
            <a:r>
              <a:rPr lang="fr-FR" sz="1800" b="1" dirty="0"/>
              <a:t>Valeur</a:t>
            </a:r>
            <a:r>
              <a:rPr lang="fr-FR" sz="1800" dirty="0"/>
              <a:t> : Nb de personnes en </a:t>
            </a:r>
            <a:r>
              <a:rPr lang="fr-FR" sz="1800" b="1" dirty="0"/>
              <a:t>milliers</a:t>
            </a:r>
          </a:p>
          <a:p>
            <a:endParaRPr lang="fr-FR" dirty="0"/>
          </a:p>
        </p:txBody>
      </p:sp>
      <p:sp>
        <p:nvSpPr>
          <p:cNvPr id="4" name="Espace réservé du numéro de diapositive 3">
            <a:extLst>
              <a:ext uri="{FF2B5EF4-FFF2-40B4-BE49-F238E27FC236}">
                <a16:creationId xmlns:a16="http://schemas.microsoft.com/office/drawing/2014/main" id="{46114D3F-B273-E76A-E533-642E5242A1AB}"/>
              </a:ext>
            </a:extLst>
          </p:cNvPr>
          <p:cNvSpPr>
            <a:spLocks noGrp="1"/>
          </p:cNvSpPr>
          <p:nvPr>
            <p:ph type="sldNum" sz="quarter" idx="12"/>
          </p:nvPr>
        </p:nvSpPr>
        <p:spPr/>
        <p:txBody>
          <a:bodyPr/>
          <a:lstStyle/>
          <a:p>
            <a:pPr rtl="0"/>
            <a:fld id="{7DC1BBB0-96F0-4077-A278-0F3FB5C104D3}" type="slidenum">
              <a:rPr lang="fr-FR" noProof="0" smtClean="0"/>
              <a:t>8</a:t>
            </a:fld>
            <a:endParaRPr lang="fr-FR" noProof="0"/>
          </a:p>
        </p:txBody>
      </p:sp>
      <p:sp>
        <p:nvSpPr>
          <p:cNvPr id="6" name="Espace réservé du contenu 5">
            <a:extLst>
              <a:ext uri="{FF2B5EF4-FFF2-40B4-BE49-F238E27FC236}">
                <a16:creationId xmlns:a16="http://schemas.microsoft.com/office/drawing/2014/main" id="{D2BA3BB1-2C41-9F13-0D2C-29649ADC93A6}"/>
              </a:ext>
            </a:extLst>
          </p:cNvPr>
          <p:cNvSpPr>
            <a:spLocks noGrp="1"/>
          </p:cNvSpPr>
          <p:nvPr>
            <p:ph idx="13"/>
          </p:nvPr>
        </p:nvSpPr>
        <p:spPr>
          <a:xfrm>
            <a:off x="6370435" y="1599996"/>
            <a:ext cx="5184576" cy="2664522"/>
          </a:xfrm>
        </p:spPr>
        <p:txBody>
          <a:bodyPr/>
          <a:lstStyle/>
          <a:p>
            <a:pPr marL="0" indent="0">
              <a:buNone/>
            </a:pPr>
            <a:r>
              <a:rPr lang="fr-FR" sz="1800" dirty="0"/>
              <a:t>Retravail des données :</a:t>
            </a:r>
          </a:p>
          <a:p>
            <a:r>
              <a:rPr lang="fr-FR" sz="1800" dirty="0"/>
              <a:t>Colonne </a:t>
            </a:r>
            <a:r>
              <a:rPr lang="fr-FR" sz="1800" b="1" dirty="0"/>
              <a:t>Valeur</a:t>
            </a:r>
            <a:r>
              <a:rPr lang="fr-FR" sz="1800" dirty="0"/>
              <a:t> :</a:t>
            </a:r>
            <a:br>
              <a:rPr lang="fr-FR" sz="1800" dirty="0"/>
            </a:br>
            <a:r>
              <a:rPr lang="fr-FR" sz="1800" dirty="0"/>
              <a:t>- Harmonisation des unités : </a:t>
            </a:r>
            <a:br>
              <a:rPr lang="fr-FR" sz="1800" dirty="0"/>
            </a:br>
            <a:r>
              <a:rPr lang="fr-FR" sz="1800" b="1" dirty="0"/>
              <a:t>conversion en unité</a:t>
            </a:r>
            <a:br>
              <a:rPr lang="fr-FR" sz="1800" dirty="0"/>
            </a:br>
            <a:r>
              <a:rPr lang="fr-FR" sz="1800" dirty="0"/>
              <a:t>- Explicitation du nom : </a:t>
            </a:r>
            <a:r>
              <a:rPr lang="fr-FR" sz="1800" b="1" dirty="0"/>
              <a:t>Population</a:t>
            </a:r>
          </a:p>
          <a:p>
            <a:r>
              <a:rPr lang="fr-FR" sz="2000" dirty="0"/>
              <a:t>Amélioration du type de données</a:t>
            </a:r>
            <a:endParaRPr lang="fr-FR" dirty="0"/>
          </a:p>
          <a:p>
            <a:endParaRPr lang="fr-FR" dirty="0"/>
          </a:p>
        </p:txBody>
      </p:sp>
      <p:pic>
        <p:nvPicPr>
          <p:cNvPr id="14" name="Image 13">
            <a:extLst>
              <a:ext uri="{FF2B5EF4-FFF2-40B4-BE49-F238E27FC236}">
                <a16:creationId xmlns:a16="http://schemas.microsoft.com/office/drawing/2014/main" id="{12DD7842-F0BE-5157-26DE-4BFE94107804}"/>
              </a:ext>
            </a:extLst>
          </p:cNvPr>
          <p:cNvPicPr>
            <a:picLocks noChangeAspect="1"/>
          </p:cNvPicPr>
          <p:nvPr/>
        </p:nvPicPr>
        <p:blipFill>
          <a:blip r:embed="rId2"/>
          <a:srcRect/>
          <a:stretch/>
        </p:blipFill>
        <p:spPr>
          <a:xfrm>
            <a:off x="756413" y="4505500"/>
            <a:ext cx="4760684" cy="1152686"/>
          </a:xfrm>
          <a:prstGeom prst="rect">
            <a:avLst/>
          </a:prstGeom>
        </p:spPr>
      </p:pic>
      <p:pic>
        <p:nvPicPr>
          <p:cNvPr id="16" name="Image 15">
            <a:extLst>
              <a:ext uri="{FF2B5EF4-FFF2-40B4-BE49-F238E27FC236}">
                <a16:creationId xmlns:a16="http://schemas.microsoft.com/office/drawing/2014/main" id="{E4E1255B-A051-E87F-B6A6-40EC4C130770}"/>
              </a:ext>
            </a:extLst>
          </p:cNvPr>
          <p:cNvPicPr>
            <a:picLocks noChangeAspect="1"/>
          </p:cNvPicPr>
          <p:nvPr/>
        </p:nvPicPr>
        <p:blipFill>
          <a:blip r:embed="rId3"/>
          <a:srcRect/>
          <a:stretch/>
        </p:blipFill>
        <p:spPr>
          <a:xfrm>
            <a:off x="6138166" y="4524438"/>
            <a:ext cx="5649113" cy="1143388"/>
          </a:xfrm>
          <a:prstGeom prst="rect">
            <a:avLst/>
          </a:prstGeom>
        </p:spPr>
      </p:pic>
    </p:spTree>
    <p:extLst>
      <p:ext uri="{BB962C8B-B14F-4D97-AF65-F5344CB8AC3E}">
        <p14:creationId xmlns:p14="http://schemas.microsoft.com/office/powerpoint/2010/main" val="236541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a:extLst>
            <a:ext uri="{FF2B5EF4-FFF2-40B4-BE49-F238E27FC236}">
              <a16:creationId xmlns:a16="http://schemas.microsoft.com/office/drawing/2014/main" id="{50EFEF3B-9D8C-9DEF-6FF8-709108F7193E}"/>
            </a:ext>
          </a:extLst>
        </p:cNvPr>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2B02084-850E-D7BE-61DE-DF777E7C7D81}"/>
              </a:ext>
            </a:extLst>
          </p:cNvPr>
          <p:cNvSpPr>
            <a:spLocks noGrp="1"/>
          </p:cNvSpPr>
          <p:nvPr>
            <p:ph idx="1"/>
          </p:nvPr>
        </p:nvSpPr>
        <p:spPr>
          <a:xfrm>
            <a:off x="621804" y="1599996"/>
            <a:ext cx="5184576" cy="4277751"/>
          </a:xfrm>
        </p:spPr>
        <p:txBody>
          <a:bodyPr vert="horz" lIns="91440" tIns="45720" rIns="91440" bIns="45720" rtlCol="0" anchor="t">
            <a:normAutofit/>
          </a:bodyPr>
          <a:lstStyle/>
          <a:p>
            <a:r>
              <a:rPr lang="en-US" sz="1400" dirty="0" err="1"/>
              <a:t>Fichier</a:t>
            </a:r>
            <a:r>
              <a:rPr lang="en-US" sz="1400" dirty="0"/>
              <a:t> source : </a:t>
            </a:r>
            <a:r>
              <a:rPr lang="en-US" sz="1400" dirty="0" err="1"/>
              <a:t>concerne</a:t>
            </a:r>
            <a:r>
              <a:rPr lang="en-US" sz="1400" dirty="0"/>
              <a:t> </a:t>
            </a:r>
            <a:r>
              <a:rPr lang="en-US" sz="1400" b="1" dirty="0" err="1"/>
              <a:t>l’année</a:t>
            </a:r>
            <a:r>
              <a:rPr lang="en-US" sz="1400" b="1" dirty="0"/>
              <a:t> 2017</a:t>
            </a:r>
          </a:p>
          <a:p>
            <a:r>
              <a:rPr lang="en-US" sz="1400" b="1" dirty="0"/>
              <a:t>15 605 </a:t>
            </a:r>
            <a:r>
              <a:rPr lang="en-US" sz="1400" b="1" dirty="0" err="1"/>
              <a:t>lignes</a:t>
            </a:r>
            <a:r>
              <a:rPr lang="en-US" sz="1400" b="1" dirty="0"/>
              <a:t> : </a:t>
            </a:r>
            <a:r>
              <a:rPr lang="en-US" sz="1400" dirty="0"/>
              <a:t>de </a:t>
            </a:r>
            <a:r>
              <a:rPr lang="en-US" sz="1400" dirty="0" err="1"/>
              <a:t>nombreuses</a:t>
            </a:r>
            <a:r>
              <a:rPr lang="en-US" sz="1400" dirty="0"/>
              <a:t> </a:t>
            </a:r>
            <a:r>
              <a:rPr lang="en-US" sz="1400" dirty="0" err="1"/>
              <a:t>valeurs</a:t>
            </a:r>
            <a:r>
              <a:rPr lang="en-US" sz="1400" dirty="0"/>
              <a:t> vides</a:t>
            </a:r>
            <a:endParaRPr lang="en-US" sz="1400" b="1" dirty="0"/>
          </a:p>
          <a:p>
            <a:r>
              <a:rPr lang="en-US" sz="1400" b="1" dirty="0"/>
              <a:t>18 </a:t>
            </a:r>
            <a:r>
              <a:rPr lang="en-US" sz="1400" b="1" dirty="0" err="1"/>
              <a:t>colonnes</a:t>
            </a:r>
            <a:r>
              <a:rPr lang="en-US" sz="1400" b="1" dirty="0"/>
              <a:t> </a:t>
            </a:r>
            <a:r>
              <a:rPr lang="en-US" sz="1400" dirty="0"/>
              <a:t>:  </a:t>
            </a:r>
            <a:br>
              <a:rPr lang="en-US" sz="1400" dirty="0"/>
            </a:br>
            <a:r>
              <a:rPr lang="en-US" sz="1400" dirty="0"/>
              <a:t>- </a:t>
            </a:r>
            <a:r>
              <a:rPr lang="en-US" sz="1400" b="1" dirty="0"/>
              <a:t>Zone</a:t>
            </a:r>
            <a:r>
              <a:rPr lang="en-US" sz="1400" dirty="0"/>
              <a:t> : Pays (174)</a:t>
            </a:r>
            <a:br>
              <a:rPr lang="en-US" sz="1400" dirty="0"/>
            </a:br>
            <a:r>
              <a:rPr lang="en-US" sz="1400" dirty="0"/>
              <a:t>- </a:t>
            </a:r>
            <a:r>
              <a:rPr lang="en-US" sz="1400" b="1" dirty="0" err="1"/>
              <a:t>Produit</a:t>
            </a:r>
            <a:r>
              <a:rPr lang="en-US" sz="1400" dirty="0"/>
              <a:t> : </a:t>
            </a:r>
            <a:r>
              <a:rPr lang="en-US" sz="1400" dirty="0" err="1"/>
              <a:t>Blé</a:t>
            </a:r>
            <a:r>
              <a:rPr lang="en-US" sz="1400" dirty="0"/>
              <a:t>, Riz, Ananas…</a:t>
            </a:r>
            <a:br>
              <a:rPr lang="en-US" sz="1400" dirty="0"/>
            </a:br>
            <a:r>
              <a:rPr lang="en-US" sz="1400" dirty="0"/>
              <a:t>-</a:t>
            </a:r>
            <a:r>
              <a:rPr lang="en-US" sz="1400" b="1" dirty="0"/>
              <a:t>Origine</a:t>
            </a:r>
            <a:r>
              <a:rPr lang="en-US" sz="1400" dirty="0"/>
              <a:t> : </a:t>
            </a:r>
            <a:r>
              <a:rPr lang="en-US" sz="1400" dirty="0" err="1"/>
              <a:t>animale</a:t>
            </a:r>
            <a:r>
              <a:rPr lang="en-US" sz="1400" dirty="0"/>
              <a:t> </a:t>
            </a:r>
            <a:r>
              <a:rPr lang="en-US" sz="1400" dirty="0" err="1"/>
              <a:t>ou</a:t>
            </a:r>
            <a:r>
              <a:rPr lang="en-US" sz="1400" dirty="0"/>
              <a:t> </a:t>
            </a:r>
            <a:r>
              <a:rPr lang="en-US" sz="1400" dirty="0" err="1"/>
              <a:t>végétale</a:t>
            </a:r>
            <a:br>
              <a:rPr lang="en-US" sz="1400" dirty="0"/>
            </a:br>
            <a:r>
              <a:rPr lang="en-US" sz="1400" dirty="0"/>
              <a:t>- </a:t>
            </a:r>
            <a:r>
              <a:rPr lang="en-US" sz="1400" b="1" dirty="0"/>
              <a:t>4</a:t>
            </a:r>
            <a:r>
              <a:rPr lang="en-US" sz="1400" dirty="0"/>
              <a:t> Variables de </a:t>
            </a:r>
            <a:r>
              <a:rPr lang="en-US" sz="1400" b="1" dirty="0" err="1"/>
              <a:t>disponibilité</a:t>
            </a:r>
            <a:r>
              <a:rPr lang="en-US" sz="1400" b="1" dirty="0"/>
              <a:t> </a:t>
            </a:r>
            <a:r>
              <a:rPr lang="en-US" sz="1400" b="1" dirty="0" err="1"/>
              <a:t>alimentaire</a:t>
            </a:r>
            <a:br>
              <a:rPr lang="en-US" sz="1400" dirty="0"/>
            </a:br>
            <a:r>
              <a:rPr lang="en-US" sz="1400" dirty="0"/>
              <a:t>- </a:t>
            </a:r>
            <a:r>
              <a:rPr lang="en-US" sz="1400" b="1" dirty="0"/>
              <a:t>11</a:t>
            </a:r>
            <a:r>
              <a:rPr lang="en-US" sz="1400" dirty="0"/>
              <a:t> variables </a:t>
            </a:r>
            <a:r>
              <a:rPr lang="en-US" sz="1400" b="1" dirty="0"/>
              <a:t>de la </a:t>
            </a:r>
            <a:r>
              <a:rPr lang="en-US" sz="1400" b="1" dirty="0" err="1"/>
              <a:t>disponibilité</a:t>
            </a:r>
            <a:r>
              <a:rPr lang="en-US" sz="1400" b="1" dirty="0"/>
              <a:t> </a:t>
            </a:r>
            <a:r>
              <a:rPr lang="en-US" sz="1400" b="1" dirty="0" err="1"/>
              <a:t>intérieure</a:t>
            </a:r>
            <a:r>
              <a:rPr lang="en-US" sz="1400" b="1" dirty="0"/>
              <a:t> </a:t>
            </a:r>
            <a:r>
              <a:rPr lang="en-US" sz="1400" dirty="0"/>
              <a:t>(</a:t>
            </a:r>
            <a:r>
              <a:rPr lang="en-US" sz="1400" dirty="0" err="1"/>
              <a:t>en</a:t>
            </a:r>
            <a:r>
              <a:rPr lang="en-US" sz="1400" dirty="0"/>
              <a:t> </a:t>
            </a:r>
            <a:r>
              <a:rPr lang="en-US" sz="1400" dirty="0" err="1"/>
              <a:t>milliers</a:t>
            </a:r>
            <a:r>
              <a:rPr lang="en-US" sz="1400" dirty="0"/>
              <a:t> de </a:t>
            </a:r>
            <a:r>
              <a:rPr lang="en-US" sz="1400" dirty="0" err="1"/>
              <a:t>tonnes</a:t>
            </a:r>
            <a:r>
              <a:rPr lang="en-US" sz="1400" dirty="0"/>
              <a:t>)</a:t>
            </a:r>
            <a:br>
              <a:rPr lang="en-US" sz="1400" dirty="0"/>
            </a:br>
            <a:r>
              <a:rPr lang="en-US" sz="1400" dirty="0"/>
              <a:t>	. 1 de </a:t>
            </a:r>
            <a:r>
              <a:rPr lang="en-US" sz="1400" b="1" dirty="0" err="1"/>
              <a:t>Disponibilité</a:t>
            </a:r>
            <a:r>
              <a:rPr lang="en-US" sz="1400" b="1" dirty="0"/>
              <a:t> </a:t>
            </a:r>
            <a:r>
              <a:rPr lang="en-US" sz="1400" b="1" dirty="0" err="1"/>
              <a:t>intérieure</a:t>
            </a:r>
            <a:br>
              <a:rPr lang="en-US" sz="1400" dirty="0"/>
            </a:br>
            <a:r>
              <a:rPr lang="en-US" sz="1400" dirty="0"/>
              <a:t>	. </a:t>
            </a:r>
            <a:r>
              <a:rPr lang="en-US" sz="1400" b="1" dirty="0"/>
              <a:t>4 de type Flux </a:t>
            </a:r>
            <a:r>
              <a:rPr lang="en-US" sz="1400" dirty="0"/>
              <a:t>: Production, Importation, 		Exportation, Variation de stock</a:t>
            </a:r>
            <a:br>
              <a:rPr lang="en-US" sz="1400" dirty="0"/>
            </a:br>
            <a:r>
              <a:rPr lang="en-US" sz="1400" dirty="0"/>
              <a:t>	. </a:t>
            </a:r>
            <a:r>
              <a:rPr lang="en-US" sz="1400" b="1" dirty="0"/>
              <a:t>6 de type </a:t>
            </a:r>
            <a:r>
              <a:rPr lang="en-US" sz="1400" b="1" dirty="0" err="1"/>
              <a:t>Utilisation</a:t>
            </a:r>
            <a:r>
              <a:rPr lang="en-US" sz="1400" b="1" dirty="0"/>
              <a:t> </a:t>
            </a:r>
            <a:r>
              <a:rPr lang="en-US" sz="1400" dirty="0"/>
              <a:t>:  Aliments pour </a:t>
            </a:r>
            <a:r>
              <a:rPr lang="en-US" sz="1400" dirty="0" err="1"/>
              <a:t>Animaux</a:t>
            </a:r>
            <a:r>
              <a:rPr lang="en-US" sz="1400" dirty="0"/>
              <a:t>, 	</a:t>
            </a:r>
            <a:r>
              <a:rPr lang="en-US" sz="1400" dirty="0" err="1"/>
              <a:t>Nourriture</a:t>
            </a:r>
            <a:r>
              <a:rPr lang="en-US" sz="1400" dirty="0"/>
              <a:t>, </a:t>
            </a:r>
            <a:r>
              <a:rPr lang="en-US" sz="1400" dirty="0" err="1"/>
              <a:t>Pertes</a:t>
            </a:r>
            <a:r>
              <a:rPr lang="en-US" sz="1400" dirty="0"/>
              <a:t>, </a:t>
            </a:r>
            <a:r>
              <a:rPr lang="en-US" sz="1400" dirty="0" err="1"/>
              <a:t>Semences</a:t>
            </a:r>
            <a:r>
              <a:rPr lang="en-US" sz="1400" dirty="0"/>
              <a:t>, </a:t>
            </a:r>
            <a:r>
              <a:rPr lang="en-US" sz="1400" dirty="0" err="1"/>
              <a:t>Traitement</a:t>
            </a:r>
            <a:r>
              <a:rPr lang="en-US" sz="1400" dirty="0"/>
              <a:t>, </a:t>
            </a:r>
            <a:r>
              <a:rPr lang="en-US" sz="1400" dirty="0" err="1"/>
              <a:t>Autre</a:t>
            </a:r>
            <a:endParaRPr lang="en-US" sz="1400" dirty="0"/>
          </a:p>
        </p:txBody>
      </p:sp>
      <p:sp>
        <p:nvSpPr>
          <p:cNvPr id="4" name="Espace réservé du numéro de diapositive 3">
            <a:extLst>
              <a:ext uri="{FF2B5EF4-FFF2-40B4-BE49-F238E27FC236}">
                <a16:creationId xmlns:a16="http://schemas.microsoft.com/office/drawing/2014/main" id="{CD5C02AB-8F0C-DB7E-37E7-208A7D8E1866}"/>
              </a:ext>
            </a:extLst>
          </p:cNvPr>
          <p:cNvSpPr>
            <a:spLocks noGrp="1"/>
          </p:cNvSpPr>
          <p:nvPr>
            <p:ph type="sldNum" sz="quarter" idx="12"/>
          </p:nvPr>
        </p:nvSpPr>
        <p:spPr>
          <a:xfrm>
            <a:off x="10486900" y="6379079"/>
            <a:ext cx="810808" cy="406389"/>
          </a:xfrm>
        </p:spPr>
        <p:txBody>
          <a:bodyPr vert="horz" lIns="91440" tIns="45720" rIns="91440" bIns="45720" rtlCol="0" anchor="t">
            <a:normAutofit/>
          </a:bodyPr>
          <a:lstStyle/>
          <a:p>
            <a:fld id="{7DC1BBB0-96F0-4077-A278-0F3FB5C104D3}" type="slidenum">
              <a:rPr lang="en-US" noProof="0" smtClean="0"/>
              <a:pPr/>
              <a:t>9</a:t>
            </a:fld>
            <a:endParaRPr lang="en-US" noProof="0"/>
          </a:p>
        </p:txBody>
      </p:sp>
      <p:pic>
        <p:nvPicPr>
          <p:cNvPr id="6" name="Espace réservé du contenu 5">
            <a:extLst>
              <a:ext uri="{FF2B5EF4-FFF2-40B4-BE49-F238E27FC236}">
                <a16:creationId xmlns:a16="http://schemas.microsoft.com/office/drawing/2014/main" id="{DF293F49-730A-0EE4-5CF4-B7E0C35EAD2B}"/>
              </a:ext>
            </a:extLst>
          </p:cNvPr>
          <p:cNvPicPr>
            <a:picLocks noGrp="1" noChangeAspect="1"/>
          </p:cNvPicPr>
          <p:nvPr>
            <p:ph idx="13"/>
          </p:nvPr>
        </p:nvPicPr>
        <p:blipFill>
          <a:blip r:embed="rId2"/>
          <a:stretch>
            <a:fillRect/>
          </a:stretch>
        </p:blipFill>
        <p:spPr>
          <a:xfrm>
            <a:off x="5806380" y="1583552"/>
            <a:ext cx="5944430" cy="4286849"/>
          </a:xfrm>
        </p:spPr>
      </p:pic>
      <p:sp>
        <p:nvSpPr>
          <p:cNvPr id="2" name="Titre 1">
            <a:extLst>
              <a:ext uri="{FF2B5EF4-FFF2-40B4-BE49-F238E27FC236}">
                <a16:creationId xmlns:a16="http://schemas.microsoft.com/office/drawing/2014/main" id="{7EAEC0CF-10C6-877A-CAE4-72B2799B54DE}"/>
              </a:ext>
            </a:extLst>
          </p:cNvPr>
          <p:cNvSpPr>
            <a:spLocks noGrp="1"/>
          </p:cNvSpPr>
          <p:nvPr>
            <p:ph type="title"/>
          </p:nvPr>
        </p:nvSpPr>
        <p:spPr>
          <a:xfrm>
            <a:off x="621804" y="300096"/>
            <a:ext cx="10945216" cy="493449"/>
          </a:xfrm>
        </p:spPr>
        <p:txBody>
          <a:bodyPr vert="horz" lIns="91440" tIns="45720" rIns="91440" bIns="45720" rtlCol="0" anchor="t">
            <a:normAutofit/>
          </a:bodyPr>
          <a:lstStyle/>
          <a:p>
            <a:r>
              <a:rPr lang="en-US" sz="2800" dirty="0" err="1"/>
              <a:t>Spécification</a:t>
            </a:r>
            <a:r>
              <a:rPr lang="en-US" sz="2800" dirty="0"/>
              <a:t> des données – </a:t>
            </a:r>
            <a:r>
              <a:rPr lang="en-US" sz="2800" dirty="0" err="1"/>
              <a:t>fichier</a:t>
            </a:r>
            <a:r>
              <a:rPr lang="en-US" sz="2800" dirty="0"/>
              <a:t> </a:t>
            </a:r>
            <a:r>
              <a:rPr lang="en-US" sz="2800" b="1" dirty="0" err="1"/>
              <a:t>disponibilité_alimentaire</a:t>
            </a:r>
            <a:endParaRPr lang="en-US" sz="2800" b="1" dirty="0"/>
          </a:p>
        </p:txBody>
      </p:sp>
    </p:spTree>
    <p:extLst>
      <p:ext uri="{BB962C8B-B14F-4D97-AF65-F5344CB8AC3E}">
        <p14:creationId xmlns:p14="http://schemas.microsoft.com/office/powerpoint/2010/main" val="900163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alerie">
  <a:themeElements>
    <a:clrScheme name="Bleu vert">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Galerie">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ie">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Thème Offic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hème Offic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2230</TotalTime>
  <Words>5223</Words>
  <Application>Microsoft Office PowerPoint</Application>
  <PresentationFormat>Personnalisé</PresentationFormat>
  <Paragraphs>333</Paragraphs>
  <Slides>43</Slides>
  <Notes>9</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43</vt:i4>
      </vt:variant>
    </vt:vector>
  </HeadingPairs>
  <TitlesOfParts>
    <vt:vector size="50" baseType="lpstr">
      <vt:lpstr>Arial</vt:lpstr>
      <vt:lpstr>Courier New</vt:lpstr>
      <vt:lpstr>Euphemia</vt:lpstr>
      <vt:lpstr>Gill Sans MT</vt:lpstr>
      <vt:lpstr>Symbol</vt:lpstr>
      <vt:lpstr>system-ui</vt:lpstr>
      <vt:lpstr>Galerie</vt:lpstr>
      <vt:lpstr>Étude sur l’alimentation et la sous-nutrition dans le monde (2013-2017)</vt:lpstr>
      <vt:lpstr>SOMMAIRE</vt:lpstr>
      <vt:lpstr>I-Présentation de l’étude</vt:lpstr>
      <vt:lpstr>Le contexte</vt:lpstr>
      <vt:lpstr>Contexte</vt:lpstr>
      <vt:lpstr>Spécification des données</vt:lpstr>
      <vt:lpstr>Spécification des données</vt:lpstr>
      <vt:lpstr>Spécification des données – fichier population</vt:lpstr>
      <vt:lpstr>Spécification des données – fichier disponibilité_alimentaire</vt:lpstr>
      <vt:lpstr>Spécification des données – fichier disponibilité alimentaire</vt:lpstr>
      <vt:lpstr>Spécification des données –fichier aide_alimentaire</vt:lpstr>
      <vt:lpstr>Spécification des données –fichier sous_nutrition</vt:lpstr>
      <vt:lpstr>Méthodologie de l’analyse</vt:lpstr>
      <vt:lpstr>Méthodologie de l’analyse 1/3</vt:lpstr>
      <vt:lpstr>Méthodologie de l’analyse 2/3</vt:lpstr>
      <vt:lpstr>Méthodologie de l’analyse 3/3</vt:lpstr>
      <vt:lpstr>II-Les Analyses</vt:lpstr>
      <vt:lpstr>La sous-nutrition</vt:lpstr>
      <vt:lpstr>1) Proportion de personnes en état de sous-nutrition en 2017</vt:lpstr>
      <vt:lpstr>2) Nombre théorique de personnes pouvant être nourries en 2017 avec les ressources disponibles</vt:lpstr>
      <vt:lpstr>3) Nombre théorique de personnes qui pourraient être nourries uniquement avec les végétaux en 2017</vt:lpstr>
      <vt:lpstr>Utilisation de la disponibilité intérieurE</vt:lpstr>
      <vt:lpstr>4) Répartition de l’Utilisation de la disponibilité intérieure 1/2 (calcul de la disponibilité intérieure)</vt:lpstr>
      <vt:lpstr>4) Répartition de l’Utilisation de la disponibilité intérieure 2/2</vt:lpstr>
      <vt:lpstr>5) Part de l’utilisation des principales céréales entre l’alimentation humaine et animale ½ (analyse complémentaire)</vt:lpstr>
      <vt:lpstr>5) Répartition de l’utilisation des principales céréales entre l’alimentation humaine et animale 2/2</vt:lpstr>
      <vt:lpstr>Des situations nationales différentes</vt:lpstr>
      <vt:lpstr>6) Liste des 10 pays où la proportion de personnes en état de sous-nutrition est la plus forte en 2017</vt:lpstr>
      <vt:lpstr>7) Liste des 10 pays qui ont le plus bénéficié de l’aide alimentaire entre 2013 et 2016</vt:lpstr>
      <vt:lpstr>8) Évolution de l’aide alimentaire pour les 5 pays qui en ont le plus bénéficié entre 2013 et 2016</vt:lpstr>
      <vt:lpstr>9) Liste des 10 pays qui ont la plus faible disponibilité alimentaire par habitant en 2017</vt:lpstr>
      <vt:lpstr>9) Liste des 10 pays qui ont la plus forte disponibilité alimentaire par habitant en 2017</vt:lpstr>
      <vt:lpstr>Etude sur le Manioc en Thaïlande</vt:lpstr>
      <vt:lpstr>10) Étude sur le manioc en Thaïlande 1/3</vt:lpstr>
      <vt:lpstr>10) Étude sur le manioc en Thaïlande 2/3</vt:lpstr>
      <vt:lpstr>10) Étude sur le manioc en Thaïlande 3/3 (complémentaire)</vt:lpstr>
      <vt:lpstr>11) Pour aller plus loin sur le Manioc en Thaïlande</vt:lpstr>
      <vt:lpstr>11) Pour aller plus loin sur le Manioc en Thaïlande 2/2</vt:lpstr>
      <vt:lpstr>Merci !</vt:lpstr>
      <vt:lpstr>Observations sur le retravail des données du fichier sous_nutrition et passage à la valeur 0  -Annexe</vt:lpstr>
      <vt:lpstr>Les fichiers d’origine :  Fichier.info() Annexe </vt:lpstr>
      <vt:lpstr>4) Répartition de la disponibilité intérieure Version histogramme Annexe</vt:lpstr>
      <vt:lpstr>5) Part de l’utilisation des principales céréales entre l’alimentation humaine et animale 2/2 Avec chiffres Annexe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Matthieu Verclytte</dc:creator>
  <cp:lastModifiedBy>Matthieu Verclytte</cp:lastModifiedBy>
  <cp:revision>41</cp:revision>
  <dcterms:created xsi:type="dcterms:W3CDTF">2024-11-12T15:44:30Z</dcterms:created>
  <dcterms:modified xsi:type="dcterms:W3CDTF">2024-11-18T11:51:23Z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