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handoutMasterIdLst>
    <p:handoutMasterId r:id="rId28"/>
  </p:handoutMasterIdLst>
  <p:sldIdLst>
    <p:sldId id="969" r:id="rId2"/>
    <p:sldId id="801" r:id="rId3"/>
    <p:sldId id="793" r:id="rId4"/>
    <p:sldId id="962" r:id="rId5"/>
    <p:sldId id="955" r:id="rId6"/>
    <p:sldId id="932" r:id="rId7"/>
    <p:sldId id="934" r:id="rId8"/>
    <p:sldId id="999" r:id="rId9"/>
    <p:sldId id="808" r:id="rId10"/>
    <p:sldId id="940" r:id="rId11"/>
    <p:sldId id="968" r:id="rId12"/>
    <p:sldId id="936" r:id="rId13"/>
    <p:sldId id="965" r:id="rId14"/>
    <p:sldId id="943" r:id="rId15"/>
    <p:sldId id="984" r:id="rId16"/>
    <p:sldId id="987" r:id="rId17"/>
    <p:sldId id="992" r:id="rId18"/>
    <p:sldId id="993" r:id="rId19"/>
    <p:sldId id="994" r:id="rId20"/>
    <p:sldId id="996" r:id="rId21"/>
    <p:sldId id="951" r:id="rId22"/>
    <p:sldId id="931" r:id="rId23"/>
    <p:sldId id="966" r:id="rId24"/>
    <p:sldId id="997" r:id="rId25"/>
    <p:sldId id="950" r:id="rId26"/>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3FA0EF-D4B3-D8AD-21C6-1D04F4918739}" name="Matthieu Verclytte" initials="MV" userId="eohvnps4n65s3suw00ys_manxnniguwsqh4eaebrvhs"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1FF"/>
    <a:srgbClr val="FFE1FF"/>
    <a:srgbClr val="FF99FF"/>
    <a:srgbClr val="FFFF93"/>
    <a:srgbClr val="496F90"/>
    <a:srgbClr val="527DA2"/>
    <a:srgbClr val="FFE4AF"/>
    <a:srgbClr val="FFD581"/>
    <a:srgbClr val="CFD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6283" autoAdjust="0"/>
  </p:normalViewPr>
  <p:slideViewPr>
    <p:cSldViewPr showGuides="1">
      <p:cViewPr varScale="1">
        <p:scale>
          <a:sx n="112" d="100"/>
          <a:sy n="112" d="100"/>
        </p:scale>
        <p:origin x="138" y="96"/>
      </p:cViewPr>
      <p:guideLst>
        <p:guide orient="horz" pos="2160"/>
        <p:guide pos="3839"/>
        <p:guide pos="1007"/>
      </p:guideLst>
    </p:cSldViewPr>
  </p:slideViewPr>
  <p:notesTextViewPr>
    <p:cViewPr>
      <p:scale>
        <a:sx n="125" d="100"/>
        <a:sy n="125" d="100"/>
      </p:scale>
      <p:origin x="0" y="0"/>
    </p:cViewPr>
  </p:notesTextViewPr>
  <p:notesViewPr>
    <p:cSldViewPr showGuides="1">
      <p:cViewPr varScale="1">
        <p:scale>
          <a:sx n="85" d="100"/>
          <a:sy n="85" d="100"/>
        </p:scale>
        <p:origin x="283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2C2F8-EC12-4AFD-A7C3-37AF58438001}"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9F205B8B-3F15-4DA0-9F7B-BCFB2FF96043}">
      <dgm:prSet phldrT="[Texte]"/>
      <dgm:spPr/>
      <dgm:t>
        <a:bodyPr/>
        <a:lstStyle/>
        <a:p>
          <a:r>
            <a:rPr lang="fr-FR" dirty="0">
              <a:latin typeface="+mn-lt"/>
            </a:rPr>
            <a:t>Recueil du Contexte et du Besoin</a:t>
          </a:r>
        </a:p>
      </dgm:t>
    </dgm:pt>
    <dgm:pt modelId="{DF969C1A-7E1E-4A1D-8BC6-50A19CCC2087}" type="parTrans" cxnId="{B2CD0569-82D6-409D-8A29-72DC3894FC2B}">
      <dgm:prSet/>
      <dgm:spPr/>
      <dgm:t>
        <a:bodyPr/>
        <a:lstStyle/>
        <a:p>
          <a:endParaRPr lang="fr-FR"/>
        </a:p>
      </dgm:t>
    </dgm:pt>
    <dgm:pt modelId="{BF21C853-28F4-4127-8D1D-F0A0B4FF0803}" type="sibTrans" cxnId="{B2CD0569-82D6-409D-8A29-72DC3894FC2B}">
      <dgm:prSet/>
      <dgm:spPr/>
      <dgm:t>
        <a:bodyPr/>
        <a:lstStyle/>
        <a:p>
          <a:endParaRPr lang="fr-FR"/>
        </a:p>
      </dgm:t>
    </dgm:pt>
    <dgm:pt modelId="{56C3A50E-67D2-4C99-8ABF-92DF9685090C}">
      <dgm:prSet phldrT="[Texte]"/>
      <dgm:spPr/>
      <dgm:t>
        <a:bodyPr/>
        <a:lstStyle/>
        <a:p>
          <a:pPr>
            <a:buFont typeface="Arial" panose="020B0604020202020204" pitchFamily="34" charset="0"/>
            <a:buChar char="•"/>
          </a:pPr>
          <a:r>
            <a:rPr lang="fr-FR" dirty="0"/>
            <a:t>Entreprise</a:t>
          </a:r>
        </a:p>
      </dgm:t>
    </dgm:pt>
    <dgm:pt modelId="{E37364C6-2A16-44BD-9A00-DE8FDFD08458}" type="parTrans" cxnId="{43457944-2AC5-4035-9C50-D3D88DF1A0D1}">
      <dgm:prSet/>
      <dgm:spPr/>
      <dgm:t>
        <a:bodyPr/>
        <a:lstStyle/>
        <a:p>
          <a:endParaRPr lang="fr-FR"/>
        </a:p>
      </dgm:t>
    </dgm:pt>
    <dgm:pt modelId="{AD1FC425-1FEE-410A-8A5B-21DC6F0C9F49}" type="sibTrans" cxnId="{43457944-2AC5-4035-9C50-D3D88DF1A0D1}">
      <dgm:prSet/>
      <dgm:spPr/>
      <dgm:t>
        <a:bodyPr/>
        <a:lstStyle/>
        <a:p>
          <a:endParaRPr lang="fr-FR"/>
        </a:p>
      </dgm:t>
    </dgm:pt>
    <dgm:pt modelId="{A4435482-6D0A-4131-8604-37E6DAF5219D}">
      <dgm:prSet phldrT="[Texte]"/>
      <dgm:spPr/>
      <dgm:t>
        <a:bodyPr/>
        <a:lstStyle/>
        <a:p>
          <a:r>
            <a:rPr lang="fr-FR" dirty="0" err="1">
              <a:latin typeface="+mn-lt"/>
            </a:rPr>
            <a:t>Blueprint</a:t>
          </a:r>
          <a:r>
            <a:rPr lang="fr-FR" dirty="0">
              <a:latin typeface="+mn-lt"/>
            </a:rPr>
            <a:t> :  Traduction des besoins</a:t>
          </a:r>
          <a:endParaRPr lang="fr-FR" dirty="0"/>
        </a:p>
      </dgm:t>
    </dgm:pt>
    <dgm:pt modelId="{303BA218-7693-45C7-B73B-7DCDDF6BB0F0}" type="parTrans" cxnId="{724B35D2-2167-4F2F-AC76-D4B741CEB2FB}">
      <dgm:prSet/>
      <dgm:spPr/>
      <dgm:t>
        <a:bodyPr/>
        <a:lstStyle/>
        <a:p>
          <a:endParaRPr lang="fr-FR"/>
        </a:p>
      </dgm:t>
    </dgm:pt>
    <dgm:pt modelId="{085A173F-D971-444D-9E16-8E604820E9C2}" type="sibTrans" cxnId="{724B35D2-2167-4F2F-AC76-D4B741CEB2FB}">
      <dgm:prSet/>
      <dgm:spPr/>
      <dgm:t>
        <a:bodyPr/>
        <a:lstStyle/>
        <a:p>
          <a:endParaRPr lang="fr-FR"/>
        </a:p>
      </dgm:t>
    </dgm:pt>
    <dgm:pt modelId="{44E19FC1-3F01-4935-ABCD-C0AB2954A48D}">
      <dgm:prSet phldrT="[Texte]"/>
      <dgm:spPr/>
      <dgm:t>
        <a:bodyPr/>
        <a:lstStyle/>
        <a:p>
          <a:r>
            <a:rPr lang="fr-FR" dirty="0">
              <a:latin typeface="+mn-lt"/>
            </a:rPr>
            <a:t>Besoins utilisateurs</a:t>
          </a:r>
          <a:endParaRPr lang="fr-FR" dirty="0"/>
        </a:p>
      </dgm:t>
    </dgm:pt>
    <dgm:pt modelId="{7DD32418-F73C-41BC-B7A1-2620E462ABE7}" type="parTrans" cxnId="{B7FF7823-4A2E-46C9-94F8-4FA492B5923D}">
      <dgm:prSet/>
      <dgm:spPr/>
      <dgm:t>
        <a:bodyPr/>
        <a:lstStyle/>
        <a:p>
          <a:endParaRPr lang="fr-FR"/>
        </a:p>
      </dgm:t>
    </dgm:pt>
    <dgm:pt modelId="{6429A448-BCCC-4EF7-9B08-DF5E44E04A00}" type="sibTrans" cxnId="{B7FF7823-4A2E-46C9-94F8-4FA492B5923D}">
      <dgm:prSet/>
      <dgm:spPr/>
      <dgm:t>
        <a:bodyPr/>
        <a:lstStyle/>
        <a:p>
          <a:endParaRPr lang="fr-FR"/>
        </a:p>
      </dgm:t>
    </dgm:pt>
    <dgm:pt modelId="{4CCA394E-F6CA-4E37-B504-29B996CC3D28}">
      <dgm:prSet/>
      <dgm:spPr/>
      <dgm:t>
        <a:bodyPr/>
        <a:lstStyle/>
        <a:p>
          <a:r>
            <a:rPr lang="fr-FR" dirty="0">
              <a:latin typeface="+mn-lt"/>
            </a:rPr>
            <a:t>Mesures utiles</a:t>
          </a:r>
        </a:p>
      </dgm:t>
    </dgm:pt>
    <dgm:pt modelId="{F909A6F5-DD3C-4F95-8138-0A2BCA9D599B}" type="parTrans" cxnId="{7236C556-3EED-4374-8DD6-76194C8C91EE}">
      <dgm:prSet/>
      <dgm:spPr/>
      <dgm:t>
        <a:bodyPr/>
        <a:lstStyle/>
        <a:p>
          <a:endParaRPr lang="fr-FR"/>
        </a:p>
      </dgm:t>
    </dgm:pt>
    <dgm:pt modelId="{C63CE8F6-26A1-4EC0-AA4A-B6150BE9DBBB}" type="sibTrans" cxnId="{7236C556-3EED-4374-8DD6-76194C8C91EE}">
      <dgm:prSet/>
      <dgm:spPr/>
      <dgm:t>
        <a:bodyPr/>
        <a:lstStyle/>
        <a:p>
          <a:endParaRPr lang="fr-FR"/>
        </a:p>
      </dgm:t>
    </dgm:pt>
    <dgm:pt modelId="{AD5FC747-1AEB-484A-ADFF-5AB0489703B7}">
      <dgm:prSet/>
      <dgm:spPr/>
      <dgm:t>
        <a:bodyPr/>
        <a:lstStyle/>
        <a:p>
          <a:r>
            <a:rPr lang="fr-FR" dirty="0">
              <a:latin typeface="+mn-lt"/>
            </a:rPr>
            <a:t>Visualisation</a:t>
          </a:r>
        </a:p>
      </dgm:t>
    </dgm:pt>
    <dgm:pt modelId="{B6EA2486-DD2F-467C-A3E3-A2BF8FBC7082}" type="parTrans" cxnId="{2C79ED49-94C8-4EDB-B2DD-E510EFD48E82}">
      <dgm:prSet/>
      <dgm:spPr/>
      <dgm:t>
        <a:bodyPr/>
        <a:lstStyle/>
        <a:p>
          <a:endParaRPr lang="fr-FR"/>
        </a:p>
      </dgm:t>
    </dgm:pt>
    <dgm:pt modelId="{76B3250C-D8F1-4C70-997E-A2993ACE9ED2}" type="sibTrans" cxnId="{2C79ED49-94C8-4EDB-B2DD-E510EFD48E82}">
      <dgm:prSet/>
      <dgm:spPr/>
      <dgm:t>
        <a:bodyPr/>
        <a:lstStyle/>
        <a:p>
          <a:endParaRPr lang="fr-FR"/>
        </a:p>
      </dgm:t>
    </dgm:pt>
    <dgm:pt modelId="{0D45788D-1E8B-452A-B6B3-9E29F5586F9D}">
      <dgm:prSet/>
      <dgm:spPr/>
      <dgm:t>
        <a:bodyPr/>
        <a:lstStyle/>
        <a:p>
          <a:r>
            <a:rPr lang="fr-FR" dirty="0">
              <a:latin typeface="+mn-lt"/>
            </a:rPr>
            <a:t>Vue concernée</a:t>
          </a:r>
        </a:p>
      </dgm:t>
    </dgm:pt>
    <dgm:pt modelId="{B8355375-9833-429B-8B8F-3CFC3551BB33}" type="parTrans" cxnId="{376251A5-90E1-4F22-A637-9A7BC187E47F}">
      <dgm:prSet/>
      <dgm:spPr/>
      <dgm:t>
        <a:bodyPr/>
        <a:lstStyle/>
        <a:p>
          <a:endParaRPr lang="fr-FR"/>
        </a:p>
      </dgm:t>
    </dgm:pt>
    <dgm:pt modelId="{529CF43D-2F8B-4F3F-9BD6-57B2E807CC2B}" type="sibTrans" cxnId="{376251A5-90E1-4F22-A637-9A7BC187E47F}">
      <dgm:prSet/>
      <dgm:spPr/>
      <dgm:t>
        <a:bodyPr/>
        <a:lstStyle/>
        <a:p>
          <a:endParaRPr lang="fr-FR"/>
        </a:p>
      </dgm:t>
    </dgm:pt>
    <dgm:pt modelId="{8A5E3B13-7649-44D4-B471-62CE0F48351D}">
      <dgm:prSet phldrT="[Texte]"/>
      <dgm:spPr/>
      <dgm:t>
        <a:bodyPr/>
        <a:lstStyle/>
        <a:p>
          <a:r>
            <a:rPr lang="fr-FR" dirty="0" err="1">
              <a:latin typeface="+mn-lt"/>
            </a:rPr>
            <a:t>Mock</a:t>
          </a:r>
          <a:r>
            <a:rPr lang="fr-FR" dirty="0">
              <a:latin typeface="+mn-lt"/>
            </a:rPr>
            <a:t> up : Maquette Visuelle</a:t>
          </a:r>
          <a:endParaRPr lang="fr-FR" dirty="0"/>
        </a:p>
      </dgm:t>
    </dgm:pt>
    <dgm:pt modelId="{C56D60AB-3519-4718-9EB8-24DCB9249B7F}" type="parTrans" cxnId="{B75E82B6-7DCB-4E08-B5EE-2EC7B1AD4569}">
      <dgm:prSet/>
      <dgm:spPr/>
      <dgm:t>
        <a:bodyPr/>
        <a:lstStyle/>
        <a:p>
          <a:endParaRPr lang="fr-FR"/>
        </a:p>
      </dgm:t>
    </dgm:pt>
    <dgm:pt modelId="{A02CB395-8644-44DB-BC14-0E9EE00FA2AD}" type="sibTrans" cxnId="{B75E82B6-7DCB-4E08-B5EE-2EC7B1AD4569}">
      <dgm:prSet/>
      <dgm:spPr/>
      <dgm:t>
        <a:bodyPr/>
        <a:lstStyle/>
        <a:p>
          <a:endParaRPr lang="fr-FR"/>
        </a:p>
      </dgm:t>
    </dgm:pt>
    <dgm:pt modelId="{54942DCE-5067-4A9D-BADB-2A3F8A202923}">
      <dgm:prSet phldrT="[Texte]"/>
      <dgm:spPr/>
      <dgm:t>
        <a:bodyPr/>
        <a:lstStyle/>
        <a:p>
          <a:r>
            <a:rPr lang="fr-FR" dirty="0">
              <a:latin typeface="+mn-lt"/>
            </a:rPr>
            <a:t>Vues</a:t>
          </a:r>
          <a:endParaRPr lang="fr-FR" dirty="0"/>
        </a:p>
      </dgm:t>
    </dgm:pt>
    <dgm:pt modelId="{468E86BA-2ADD-46FA-8148-F81A65BAD568}" type="parTrans" cxnId="{C8FB7041-8C6F-45C1-883E-9090B36E4E53}">
      <dgm:prSet/>
      <dgm:spPr/>
      <dgm:t>
        <a:bodyPr/>
        <a:lstStyle/>
        <a:p>
          <a:endParaRPr lang="fr-FR"/>
        </a:p>
      </dgm:t>
    </dgm:pt>
    <dgm:pt modelId="{BFF53143-164F-46BF-96E0-01A502328DCC}" type="sibTrans" cxnId="{C8FB7041-8C6F-45C1-883E-9090B36E4E53}">
      <dgm:prSet/>
      <dgm:spPr/>
      <dgm:t>
        <a:bodyPr/>
        <a:lstStyle/>
        <a:p>
          <a:endParaRPr lang="fr-FR"/>
        </a:p>
      </dgm:t>
    </dgm:pt>
    <dgm:pt modelId="{DA58ABEC-A037-4FD1-9C78-29A11BCBEF52}">
      <dgm:prSet/>
      <dgm:spPr/>
      <dgm:t>
        <a:bodyPr/>
        <a:lstStyle/>
        <a:p>
          <a:r>
            <a:rPr lang="fr-FR" b="0" dirty="0">
              <a:latin typeface="+mn-lt"/>
            </a:rPr>
            <a:t>Visuels</a:t>
          </a:r>
        </a:p>
      </dgm:t>
    </dgm:pt>
    <dgm:pt modelId="{346E460B-2AD9-48FC-B488-15E7DCF940DD}" type="parTrans" cxnId="{57F705F4-E64D-422F-AFB4-2CD36E7AA604}">
      <dgm:prSet/>
      <dgm:spPr/>
      <dgm:t>
        <a:bodyPr/>
        <a:lstStyle/>
        <a:p>
          <a:endParaRPr lang="fr-FR"/>
        </a:p>
      </dgm:t>
    </dgm:pt>
    <dgm:pt modelId="{F8F445FE-4516-4CB1-B846-AB165E1CCB97}" type="sibTrans" cxnId="{57F705F4-E64D-422F-AFB4-2CD36E7AA604}">
      <dgm:prSet/>
      <dgm:spPr/>
      <dgm:t>
        <a:bodyPr/>
        <a:lstStyle/>
        <a:p>
          <a:endParaRPr lang="fr-FR"/>
        </a:p>
      </dgm:t>
    </dgm:pt>
    <dgm:pt modelId="{9484AD61-4F0F-4682-BAF4-31E0805B036B}">
      <dgm:prSet phldrT="[Texte]"/>
      <dgm:spPr/>
      <dgm:t>
        <a:bodyPr/>
        <a:lstStyle/>
        <a:p>
          <a:pPr>
            <a:buFont typeface="Arial" panose="020B0604020202020204" pitchFamily="34" charset="0"/>
            <a:buChar char="•"/>
          </a:pPr>
          <a:r>
            <a:rPr lang="fr-FR" dirty="0"/>
            <a:t>Besoin</a:t>
          </a:r>
        </a:p>
      </dgm:t>
    </dgm:pt>
    <dgm:pt modelId="{1A666287-46BA-43E9-BC96-04E58460713A}" type="parTrans" cxnId="{C1EA8098-BB42-497F-BDDF-92583A87AB7D}">
      <dgm:prSet/>
      <dgm:spPr/>
    </dgm:pt>
    <dgm:pt modelId="{C856CBB3-A5AA-482F-90FD-AB6EB52C7A71}" type="sibTrans" cxnId="{C1EA8098-BB42-497F-BDDF-92583A87AB7D}">
      <dgm:prSet/>
      <dgm:spPr/>
    </dgm:pt>
    <dgm:pt modelId="{562B0874-48B7-41D5-80C9-83058EC609EE}">
      <dgm:prSet phldrT="[Texte]"/>
      <dgm:spPr/>
      <dgm:t>
        <a:bodyPr/>
        <a:lstStyle/>
        <a:p>
          <a:pPr>
            <a:buFont typeface="Arial" panose="020B0604020202020204" pitchFamily="34" charset="0"/>
            <a:buChar char="•"/>
          </a:pPr>
          <a:r>
            <a:rPr lang="fr-FR"/>
            <a:t>Objectifs</a:t>
          </a:r>
          <a:endParaRPr lang="fr-FR" dirty="0"/>
        </a:p>
      </dgm:t>
    </dgm:pt>
    <dgm:pt modelId="{EFCD4713-1307-4988-AD64-7EDF09F07B2D}" type="parTrans" cxnId="{58379B77-0B06-4CFB-BD27-1B84D18483A8}">
      <dgm:prSet/>
      <dgm:spPr/>
    </dgm:pt>
    <dgm:pt modelId="{0603F32F-F2D3-4F80-A1E1-B702896A123C}" type="sibTrans" cxnId="{58379B77-0B06-4CFB-BD27-1B84D18483A8}">
      <dgm:prSet/>
      <dgm:spPr/>
    </dgm:pt>
    <dgm:pt modelId="{A22B71CA-6CC0-4B68-88ED-42F03A0952BA}">
      <dgm:prSet/>
      <dgm:spPr/>
      <dgm:t>
        <a:bodyPr/>
        <a:lstStyle/>
        <a:p>
          <a:endParaRPr lang="fr-FR" b="0" dirty="0">
            <a:latin typeface="+mn-lt"/>
          </a:endParaRPr>
        </a:p>
      </dgm:t>
    </dgm:pt>
    <dgm:pt modelId="{6649CB43-1EE2-458B-B71B-7F218580C70A}" type="parTrans" cxnId="{09440D27-D7AD-48AC-A76B-EA0DC6B73D87}">
      <dgm:prSet/>
      <dgm:spPr/>
    </dgm:pt>
    <dgm:pt modelId="{0C7D5F14-2992-412A-B38B-5FC7B87AA0E9}" type="sibTrans" cxnId="{09440D27-D7AD-48AC-A76B-EA0DC6B73D87}">
      <dgm:prSet/>
      <dgm:spPr/>
    </dgm:pt>
    <dgm:pt modelId="{53C50BC2-A7D3-4D5D-8B5F-EFF657611252}" type="pres">
      <dgm:prSet presAssocID="{D8E2C2F8-EC12-4AFD-A7C3-37AF58438001}" presName="linearFlow" presStyleCnt="0">
        <dgm:presLayoutVars>
          <dgm:dir/>
          <dgm:animLvl val="lvl"/>
          <dgm:resizeHandles val="exact"/>
        </dgm:presLayoutVars>
      </dgm:prSet>
      <dgm:spPr/>
    </dgm:pt>
    <dgm:pt modelId="{CEDA7DD8-E14C-487B-B747-0C54D43982BB}" type="pres">
      <dgm:prSet presAssocID="{9F205B8B-3F15-4DA0-9F7B-BCFB2FF96043}" presName="composite" presStyleCnt="0"/>
      <dgm:spPr/>
    </dgm:pt>
    <dgm:pt modelId="{AD51E1EC-F399-41C9-BDE3-A4F24A96AF24}" type="pres">
      <dgm:prSet presAssocID="{9F205B8B-3F15-4DA0-9F7B-BCFB2FF96043}" presName="parTx" presStyleLbl="node1" presStyleIdx="0" presStyleCnt="3">
        <dgm:presLayoutVars>
          <dgm:chMax val="0"/>
          <dgm:chPref val="0"/>
          <dgm:bulletEnabled val="1"/>
        </dgm:presLayoutVars>
      </dgm:prSet>
      <dgm:spPr/>
    </dgm:pt>
    <dgm:pt modelId="{35BF1E3A-2CCB-44D8-B33C-296FDFBF400F}" type="pres">
      <dgm:prSet presAssocID="{9F205B8B-3F15-4DA0-9F7B-BCFB2FF96043}" presName="parSh" presStyleLbl="node1" presStyleIdx="0" presStyleCnt="3"/>
      <dgm:spPr/>
    </dgm:pt>
    <dgm:pt modelId="{60F2A6E5-2A8F-4226-A9A2-BFB662CD684D}" type="pres">
      <dgm:prSet presAssocID="{9F205B8B-3F15-4DA0-9F7B-BCFB2FF96043}" presName="desTx" presStyleLbl="fgAcc1" presStyleIdx="0" presStyleCnt="3">
        <dgm:presLayoutVars>
          <dgm:bulletEnabled val="1"/>
        </dgm:presLayoutVars>
      </dgm:prSet>
      <dgm:spPr>
        <a:xfrm>
          <a:off x="386946" y="754930"/>
          <a:ext cx="1881899" cy="1790442"/>
        </a:xfrm>
        <a:prstGeom prst="roundRect">
          <a:avLst>
            <a:gd name="adj" fmla="val 10000"/>
          </a:avLst>
        </a:prstGeom>
      </dgm:spPr>
    </dgm:pt>
    <dgm:pt modelId="{40E813C7-FC76-4A03-A224-1DEC7E7FC0D8}" type="pres">
      <dgm:prSet presAssocID="{BF21C853-28F4-4127-8D1D-F0A0B4FF0803}" presName="sibTrans" presStyleLbl="sibTrans2D1" presStyleIdx="0" presStyleCnt="2"/>
      <dgm:spPr/>
    </dgm:pt>
    <dgm:pt modelId="{843131B5-9092-4CCD-AB89-2ACE1776FB59}" type="pres">
      <dgm:prSet presAssocID="{BF21C853-28F4-4127-8D1D-F0A0B4FF0803}" presName="connTx" presStyleLbl="sibTrans2D1" presStyleIdx="0" presStyleCnt="2"/>
      <dgm:spPr/>
    </dgm:pt>
    <dgm:pt modelId="{22E10034-E406-4971-AF4F-72D0B5FD124D}" type="pres">
      <dgm:prSet presAssocID="{A4435482-6D0A-4131-8604-37E6DAF5219D}" presName="composite" presStyleCnt="0"/>
      <dgm:spPr/>
    </dgm:pt>
    <dgm:pt modelId="{32310018-83B0-42E1-BA58-779F7CB31ED1}" type="pres">
      <dgm:prSet presAssocID="{A4435482-6D0A-4131-8604-37E6DAF5219D}" presName="parTx" presStyleLbl="node1" presStyleIdx="0" presStyleCnt="3">
        <dgm:presLayoutVars>
          <dgm:chMax val="0"/>
          <dgm:chPref val="0"/>
          <dgm:bulletEnabled val="1"/>
        </dgm:presLayoutVars>
      </dgm:prSet>
      <dgm:spPr/>
    </dgm:pt>
    <dgm:pt modelId="{9E29634D-B043-4D6B-AB41-CDD6F0116ED9}" type="pres">
      <dgm:prSet presAssocID="{A4435482-6D0A-4131-8604-37E6DAF5219D}" presName="parSh" presStyleLbl="node1" presStyleIdx="1" presStyleCnt="3"/>
      <dgm:spPr/>
    </dgm:pt>
    <dgm:pt modelId="{90B4BCFB-63C0-4CB0-9073-1DBD016A8293}" type="pres">
      <dgm:prSet presAssocID="{A4435482-6D0A-4131-8604-37E6DAF5219D}" presName="desTx" presStyleLbl="fgAcc1" presStyleIdx="1" presStyleCnt="3">
        <dgm:presLayoutVars>
          <dgm:bulletEnabled val="1"/>
        </dgm:presLayoutVars>
      </dgm:prSet>
      <dgm:spPr/>
    </dgm:pt>
    <dgm:pt modelId="{8DC80CD5-2CC2-4D26-8C7C-927E922B8CC7}" type="pres">
      <dgm:prSet presAssocID="{085A173F-D971-444D-9E16-8E604820E9C2}" presName="sibTrans" presStyleLbl="sibTrans2D1" presStyleIdx="1" presStyleCnt="2"/>
      <dgm:spPr/>
    </dgm:pt>
    <dgm:pt modelId="{6A4DA6CF-C1D8-4010-A2D1-D3D8486FF0C4}" type="pres">
      <dgm:prSet presAssocID="{085A173F-D971-444D-9E16-8E604820E9C2}" presName="connTx" presStyleLbl="sibTrans2D1" presStyleIdx="1" presStyleCnt="2"/>
      <dgm:spPr/>
    </dgm:pt>
    <dgm:pt modelId="{BC28283A-C67A-4CC8-B3EF-049624ADA83E}" type="pres">
      <dgm:prSet presAssocID="{8A5E3B13-7649-44D4-B471-62CE0F48351D}" presName="composite" presStyleCnt="0"/>
      <dgm:spPr/>
    </dgm:pt>
    <dgm:pt modelId="{479A00A2-1E80-49DF-9EA0-EFA645F84D6A}" type="pres">
      <dgm:prSet presAssocID="{8A5E3B13-7649-44D4-B471-62CE0F48351D}" presName="parTx" presStyleLbl="node1" presStyleIdx="1" presStyleCnt="3">
        <dgm:presLayoutVars>
          <dgm:chMax val="0"/>
          <dgm:chPref val="0"/>
          <dgm:bulletEnabled val="1"/>
        </dgm:presLayoutVars>
      </dgm:prSet>
      <dgm:spPr/>
    </dgm:pt>
    <dgm:pt modelId="{E7CB3E73-8F80-4594-90C4-D69C3DB205B5}" type="pres">
      <dgm:prSet presAssocID="{8A5E3B13-7649-44D4-B471-62CE0F48351D}" presName="parSh" presStyleLbl="node1" presStyleIdx="2" presStyleCnt="3"/>
      <dgm:spPr/>
    </dgm:pt>
    <dgm:pt modelId="{2AD1D1A0-8429-485C-9D67-4B30F3F86C42}" type="pres">
      <dgm:prSet presAssocID="{8A5E3B13-7649-44D4-B471-62CE0F48351D}" presName="desTx" presStyleLbl="fgAcc1" presStyleIdx="2" presStyleCnt="3">
        <dgm:presLayoutVars>
          <dgm:bulletEnabled val="1"/>
        </dgm:presLayoutVars>
      </dgm:prSet>
      <dgm:spPr/>
    </dgm:pt>
  </dgm:ptLst>
  <dgm:cxnLst>
    <dgm:cxn modelId="{40F70400-980E-4C08-8C97-F643B0BB4E75}" type="presOf" srcId="{9F205B8B-3F15-4DA0-9F7B-BCFB2FF96043}" destId="{35BF1E3A-2CCB-44D8-B33C-296FDFBF400F}" srcOrd="1" destOrd="0" presId="urn:microsoft.com/office/officeart/2005/8/layout/process3"/>
    <dgm:cxn modelId="{9B39170C-8C86-4057-ABC5-C6ACE94313BF}" type="presOf" srcId="{A4435482-6D0A-4131-8604-37E6DAF5219D}" destId="{32310018-83B0-42E1-BA58-779F7CB31ED1}" srcOrd="0" destOrd="0" presId="urn:microsoft.com/office/officeart/2005/8/layout/process3"/>
    <dgm:cxn modelId="{E29B991F-5EA2-4CEB-BCF8-9986592F6534}" type="presOf" srcId="{D8E2C2F8-EC12-4AFD-A7C3-37AF58438001}" destId="{53C50BC2-A7D3-4D5D-8B5F-EFF657611252}" srcOrd="0" destOrd="0" presId="urn:microsoft.com/office/officeart/2005/8/layout/process3"/>
    <dgm:cxn modelId="{B7FF7823-4A2E-46C9-94F8-4FA492B5923D}" srcId="{A4435482-6D0A-4131-8604-37E6DAF5219D}" destId="{44E19FC1-3F01-4935-ABCD-C0AB2954A48D}" srcOrd="0" destOrd="0" parTransId="{7DD32418-F73C-41BC-B7A1-2620E462ABE7}" sibTransId="{6429A448-BCCC-4EF7-9B08-DF5E44E04A00}"/>
    <dgm:cxn modelId="{2F365A26-CB31-4056-902E-BAFA83A228AF}" type="presOf" srcId="{44E19FC1-3F01-4935-ABCD-C0AB2954A48D}" destId="{90B4BCFB-63C0-4CB0-9073-1DBD016A8293}" srcOrd="0" destOrd="0" presId="urn:microsoft.com/office/officeart/2005/8/layout/process3"/>
    <dgm:cxn modelId="{09440D27-D7AD-48AC-A76B-EA0DC6B73D87}" srcId="{8A5E3B13-7649-44D4-B471-62CE0F48351D}" destId="{A22B71CA-6CC0-4B68-88ED-42F03A0952BA}" srcOrd="1" destOrd="0" parTransId="{6649CB43-1EE2-458B-B71B-7F218580C70A}" sibTransId="{0C7D5F14-2992-412A-B38B-5FC7B87AA0E9}"/>
    <dgm:cxn modelId="{87E9FA2A-D7C6-46FA-A195-8476081A63EA}" type="presOf" srcId="{4CCA394E-F6CA-4E37-B504-29B996CC3D28}" destId="{90B4BCFB-63C0-4CB0-9073-1DBD016A8293}" srcOrd="0" destOrd="1" presId="urn:microsoft.com/office/officeart/2005/8/layout/process3"/>
    <dgm:cxn modelId="{7A89FA40-82C9-4D12-828C-3D8226F6E8A0}" type="presOf" srcId="{AD5FC747-1AEB-484A-ADFF-5AB0489703B7}" destId="{90B4BCFB-63C0-4CB0-9073-1DBD016A8293}" srcOrd="0" destOrd="2" presId="urn:microsoft.com/office/officeart/2005/8/layout/process3"/>
    <dgm:cxn modelId="{5AFFFD5D-271F-4278-819F-40351E79FFED}" type="presOf" srcId="{DA58ABEC-A037-4FD1-9C78-29A11BCBEF52}" destId="{2AD1D1A0-8429-485C-9D67-4B30F3F86C42}" srcOrd="0" destOrd="2" presId="urn:microsoft.com/office/officeart/2005/8/layout/process3"/>
    <dgm:cxn modelId="{C8FB7041-8C6F-45C1-883E-9090B36E4E53}" srcId="{8A5E3B13-7649-44D4-B471-62CE0F48351D}" destId="{54942DCE-5067-4A9D-BADB-2A3F8A202923}" srcOrd="0" destOrd="0" parTransId="{468E86BA-2ADD-46FA-8148-F81A65BAD568}" sibTransId="{BFF53143-164F-46BF-96E0-01A502328DCC}"/>
    <dgm:cxn modelId="{13EC3D64-4F20-46CD-8213-D834C3AFCE21}" type="presOf" srcId="{A4435482-6D0A-4131-8604-37E6DAF5219D}" destId="{9E29634D-B043-4D6B-AB41-CDD6F0116ED9}" srcOrd="1" destOrd="0" presId="urn:microsoft.com/office/officeart/2005/8/layout/process3"/>
    <dgm:cxn modelId="{43457944-2AC5-4035-9C50-D3D88DF1A0D1}" srcId="{9F205B8B-3F15-4DA0-9F7B-BCFB2FF96043}" destId="{56C3A50E-67D2-4C99-8ABF-92DF9685090C}" srcOrd="0" destOrd="0" parTransId="{E37364C6-2A16-44BD-9A00-DE8FDFD08458}" sibTransId="{AD1FC425-1FEE-410A-8A5B-21DC6F0C9F49}"/>
    <dgm:cxn modelId="{B2CD0569-82D6-409D-8A29-72DC3894FC2B}" srcId="{D8E2C2F8-EC12-4AFD-A7C3-37AF58438001}" destId="{9F205B8B-3F15-4DA0-9F7B-BCFB2FF96043}" srcOrd="0" destOrd="0" parTransId="{DF969C1A-7E1E-4A1D-8BC6-50A19CCC2087}" sibTransId="{BF21C853-28F4-4127-8D1D-F0A0B4FF0803}"/>
    <dgm:cxn modelId="{2C79ED49-94C8-4EDB-B2DD-E510EFD48E82}" srcId="{A4435482-6D0A-4131-8604-37E6DAF5219D}" destId="{AD5FC747-1AEB-484A-ADFF-5AB0489703B7}" srcOrd="2" destOrd="0" parTransId="{B6EA2486-DD2F-467C-A3E3-A2BF8FBC7082}" sibTransId="{76B3250C-D8F1-4C70-997E-A2993ACE9ED2}"/>
    <dgm:cxn modelId="{61335C4D-2571-4308-BC5F-5EC13C4CE787}" type="presOf" srcId="{0D45788D-1E8B-452A-B6B3-9E29F5586F9D}" destId="{90B4BCFB-63C0-4CB0-9073-1DBD016A8293}" srcOrd="0" destOrd="3" presId="urn:microsoft.com/office/officeart/2005/8/layout/process3"/>
    <dgm:cxn modelId="{2242FD4F-E1F1-43F1-870C-AAEBB20C80D0}" type="presOf" srcId="{56C3A50E-67D2-4C99-8ABF-92DF9685090C}" destId="{60F2A6E5-2A8F-4226-A9A2-BFB662CD684D}" srcOrd="0" destOrd="0" presId="urn:microsoft.com/office/officeart/2005/8/layout/process3"/>
    <dgm:cxn modelId="{ACB23B75-88C1-49C3-A304-EA62DEC93634}" type="presOf" srcId="{085A173F-D971-444D-9E16-8E604820E9C2}" destId="{6A4DA6CF-C1D8-4010-A2D1-D3D8486FF0C4}" srcOrd="1" destOrd="0" presId="urn:microsoft.com/office/officeart/2005/8/layout/process3"/>
    <dgm:cxn modelId="{7236C556-3EED-4374-8DD6-76194C8C91EE}" srcId="{A4435482-6D0A-4131-8604-37E6DAF5219D}" destId="{4CCA394E-F6CA-4E37-B504-29B996CC3D28}" srcOrd="1" destOrd="0" parTransId="{F909A6F5-DD3C-4F95-8138-0A2BCA9D599B}" sibTransId="{C63CE8F6-26A1-4EC0-AA4A-B6150BE9DBBB}"/>
    <dgm:cxn modelId="{58379B77-0B06-4CFB-BD27-1B84D18483A8}" srcId="{9F205B8B-3F15-4DA0-9F7B-BCFB2FF96043}" destId="{562B0874-48B7-41D5-80C9-83058EC609EE}" srcOrd="2" destOrd="0" parTransId="{EFCD4713-1307-4988-AD64-7EDF09F07B2D}" sibTransId="{0603F32F-F2D3-4F80-A1E1-B702896A123C}"/>
    <dgm:cxn modelId="{86423F79-E68A-4C1E-BD1A-EC159BF982EB}" type="presOf" srcId="{BF21C853-28F4-4127-8D1D-F0A0B4FF0803}" destId="{843131B5-9092-4CCD-AB89-2ACE1776FB59}" srcOrd="1" destOrd="0" presId="urn:microsoft.com/office/officeart/2005/8/layout/process3"/>
    <dgm:cxn modelId="{EB595180-1AFD-43C7-9FB2-7C008BDB97DE}" type="presOf" srcId="{A22B71CA-6CC0-4B68-88ED-42F03A0952BA}" destId="{2AD1D1A0-8429-485C-9D67-4B30F3F86C42}" srcOrd="0" destOrd="1" presId="urn:microsoft.com/office/officeart/2005/8/layout/process3"/>
    <dgm:cxn modelId="{C1EA8098-BB42-497F-BDDF-92583A87AB7D}" srcId="{9F205B8B-3F15-4DA0-9F7B-BCFB2FF96043}" destId="{9484AD61-4F0F-4682-BAF4-31E0805B036B}" srcOrd="1" destOrd="0" parTransId="{1A666287-46BA-43E9-BC96-04E58460713A}" sibTransId="{C856CBB3-A5AA-482F-90FD-AB6EB52C7A71}"/>
    <dgm:cxn modelId="{376251A5-90E1-4F22-A637-9A7BC187E47F}" srcId="{A4435482-6D0A-4131-8604-37E6DAF5219D}" destId="{0D45788D-1E8B-452A-B6B3-9E29F5586F9D}" srcOrd="3" destOrd="0" parTransId="{B8355375-9833-429B-8B8F-3CFC3551BB33}" sibTransId="{529CF43D-2F8B-4F3F-9BD6-57B2E807CC2B}"/>
    <dgm:cxn modelId="{2FC7A9B5-78AD-4ECC-A0C9-C269BD907588}" type="presOf" srcId="{9F205B8B-3F15-4DA0-9F7B-BCFB2FF96043}" destId="{AD51E1EC-F399-41C9-BDE3-A4F24A96AF24}" srcOrd="0" destOrd="0" presId="urn:microsoft.com/office/officeart/2005/8/layout/process3"/>
    <dgm:cxn modelId="{B75E82B6-7DCB-4E08-B5EE-2EC7B1AD4569}" srcId="{D8E2C2F8-EC12-4AFD-A7C3-37AF58438001}" destId="{8A5E3B13-7649-44D4-B471-62CE0F48351D}" srcOrd="2" destOrd="0" parTransId="{C56D60AB-3519-4718-9EB8-24DCB9249B7F}" sibTransId="{A02CB395-8644-44DB-BC14-0E9EE00FA2AD}"/>
    <dgm:cxn modelId="{74BA96B8-E26F-46F3-AA7A-E0693640B0E7}" type="presOf" srcId="{9484AD61-4F0F-4682-BAF4-31E0805B036B}" destId="{60F2A6E5-2A8F-4226-A9A2-BFB662CD684D}" srcOrd="0" destOrd="1" presId="urn:microsoft.com/office/officeart/2005/8/layout/process3"/>
    <dgm:cxn modelId="{3C0365BD-EA98-4876-8232-B5146918F5E0}" type="presOf" srcId="{54942DCE-5067-4A9D-BADB-2A3F8A202923}" destId="{2AD1D1A0-8429-485C-9D67-4B30F3F86C42}" srcOrd="0" destOrd="0" presId="urn:microsoft.com/office/officeart/2005/8/layout/process3"/>
    <dgm:cxn modelId="{0FB0C1C2-2963-4EB8-BC3F-1D86ED5B5E6C}" type="presOf" srcId="{8A5E3B13-7649-44D4-B471-62CE0F48351D}" destId="{E7CB3E73-8F80-4594-90C4-D69C3DB205B5}" srcOrd="1" destOrd="0" presId="urn:microsoft.com/office/officeart/2005/8/layout/process3"/>
    <dgm:cxn modelId="{B7275EC7-7747-4228-B875-6C4931E2B2F0}" type="presOf" srcId="{085A173F-D971-444D-9E16-8E604820E9C2}" destId="{8DC80CD5-2CC2-4D26-8C7C-927E922B8CC7}" srcOrd="0" destOrd="0" presId="urn:microsoft.com/office/officeart/2005/8/layout/process3"/>
    <dgm:cxn modelId="{724B35D2-2167-4F2F-AC76-D4B741CEB2FB}" srcId="{D8E2C2F8-EC12-4AFD-A7C3-37AF58438001}" destId="{A4435482-6D0A-4131-8604-37E6DAF5219D}" srcOrd="1" destOrd="0" parTransId="{303BA218-7693-45C7-B73B-7DCDDF6BB0F0}" sibTransId="{085A173F-D971-444D-9E16-8E604820E9C2}"/>
    <dgm:cxn modelId="{D72D01D9-0FDA-4CC2-AC6B-56321CA78915}" type="presOf" srcId="{8A5E3B13-7649-44D4-B471-62CE0F48351D}" destId="{479A00A2-1E80-49DF-9EA0-EFA645F84D6A}" srcOrd="0" destOrd="0" presId="urn:microsoft.com/office/officeart/2005/8/layout/process3"/>
    <dgm:cxn modelId="{66C7D6E9-EAEB-4F8E-AEFD-666043553B13}" type="presOf" srcId="{562B0874-48B7-41D5-80C9-83058EC609EE}" destId="{60F2A6E5-2A8F-4226-A9A2-BFB662CD684D}" srcOrd="0" destOrd="2" presId="urn:microsoft.com/office/officeart/2005/8/layout/process3"/>
    <dgm:cxn modelId="{A7E94FEB-332F-4E09-A07D-FC143B2F079D}" type="presOf" srcId="{BF21C853-28F4-4127-8D1D-F0A0B4FF0803}" destId="{40E813C7-FC76-4A03-A224-1DEC7E7FC0D8}" srcOrd="0" destOrd="0" presId="urn:microsoft.com/office/officeart/2005/8/layout/process3"/>
    <dgm:cxn modelId="{57F705F4-E64D-422F-AFB4-2CD36E7AA604}" srcId="{8A5E3B13-7649-44D4-B471-62CE0F48351D}" destId="{DA58ABEC-A037-4FD1-9C78-29A11BCBEF52}" srcOrd="2" destOrd="0" parTransId="{346E460B-2AD9-48FC-B488-15E7DCF940DD}" sibTransId="{F8F445FE-4516-4CB1-B846-AB165E1CCB97}"/>
    <dgm:cxn modelId="{FD0FF843-996E-4739-827D-240DC68BDD2D}" type="presParOf" srcId="{53C50BC2-A7D3-4D5D-8B5F-EFF657611252}" destId="{CEDA7DD8-E14C-487B-B747-0C54D43982BB}" srcOrd="0" destOrd="0" presId="urn:microsoft.com/office/officeart/2005/8/layout/process3"/>
    <dgm:cxn modelId="{969B36F0-720A-4BD9-8115-8104685501FD}" type="presParOf" srcId="{CEDA7DD8-E14C-487B-B747-0C54D43982BB}" destId="{AD51E1EC-F399-41C9-BDE3-A4F24A96AF24}" srcOrd="0" destOrd="0" presId="urn:microsoft.com/office/officeart/2005/8/layout/process3"/>
    <dgm:cxn modelId="{88EEBAE0-7C1C-4237-AD4F-41F1D6ACC876}" type="presParOf" srcId="{CEDA7DD8-E14C-487B-B747-0C54D43982BB}" destId="{35BF1E3A-2CCB-44D8-B33C-296FDFBF400F}" srcOrd="1" destOrd="0" presId="urn:microsoft.com/office/officeart/2005/8/layout/process3"/>
    <dgm:cxn modelId="{41D9D3D2-085A-4EF4-98C9-2D6B91F8862C}" type="presParOf" srcId="{CEDA7DD8-E14C-487B-B747-0C54D43982BB}" destId="{60F2A6E5-2A8F-4226-A9A2-BFB662CD684D}" srcOrd="2" destOrd="0" presId="urn:microsoft.com/office/officeart/2005/8/layout/process3"/>
    <dgm:cxn modelId="{F8E84E5D-9766-4D11-A0F6-4DFA4F71E316}" type="presParOf" srcId="{53C50BC2-A7D3-4D5D-8B5F-EFF657611252}" destId="{40E813C7-FC76-4A03-A224-1DEC7E7FC0D8}" srcOrd="1" destOrd="0" presId="urn:microsoft.com/office/officeart/2005/8/layout/process3"/>
    <dgm:cxn modelId="{1AEE3184-B717-4D2F-A76A-F245E4014F37}" type="presParOf" srcId="{40E813C7-FC76-4A03-A224-1DEC7E7FC0D8}" destId="{843131B5-9092-4CCD-AB89-2ACE1776FB59}" srcOrd="0" destOrd="0" presId="urn:microsoft.com/office/officeart/2005/8/layout/process3"/>
    <dgm:cxn modelId="{6DF5C6FE-3328-41EE-8205-4A0C0C13817B}" type="presParOf" srcId="{53C50BC2-A7D3-4D5D-8B5F-EFF657611252}" destId="{22E10034-E406-4971-AF4F-72D0B5FD124D}" srcOrd="2" destOrd="0" presId="urn:microsoft.com/office/officeart/2005/8/layout/process3"/>
    <dgm:cxn modelId="{A90F6A32-47CE-4D19-B3CC-07DAE8648273}" type="presParOf" srcId="{22E10034-E406-4971-AF4F-72D0B5FD124D}" destId="{32310018-83B0-42E1-BA58-779F7CB31ED1}" srcOrd="0" destOrd="0" presId="urn:microsoft.com/office/officeart/2005/8/layout/process3"/>
    <dgm:cxn modelId="{8386EF28-C2F6-4833-A134-CAAD4C3BF4FA}" type="presParOf" srcId="{22E10034-E406-4971-AF4F-72D0B5FD124D}" destId="{9E29634D-B043-4D6B-AB41-CDD6F0116ED9}" srcOrd="1" destOrd="0" presId="urn:microsoft.com/office/officeart/2005/8/layout/process3"/>
    <dgm:cxn modelId="{3720B073-3115-41EC-824C-2B9323FA57A5}" type="presParOf" srcId="{22E10034-E406-4971-AF4F-72D0B5FD124D}" destId="{90B4BCFB-63C0-4CB0-9073-1DBD016A8293}" srcOrd="2" destOrd="0" presId="urn:microsoft.com/office/officeart/2005/8/layout/process3"/>
    <dgm:cxn modelId="{1E13628B-76FF-4B6C-9C01-24CE77685656}" type="presParOf" srcId="{53C50BC2-A7D3-4D5D-8B5F-EFF657611252}" destId="{8DC80CD5-2CC2-4D26-8C7C-927E922B8CC7}" srcOrd="3" destOrd="0" presId="urn:microsoft.com/office/officeart/2005/8/layout/process3"/>
    <dgm:cxn modelId="{6FD282F3-B563-4F00-BB5D-19FAF6211C0B}" type="presParOf" srcId="{8DC80CD5-2CC2-4D26-8C7C-927E922B8CC7}" destId="{6A4DA6CF-C1D8-4010-A2D1-D3D8486FF0C4}" srcOrd="0" destOrd="0" presId="urn:microsoft.com/office/officeart/2005/8/layout/process3"/>
    <dgm:cxn modelId="{69D42A2C-24F9-41A6-B21E-212725D56A3D}" type="presParOf" srcId="{53C50BC2-A7D3-4D5D-8B5F-EFF657611252}" destId="{BC28283A-C67A-4CC8-B3EF-049624ADA83E}" srcOrd="4" destOrd="0" presId="urn:microsoft.com/office/officeart/2005/8/layout/process3"/>
    <dgm:cxn modelId="{4658ADDE-2D33-412D-864D-829680A233E0}" type="presParOf" srcId="{BC28283A-C67A-4CC8-B3EF-049624ADA83E}" destId="{479A00A2-1E80-49DF-9EA0-EFA645F84D6A}" srcOrd="0" destOrd="0" presId="urn:microsoft.com/office/officeart/2005/8/layout/process3"/>
    <dgm:cxn modelId="{2635698D-93C9-4986-8C49-021966AFB385}" type="presParOf" srcId="{BC28283A-C67A-4CC8-B3EF-049624ADA83E}" destId="{E7CB3E73-8F80-4594-90C4-D69C3DB205B5}" srcOrd="1" destOrd="0" presId="urn:microsoft.com/office/officeart/2005/8/layout/process3"/>
    <dgm:cxn modelId="{C999F700-E4E8-4326-97B0-0D3CC48AA704}" type="presParOf" srcId="{BC28283A-C67A-4CC8-B3EF-049624ADA83E}" destId="{2AD1D1A0-8429-485C-9D67-4B30F3F86C42}" srcOrd="2" destOrd="0" presId="urn:microsoft.com/office/officeart/2005/8/layout/process3"/>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F1E3A-2CCB-44D8-B33C-296FDFBF400F}">
      <dsp:nvSpPr>
        <dsp:cNvPr id="0" name=""/>
        <dsp:cNvSpPr/>
      </dsp:nvSpPr>
      <dsp:spPr>
        <a:xfrm>
          <a:off x="5680" y="43149"/>
          <a:ext cx="2582782" cy="1018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fr-FR" sz="1800" kern="1200" dirty="0">
              <a:latin typeface="+mn-lt"/>
            </a:rPr>
            <a:t>Recueil du Contexte et du Besoin</a:t>
          </a:r>
        </a:p>
      </dsp:txBody>
      <dsp:txXfrm>
        <a:off x="5680" y="43149"/>
        <a:ext cx="2582782" cy="679247"/>
      </dsp:txXfrm>
    </dsp:sp>
    <dsp:sp modelId="{60F2A6E5-2A8F-4226-A9A2-BFB662CD684D}">
      <dsp:nvSpPr>
        <dsp:cNvPr id="0" name=""/>
        <dsp:cNvSpPr/>
      </dsp:nvSpPr>
      <dsp:spPr>
        <a:xfrm>
          <a:off x="534684" y="722397"/>
          <a:ext cx="2582782" cy="14174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fr-FR" sz="1800" kern="1200" dirty="0"/>
            <a:t>Entreprise</a:t>
          </a:r>
        </a:p>
        <a:p>
          <a:pPr marL="171450" lvl="1" indent="-171450" algn="l" defTabSz="800100">
            <a:lnSpc>
              <a:spcPct val="90000"/>
            </a:lnSpc>
            <a:spcBef>
              <a:spcPct val="0"/>
            </a:spcBef>
            <a:spcAft>
              <a:spcPct val="15000"/>
            </a:spcAft>
            <a:buFont typeface="Arial" panose="020B0604020202020204" pitchFamily="34" charset="0"/>
            <a:buChar char="•"/>
          </a:pPr>
          <a:r>
            <a:rPr lang="fr-FR" sz="1800" kern="1200" dirty="0"/>
            <a:t>Besoin</a:t>
          </a:r>
        </a:p>
        <a:p>
          <a:pPr marL="171450" lvl="1" indent="-171450" algn="l" defTabSz="800100">
            <a:lnSpc>
              <a:spcPct val="90000"/>
            </a:lnSpc>
            <a:spcBef>
              <a:spcPct val="0"/>
            </a:spcBef>
            <a:spcAft>
              <a:spcPct val="15000"/>
            </a:spcAft>
            <a:buFont typeface="Arial" panose="020B0604020202020204" pitchFamily="34" charset="0"/>
            <a:buChar char="•"/>
          </a:pPr>
          <a:r>
            <a:rPr lang="fr-FR" sz="1800" kern="1200"/>
            <a:t>Objectifs</a:t>
          </a:r>
          <a:endParaRPr lang="fr-FR" sz="1800" kern="1200" dirty="0"/>
        </a:p>
      </dsp:txBody>
      <dsp:txXfrm>
        <a:off x="576201" y="763914"/>
        <a:ext cx="2499748" cy="1334465"/>
      </dsp:txXfrm>
    </dsp:sp>
    <dsp:sp modelId="{40E813C7-FC76-4A03-A224-1DEC7E7FC0D8}">
      <dsp:nvSpPr>
        <dsp:cNvPr id="0" name=""/>
        <dsp:cNvSpPr/>
      </dsp:nvSpPr>
      <dsp:spPr>
        <a:xfrm>
          <a:off x="2980003" y="61254"/>
          <a:ext cx="830065" cy="6430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2980003" y="189862"/>
        <a:ext cx="637154" cy="385822"/>
      </dsp:txXfrm>
    </dsp:sp>
    <dsp:sp modelId="{9E29634D-B043-4D6B-AB41-CDD6F0116ED9}">
      <dsp:nvSpPr>
        <dsp:cNvPr id="0" name=""/>
        <dsp:cNvSpPr/>
      </dsp:nvSpPr>
      <dsp:spPr>
        <a:xfrm>
          <a:off x="4154624" y="43149"/>
          <a:ext cx="2582782" cy="1018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fr-FR" sz="1800" kern="1200" dirty="0" err="1">
              <a:latin typeface="+mn-lt"/>
            </a:rPr>
            <a:t>Blueprint</a:t>
          </a:r>
          <a:r>
            <a:rPr lang="fr-FR" sz="1800" kern="1200" dirty="0">
              <a:latin typeface="+mn-lt"/>
            </a:rPr>
            <a:t> :  Traduction des besoins</a:t>
          </a:r>
          <a:endParaRPr lang="fr-FR" sz="1800" kern="1200" dirty="0"/>
        </a:p>
      </dsp:txBody>
      <dsp:txXfrm>
        <a:off x="4154624" y="43149"/>
        <a:ext cx="2582782" cy="679247"/>
      </dsp:txXfrm>
    </dsp:sp>
    <dsp:sp modelId="{90B4BCFB-63C0-4CB0-9073-1DBD016A8293}">
      <dsp:nvSpPr>
        <dsp:cNvPr id="0" name=""/>
        <dsp:cNvSpPr/>
      </dsp:nvSpPr>
      <dsp:spPr>
        <a:xfrm>
          <a:off x="4683628" y="722397"/>
          <a:ext cx="2582782" cy="14174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fr-FR" sz="1800" kern="1200" dirty="0">
              <a:latin typeface="+mn-lt"/>
            </a:rPr>
            <a:t>Besoins utilisateurs</a:t>
          </a:r>
          <a:endParaRPr lang="fr-FR" sz="1800" kern="1200" dirty="0"/>
        </a:p>
        <a:p>
          <a:pPr marL="171450" lvl="1" indent="-171450" algn="l" defTabSz="800100">
            <a:lnSpc>
              <a:spcPct val="90000"/>
            </a:lnSpc>
            <a:spcBef>
              <a:spcPct val="0"/>
            </a:spcBef>
            <a:spcAft>
              <a:spcPct val="15000"/>
            </a:spcAft>
            <a:buChar char="•"/>
          </a:pPr>
          <a:r>
            <a:rPr lang="fr-FR" sz="1800" kern="1200" dirty="0">
              <a:latin typeface="+mn-lt"/>
            </a:rPr>
            <a:t>Mesures utiles</a:t>
          </a:r>
        </a:p>
        <a:p>
          <a:pPr marL="171450" lvl="1" indent="-171450" algn="l" defTabSz="800100">
            <a:lnSpc>
              <a:spcPct val="90000"/>
            </a:lnSpc>
            <a:spcBef>
              <a:spcPct val="0"/>
            </a:spcBef>
            <a:spcAft>
              <a:spcPct val="15000"/>
            </a:spcAft>
            <a:buChar char="•"/>
          </a:pPr>
          <a:r>
            <a:rPr lang="fr-FR" sz="1800" kern="1200" dirty="0">
              <a:latin typeface="+mn-lt"/>
            </a:rPr>
            <a:t>Visualisation</a:t>
          </a:r>
        </a:p>
        <a:p>
          <a:pPr marL="171450" lvl="1" indent="-171450" algn="l" defTabSz="800100">
            <a:lnSpc>
              <a:spcPct val="90000"/>
            </a:lnSpc>
            <a:spcBef>
              <a:spcPct val="0"/>
            </a:spcBef>
            <a:spcAft>
              <a:spcPct val="15000"/>
            </a:spcAft>
            <a:buChar char="•"/>
          </a:pPr>
          <a:r>
            <a:rPr lang="fr-FR" sz="1800" kern="1200" dirty="0">
              <a:latin typeface="+mn-lt"/>
            </a:rPr>
            <a:t>Vue concernée</a:t>
          </a:r>
        </a:p>
      </dsp:txBody>
      <dsp:txXfrm>
        <a:off x="4725145" y="763914"/>
        <a:ext cx="2499748" cy="1334465"/>
      </dsp:txXfrm>
    </dsp:sp>
    <dsp:sp modelId="{8DC80CD5-2CC2-4D26-8C7C-927E922B8CC7}">
      <dsp:nvSpPr>
        <dsp:cNvPr id="0" name=""/>
        <dsp:cNvSpPr/>
      </dsp:nvSpPr>
      <dsp:spPr>
        <a:xfrm>
          <a:off x="7128947" y="61254"/>
          <a:ext cx="830065" cy="6430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7128947" y="189862"/>
        <a:ext cx="637154" cy="385822"/>
      </dsp:txXfrm>
    </dsp:sp>
    <dsp:sp modelId="{E7CB3E73-8F80-4594-90C4-D69C3DB205B5}">
      <dsp:nvSpPr>
        <dsp:cNvPr id="0" name=""/>
        <dsp:cNvSpPr/>
      </dsp:nvSpPr>
      <dsp:spPr>
        <a:xfrm>
          <a:off x="8303569" y="43149"/>
          <a:ext cx="2582782" cy="101887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fr-FR" sz="1800" kern="1200" dirty="0" err="1">
              <a:latin typeface="+mn-lt"/>
            </a:rPr>
            <a:t>Mock</a:t>
          </a:r>
          <a:r>
            <a:rPr lang="fr-FR" sz="1800" kern="1200" dirty="0">
              <a:latin typeface="+mn-lt"/>
            </a:rPr>
            <a:t> up : Maquette Visuelle</a:t>
          </a:r>
          <a:endParaRPr lang="fr-FR" sz="1800" kern="1200" dirty="0"/>
        </a:p>
      </dsp:txBody>
      <dsp:txXfrm>
        <a:off x="8303569" y="43149"/>
        <a:ext cx="2582782" cy="679247"/>
      </dsp:txXfrm>
    </dsp:sp>
    <dsp:sp modelId="{2AD1D1A0-8429-485C-9D67-4B30F3F86C42}">
      <dsp:nvSpPr>
        <dsp:cNvPr id="0" name=""/>
        <dsp:cNvSpPr/>
      </dsp:nvSpPr>
      <dsp:spPr>
        <a:xfrm>
          <a:off x="8832573" y="722397"/>
          <a:ext cx="2582782" cy="141749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fr-FR" sz="1800" kern="1200" dirty="0">
              <a:latin typeface="+mn-lt"/>
            </a:rPr>
            <a:t>Vues</a:t>
          </a:r>
          <a:endParaRPr lang="fr-FR" sz="1800" kern="1200" dirty="0"/>
        </a:p>
        <a:p>
          <a:pPr marL="171450" lvl="1" indent="-171450" algn="l" defTabSz="800100">
            <a:lnSpc>
              <a:spcPct val="90000"/>
            </a:lnSpc>
            <a:spcBef>
              <a:spcPct val="0"/>
            </a:spcBef>
            <a:spcAft>
              <a:spcPct val="15000"/>
            </a:spcAft>
            <a:buChar char="•"/>
          </a:pPr>
          <a:endParaRPr lang="fr-FR" sz="1800" b="0" kern="1200" dirty="0">
            <a:latin typeface="+mn-lt"/>
          </a:endParaRPr>
        </a:p>
        <a:p>
          <a:pPr marL="171450" lvl="1" indent="-171450" algn="l" defTabSz="800100">
            <a:lnSpc>
              <a:spcPct val="90000"/>
            </a:lnSpc>
            <a:spcBef>
              <a:spcPct val="0"/>
            </a:spcBef>
            <a:spcAft>
              <a:spcPct val="15000"/>
            </a:spcAft>
            <a:buChar char="•"/>
          </a:pPr>
          <a:r>
            <a:rPr lang="fr-FR" sz="1800" b="0" kern="1200" dirty="0">
              <a:latin typeface="+mn-lt"/>
            </a:rPr>
            <a:t>Visuels</a:t>
          </a:r>
        </a:p>
      </dsp:txBody>
      <dsp:txXfrm>
        <a:off x="8874090" y="763914"/>
        <a:ext cx="2499748" cy="13344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8A761C43-90B0-443C-86EC-3C0DD5DA01AA}" type="datetime1">
              <a:rPr lang="fr-FR" smtClean="0"/>
              <a:t>15/08/2025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fr-FR" smtClean="0"/>
              <a:t>‹N°›</a:t>
            </a:fld>
            <a:endParaRPr lang="fr-F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69C82B5-293F-43D8-BDBA-2AB8C5A97E24}" type="datetime1">
              <a:rPr lang="fr-FR" noProof="0" smtClean="0"/>
              <a:t>15/08/2025</a:t>
            </a:fld>
            <a:endParaRPr lang="fr-FR" noProof="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fr-FR" noProof="0" smtClean="0"/>
              <a:pPr/>
              <a:t>‹N°›</a:t>
            </a:fld>
            <a:endParaRPr lang="fr-FR" noProof="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nil.fr/fr/rgpd-exemples-de-mentions-dinformatio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3B274-6A91-F77B-70C9-674737C9DE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42B2752-BC54-C46B-03C7-E8520D99D7D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6875EFA-E05D-F599-7D99-E3CB9516092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C2E54C8-92C5-4DCC-4E74-715E3F68AB6E}"/>
              </a:ext>
            </a:extLst>
          </p:cNvPr>
          <p:cNvSpPr>
            <a:spLocks noGrp="1"/>
          </p:cNvSpPr>
          <p:nvPr>
            <p:ph type="sldNum" sz="quarter" idx="5"/>
          </p:nvPr>
        </p:nvSpPr>
        <p:spPr/>
        <p:txBody>
          <a:bodyPr/>
          <a:lstStyle/>
          <a:p>
            <a:pPr rtl="0"/>
            <a:fld id="{841221E5-7225-48EB-A4EE-420E7BFCF705}" type="slidenum">
              <a:rPr lang="fr-FR" noProof="0" smtClean="0"/>
              <a:pPr rtl="0"/>
              <a:t>1</a:t>
            </a:fld>
            <a:endParaRPr lang="fr-FR" noProof="0"/>
          </a:p>
        </p:txBody>
      </p:sp>
    </p:spTree>
    <p:extLst>
      <p:ext uri="{BB962C8B-B14F-4D97-AF65-F5344CB8AC3E}">
        <p14:creationId xmlns:p14="http://schemas.microsoft.com/office/powerpoint/2010/main" val="197282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BCD10-695A-C3AA-94F5-332E5617208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4734F1A-C153-9127-45E7-3A0CCB1B71F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97CD8AD-E76D-8D3A-FE43-59715FE8E799}"/>
              </a:ext>
            </a:extLst>
          </p:cNvPr>
          <p:cNvSpPr>
            <a:spLocks noGrp="1"/>
          </p:cNvSpPr>
          <p:nvPr>
            <p:ph type="body" idx="1"/>
          </p:nvPr>
        </p:nvSpPr>
        <p:spPr/>
        <p:txBody>
          <a:bodyPr/>
          <a:lstStyle/>
          <a:p>
            <a:r>
              <a:rPr lang="fr-FR" sz="1200" b="1" kern="1200" dirty="0">
                <a:solidFill>
                  <a:schemeClr val="tx2"/>
                </a:solidFill>
                <a:effectLst/>
                <a:latin typeface="+mn-lt"/>
                <a:ea typeface="+mn-ea"/>
                <a:cs typeface="+mn-cs"/>
              </a:rPr>
              <a:t>1.</a:t>
            </a:r>
          </a:p>
          <a:p>
            <a:r>
              <a:rPr lang="fr-FR" sz="1200" b="1" kern="1200" dirty="0">
                <a:solidFill>
                  <a:schemeClr val="tx2"/>
                </a:solidFill>
                <a:effectLst/>
                <a:latin typeface="+mn-lt"/>
                <a:ea typeface="+mn-ea"/>
                <a:cs typeface="+mn-cs"/>
              </a:rPr>
              <a:t>Entreprise :</a:t>
            </a:r>
            <a:r>
              <a:rPr lang="fr-FR" sz="1200" kern="1200" dirty="0">
                <a:solidFill>
                  <a:schemeClr val="tx2"/>
                </a:solidFill>
                <a:effectLst/>
                <a:latin typeface="+mn-lt"/>
                <a:ea typeface="+mn-ea"/>
                <a:cs typeface="+mn-cs"/>
              </a:rPr>
              <a:t> </a:t>
            </a:r>
            <a:r>
              <a:rPr lang="fr-FR" sz="1200" i="1" kern="1200" dirty="0">
                <a:solidFill>
                  <a:schemeClr val="tx2"/>
                </a:solidFill>
                <a:effectLst/>
                <a:latin typeface="+mn-lt"/>
                <a:ea typeface="+mn-ea"/>
                <a:cs typeface="+mn-cs"/>
              </a:rPr>
              <a:t>La Poule qui chante</a:t>
            </a:r>
            <a:br>
              <a:rPr lang="fr-FR" sz="1200" kern="1200" dirty="0">
                <a:solidFill>
                  <a:schemeClr val="tx2"/>
                </a:solidFill>
                <a:effectLst/>
                <a:latin typeface="+mn-lt"/>
                <a:ea typeface="+mn-ea"/>
                <a:cs typeface="+mn-cs"/>
              </a:rPr>
            </a:br>
            <a:r>
              <a:rPr lang="fr-FR" sz="1200" b="1" kern="1200" dirty="0">
                <a:solidFill>
                  <a:schemeClr val="tx2"/>
                </a:solidFill>
                <a:effectLst/>
                <a:latin typeface="+mn-lt"/>
                <a:ea typeface="+mn-ea"/>
                <a:cs typeface="+mn-cs"/>
              </a:rPr>
              <a:t>Secteur :</a:t>
            </a:r>
            <a:r>
              <a:rPr lang="fr-FR" sz="1200" kern="1200" dirty="0">
                <a:solidFill>
                  <a:schemeClr val="tx2"/>
                </a:solidFill>
                <a:effectLst/>
                <a:latin typeface="+mn-lt"/>
                <a:ea typeface="+mn-ea"/>
                <a:cs typeface="+mn-cs"/>
              </a:rPr>
              <a:t> Agroalimentaire</a:t>
            </a:r>
          </a:p>
          <a:p>
            <a:r>
              <a:rPr lang="fr-FR" sz="1200" b="1" kern="1200" dirty="0">
                <a:solidFill>
                  <a:schemeClr val="tx2"/>
                </a:solidFill>
                <a:effectLst/>
                <a:latin typeface="+mn-lt"/>
                <a:ea typeface="+mn-ea"/>
                <a:cs typeface="+mn-cs"/>
              </a:rPr>
              <a:t>Activité :</a:t>
            </a:r>
            <a:r>
              <a:rPr lang="fr-FR" sz="1200" kern="1200" dirty="0">
                <a:solidFill>
                  <a:schemeClr val="tx2"/>
                </a:solidFill>
                <a:effectLst/>
                <a:latin typeface="+mn-lt"/>
                <a:ea typeface="+mn-ea"/>
                <a:cs typeface="+mn-cs"/>
              </a:rPr>
              <a:t> élevage et vente de poulets label bio</a:t>
            </a:r>
          </a:p>
          <a:p>
            <a:r>
              <a:rPr lang="fr-FR" sz="1200" b="1" kern="1200" dirty="0">
                <a:solidFill>
                  <a:schemeClr val="tx2"/>
                </a:solidFill>
                <a:effectLst/>
                <a:latin typeface="+mn-lt"/>
                <a:ea typeface="+mn-ea"/>
                <a:cs typeface="+mn-cs"/>
              </a:rPr>
              <a:t>Situation actuelle :</a:t>
            </a:r>
            <a:r>
              <a:rPr lang="fr-FR" sz="1200" kern="1200" dirty="0">
                <a:solidFill>
                  <a:schemeClr val="tx2"/>
                </a:solidFill>
                <a:effectLst/>
                <a:latin typeface="+mn-lt"/>
                <a:ea typeface="+mn-ea"/>
                <a:cs typeface="+mn-cs"/>
              </a:rPr>
              <a:t> Activité exclusivement en France</a:t>
            </a:r>
            <a:br>
              <a:rPr lang="fr-FR" sz="1200" kern="1200" dirty="0">
                <a:solidFill>
                  <a:schemeClr val="tx2"/>
                </a:solidFill>
                <a:effectLst/>
                <a:latin typeface="+mn-lt"/>
                <a:ea typeface="+mn-ea"/>
                <a:cs typeface="+mn-cs"/>
              </a:rPr>
            </a:br>
            <a:endParaRPr lang="fr-FR" dirty="0"/>
          </a:p>
          <a:p>
            <a:r>
              <a:rPr lang="fr-FR" dirty="0"/>
              <a:t>2.</a:t>
            </a:r>
          </a:p>
          <a:p>
            <a:r>
              <a:rPr lang="fr-FR" dirty="0"/>
              <a:t>Les Besoins  : </a:t>
            </a:r>
          </a:p>
          <a:p>
            <a:r>
              <a:rPr lang="fr-FR" sz="1200" kern="1200" dirty="0">
                <a:solidFill>
                  <a:schemeClr val="tx2"/>
                </a:solidFill>
                <a:effectLst/>
                <a:latin typeface="+mn-lt"/>
                <a:ea typeface="+mn-ea"/>
                <a:cs typeface="+mn-cs"/>
              </a:rPr>
              <a:t>Évaluer des opportunités de développement à l’international</a:t>
            </a:r>
          </a:p>
          <a:p>
            <a:endParaRPr lang="fr-FR" dirty="0"/>
          </a:p>
          <a:p>
            <a:r>
              <a:rPr lang="fr-FR" dirty="0"/>
              <a:t>3.</a:t>
            </a:r>
          </a:p>
          <a:p>
            <a:r>
              <a:rPr lang="fr-FR" dirty="0"/>
              <a:t>Les objectifs de l’Etude : </a:t>
            </a:r>
          </a:p>
          <a:p>
            <a:pPr marL="171450" indent="-171450">
              <a:buFontTx/>
              <a:buChar char="-"/>
            </a:pPr>
            <a:r>
              <a:rPr lang="fr-FR" sz="1200" kern="1200" dirty="0">
                <a:solidFill>
                  <a:schemeClr val="tx2"/>
                </a:solidFill>
                <a:effectLst/>
                <a:latin typeface="+mn-lt"/>
                <a:ea typeface="+mn-ea"/>
                <a:cs typeface="+mn-cs"/>
              </a:rPr>
              <a:t>Effectuer une </a:t>
            </a:r>
            <a:r>
              <a:rPr lang="fr-FR" sz="1200" b="1" kern="1200" dirty="0">
                <a:solidFill>
                  <a:schemeClr val="tx2"/>
                </a:solidFill>
                <a:effectLst/>
                <a:latin typeface="+mn-lt"/>
                <a:ea typeface="+mn-ea"/>
                <a:cs typeface="+mn-cs"/>
              </a:rPr>
              <a:t>étude de marché internationale</a:t>
            </a:r>
            <a:r>
              <a:rPr lang="fr-FR" sz="1200" kern="1200" dirty="0">
                <a:solidFill>
                  <a:schemeClr val="tx2"/>
                </a:solidFill>
                <a:effectLst/>
                <a:latin typeface="+mn-lt"/>
                <a:ea typeface="+mn-ea"/>
                <a:cs typeface="+mn-cs"/>
              </a:rPr>
              <a:t> à partir de données ouvertes, </a:t>
            </a:r>
          </a:p>
          <a:p>
            <a:pPr marL="171450" indent="-171450">
              <a:buFontTx/>
              <a:buChar char="-"/>
            </a:pPr>
            <a:r>
              <a:rPr lang="fr-FR" sz="1200" kern="1200" dirty="0">
                <a:solidFill>
                  <a:schemeClr val="tx2"/>
                </a:solidFill>
                <a:effectLst/>
                <a:latin typeface="+mn-lt"/>
                <a:ea typeface="+mn-ea"/>
                <a:cs typeface="+mn-cs"/>
              </a:rPr>
              <a:t>selon une analyse PESTEL</a:t>
            </a:r>
          </a:p>
          <a:p>
            <a:pPr marL="171450" indent="-171450">
              <a:buFontTx/>
              <a:buChar char="-"/>
            </a:pPr>
            <a:r>
              <a:rPr lang="fr-FR" sz="1200" kern="1200" dirty="0">
                <a:solidFill>
                  <a:schemeClr val="tx2"/>
                </a:solidFill>
                <a:effectLst/>
                <a:latin typeface="+mn-lt"/>
                <a:ea typeface="+mn-ea"/>
                <a:cs typeface="+mn-cs"/>
              </a:rPr>
              <a:t>Idéal : 100 pays (60% de la population mondiale)</a:t>
            </a:r>
          </a:p>
          <a:p>
            <a:pPr marL="171450" indent="-171450">
              <a:buFontTx/>
              <a:buChar char="-"/>
            </a:pPr>
            <a:r>
              <a:rPr lang="fr-FR" sz="1200" kern="1200" dirty="0">
                <a:solidFill>
                  <a:schemeClr val="tx2"/>
                </a:solidFill>
                <a:effectLst/>
                <a:latin typeface="+mn-lt"/>
                <a:ea typeface="+mn-ea"/>
                <a:cs typeface="+mn-cs"/>
              </a:rPr>
              <a:t>identifiant des </a:t>
            </a:r>
            <a:r>
              <a:rPr lang="fr-FR" sz="1200" b="1" kern="1200" dirty="0">
                <a:solidFill>
                  <a:schemeClr val="tx2"/>
                </a:solidFill>
                <a:effectLst/>
                <a:latin typeface="+mn-lt"/>
                <a:ea typeface="+mn-ea"/>
                <a:cs typeface="+mn-cs"/>
              </a:rPr>
              <a:t>groupements de pays cibles</a:t>
            </a:r>
            <a:r>
              <a:rPr lang="fr-FR" sz="1200" kern="1200" dirty="0">
                <a:solidFill>
                  <a:schemeClr val="tx2"/>
                </a:solidFill>
                <a:effectLst/>
                <a:latin typeface="+mn-lt"/>
                <a:ea typeface="+mn-ea"/>
                <a:cs typeface="+mn-cs"/>
              </a:rPr>
              <a:t> via une </a:t>
            </a:r>
            <a:r>
              <a:rPr lang="fr-FR" sz="1200" b="1" kern="1200" dirty="0">
                <a:solidFill>
                  <a:schemeClr val="tx2"/>
                </a:solidFill>
                <a:effectLst/>
                <a:latin typeface="+mn-lt"/>
                <a:ea typeface="+mn-ea"/>
                <a:cs typeface="+mn-cs"/>
              </a:rPr>
              <a:t>analyse multivariée et un clustering</a:t>
            </a:r>
          </a:p>
          <a:p>
            <a:pPr marL="171450" indent="-171450">
              <a:buFontTx/>
              <a:buChar char="-"/>
            </a:pPr>
            <a:endParaRPr lang="fr-FR" sz="1200" b="1" kern="1200" dirty="0">
              <a:solidFill>
                <a:schemeClr val="tx2"/>
              </a:solidFill>
              <a:effectLst/>
              <a:latin typeface="+mn-lt"/>
              <a:ea typeface="+mn-ea"/>
              <a:cs typeface="+mn-cs"/>
            </a:endParaRPr>
          </a:p>
          <a:p>
            <a:pPr marL="171450" indent="-171450">
              <a:buFontTx/>
              <a:buChar char="-"/>
            </a:pPr>
            <a:endParaRPr lang="fr-FR" dirty="0"/>
          </a:p>
        </p:txBody>
      </p:sp>
      <p:sp>
        <p:nvSpPr>
          <p:cNvPr id="4" name="Espace réservé du numéro de diapositive 3">
            <a:extLst>
              <a:ext uri="{FF2B5EF4-FFF2-40B4-BE49-F238E27FC236}">
                <a16:creationId xmlns:a16="http://schemas.microsoft.com/office/drawing/2014/main" id="{AF191312-DF35-D38F-A2E8-4DB252A78DDF}"/>
              </a:ext>
            </a:extLst>
          </p:cNvPr>
          <p:cNvSpPr>
            <a:spLocks noGrp="1"/>
          </p:cNvSpPr>
          <p:nvPr>
            <p:ph type="sldNum" sz="quarter" idx="5"/>
          </p:nvPr>
        </p:nvSpPr>
        <p:spPr/>
        <p:txBody>
          <a:bodyPr/>
          <a:lstStyle/>
          <a:p>
            <a:pPr rtl="0"/>
            <a:fld id="{841221E5-7225-48EB-A4EE-420E7BFCF705}" type="slidenum">
              <a:rPr lang="fr-FR" noProof="0" smtClean="0"/>
              <a:pPr rtl="0"/>
              <a:t>3</a:t>
            </a:fld>
            <a:endParaRPr lang="fr-FR" noProof="0"/>
          </a:p>
        </p:txBody>
      </p:sp>
    </p:spTree>
    <p:extLst>
      <p:ext uri="{BB962C8B-B14F-4D97-AF65-F5344CB8AC3E}">
        <p14:creationId xmlns:p14="http://schemas.microsoft.com/office/powerpoint/2010/main" val="107776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977E7-A526-C559-CE6D-2E2B23CDED8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B7C321F-D308-2286-1BB9-34B6A26A3C7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3B9D5ED-3C19-8933-33AF-148FE3A2287C}"/>
              </a:ext>
            </a:extLst>
          </p:cNvPr>
          <p:cNvSpPr>
            <a:spLocks noGrp="1"/>
          </p:cNvSpPr>
          <p:nvPr>
            <p:ph type="body" idx="1"/>
          </p:nvPr>
        </p:nvSpPr>
        <p:spPr/>
        <p:txBody>
          <a:bodyPr/>
          <a:lstStyle/>
          <a:p>
            <a:r>
              <a:rPr lang="fr-FR" dirty="0"/>
              <a:t>&gt;Pour K-</a:t>
            </a:r>
            <a:r>
              <a:rPr lang="fr-FR" dirty="0" err="1"/>
              <a:t>Means</a:t>
            </a:r>
            <a:r>
              <a:rPr lang="fr-FR" dirty="0"/>
              <a:t> :</a:t>
            </a:r>
          </a:p>
          <a:p>
            <a:r>
              <a:rPr lang="fr-FR" dirty="0"/>
              <a:t>La seule amélioration possible ACP</a:t>
            </a:r>
          </a:p>
          <a:p>
            <a:r>
              <a:rPr lang="fr-FR" dirty="0"/>
              <a:t>&gt;Pour REGRESSION LOGISTIQUE :</a:t>
            </a:r>
          </a:p>
          <a:p>
            <a:r>
              <a:rPr lang="fr-FR" dirty="0"/>
              <a:t>-Choix des Var : Ttes Var (=&gt;Conservé </a:t>
            </a:r>
            <a:r>
              <a:rPr lang="fr-FR" dirty="0" err="1"/>
              <a:t>pr</a:t>
            </a:r>
            <a:r>
              <a:rPr lang="fr-FR" dirty="0"/>
              <a:t> les autres modèles souci de comparaison)</a:t>
            </a:r>
          </a:p>
          <a:p>
            <a:r>
              <a:rPr lang="fr-FR" dirty="0"/>
              <a:t>-Choix de </a:t>
            </a:r>
            <a:r>
              <a:rPr lang="fr-FR" dirty="0" err="1"/>
              <a:t>Scaler</a:t>
            </a:r>
            <a:r>
              <a:rPr lang="fr-FR" dirty="0"/>
              <a:t> : OUI (=&gt;Conservé </a:t>
            </a:r>
            <a:r>
              <a:rPr lang="fr-FR" dirty="0" err="1"/>
              <a:t>pr</a:t>
            </a:r>
            <a:r>
              <a:rPr lang="fr-FR" dirty="0"/>
              <a:t> les autres modèles souci de comparaison)</a:t>
            </a:r>
          </a:p>
          <a:p>
            <a:r>
              <a:rPr lang="fr-FR" dirty="0"/>
              <a:t>-AMELIORATION : (A l’identique pour les 3 modèles supervisés </a:t>
            </a:r>
            <a:r>
              <a:rPr lang="fr-FR" dirty="0">
                <a:sym typeface="Wingdings" panose="05000000000000000000" pitchFamily="2" charset="2"/>
              </a:rPr>
              <a:t></a:t>
            </a:r>
          </a:p>
          <a:p>
            <a:endParaRPr lang="fr-FR" dirty="0"/>
          </a:p>
        </p:txBody>
      </p:sp>
      <p:sp>
        <p:nvSpPr>
          <p:cNvPr id="4" name="Espace réservé du numéro de diapositive 3">
            <a:extLst>
              <a:ext uri="{FF2B5EF4-FFF2-40B4-BE49-F238E27FC236}">
                <a16:creationId xmlns:a16="http://schemas.microsoft.com/office/drawing/2014/main" id="{516BE346-5C16-8EED-920F-DA52BBDDD1D8}"/>
              </a:ext>
            </a:extLst>
          </p:cNvPr>
          <p:cNvSpPr>
            <a:spLocks noGrp="1"/>
          </p:cNvSpPr>
          <p:nvPr>
            <p:ph type="sldNum" sz="quarter" idx="5"/>
          </p:nvPr>
        </p:nvSpPr>
        <p:spPr/>
        <p:txBody>
          <a:bodyPr/>
          <a:lstStyle/>
          <a:p>
            <a:pPr rtl="0"/>
            <a:fld id="{841221E5-7225-48EB-A4EE-420E7BFCF705}" type="slidenum">
              <a:rPr lang="fr-FR" noProof="0" smtClean="0"/>
              <a:pPr rtl="0"/>
              <a:t>4</a:t>
            </a:fld>
            <a:endParaRPr lang="fr-FR" noProof="0"/>
          </a:p>
        </p:txBody>
      </p:sp>
    </p:spTree>
    <p:extLst>
      <p:ext uri="{BB962C8B-B14F-4D97-AF65-F5344CB8AC3E}">
        <p14:creationId xmlns:p14="http://schemas.microsoft.com/office/powerpoint/2010/main" val="266726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Variable retirée faute de données suffisantes :</a:t>
            </a:r>
          </a:p>
          <a:p>
            <a:r>
              <a:rPr lang="fr-FR" dirty="0"/>
              <a:t>'Exportations Poulet Fr Prix (USD/kg)'] = 'Exportations Poulet Val (USD)’  /    'Exportations Poulet Fr Qté (kg)'</a:t>
            </a:r>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9</a:t>
            </a:fld>
            <a:endParaRPr lang="fr-FR" noProof="0"/>
          </a:p>
        </p:txBody>
      </p:sp>
    </p:spTree>
    <p:extLst>
      <p:ext uri="{BB962C8B-B14F-4D97-AF65-F5344CB8AC3E}">
        <p14:creationId xmlns:p14="http://schemas.microsoft.com/office/powerpoint/2010/main" val="27031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F2738-D057-629E-B032-21540C6E75A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1CDA569-D42F-0582-90A2-1B819AB8ACA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A70B9C5-0CF5-CF63-D66C-801F3D792BAD}"/>
              </a:ext>
            </a:extLst>
          </p:cNvPr>
          <p:cNvSpPr>
            <a:spLocks noGrp="1"/>
          </p:cNvSpPr>
          <p:nvPr>
            <p:ph type="body" idx="1"/>
          </p:nvPr>
        </p:nvSpPr>
        <p:spPr/>
        <p:txBody>
          <a:bodyPr/>
          <a:lstStyle/>
          <a:p>
            <a:r>
              <a:rPr lang="fr-FR" sz="1200" b="0" i="0" kern="1200" dirty="0">
                <a:solidFill>
                  <a:schemeClr val="tx2"/>
                </a:solidFill>
                <a:effectLst/>
                <a:latin typeface="+mn-lt"/>
                <a:ea typeface="+mn-ea"/>
                <a:cs typeface="+mn-cs"/>
              </a:rPr>
              <a:t>règlement général de protection des données (RGPD)</a:t>
            </a:r>
          </a:p>
          <a:p>
            <a:r>
              <a:rPr lang="fr-FR" sz="1200" b="0" i="0" kern="1200" dirty="0">
                <a:solidFill>
                  <a:schemeClr val="tx2"/>
                </a:solidFill>
                <a:effectLst/>
                <a:latin typeface="+mn-lt"/>
                <a:ea typeface="+mn-ea"/>
                <a:cs typeface="+mn-cs"/>
              </a:rPr>
              <a:t>Les 5 grands principes des règles de protection des données personnelles sont les suivants :</a:t>
            </a:r>
            <a:br>
              <a:rPr lang="fr-FR" sz="1200" b="0" i="0" kern="1200" dirty="0">
                <a:solidFill>
                  <a:schemeClr val="tx2"/>
                </a:solidFill>
                <a:effectLst/>
                <a:latin typeface="+mn-lt"/>
                <a:ea typeface="+mn-ea"/>
                <a:cs typeface="+mn-cs"/>
              </a:rPr>
            </a:br>
            <a:r>
              <a:rPr lang="fr-FR" sz="1200" b="1" i="0" kern="1200" dirty="0">
                <a:solidFill>
                  <a:schemeClr val="tx2"/>
                </a:solidFill>
                <a:effectLst/>
                <a:latin typeface="+mn-lt"/>
                <a:ea typeface="+mn-ea"/>
                <a:cs typeface="+mn-cs"/>
              </a:rPr>
              <a:t>Le principe de finalité </a:t>
            </a:r>
            <a:r>
              <a:rPr lang="fr-FR" sz="1200" b="0" i="0" kern="1200" dirty="0">
                <a:solidFill>
                  <a:schemeClr val="tx2"/>
                </a:solidFill>
                <a:effectLst/>
                <a:latin typeface="+mn-lt"/>
                <a:ea typeface="+mn-ea"/>
                <a:cs typeface="+mn-cs"/>
              </a:rPr>
              <a:t>: le responsable d'un fichier ne peut enregistrer et utiliser des informations sur des personnes physiques que dans un but bien précis, légal et légitime ;</a:t>
            </a:r>
          </a:p>
          <a:p>
            <a:r>
              <a:rPr lang="fr-FR" sz="1200" b="1" i="0" kern="1200" dirty="0">
                <a:solidFill>
                  <a:schemeClr val="tx2"/>
                </a:solidFill>
                <a:effectLst/>
                <a:latin typeface="+mn-lt"/>
                <a:ea typeface="+mn-ea"/>
                <a:cs typeface="+mn-cs"/>
              </a:rPr>
              <a:t>Le principe de proportionnalité et de pertinence </a:t>
            </a:r>
            <a:r>
              <a:rPr lang="fr-FR" sz="1200" b="0" i="0" kern="1200" dirty="0">
                <a:solidFill>
                  <a:schemeClr val="tx2"/>
                </a:solidFill>
                <a:effectLst/>
                <a:latin typeface="+mn-lt"/>
                <a:ea typeface="+mn-ea"/>
                <a:cs typeface="+mn-cs"/>
              </a:rPr>
              <a:t>: les informations enregistrées doivent être pertinentes et strictement nécessaires au regard de la finalité du fichier ;</a:t>
            </a:r>
          </a:p>
          <a:p>
            <a:r>
              <a:rPr lang="fr-FR" sz="1200" b="1" i="0" kern="1200" dirty="0">
                <a:solidFill>
                  <a:schemeClr val="tx2"/>
                </a:solidFill>
                <a:effectLst/>
                <a:latin typeface="+mn-lt"/>
                <a:ea typeface="+mn-ea"/>
                <a:cs typeface="+mn-cs"/>
              </a:rPr>
              <a:t>Le principe d'une durée de conservation limitée </a:t>
            </a:r>
            <a:r>
              <a:rPr lang="fr-FR" sz="1200" b="0" i="0" kern="1200" dirty="0">
                <a:solidFill>
                  <a:schemeClr val="tx2"/>
                </a:solidFill>
                <a:effectLst/>
                <a:latin typeface="+mn-lt"/>
                <a:ea typeface="+mn-ea"/>
                <a:cs typeface="+mn-cs"/>
              </a:rPr>
              <a:t>: il n'est pas possible de conserver des informations sur des personnes physiques dans un fichier pour une durée indéfinie. Une durée de conservation précise doit être fixée, en fonction du type d'information enregistrée et de la finalité du fichier ;</a:t>
            </a:r>
          </a:p>
          <a:p>
            <a:r>
              <a:rPr lang="fr-FR" sz="1200" b="1" i="0" kern="1200" dirty="0">
                <a:solidFill>
                  <a:schemeClr val="tx2"/>
                </a:solidFill>
                <a:effectLst/>
                <a:latin typeface="+mn-lt"/>
                <a:ea typeface="+mn-ea"/>
                <a:cs typeface="+mn-cs"/>
              </a:rPr>
              <a:t>Le principe de sécurité et de confidentialité </a:t>
            </a:r>
            <a:r>
              <a:rPr lang="fr-FR" sz="1200" b="0" i="0" kern="1200" dirty="0">
                <a:solidFill>
                  <a:schemeClr val="tx2"/>
                </a:solidFill>
                <a:effectLst/>
                <a:latin typeface="+mn-lt"/>
                <a:ea typeface="+mn-ea"/>
                <a:cs typeface="+mn-cs"/>
              </a:rPr>
              <a:t>: le responsable du fichier doit garantir la sécurité des informations qu'il détient. Il doit en particulier veiller à ce que seules les personnes autorisées aient accès à ces informations ;</a:t>
            </a:r>
          </a:p>
          <a:p>
            <a:r>
              <a:rPr lang="fr-FR" sz="1200" b="1" i="0" u="none" kern="1200" dirty="0">
                <a:solidFill>
                  <a:schemeClr val="tx2"/>
                </a:solidFill>
                <a:effectLst/>
                <a:latin typeface="+mn-lt"/>
                <a:ea typeface="+mn-ea"/>
                <a:cs typeface="+mn-cs"/>
                <a:hlinkClick r:id="rId3">
                  <a:extLst>
                    <a:ext uri="{A12FA001-AC4F-418D-AE19-62706E023703}">
                      <ahyp:hlinkClr xmlns:ahyp="http://schemas.microsoft.com/office/drawing/2018/hyperlinkcolor" val="tx"/>
                    </a:ext>
                  </a:extLst>
                </a:hlinkClick>
              </a:rPr>
              <a:t>Les droits des personnes</a:t>
            </a:r>
            <a:r>
              <a:rPr lang="fr-FR" sz="1200" b="1" i="0" u="none" kern="1200" dirty="0">
                <a:solidFill>
                  <a:schemeClr val="tx2"/>
                </a:solidFill>
                <a:effectLst/>
                <a:latin typeface="+mn-lt"/>
                <a:ea typeface="+mn-ea"/>
                <a:cs typeface="+mn-cs"/>
              </a:rPr>
              <a:t>.</a:t>
            </a:r>
            <a:br>
              <a:rPr lang="fr-FR" sz="1200" b="1" i="0" u="none" kern="1200" dirty="0">
                <a:solidFill>
                  <a:schemeClr val="tx2"/>
                </a:solidFill>
                <a:effectLst/>
                <a:latin typeface="+mn-lt"/>
                <a:ea typeface="+mn-ea"/>
                <a:cs typeface="+mn-cs"/>
              </a:rPr>
            </a:br>
            <a:r>
              <a:rPr lang="fr-FR" sz="1200" b="1" i="0" u="none" kern="1200" dirty="0">
                <a:solidFill>
                  <a:schemeClr val="tx2"/>
                </a:solidFill>
                <a:effectLst/>
                <a:latin typeface="+mn-lt"/>
                <a:ea typeface="+mn-ea"/>
                <a:cs typeface="+mn-cs"/>
              </a:rPr>
              <a:t>Lien : CNIL / RGPD : </a:t>
            </a:r>
          </a:p>
          <a:p>
            <a:r>
              <a:rPr lang="fr-FR" sz="1200" b="1" i="0" u="none" kern="1200" dirty="0">
                <a:solidFill>
                  <a:schemeClr val="tx2"/>
                </a:solidFill>
                <a:effectLst/>
                <a:latin typeface="+mn-lt"/>
                <a:ea typeface="+mn-ea"/>
                <a:cs typeface="+mn-cs"/>
              </a:rPr>
              <a:t>https://www.cnil.fr/fr/cnil-direct/question/quels-sont-les-grands-principes-des-regles-de-protection-des-donnees</a:t>
            </a:r>
          </a:p>
          <a:p>
            <a:endParaRPr lang="fr-FR" dirty="0"/>
          </a:p>
        </p:txBody>
      </p:sp>
      <p:sp>
        <p:nvSpPr>
          <p:cNvPr id="4" name="Espace réservé du numéro de diapositive 3">
            <a:extLst>
              <a:ext uri="{FF2B5EF4-FFF2-40B4-BE49-F238E27FC236}">
                <a16:creationId xmlns:a16="http://schemas.microsoft.com/office/drawing/2014/main" id="{7FFBC649-1728-8B40-E77D-00243C9E9870}"/>
              </a:ext>
            </a:extLst>
          </p:cNvPr>
          <p:cNvSpPr>
            <a:spLocks noGrp="1"/>
          </p:cNvSpPr>
          <p:nvPr>
            <p:ph type="sldNum" sz="quarter" idx="5"/>
          </p:nvPr>
        </p:nvSpPr>
        <p:spPr/>
        <p:txBody>
          <a:bodyPr/>
          <a:lstStyle/>
          <a:p>
            <a:pPr rtl="0"/>
            <a:fld id="{841221E5-7225-48EB-A4EE-420E7BFCF705}" type="slidenum">
              <a:rPr lang="fr-FR" noProof="0" smtClean="0"/>
              <a:pPr rtl="0"/>
              <a:t>22</a:t>
            </a:fld>
            <a:endParaRPr lang="fr-FR" noProof="0"/>
          </a:p>
        </p:txBody>
      </p:sp>
    </p:spTree>
    <p:extLst>
      <p:ext uri="{BB962C8B-B14F-4D97-AF65-F5344CB8AC3E}">
        <p14:creationId xmlns:p14="http://schemas.microsoft.com/office/powerpoint/2010/main" val="3465950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C1D46-0D96-D324-90D6-A939F157069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DB71106-7CD0-76DA-22D1-E3AE3204BA2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92B89B4-4420-CF6A-AEC3-0B8F193722AE}"/>
              </a:ext>
            </a:extLst>
          </p:cNvPr>
          <p:cNvSpPr>
            <a:spLocks noGrp="1"/>
          </p:cNvSpPr>
          <p:nvPr>
            <p:ph type="body" idx="1"/>
          </p:nvPr>
        </p:nvSpPr>
        <p:spPr/>
        <p:txBody>
          <a:bodyPr/>
          <a:lstStyle/>
          <a:p>
            <a:r>
              <a:rPr lang="fr-FR" dirty="0"/>
              <a:t>Variable retirée faute de données suffisantes :</a:t>
            </a:r>
          </a:p>
          <a:p>
            <a:r>
              <a:rPr lang="fr-FR" dirty="0"/>
              <a:t>'Exportations Poulet Fr Prix (USD/kg)'] = 'Exportations Poulet Val (USD)’  /    'Exportations Poulet Fr Qté (kg)'</a:t>
            </a:r>
          </a:p>
        </p:txBody>
      </p:sp>
      <p:sp>
        <p:nvSpPr>
          <p:cNvPr id="4" name="Espace réservé du numéro de diapositive 3">
            <a:extLst>
              <a:ext uri="{FF2B5EF4-FFF2-40B4-BE49-F238E27FC236}">
                <a16:creationId xmlns:a16="http://schemas.microsoft.com/office/drawing/2014/main" id="{057A988E-529C-238E-5B10-2A12755A131E}"/>
              </a:ext>
            </a:extLst>
          </p:cNvPr>
          <p:cNvSpPr>
            <a:spLocks noGrp="1"/>
          </p:cNvSpPr>
          <p:nvPr>
            <p:ph type="sldNum" sz="quarter" idx="5"/>
          </p:nvPr>
        </p:nvSpPr>
        <p:spPr/>
        <p:txBody>
          <a:bodyPr/>
          <a:lstStyle/>
          <a:p>
            <a:pPr rtl="0"/>
            <a:fld id="{841221E5-7225-48EB-A4EE-420E7BFCF705}" type="slidenum">
              <a:rPr lang="fr-FR" noProof="0" smtClean="0"/>
              <a:pPr rtl="0"/>
              <a:t>24</a:t>
            </a:fld>
            <a:endParaRPr lang="fr-FR" noProof="0"/>
          </a:p>
        </p:txBody>
      </p:sp>
    </p:spTree>
    <p:extLst>
      <p:ext uri="{BB962C8B-B14F-4D97-AF65-F5344CB8AC3E}">
        <p14:creationId xmlns:p14="http://schemas.microsoft.com/office/powerpoint/2010/main" val="982427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dirty="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dirty="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485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_Comparaison_Sous_titre_HyperCompact_espace">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584000"/>
            <a:ext cx="5220000" cy="4500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552000" y="1584000"/>
            <a:ext cx="5220000" cy="4500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008000"/>
            <a:ext cx="5220000" cy="432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552000" y="1008000"/>
            <a:ext cx="5220000" cy="432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Tree>
    <p:extLst>
      <p:ext uri="{BB962C8B-B14F-4D97-AF65-F5344CB8AC3E}">
        <p14:creationId xmlns:p14="http://schemas.microsoft.com/office/powerpoint/2010/main" val="389395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_Comparaison_Sous_titre_Compact_espace">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2268000"/>
            <a:ext cx="5220000" cy="38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96752"/>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552000" y="2268000"/>
            <a:ext cx="5220000" cy="38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368000"/>
            <a:ext cx="5220000" cy="720000"/>
          </a:xfrm>
        </p:spPr>
        <p:txBody>
          <a:bodyPr anchor="b">
            <a:normAutofit/>
          </a:bodyPr>
          <a:lstStyle>
            <a:lvl1pPr marL="0" indent="0">
              <a:lnSpc>
                <a:spcPct val="100000"/>
              </a:lnSpc>
              <a:buNone/>
              <a:defRPr sz="2199" b="0" cap="all" baseline="0">
                <a:solidFill>
                  <a:srgbClr val="4A7090"/>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552000" y="1368000"/>
            <a:ext cx="5220000" cy="720000"/>
          </a:xfrm>
        </p:spPr>
        <p:txBody>
          <a:bodyPr anchor="b">
            <a:normAutofit/>
          </a:bodyPr>
          <a:lstStyle>
            <a:lvl1pPr marL="0" indent="0">
              <a:lnSpc>
                <a:spcPct val="100000"/>
              </a:lnSpc>
              <a:buNone/>
              <a:defRPr lang="fr-FR" sz="2199" b="0" kern="1200" cap="all" baseline="0" dirty="0">
                <a:solidFill>
                  <a:srgbClr val="4A7090"/>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9" name="Flèche : droite 8">
            <a:extLst>
              <a:ext uri="{FF2B5EF4-FFF2-40B4-BE49-F238E27FC236}">
                <a16:creationId xmlns:a16="http://schemas.microsoft.com/office/drawing/2014/main" id="{783840A4-6150-A6A4-76DC-3A7E091860C2}"/>
              </a:ext>
            </a:extLst>
          </p:cNvPr>
          <p:cNvSpPr/>
          <p:nvPr userDrawn="1"/>
        </p:nvSpPr>
        <p:spPr>
          <a:xfrm>
            <a:off x="5680412" y="3852000"/>
            <a:ext cx="828000" cy="648067"/>
          </a:xfrm>
          <a:prstGeom prst="rightArrow">
            <a:avLst/>
          </a:prstGeom>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172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re_Comparaison_Sous_titre_Compact_espace">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908000"/>
            <a:ext cx="5220000" cy="417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552000" y="1908000"/>
            <a:ext cx="5220000" cy="417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368000"/>
            <a:ext cx="5220000" cy="360000"/>
          </a:xfrm>
        </p:spPr>
        <p:txBody>
          <a:bodyPr anchor="b">
            <a:normAutofit/>
          </a:bodyPr>
          <a:lstStyle>
            <a:lvl1pPr marL="0" indent="0">
              <a:lnSpc>
                <a:spcPct val="100000"/>
              </a:lnSpc>
              <a:buNone/>
              <a:defRPr lang="fr-FR" sz="2199" b="0" kern="1200" cap="all" baseline="0" dirty="0">
                <a:solidFill>
                  <a:srgbClr val="4A7090"/>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552000" y="1368000"/>
            <a:ext cx="5220000" cy="360000"/>
          </a:xfrm>
        </p:spPr>
        <p:txBody>
          <a:bodyPr anchor="b">
            <a:normAutofit/>
          </a:bodyPr>
          <a:lstStyle>
            <a:lvl1pPr marL="0" indent="0">
              <a:lnSpc>
                <a:spcPct val="100000"/>
              </a:lnSpc>
              <a:buNone/>
              <a:defRPr lang="fr-FR" sz="2199" b="0" kern="1200" cap="all" baseline="0" dirty="0">
                <a:solidFill>
                  <a:srgbClr val="4A7090"/>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9" name="Flèche : droite 8">
            <a:extLst>
              <a:ext uri="{FF2B5EF4-FFF2-40B4-BE49-F238E27FC236}">
                <a16:creationId xmlns:a16="http://schemas.microsoft.com/office/drawing/2014/main" id="{783840A4-6150-A6A4-76DC-3A7E091860C2}"/>
              </a:ext>
            </a:extLst>
          </p:cNvPr>
          <p:cNvSpPr/>
          <p:nvPr userDrawn="1"/>
        </p:nvSpPr>
        <p:spPr>
          <a:xfrm>
            <a:off x="5680412" y="3672000"/>
            <a:ext cx="828000" cy="648067"/>
          </a:xfrm>
          <a:prstGeom prst="rightArrow">
            <a:avLst/>
          </a:prstGeom>
          <a:solidFill>
            <a:schemeClr val="bg2">
              <a:lumMod val="75000"/>
            </a:schemeClr>
          </a:solid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5085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368000"/>
            <a:ext cx="11340000" cy="226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816000"/>
            <a:ext cx="11340000" cy="2268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23439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244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636000"/>
            <a:ext cx="11340000" cy="2412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34453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226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816000"/>
            <a:ext cx="11340000" cy="2232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lèche : bas 7">
            <a:extLst>
              <a:ext uri="{FF2B5EF4-FFF2-40B4-BE49-F238E27FC236}">
                <a16:creationId xmlns:a16="http://schemas.microsoft.com/office/drawing/2014/main" id="{01C2BD24-D3F4-AD69-1D79-AE429431A269}"/>
              </a:ext>
            </a:extLst>
          </p:cNvPr>
          <p:cNvSpPr/>
          <p:nvPr userDrawn="1"/>
        </p:nvSpPr>
        <p:spPr>
          <a:xfrm>
            <a:off x="5741960" y="3276000"/>
            <a:ext cx="720080" cy="540000"/>
          </a:xfrm>
          <a:prstGeom prst="down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3398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15/08/2025</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fr-FR"/>
              <a:t>Modifiez le style du titre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8B4D22CB-5CE4-49F2-BC70-F2C776A203BD}" type="datetime1">
              <a:rPr lang="fr-FR" noProof="0" smtClean="0"/>
              <a:t>15/08/2025</a:t>
            </a:fld>
            <a:endParaRPr lang="fr-FR" noProof="0" dirty="0"/>
          </a:p>
        </p:txBody>
      </p:sp>
      <p:sp>
        <p:nvSpPr>
          <p:cNvPr id="5" name="Footer Placeholder 4"/>
          <p:cNvSpPr>
            <a:spLocks noGrp="1"/>
          </p:cNvSpPr>
          <p:nvPr>
            <p:ph type="ftr" sz="quarter" idx="11"/>
          </p:nvPr>
        </p:nvSpPr>
        <p:spPr>
          <a:xfrm>
            <a:off x="2415871" y="329308"/>
            <a:ext cx="4972620" cy="309201"/>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a:xfrm>
            <a:off x="10702924" y="6281891"/>
            <a:ext cx="810808" cy="503578"/>
          </a:xfrm>
        </p:spPr>
        <p:txBody>
          <a:bodyPr/>
          <a:lstStyle/>
          <a:p>
            <a:pPr rtl="0"/>
            <a:fld id="{7DC1BBB0-96F0-4077-A278-0F3FB5C104D3}" type="slidenum">
              <a:rPr lang="fr-FR" noProof="0" smtClean="0"/>
              <a:pPr rtl="0"/>
              <a:t>‹N°›</a:t>
            </a:fld>
            <a:endParaRPr lang="fr-FR" noProof="0" dirty="0"/>
          </a:p>
        </p:txBody>
      </p:sp>
      <p:cxnSp>
        <p:nvCxnSpPr>
          <p:cNvPr id="15" name="Straight Connector 14"/>
          <p:cNvCxnSpPr/>
          <p:nvPr/>
        </p:nvCxnSpPr>
        <p:spPr>
          <a:xfrm>
            <a:off x="2417150" y="3528542"/>
            <a:ext cx="8634823"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85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3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107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74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4" name="Date Placeholder 3"/>
          <p:cNvSpPr>
            <a:spLocks noGrp="1"/>
          </p:cNvSpPr>
          <p:nvPr>
            <p:ph type="dt" sz="half" idx="10"/>
          </p:nvPr>
        </p:nvSpPr>
        <p:spPr/>
        <p:txBody>
          <a:bodyPr/>
          <a:lstStyle>
            <a:lvl1pPr>
              <a:defRPr>
                <a:solidFill>
                  <a:srgbClr val="1DA0A3"/>
                </a:solidFill>
              </a:defRPr>
            </a:lvl1pPr>
          </a:lstStyle>
          <a:p>
            <a:fld id="{FBE1D793-CA62-4A72-8E8B-A1140AD91434}" type="datetime1">
              <a:rPr lang="fr-FR" smtClean="0"/>
              <a:pPr/>
              <a:t>15/08/2025</a:t>
            </a:fld>
            <a:endParaRPr lang="fr-FR" dirty="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67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621804" y="1599996"/>
            <a:ext cx="5184576" cy="4277751"/>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
        <p:nvSpPr>
          <p:cNvPr id="7" name="Content Placeholder 2">
            <a:extLst>
              <a:ext uri="{FF2B5EF4-FFF2-40B4-BE49-F238E27FC236}">
                <a16:creationId xmlns:a16="http://schemas.microsoft.com/office/drawing/2014/main" id="{0EBD7781-6049-AFEC-89EF-D96ED1F80B1E}"/>
              </a:ext>
            </a:extLst>
          </p:cNvPr>
          <p:cNvSpPr>
            <a:spLocks noGrp="1"/>
          </p:cNvSpPr>
          <p:nvPr>
            <p:ph idx="13"/>
          </p:nvPr>
        </p:nvSpPr>
        <p:spPr>
          <a:xfrm>
            <a:off x="6370435" y="1599995"/>
            <a:ext cx="5184576" cy="4277751"/>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4912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fr-FR"/>
              <a:t>Modifiez le style du titre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EAA9EE15-4C8F-4529-8089-D8BD6F7D601B}" type="datetime1">
              <a:rPr lang="fr-FR" noProof="0" smtClean="0"/>
              <a:t>15/08/2025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15" name="Straight Connector 14"/>
          <p:cNvCxnSpPr/>
          <p:nvPr/>
        </p:nvCxnSpPr>
        <p:spPr>
          <a:xfrm>
            <a:off x="1453861" y="3804985"/>
            <a:ext cx="8628198"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350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6BB6E7CA-C97F-47E8-9811-801E2B51C372}" type="datetime1">
              <a:rPr lang="fr-FR" noProof="0" smtClean="0"/>
              <a:t>15/08/2025</a:t>
            </a:fld>
            <a:endParaRPr lang="fr-FR" noProof="0"/>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5" name="Straight Connector 34"/>
          <p:cNvCxnSpPr/>
          <p:nvPr/>
        </p:nvCxnSpPr>
        <p:spPr>
          <a:xfrm>
            <a:off x="1453517" y="1847088"/>
            <a:ext cx="9605020"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1804" y="277537"/>
            <a:ext cx="10945216" cy="1056319"/>
          </a:xfrm>
        </p:spPr>
        <p:txBody>
          <a:bodyPr/>
          <a:lstStyle/>
          <a:p>
            <a:r>
              <a:rPr lang="fr-FR" dirty="0"/>
              <a:t>Modifiez le style du titre</a:t>
            </a:r>
            <a:endParaRPr lang="en-US" dirty="0"/>
          </a:p>
        </p:txBody>
      </p:sp>
      <p:sp>
        <p:nvSpPr>
          <p:cNvPr id="3" name="Text Placeholder 2"/>
          <p:cNvSpPr>
            <a:spLocks noGrp="1"/>
          </p:cNvSpPr>
          <p:nvPr>
            <p:ph type="body" idx="1"/>
          </p:nvPr>
        </p:nvSpPr>
        <p:spPr>
          <a:xfrm>
            <a:off x="621804" y="1711334"/>
            <a:ext cx="5493364" cy="801943"/>
          </a:xfrm>
        </p:spPr>
        <p:txBody>
          <a:bodyPr anchor="b">
            <a:normAutofit/>
          </a:bodyPr>
          <a:lstStyle>
            <a:lvl1pPr marL="0" indent="0">
              <a:lnSpc>
                <a:spcPct val="100000"/>
              </a:lnSpc>
              <a:buNone/>
              <a:defRPr sz="2199" b="0" cap="all" baseline="0">
                <a:solidFill>
                  <a:srgbClr val="333C6B"/>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621804" y="2667818"/>
            <a:ext cx="5468952" cy="320945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410692" y="1711334"/>
            <a:ext cx="5156328" cy="802237"/>
          </a:xfrm>
        </p:spPr>
        <p:txBody>
          <a:bodyPr anchor="b">
            <a:normAutofit/>
          </a:bodyPr>
          <a:lstStyle>
            <a:lvl1pPr marL="0" indent="0">
              <a:lnSpc>
                <a:spcPct val="100000"/>
              </a:lnSpc>
              <a:buNone/>
              <a:defRPr lang="fr-FR" sz="2199" b="0" kern="1200" cap="all" baseline="0">
                <a:solidFill>
                  <a:srgbClr val="333C6B"/>
                </a:solidFill>
                <a:effectLst/>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6" name="Content Placeholder 5"/>
          <p:cNvSpPr>
            <a:spLocks noGrp="1"/>
          </p:cNvSpPr>
          <p:nvPr>
            <p:ph sz="quarter" idx="4"/>
          </p:nvPr>
        </p:nvSpPr>
        <p:spPr>
          <a:xfrm>
            <a:off x="6410692" y="2667818"/>
            <a:ext cx="5156328" cy="320945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rtl="0"/>
            <a:fld id="{D58CB542-E4FE-4FF1-AFB9-E2E1EF21DB7D}" type="datetime1">
              <a:rPr lang="fr-FR" noProof="0" smtClean="0"/>
              <a:t>15/08/2025</a:t>
            </a:fld>
            <a:endParaRPr lang="fr-FR" noProof="0"/>
          </a:p>
        </p:txBody>
      </p:sp>
      <p:sp>
        <p:nvSpPr>
          <p:cNvPr id="9" name="Slide Number Placeholder 8"/>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29" name="Straight Connector 28"/>
          <p:cNvCxnSpPr>
            <a:cxnSpLocks/>
          </p:cNvCxnSpPr>
          <p:nvPr/>
        </p:nvCxnSpPr>
        <p:spPr>
          <a:xfrm>
            <a:off x="621804" y="1556792"/>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1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fr-FR" dirty="0"/>
              <a:t>Modifiez le style du titre</a:t>
            </a:r>
            <a:endParaRPr lang="en-US" dirty="0"/>
          </a:p>
        </p:txBody>
      </p:sp>
      <p:sp>
        <p:nvSpPr>
          <p:cNvPr id="3" name="Date Placeholder 2"/>
          <p:cNvSpPr>
            <a:spLocks noGrp="1"/>
          </p:cNvSpPr>
          <p:nvPr>
            <p:ph type="dt" sz="half" idx="10"/>
          </p:nvPr>
        </p:nvSpPr>
        <p:spPr/>
        <p:txBody>
          <a:bodyPr/>
          <a:lstStyle/>
          <a:p>
            <a:pPr rtl="0"/>
            <a:fld id="{163EE9B7-5CC3-4433-BF13-176389D7BAE7}" type="datetime1">
              <a:rPr lang="fr-FR" noProof="0" smtClean="0"/>
              <a:t>15/08/2025</a:t>
            </a:fld>
            <a:endParaRPr lang="fr-FR" noProof="0"/>
          </a:p>
        </p:txBody>
      </p:sp>
      <p:sp>
        <p:nvSpPr>
          <p:cNvPr id="5" name="Slide Number Placeholder 4"/>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25" name="Straight Connector 24"/>
          <p:cNvCxnSpPr>
            <a:cxnSpLocks/>
          </p:cNvCxnSpPr>
          <p:nvPr/>
        </p:nvCxnSpPr>
        <p:spPr>
          <a:xfrm>
            <a:off x="621804" y="1556792"/>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189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1_Titre seul">
    <p:spTree>
      <p:nvGrpSpPr>
        <p:cNvPr id="1" name=""/>
        <p:cNvGrpSpPr/>
        <p:nvPr/>
      </p:nvGrpSpPr>
      <p:grpSpPr>
        <a:xfrm>
          <a:off x="0" y="0"/>
          <a:ext cx="0" cy="0"/>
          <a:chOff x="0" y="0"/>
          <a:chExt cx="0" cy="0"/>
        </a:xfrm>
      </p:grpSpPr>
      <p:sp>
        <p:nvSpPr>
          <p:cNvPr id="2" name="Title 1"/>
          <p:cNvSpPr>
            <a:spLocks noGrp="1"/>
          </p:cNvSpPr>
          <p:nvPr>
            <p:ph type="title"/>
          </p:nvPr>
        </p:nvSpPr>
        <p:spPr>
          <a:xfrm>
            <a:off x="621804" y="300097"/>
            <a:ext cx="10945216" cy="608624"/>
          </a:xfrm>
        </p:spPr>
        <p:txBody>
          <a:bodyPr anchor="ctr" anchorCtr="0"/>
          <a:lstStyle/>
          <a:p>
            <a:r>
              <a:rPr lang="fr-FR" dirty="0"/>
              <a:t>Modifiez le style du titre</a:t>
            </a:r>
            <a:endParaRPr lang="en-US" dirty="0"/>
          </a:p>
        </p:txBody>
      </p:sp>
      <p:sp>
        <p:nvSpPr>
          <p:cNvPr id="3" name="Date Placeholder 2"/>
          <p:cNvSpPr>
            <a:spLocks noGrp="1"/>
          </p:cNvSpPr>
          <p:nvPr>
            <p:ph type="dt" sz="half" idx="10"/>
          </p:nvPr>
        </p:nvSpPr>
        <p:spPr/>
        <p:txBody>
          <a:bodyPr/>
          <a:lstStyle/>
          <a:p>
            <a:pPr rtl="0"/>
            <a:fld id="{163EE9B7-5CC3-4433-BF13-176389D7BAE7}" type="datetime1">
              <a:rPr lang="fr-FR" noProof="0" smtClean="0"/>
              <a:t>15/08/2025</a:t>
            </a:fld>
            <a:endParaRPr lang="fr-FR" noProof="0"/>
          </a:p>
        </p:txBody>
      </p:sp>
      <p:sp>
        <p:nvSpPr>
          <p:cNvPr id="5" name="Slide Number Placeholder 4"/>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25" name="Straight Connector 24"/>
          <p:cNvCxnSpPr>
            <a:cxnSpLocks/>
          </p:cNvCxnSpPr>
          <p:nvPr/>
        </p:nvCxnSpPr>
        <p:spPr>
          <a:xfrm>
            <a:off x="621804" y="980728"/>
            <a:ext cx="10945216"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59075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2804A039-92C5-451E-98F4-F62ED1612E7A}" type="datetime1">
              <a:rPr lang="fr-FR" noProof="0" smtClean="0"/>
              <a:t>15/08/2025</a:t>
            </a:fld>
            <a:endParaRPr lang="fr-FR" noProof="0"/>
          </a:p>
        </p:txBody>
      </p:sp>
      <p:sp>
        <p:nvSpPr>
          <p:cNvPr id="4" name="Slide Number Placeholder 3"/>
          <p:cNvSpPr>
            <a:spLocks noGrp="1"/>
          </p:cNvSpPr>
          <p:nvPr>
            <p:ph type="sldNum" sz="quarter" idx="12"/>
          </p:nvPr>
        </p:nvSpPr>
        <p:spPr/>
        <p:txBody>
          <a:bodyPr/>
          <a:lstStyle/>
          <a:p>
            <a:pPr rtl="0"/>
            <a:fld id="{7DC1BBB0-96F0-4077-A278-0F3FB5C104D3}" type="slidenum">
              <a:rPr lang="fr-FR" noProof="0" smtClean="0"/>
              <a:pPr/>
              <a:t>‹N°›</a:t>
            </a:fld>
            <a:endParaRPr lang="fr-FR" noProof="0"/>
          </a:p>
        </p:txBody>
      </p:sp>
    </p:spTree>
    <p:extLst>
      <p:ext uri="{BB962C8B-B14F-4D97-AF65-F5344CB8AC3E}">
        <p14:creationId xmlns:p14="http://schemas.microsoft.com/office/powerpoint/2010/main" val="15811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fr-FR"/>
              <a:t>Modifiez le style du titre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7C877503-8FE3-4BFB-95D7-84B6A36DB389}" type="datetime1">
              <a:rPr lang="fr-FR" noProof="0" smtClean="0"/>
              <a:t>15/08/2025</a:t>
            </a:fld>
            <a:endParaRPr lang="fr-FR" noProof="0"/>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17" name="Straight Connector 16"/>
          <p:cNvCxnSpPr/>
          <p:nvPr/>
        </p:nvCxnSpPr>
        <p:spPr>
          <a:xfrm>
            <a:off x="1447903" y="3205491"/>
            <a:ext cx="3268639" cy="0"/>
          </a:xfrm>
          <a:prstGeom prst="line">
            <a:avLst/>
          </a:prstGeom>
          <a:ln w="31750">
            <a:solidFill>
              <a:srgbClr val="333C6B"/>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0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1_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15/08/2025</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961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2_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dirty="0"/>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15/08/2025</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38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i-Titre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90000"/>
            <a:ext cx="5662412" cy="540000"/>
          </a:xfrm>
        </p:spPr>
        <p:txBody>
          <a:bodyPr/>
          <a:lstStyle/>
          <a:p>
            <a:r>
              <a:rPr lang="fr-FR" dirty="0"/>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630000"/>
            <a:ext cx="5662412"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43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DCDBCCC-879C-455E-80FF-E4289787D5D8}" type="datetime1">
              <a:rPr lang="fr-FR" noProof="0" smtClean="0"/>
              <a:t>15/08/2025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049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ECDDB32A-C55B-476B-9949-B2DF7943B190}" type="datetime1">
              <a:rPr lang="fr-FR" noProof="0" smtClean="0"/>
              <a:t>15/08/2025</a:t>
            </a:fld>
            <a:endParaRPr lang="fr-FR" noProof="0"/>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20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fr-FR"/>
              <a:t>Modifiez le style du titre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AEFF869-E145-4F14-AC9F-075644D490C3}" type="datetimeFigureOut">
              <a:rPr lang="fr-FR" smtClean="0"/>
              <a:t>15/08/2025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531674" y="3244140"/>
            <a:ext cx="779564" cy="365125"/>
          </a:xfrm>
        </p:spPr>
        <p:txBody>
          <a:bodyPr/>
          <a:lstStyle/>
          <a:p>
            <a:fld id="{2B37E0CB-3C35-4D88-8ABB-629F4251A257}" type="slidenum">
              <a:rPr lang="fr-FR" smtClean="0"/>
              <a:t>‹N°›</a:t>
            </a:fld>
            <a:endParaRPr lang="fr-FR"/>
          </a:p>
        </p:txBody>
      </p:sp>
    </p:spTree>
    <p:extLst>
      <p:ext uri="{BB962C8B-B14F-4D97-AF65-F5344CB8AC3E}">
        <p14:creationId xmlns:p14="http://schemas.microsoft.com/office/powerpoint/2010/main" val="19242361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8986D2-BEF2-D24E-0E89-6418291D509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91CFD7A-10E4-ED70-B616-22BA9FB9191F}"/>
              </a:ext>
            </a:extLst>
          </p:cNvPr>
          <p:cNvSpPr>
            <a:spLocks noGrp="1"/>
          </p:cNvSpPr>
          <p:nvPr>
            <p:ph type="dt" sz="half" idx="10"/>
          </p:nvPr>
        </p:nvSpPr>
        <p:spPr/>
        <p:txBody>
          <a:bodyPr/>
          <a:lstStyle/>
          <a:p>
            <a:pPr rtl="0"/>
            <a:fld id="{08431968-8F37-4418-BAF3-E7378CA550C9}" type="datetime1">
              <a:rPr lang="fr-FR" noProof="0" smtClean="0"/>
              <a:t>15/08/2025</a:t>
            </a:fld>
            <a:endParaRPr lang="fr-FR" noProof="0" dirty="0"/>
          </a:p>
        </p:txBody>
      </p:sp>
      <p:sp>
        <p:nvSpPr>
          <p:cNvPr id="4" name="Espace réservé du numéro de diapositive 3">
            <a:extLst>
              <a:ext uri="{FF2B5EF4-FFF2-40B4-BE49-F238E27FC236}">
                <a16:creationId xmlns:a16="http://schemas.microsoft.com/office/drawing/2014/main" id="{7E61159F-F80B-2080-1865-64B692AB5007}"/>
              </a:ext>
            </a:extLst>
          </p:cNvPr>
          <p:cNvSpPr>
            <a:spLocks noGrp="1"/>
          </p:cNvSpPr>
          <p:nvPr>
            <p:ph type="sldNum" sz="quarter" idx="11"/>
          </p:nvPr>
        </p:nvSpPr>
        <p:spPr/>
        <p:txBody>
          <a:bodyPr/>
          <a:lstStyle/>
          <a:p>
            <a:endParaRPr lang="fr-FR" dirty="0"/>
          </a:p>
        </p:txBody>
      </p:sp>
    </p:spTree>
    <p:extLst>
      <p:ext uri="{BB962C8B-B14F-4D97-AF65-F5344CB8AC3E}">
        <p14:creationId xmlns:p14="http://schemas.microsoft.com/office/powerpoint/2010/main" val="301187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re_contenu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368000"/>
            <a:ext cx="11340000" cy="471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dirty="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_contenu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5076000"/>
          </a:xfrm>
        </p:spPr>
        <p:txBody>
          <a:bodyPr anchor="t"/>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14808" y="80295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981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368000"/>
            <a:ext cx="5580000" cy="47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193479" y="1368000"/>
            <a:ext cx="5580000" cy="47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20472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_Comparaison_Hyper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5580000" cy="507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193479" y="1008000"/>
            <a:ext cx="5580000" cy="507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11618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_Comparaison_Sous_titre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288000"/>
            <a:ext cx="11340000" cy="72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2268000"/>
            <a:ext cx="5580000" cy="3816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1188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6193479" y="2268000"/>
            <a:ext cx="5580000" cy="3816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Text Placeholder 2">
            <a:extLst>
              <a:ext uri="{FF2B5EF4-FFF2-40B4-BE49-F238E27FC236}">
                <a16:creationId xmlns:a16="http://schemas.microsoft.com/office/drawing/2014/main" id="{C338D86E-95D4-4CA6-241B-F4C5E0AAAAA9}"/>
              </a:ext>
            </a:extLst>
          </p:cNvPr>
          <p:cNvSpPr>
            <a:spLocks noGrp="1"/>
          </p:cNvSpPr>
          <p:nvPr>
            <p:ph type="body" idx="14"/>
          </p:nvPr>
        </p:nvSpPr>
        <p:spPr>
          <a:xfrm>
            <a:off x="432000" y="1368000"/>
            <a:ext cx="5580000" cy="720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8" name="Text Placeholder 2">
            <a:extLst>
              <a:ext uri="{FF2B5EF4-FFF2-40B4-BE49-F238E27FC236}">
                <a16:creationId xmlns:a16="http://schemas.microsoft.com/office/drawing/2014/main" id="{1947FD88-0FD2-0376-0097-9ABD9DCC3F40}"/>
              </a:ext>
            </a:extLst>
          </p:cNvPr>
          <p:cNvSpPr>
            <a:spLocks noGrp="1"/>
          </p:cNvSpPr>
          <p:nvPr>
            <p:ph type="body" idx="15"/>
          </p:nvPr>
        </p:nvSpPr>
        <p:spPr>
          <a:xfrm>
            <a:off x="6192000" y="1368000"/>
            <a:ext cx="5580000" cy="720000"/>
          </a:xfrm>
        </p:spPr>
        <p:txBody>
          <a:bodyPr anchor="b">
            <a:normAutofit/>
          </a:bodyPr>
          <a:lstStyle>
            <a:lvl1pPr marL="0" indent="0">
              <a:lnSpc>
                <a:spcPct val="100000"/>
              </a:lnSpc>
              <a:buNone/>
              <a:defRPr sz="2199" b="0" cap="all" baseline="0">
                <a:solidFill>
                  <a:schemeClr val="accent6">
                    <a:lumMod val="5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Tree>
    <p:extLst>
      <p:ext uri="{BB962C8B-B14F-4D97-AF65-F5344CB8AC3E}">
        <p14:creationId xmlns:p14="http://schemas.microsoft.com/office/powerpoint/2010/main" val="69184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re_Comparaison_Compact">
    <p:spTree>
      <p:nvGrpSpPr>
        <p:cNvPr id="1" name=""/>
        <p:cNvGrpSpPr/>
        <p:nvPr/>
      </p:nvGrpSpPr>
      <p:grpSpPr>
        <a:xfrm>
          <a:off x="0" y="0"/>
          <a:ext cx="0" cy="0"/>
          <a:chOff x="0" y="0"/>
          <a:chExt cx="0" cy="0"/>
        </a:xfrm>
      </p:grpSpPr>
      <p:sp>
        <p:nvSpPr>
          <p:cNvPr id="2" name="Title 1"/>
          <p:cNvSpPr>
            <a:spLocks noGrp="1"/>
          </p:cNvSpPr>
          <p:nvPr>
            <p:ph type="title"/>
          </p:nvPr>
        </p:nvSpPr>
        <p:spPr>
          <a:xfrm>
            <a:off x="432000" y="180000"/>
            <a:ext cx="11340000" cy="540000"/>
          </a:xfrm>
        </p:spPr>
        <p:txBody>
          <a:bodyPr/>
          <a:lstStyle/>
          <a:p>
            <a:r>
              <a:rPr lang="fr-FR" dirty="0"/>
              <a:t>Modifiez le style du titre</a:t>
            </a:r>
            <a:endParaRPr lang="en-US" dirty="0"/>
          </a:p>
        </p:txBody>
      </p:sp>
      <p:sp>
        <p:nvSpPr>
          <p:cNvPr id="3" name="Content Placeholder 2"/>
          <p:cNvSpPr>
            <a:spLocks noGrp="1"/>
          </p:cNvSpPr>
          <p:nvPr>
            <p:ph idx="1"/>
          </p:nvPr>
        </p:nvSpPr>
        <p:spPr>
          <a:xfrm>
            <a:off x="432000" y="1008000"/>
            <a:ext cx="11340000" cy="2268000"/>
          </a:xfrm>
        </p:spPr>
        <p:txBody>
          <a:bodyPr anchor="t"/>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15/08/2025</a:t>
            </a:fld>
            <a:endParaRPr lang="fr-FR" noProof="0"/>
          </a:p>
        </p:txBody>
      </p:sp>
      <p:sp>
        <p:nvSpPr>
          <p:cNvPr id="6" name="Slide Number Placeholder 5"/>
          <p:cNvSpPr>
            <a:spLocks noGrp="1"/>
          </p:cNvSpPr>
          <p:nvPr>
            <p:ph type="sldNum" sz="quarter" idx="12"/>
          </p:nvPr>
        </p:nvSpPr>
        <p:spPr>
          <a:xfrm>
            <a:off x="10944000" y="6379079"/>
            <a:ext cx="810808" cy="406389"/>
          </a:xfrm>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432000" y="864000"/>
            <a:ext cx="11340000" cy="0"/>
          </a:xfrm>
          <a:prstGeom prst="line">
            <a:avLst/>
          </a:prstGeom>
          <a:ln w="31750">
            <a:solidFill>
              <a:srgbClr val="4A7090"/>
            </a:solidFill>
          </a:ln>
        </p:spPr>
        <p:style>
          <a:lnRef idx="3">
            <a:schemeClr val="accent1"/>
          </a:lnRef>
          <a:fillRef idx="0">
            <a:schemeClr val="accent1"/>
          </a:fillRef>
          <a:effectRef idx="2">
            <a:schemeClr val="accent1"/>
          </a:effectRef>
          <a:fontRef idx="minor">
            <a:schemeClr val="tx1"/>
          </a:fontRef>
        </p:style>
      </p:cxnSp>
      <p:sp>
        <p:nvSpPr>
          <p:cNvPr id="5" name="Content Placeholder 2">
            <a:extLst>
              <a:ext uri="{FF2B5EF4-FFF2-40B4-BE49-F238E27FC236}">
                <a16:creationId xmlns:a16="http://schemas.microsoft.com/office/drawing/2014/main" id="{E009F31D-9FAA-89B6-1D64-62CB40398F94}"/>
              </a:ext>
            </a:extLst>
          </p:cNvPr>
          <p:cNvSpPr>
            <a:spLocks noGrp="1"/>
          </p:cNvSpPr>
          <p:nvPr>
            <p:ph idx="13"/>
          </p:nvPr>
        </p:nvSpPr>
        <p:spPr>
          <a:xfrm>
            <a:off x="432000" y="3816000"/>
            <a:ext cx="11340000" cy="2232000"/>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Flèche : bas 7">
            <a:extLst>
              <a:ext uri="{FF2B5EF4-FFF2-40B4-BE49-F238E27FC236}">
                <a16:creationId xmlns:a16="http://schemas.microsoft.com/office/drawing/2014/main" id="{01C2BD24-D3F4-AD69-1D79-AE429431A269}"/>
              </a:ext>
            </a:extLst>
          </p:cNvPr>
          <p:cNvSpPr/>
          <p:nvPr userDrawn="1"/>
        </p:nvSpPr>
        <p:spPr>
          <a:xfrm>
            <a:off x="5741960" y="3276000"/>
            <a:ext cx="720080" cy="540000"/>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6886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Image 11" descr="Robinet qui fuit contour">
            <a:extLst>
              <a:ext uri="{FF2B5EF4-FFF2-40B4-BE49-F238E27FC236}">
                <a16:creationId xmlns:a16="http://schemas.microsoft.com/office/drawing/2014/main" id="{C47715C6-F162-9764-86A5-87D268341414}"/>
              </a:ext>
            </a:extLst>
          </p:cNvPr>
          <p:cNvPicPr>
            <a:picLocks noChangeAspect="1"/>
          </p:cNvPicPr>
          <p:nvPr userDrawn="1"/>
        </p:nvPicPr>
        <p:blipFill>
          <a:blip r:embed="rId35">
            <a:extLst>
              <a:ext uri="{96DAC541-7B7A-43D3-8B79-37D633B846F1}">
                <asvg:svgBlip xmlns:asvg="http://schemas.microsoft.com/office/drawing/2016/SVG/main" r:embed="rId36"/>
              </a:ext>
            </a:extLst>
          </a:blip>
          <a:srcRect l="939" r="939"/>
          <a:stretch/>
        </p:blipFill>
        <p:spPr>
          <a:xfrm>
            <a:off x="6580462" y="566928"/>
            <a:ext cx="5616647" cy="5724144"/>
          </a:xfrm>
          <a:prstGeom prst="rect">
            <a:avLst/>
          </a:prstGeom>
        </p:spPr>
      </p:pic>
      <p:sp>
        <p:nvSpPr>
          <p:cNvPr id="2" name="Title Placeholder 1"/>
          <p:cNvSpPr>
            <a:spLocks noGrp="1"/>
          </p:cNvSpPr>
          <p:nvPr>
            <p:ph type="title"/>
          </p:nvPr>
        </p:nvSpPr>
        <p:spPr>
          <a:xfrm>
            <a:off x="621804" y="300096"/>
            <a:ext cx="10945216" cy="1049235"/>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621804" y="1599996"/>
            <a:ext cx="10945216" cy="4277751"/>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432000" y="6408000"/>
            <a:ext cx="1008112" cy="360000"/>
          </a:xfrm>
          <a:prstGeom prst="rect">
            <a:avLst/>
          </a:prstGeom>
        </p:spPr>
        <p:txBody>
          <a:bodyPr vert="horz" lIns="72000" tIns="36000" rIns="72000" bIns="36000" rtlCol="0" anchor="ctr" anchorCtr="1"/>
          <a:lstStyle>
            <a:lvl1pPr algn="r">
              <a:defRPr sz="1000">
                <a:solidFill>
                  <a:schemeClr val="accent6">
                    <a:lumMod val="50000"/>
                  </a:schemeClr>
                </a:solidFill>
              </a:defRPr>
            </a:lvl1pPr>
          </a:lstStyle>
          <a:p>
            <a:fld id="{08431968-8F37-4418-BAF3-E7378CA550C9}" type="datetime1">
              <a:rPr lang="fr-FR" smtClean="0"/>
              <a:pPr/>
              <a:t>15/08/2025</a:t>
            </a:fld>
            <a:endParaRPr lang="fr-FR" dirty="0"/>
          </a:p>
        </p:txBody>
      </p:sp>
      <p:sp>
        <p:nvSpPr>
          <p:cNvPr id="6" name="Slide Number Placeholder 5"/>
          <p:cNvSpPr>
            <a:spLocks noGrp="1"/>
          </p:cNvSpPr>
          <p:nvPr>
            <p:ph type="sldNum" sz="quarter" idx="4"/>
          </p:nvPr>
        </p:nvSpPr>
        <p:spPr>
          <a:xfrm>
            <a:off x="10980000" y="6408000"/>
            <a:ext cx="720000" cy="360000"/>
          </a:xfrm>
          <a:prstGeom prst="rect">
            <a:avLst/>
          </a:prstGeom>
        </p:spPr>
        <p:txBody>
          <a:bodyPr vert="horz" lIns="91440" tIns="45720" rIns="91440" bIns="45720" rtlCol="0" anchor="t"/>
          <a:lstStyle>
            <a:lvl1pPr algn="r">
              <a:defRPr sz="1400">
                <a:solidFill>
                  <a:schemeClr val="accent6">
                    <a:lumMod val="50000"/>
                  </a:schemeClr>
                </a:solidFill>
              </a:defRPr>
            </a:lvl1pPr>
          </a:lstStyle>
          <a:p>
            <a:fld id="{9B0FA7CA-F972-4796-96EF-266664230B25}" type="slidenum">
              <a:rPr lang="fr-FR" smtClean="0"/>
              <a:pPr/>
              <a:t>‹N°›</a:t>
            </a:fld>
            <a:endParaRPr lang="fr-FR" dirty="0"/>
          </a:p>
        </p:txBody>
      </p:sp>
      <p:cxnSp>
        <p:nvCxnSpPr>
          <p:cNvPr id="10" name="Straight Connector 9"/>
          <p:cNvCxnSpPr/>
          <p:nvPr/>
        </p:nvCxnSpPr>
        <p:spPr>
          <a:xfrm>
            <a:off x="0" y="6264000"/>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386C45D2-3109-19E1-15D6-47030151C9B5}"/>
              </a:ext>
            </a:extLst>
          </p:cNvPr>
          <p:cNvPicPr>
            <a:picLocks noChangeAspect="1"/>
          </p:cNvPicPr>
          <p:nvPr userDrawn="1"/>
        </p:nvPicPr>
        <p:blipFill>
          <a:blip r:embed="rId37"/>
          <a:srcRect/>
          <a:stretch/>
        </p:blipFill>
        <p:spPr>
          <a:xfrm>
            <a:off x="5676687" y="6298800"/>
            <a:ext cx="835449" cy="526696"/>
          </a:xfrm>
          <a:prstGeom prst="rect">
            <a:avLst/>
          </a:prstGeom>
          <a:ln>
            <a:solidFill>
              <a:schemeClr val="accent1">
                <a:lumMod val="75000"/>
              </a:schemeClr>
            </a:solidFill>
          </a:ln>
        </p:spPr>
      </p:pic>
    </p:spTree>
    <p:extLst>
      <p:ext uri="{BB962C8B-B14F-4D97-AF65-F5344CB8AC3E}">
        <p14:creationId xmlns:p14="http://schemas.microsoft.com/office/powerpoint/2010/main" val="4183107541"/>
      </p:ext>
    </p:extLst>
  </p:cSld>
  <p:clrMap bg1="lt1" tx1="dk1" bg2="lt2" tx2="dk2" accent1="accent1" accent2="accent2" accent3="accent3" accent4="accent4" accent5="accent5" accent6="accent6" hlink="hlink" folHlink="folHlink"/>
  <p:sldLayoutIdLst>
    <p:sldLayoutId id="2147483690" r:id="rId1"/>
    <p:sldLayoutId id="2147483702" r:id="rId2"/>
    <p:sldLayoutId id="2147483708" r:id="rId3"/>
    <p:sldLayoutId id="2147483662" r:id="rId4"/>
    <p:sldLayoutId id="2147483703" r:id="rId5"/>
    <p:sldLayoutId id="2147483692" r:id="rId6"/>
    <p:sldLayoutId id="2147483705" r:id="rId7"/>
    <p:sldLayoutId id="2147483695" r:id="rId8"/>
    <p:sldLayoutId id="2147483704" r:id="rId9"/>
    <p:sldLayoutId id="2147483696" r:id="rId10"/>
    <p:sldLayoutId id="2147483697" r:id="rId11"/>
    <p:sldLayoutId id="2147483698" r:id="rId12"/>
    <p:sldLayoutId id="2147483699" r:id="rId13"/>
    <p:sldLayoutId id="2147483700" r:id="rId14"/>
    <p:sldLayoutId id="2147483701" r:id="rId15"/>
    <p:sldLayoutId id="2147483669" r:id="rId16"/>
    <p:sldLayoutId id="2147483661" r:id="rId17"/>
    <p:sldLayoutId id="2147483689" r:id="rId18"/>
    <p:sldLayoutId id="2147483673" r:id="rId19"/>
    <p:sldLayoutId id="2147483672" r:id="rId20"/>
    <p:sldLayoutId id="2147483663" r:id="rId21"/>
    <p:sldLayoutId id="2147483664" r:id="rId22"/>
    <p:sldLayoutId id="2147483665" r:id="rId23"/>
    <p:sldLayoutId id="2147483666" r:id="rId24"/>
    <p:sldLayoutId id="2147483687" r:id="rId25"/>
    <p:sldLayoutId id="2147483667" r:id="rId26"/>
    <p:sldLayoutId id="2147483668" r:id="rId27"/>
    <p:sldLayoutId id="2147483693" r:id="rId28"/>
    <p:sldLayoutId id="2147483706" r:id="rId29"/>
    <p:sldLayoutId id="2147483670" r:id="rId30"/>
    <p:sldLayoutId id="2147483671" r:id="rId31"/>
    <p:sldLayoutId id="2147483688" r:id="rId32"/>
    <p:sldLayoutId id="2147483707"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26" rtl="0" eaLnBrk="1" latinLnBrk="0" hangingPunct="1">
        <a:lnSpc>
          <a:spcPct val="90000"/>
        </a:lnSpc>
        <a:spcBef>
          <a:spcPct val="0"/>
        </a:spcBef>
        <a:buNone/>
        <a:defRPr sz="3199" b="0" i="0" kern="1200" cap="none" baseline="0">
          <a:solidFill>
            <a:schemeClr val="accent6">
              <a:lumMod val="50000"/>
            </a:schemeClr>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2.svg"/><Relationship Id="rId3" Type="http://schemas.openxmlformats.org/officeDocument/2006/relationships/image" Target="../media/image4.pn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2.xml"/><Relationship Id="rId6" Type="http://schemas.openxmlformats.org/officeDocument/2006/relationships/image" Target="../media/image6.svg"/><Relationship Id="rId11"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image" Target="../media/image10.sv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1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41.png"/><Relationship Id="rId7" Type="http://schemas.openxmlformats.org/officeDocument/2006/relationships/image" Target="../media/image3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6.svg"/><Relationship Id="rId4" Type="http://schemas.openxmlformats.org/officeDocument/2006/relationships/image" Target="../media/image42.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fao.org/faostat/en/#data/FS" TargetMode="External"/><Relationship Id="rId2" Type="http://schemas.openxmlformats.org/officeDocument/2006/relationships/hyperlink" Target="https://www.fao.org/faostat/en/#data/OA" TargetMode="External"/><Relationship Id="rId1" Type="http://schemas.openxmlformats.org/officeDocument/2006/relationships/slideLayout" Target="../slideLayouts/slideLayout5.xml"/><Relationship Id="rId5" Type="http://schemas.openxmlformats.org/officeDocument/2006/relationships/hyperlink" Target="https://data.who.int/indicators/i/C123B15/ED50112" TargetMode="External"/><Relationship Id="rId4" Type="http://schemas.openxmlformats.org/officeDocument/2006/relationships/hyperlink" Target="https://data.who.int/indicators/i/5131A52/1548EA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extLst>
              <a:ext uri="{BEBA8EAE-BF5A-486C-A8C5-ECC9F3942E4B}">
                <a14:imgProps xmlns:a14="http://schemas.microsoft.com/office/drawing/2010/main">
                  <a14:imgLayer r:embed="rId4">
                    <a14:imgEffect>
                      <a14:colorTemperature colorTemp="6762"/>
                    </a14:imgEffect>
                    <a14:imgEffect>
                      <a14:saturation sat="80000"/>
                    </a14:imgEffect>
                  </a14:imgLayer>
                </a14:imgProps>
              </a:ext>
            </a:extLst>
          </a:blip>
          <a:srcRect/>
          <a:tile tx="0" ty="0" sx="100000" sy="100000" flip="none" algn="tl"/>
        </a:blipFill>
        <a:effectLst/>
      </p:bgPr>
    </p:bg>
    <p:spTree>
      <p:nvGrpSpPr>
        <p:cNvPr id="1" name="">
          <a:extLst>
            <a:ext uri="{FF2B5EF4-FFF2-40B4-BE49-F238E27FC236}">
              <a16:creationId xmlns:a16="http://schemas.microsoft.com/office/drawing/2014/main" id="{C49C533A-DFAA-B478-9C0F-98716D1711B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4489B0C0-E06B-24F1-C2C2-666748795DE6}"/>
              </a:ext>
            </a:extLst>
          </p:cNvPr>
          <p:cNvSpPr>
            <a:spLocks noGrp="1"/>
          </p:cNvSpPr>
          <p:nvPr>
            <p:ph type="title"/>
          </p:nvPr>
        </p:nvSpPr>
        <p:spPr>
          <a:xfrm>
            <a:off x="837605" y="1470190"/>
            <a:ext cx="4609605" cy="2649854"/>
          </a:xfrm>
          <a:gradFill flip="none" rotWithShape="1">
            <a:gsLst>
              <a:gs pos="86000">
                <a:srgbClr val="527DA2"/>
              </a:gs>
              <a:gs pos="100000">
                <a:schemeClr val="bg1"/>
              </a:gs>
            </a:gsLst>
            <a:lin ang="2700000" scaled="1"/>
            <a:tileRect/>
          </a:gradFill>
          <a:ln w="19050">
            <a:solidFill>
              <a:srgbClr val="333C6B"/>
            </a:solidFill>
          </a:ln>
        </p:spPr>
        <p:txBody>
          <a:bodyPr vert="horz" lIns="91416" tIns="45708" rIns="91416" bIns="45708" rtlCol="0" anchor="ctr">
            <a:normAutofit/>
          </a:bodyPr>
          <a:lstStyle/>
          <a:p>
            <a:pPr>
              <a:lnSpc>
                <a:spcPct val="100000"/>
              </a:lnSpc>
              <a:spcAft>
                <a:spcPts val="1800"/>
              </a:spcAft>
              <a:buClr>
                <a:schemeClr val="accent1"/>
              </a:buClr>
              <a:buSzPct val="100000"/>
              <a:buFont typeface="Arial" panose="020B0604020202020204" pitchFamily="34" charset="0"/>
            </a:pPr>
            <a:r>
              <a:rPr lang="fr-FR" sz="4800" dirty="0">
                <a:solidFill>
                  <a:srgbClr val="FFFFFF"/>
                </a:solidFill>
              </a:rPr>
              <a:t>Etude sur </a:t>
            </a:r>
            <a:br>
              <a:rPr lang="fr-FR" sz="4800" dirty="0">
                <a:solidFill>
                  <a:srgbClr val="FFFFFF"/>
                </a:solidFill>
              </a:rPr>
            </a:br>
            <a:r>
              <a:rPr lang="fr-FR" sz="4800" dirty="0">
                <a:solidFill>
                  <a:srgbClr val="FFFFFF"/>
                </a:solidFill>
              </a:rPr>
              <a:t>l’accès à l'eau</a:t>
            </a:r>
            <a:endParaRPr lang="en-US" sz="4800" dirty="0">
              <a:solidFill>
                <a:srgbClr val="FFFFFF"/>
              </a:solidFill>
            </a:endParaRPr>
          </a:p>
        </p:txBody>
      </p:sp>
      <p:sp>
        <p:nvSpPr>
          <p:cNvPr id="5" name="Espace réservé du texte 4">
            <a:extLst>
              <a:ext uri="{FF2B5EF4-FFF2-40B4-BE49-F238E27FC236}">
                <a16:creationId xmlns:a16="http://schemas.microsoft.com/office/drawing/2014/main" id="{4C3679D9-EEAE-82B2-57A9-67D3C0A56A5B}"/>
              </a:ext>
            </a:extLst>
          </p:cNvPr>
          <p:cNvSpPr>
            <a:spLocks noGrp="1"/>
          </p:cNvSpPr>
          <p:nvPr>
            <p:ph type="body" idx="1"/>
          </p:nvPr>
        </p:nvSpPr>
        <p:spPr>
          <a:xfrm>
            <a:off x="7374511" y="3774514"/>
            <a:ext cx="3056746" cy="1722449"/>
          </a:xfrm>
          <a:gradFill flip="none" rotWithShape="1">
            <a:gsLst>
              <a:gs pos="86000">
                <a:schemeClr val="accent3">
                  <a:lumMod val="75000"/>
                </a:schemeClr>
              </a:gs>
              <a:gs pos="100000">
                <a:schemeClr val="bg1"/>
              </a:gs>
            </a:gsLst>
            <a:lin ang="2700000" scaled="1"/>
            <a:tileRect/>
          </a:gradFill>
          <a:ln w="19050">
            <a:solidFill>
              <a:srgbClr val="333C6B"/>
            </a:solidFill>
          </a:ln>
        </p:spPr>
        <p:txBody>
          <a:bodyPr vert="horz" lIns="91416" tIns="45708" rIns="91416" bIns="45708" rtlCol="0" anchor="ctr" anchorCtr="0">
            <a:normAutofit/>
          </a:bodyPr>
          <a:lstStyle/>
          <a:p>
            <a:pPr>
              <a:lnSpc>
                <a:spcPct val="90000"/>
              </a:lnSpc>
              <a:spcBef>
                <a:spcPct val="0"/>
              </a:spcBef>
              <a:spcAft>
                <a:spcPts val="1200"/>
              </a:spcAft>
            </a:pPr>
            <a:r>
              <a:rPr lang="fr-FR" sz="4000" dirty="0">
                <a:solidFill>
                  <a:srgbClr val="FFFFFF"/>
                </a:solidFill>
              </a:rPr>
              <a:t>Data</a:t>
            </a:r>
          </a:p>
          <a:p>
            <a:pPr>
              <a:lnSpc>
                <a:spcPct val="90000"/>
              </a:lnSpc>
              <a:spcBef>
                <a:spcPct val="0"/>
              </a:spcBef>
              <a:spcAft>
                <a:spcPts val="1200"/>
              </a:spcAft>
            </a:pPr>
            <a:r>
              <a:rPr lang="fr-FR" sz="4000" dirty="0">
                <a:solidFill>
                  <a:srgbClr val="FFFFFF"/>
                </a:solidFill>
              </a:rPr>
              <a:t>Visualisation</a:t>
            </a:r>
            <a:endParaRPr lang="en-US" sz="4000" dirty="0">
              <a:solidFill>
                <a:srgbClr val="FFFFFF"/>
              </a:solidFill>
            </a:endParaRPr>
          </a:p>
        </p:txBody>
      </p:sp>
      <p:grpSp>
        <p:nvGrpSpPr>
          <p:cNvPr id="14" name="Groupe 13">
            <a:extLst>
              <a:ext uri="{FF2B5EF4-FFF2-40B4-BE49-F238E27FC236}">
                <a16:creationId xmlns:a16="http://schemas.microsoft.com/office/drawing/2014/main" id="{8D5B9F56-5E40-2985-C7A9-5BB257EF2310}"/>
              </a:ext>
            </a:extLst>
          </p:cNvPr>
          <p:cNvGrpSpPr/>
          <p:nvPr/>
        </p:nvGrpSpPr>
        <p:grpSpPr>
          <a:xfrm>
            <a:off x="837605" y="4860000"/>
            <a:ext cx="4609605" cy="1188410"/>
            <a:chOff x="837605" y="4860000"/>
            <a:chExt cx="4609605" cy="1188410"/>
          </a:xfrm>
        </p:grpSpPr>
        <p:pic>
          <p:nvPicPr>
            <p:cNvPr id="3" name="Graphique 2" descr="Base de données contour">
              <a:extLst>
                <a:ext uri="{FF2B5EF4-FFF2-40B4-BE49-F238E27FC236}">
                  <a16:creationId xmlns:a16="http://schemas.microsoft.com/office/drawing/2014/main" id="{36BE8344-29DA-4F4C-0DB0-3269CDACA15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37605" y="4860000"/>
              <a:ext cx="1188410" cy="1188410"/>
            </a:xfrm>
            <a:prstGeom prst="rect">
              <a:avLst/>
            </a:prstGeom>
          </p:spPr>
        </p:pic>
        <p:pic>
          <p:nvPicPr>
            <p:cNvPr id="7" name="Graphique 6">
              <a:extLst>
                <a:ext uri="{FF2B5EF4-FFF2-40B4-BE49-F238E27FC236}">
                  <a16:creationId xmlns:a16="http://schemas.microsoft.com/office/drawing/2014/main" id="{C856421D-13B3-7CA8-A9F5-5072BD55A32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4258800" y="4860000"/>
              <a:ext cx="1188410" cy="1188410"/>
            </a:xfrm>
            <a:prstGeom prst="rect">
              <a:avLst/>
            </a:prstGeom>
          </p:spPr>
        </p:pic>
        <p:pic>
          <p:nvPicPr>
            <p:cNvPr id="13" name="Graphique 12" descr="Statistiques contour">
              <a:extLst>
                <a:ext uri="{FF2B5EF4-FFF2-40B4-BE49-F238E27FC236}">
                  <a16:creationId xmlns:a16="http://schemas.microsoft.com/office/drawing/2014/main" id="{971E9DE9-8124-F869-FC49-666E8B5832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30800" y="4860000"/>
              <a:ext cx="1188410" cy="1188410"/>
            </a:xfrm>
            <a:prstGeom prst="rect">
              <a:avLst/>
            </a:prstGeom>
          </p:spPr>
        </p:pic>
      </p:grpSp>
      <p:sp>
        <p:nvSpPr>
          <p:cNvPr id="2" name="ZoneTexte 1">
            <a:extLst>
              <a:ext uri="{FF2B5EF4-FFF2-40B4-BE49-F238E27FC236}">
                <a16:creationId xmlns:a16="http://schemas.microsoft.com/office/drawing/2014/main" id="{6F16C632-8512-89C6-141B-8035EC280B44}"/>
              </a:ext>
            </a:extLst>
          </p:cNvPr>
          <p:cNvSpPr txBox="1"/>
          <p:nvPr/>
        </p:nvSpPr>
        <p:spPr>
          <a:xfrm>
            <a:off x="847383" y="237724"/>
            <a:ext cx="3672631" cy="492315"/>
          </a:xfrm>
          <a:prstGeom prst="rect">
            <a:avLst/>
          </a:prstGeom>
          <a:gradFill flip="none" rotWithShape="1">
            <a:gsLst>
              <a:gs pos="86000">
                <a:schemeClr val="accent3">
                  <a:lumMod val="75000"/>
                </a:schemeClr>
              </a:gs>
              <a:gs pos="100000">
                <a:schemeClr val="bg1"/>
              </a:gs>
            </a:gsLst>
            <a:lin ang="2700000" scaled="1"/>
            <a:tileRect/>
          </a:gradFill>
          <a:ln w="19050">
            <a:solidFill>
              <a:srgbClr val="333C6B"/>
            </a:solidFill>
          </a:ln>
        </p:spPr>
        <p:txBody>
          <a:bodyPr vert="horz" lIns="91416" tIns="45708" rIns="91416" bIns="45708" rtlCol="0" anchor="ctr">
            <a:normAutofit fontScale="70000" lnSpcReduction="20000"/>
          </a:bodyPr>
          <a:lstStyle>
            <a:lvl1pPr indent="0" defTabSz="914126">
              <a:lnSpc>
                <a:spcPct val="90000"/>
              </a:lnSpc>
              <a:spcBef>
                <a:spcPct val="0"/>
              </a:spcBef>
              <a:buClr>
                <a:schemeClr val="accent1"/>
              </a:buClr>
              <a:buSzPct val="100000"/>
              <a:buFont typeface="Arial" panose="020B0604020202020204" pitchFamily="34" charset="0"/>
              <a:buNone/>
              <a:defRPr sz="2600">
                <a:solidFill>
                  <a:srgbClr val="FFFFFF"/>
                </a:solidFill>
                <a:effectLst/>
                <a:latin typeface="+mj-lt"/>
                <a:ea typeface="+mj-ea"/>
                <a:cs typeface="+mj-cs"/>
              </a:defRPr>
            </a:lvl1pPr>
            <a:lvl2pPr marL="457063" indent="0" defTabSz="914126">
              <a:lnSpc>
                <a:spcPct val="120000"/>
              </a:lnSpc>
              <a:spcBef>
                <a:spcPts val="500"/>
              </a:spcBef>
              <a:buClr>
                <a:schemeClr val="accent1"/>
              </a:buClr>
              <a:buSzPct val="100000"/>
              <a:buFont typeface="Arial" panose="020B0604020202020204" pitchFamily="34" charset="0"/>
              <a:buNone/>
              <a:defRPr sz="1799" cap="none" baseline="0">
                <a:solidFill>
                  <a:schemeClr val="tx1">
                    <a:tint val="75000"/>
                  </a:schemeClr>
                </a:solidFill>
                <a:effectLst/>
              </a:defRPr>
            </a:lvl2pPr>
            <a:lvl3pPr marL="914126" indent="0" defTabSz="914126">
              <a:lnSpc>
                <a:spcPct val="120000"/>
              </a:lnSpc>
              <a:spcBef>
                <a:spcPts val="500"/>
              </a:spcBef>
              <a:buClr>
                <a:schemeClr val="accent1"/>
              </a:buClr>
              <a:buSzPct val="100000"/>
              <a:buFont typeface="Arial" panose="020B0604020202020204" pitchFamily="34" charset="0"/>
              <a:buNone/>
              <a:defRPr sz="1600">
                <a:solidFill>
                  <a:schemeClr val="tx1">
                    <a:tint val="75000"/>
                  </a:schemeClr>
                </a:solidFill>
                <a:effectLst/>
              </a:defRPr>
            </a:lvl3pPr>
            <a:lvl4pPr marL="1371189" indent="0" defTabSz="914126">
              <a:lnSpc>
                <a:spcPct val="120000"/>
              </a:lnSpc>
              <a:spcBef>
                <a:spcPts val="500"/>
              </a:spcBef>
              <a:buClr>
                <a:schemeClr val="accent1"/>
              </a:buClr>
              <a:buSzPct val="100000"/>
              <a:buFont typeface="Arial" panose="020B0604020202020204" pitchFamily="34" charset="0"/>
              <a:buNone/>
              <a:defRPr sz="1400" cap="none" baseline="0">
                <a:solidFill>
                  <a:schemeClr val="tx1">
                    <a:tint val="75000"/>
                  </a:schemeClr>
                </a:solidFill>
                <a:effectLst/>
              </a:defRPr>
            </a:lvl4pPr>
            <a:lvl5pPr marL="1828251" indent="0" defTabSz="914126">
              <a:lnSpc>
                <a:spcPct val="120000"/>
              </a:lnSpc>
              <a:spcBef>
                <a:spcPts val="500"/>
              </a:spcBef>
              <a:buClr>
                <a:schemeClr val="accent1"/>
              </a:buClr>
              <a:buSzPct val="100000"/>
              <a:buFont typeface="Arial" panose="020B0604020202020204" pitchFamily="34" charset="0"/>
              <a:buNone/>
              <a:defRPr sz="1400">
                <a:solidFill>
                  <a:schemeClr val="tx1">
                    <a:tint val="75000"/>
                  </a:schemeClr>
                </a:solidFill>
                <a:effectLst/>
              </a:defRPr>
            </a:lvl5pPr>
            <a:lvl6pPr marL="2285314" indent="0" defTabSz="914126">
              <a:lnSpc>
                <a:spcPct val="120000"/>
              </a:lnSpc>
              <a:spcBef>
                <a:spcPts val="500"/>
              </a:spcBef>
              <a:buClr>
                <a:schemeClr val="accent1"/>
              </a:buClr>
              <a:buSzPct val="100000"/>
              <a:buFont typeface="Arial" panose="020B0604020202020204" pitchFamily="34" charset="0"/>
              <a:buNone/>
              <a:defRPr sz="1400">
                <a:solidFill>
                  <a:schemeClr val="tx1">
                    <a:tint val="75000"/>
                  </a:schemeClr>
                </a:solidFill>
                <a:effectLst/>
              </a:defRPr>
            </a:lvl6pPr>
            <a:lvl7pPr marL="2742377" indent="0" defTabSz="914126">
              <a:lnSpc>
                <a:spcPct val="120000"/>
              </a:lnSpc>
              <a:spcBef>
                <a:spcPts val="500"/>
              </a:spcBef>
              <a:buClr>
                <a:schemeClr val="accent1"/>
              </a:buClr>
              <a:buSzPct val="100000"/>
              <a:buFont typeface="Arial" panose="020B0604020202020204" pitchFamily="34" charset="0"/>
              <a:buNone/>
              <a:defRPr sz="1400">
                <a:solidFill>
                  <a:schemeClr val="tx1">
                    <a:tint val="75000"/>
                  </a:schemeClr>
                </a:solidFill>
                <a:effectLst/>
              </a:defRPr>
            </a:lvl7pPr>
            <a:lvl8pPr marL="3199440" indent="0" defTabSz="914126">
              <a:lnSpc>
                <a:spcPct val="120000"/>
              </a:lnSpc>
              <a:spcBef>
                <a:spcPts val="500"/>
              </a:spcBef>
              <a:buClr>
                <a:schemeClr val="accent1"/>
              </a:buClr>
              <a:buSzPct val="100000"/>
              <a:buFont typeface="Arial" panose="020B0604020202020204" pitchFamily="34" charset="0"/>
              <a:buNone/>
              <a:defRPr sz="1400" baseline="0">
                <a:solidFill>
                  <a:schemeClr val="tx1">
                    <a:tint val="75000"/>
                  </a:schemeClr>
                </a:solidFill>
                <a:effectLst/>
              </a:defRPr>
            </a:lvl8pPr>
            <a:lvl9pPr marL="3656503" indent="0" defTabSz="914126">
              <a:lnSpc>
                <a:spcPct val="120000"/>
              </a:lnSpc>
              <a:spcBef>
                <a:spcPts val="500"/>
              </a:spcBef>
              <a:buClr>
                <a:schemeClr val="accent1"/>
              </a:buClr>
              <a:buSzPct val="100000"/>
              <a:buFont typeface="Arial" panose="020B0604020202020204" pitchFamily="34" charset="0"/>
              <a:buNone/>
              <a:defRPr sz="1400" baseline="0">
                <a:solidFill>
                  <a:schemeClr val="tx1">
                    <a:tint val="75000"/>
                  </a:schemeClr>
                </a:solidFill>
                <a:effectLst/>
              </a:defRPr>
            </a:lvl9pPr>
          </a:lstStyle>
          <a:p>
            <a:r>
              <a:rPr lang="fr-FR" dirty="0"/>
              <a:t>Data </a:t>
            </a:r>
            <a:r>
              <a:rPr lang="fr-FR" dirty="0" err="1"/>
              <a:t>Analyst</a:t>
            </a:r>
            <a:r>
              <a:rPr lang="fr-FR" dirty="0"/>
              <a:t> – Projet 10	</a:t>
            </a:r>
          </a:p>
          <a:p>
            <a:r>
              <a:rPr lang="fr-FR" dirty="0"/>
              <a:t>Matthieu Verclytte</a:t>
            </a:r>
          </a:p>
        </p:txBody>
      </p:sp>
      <p:pic>
        <p:nvPicPr>
          <p:cNvPr id="10" name="Image 9">
            <a:extLst>
              <a:ext uri="{FF2B5EF4-FFF2-40B4-BE49-F238E27FC236}">
                <a16:creationId xmlns:a16="http://schemas.microsoft.com/office/drawing/2014/main" id="{B1E63B37-3DBF-4C3F-B0A5-7A951CA364F5}"/>
              </a:ext>
            </a:extLst>
          </p:cNvPr>
          <p:cNvPicPr>
            <a:picLocks noChangeAspect="1"/>
          </p:cNvPicPr>
          <p:nvPr/>
        </p:nvPicPr>
        <p:blipFill>
          <a:blip r:embed="rId11"/>
          <a:srcRect/>
          <a:stretch/>
        </p:blipFill>
        <p:spPr>
          <a:xfrm>
            <a:off x="7374511" y="858806"/>
            <a:ext cx="3056746" cy="1927079"/>
          </a:xfrm>
          <a:prstGeom prst="rect">
            <a:avLst/>
          </a:prstGeom>
          <a:ln w="19050">
            <a:solidFill>
              <a:srgbClr val="333C6B"/>
            </a:solidFill>
          </a:ln>
        </p:spPr>
      </p:pic>
      <p:pic>
        <p:nvPicPr>
          <p:cNvPr id="8" name="Graphique 7" descr="Eau contour">
            <a:extLst>
              <a:ext uri="{FF2B5EF4-FFF2-40B4-BE49-F238E27FC236}">
                <a16:creationId xmlns:a16="http://schemas.microsoft.com/office/drawing/2014/main" id="{E78A253D-D3CE-BE74-F844-1621C9480315}"/>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0" y="0"/>
            <a:ext cx="550456" cy="550456"/>
          </a:xfrm>
          <a:prstGeom prst="rect">
            <a:avLst/>
          </a:prstGeom>
        </p:spPr>
      </p:pic>
      <p:pic>
        <p:nvPicPr>
          <p:cNvPr id="15" name="Graphique 14">
            <a:extLst>
              <a:ext uri="{FF2B5EF4-FFF2-40B4-BE49-F238E27FC236}">
                <a16:creationId xmlns:a16="http://schemas.microsoft.com/office/drawing/2014/main" id="{60BC7900-9D83-FDE3-BBAB-E288440D4788}"/>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658492" y="0"/>
            <a:ext cx="530333" cy="530333"/>
          </a:xfrm>
          <a:prstGeom prst="rect">
            <a:avLst/>
          </a:prstGeom>
        </p:spPr>
      </p:pic>
      <p:pic>
        <p:nvPicPr>
          <p:cNvPr id="16" name="Image 15">
            <a:extLst>
              <a:ext uri="{FF2B5EF4-FFF2-40B4-BE49-F238E27FC236}">
                <a16:creationId xmlns:a16="http://schemas.microsoft.com/office/drawing/2014/main" id="{464A114B-F73E-2D3C-5774-24CFCA4115DE}"/>
              </a:ext>
            </a:extLst>
          </p:cNvPr>
          <p:cNvPicPr>
            <a:picLocks noChangeAspect="1"/>
          </p:cNvPicPr>
          <p:nvPr/>
        </p:nvPicPr>
        <p:blipFill>
          <a:blip r:embed="rId14"/>
          <a:srcRect/>
          <a:stretch/>
        </p:blipFill>
        <p:spPr>
          <a:xfrm>
            <a:off x="9406780" y="4001833"/>
            <a:ext cx="633905" cy="633905"/>
          </a:xfrm>
          <a:prstGeom prst="rect">
            <a:avLst/>
          </a:prstGeom>
        </p:spPr>
      </p:pic>
      <p:pic>
        <p:nvPicPr>
          <p:cNvPr id="19" name="Graphique 18">
            <a:extLst>
              <a:ext uri="{FF2B5EF4-FFF2-40B4-BE49-F238E27FC236}">
                <a16:creationId xmlns:a16="http://schemas.microsoft.com/office/drawing/2014/main" id="{63FEDCDB-8B10-6248-B207-774C26FCBB6B}"/>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0" y="6323053"/>
            <a:ext cx="530333" cy="530333"/>
          </a:xfrm>
          <a:prstGeom prst="rect">
            <a:avLst/>
          </a:prstGeom>
        </p:spPr>
      </p:pic>
      <p:pic>
        <p:nvPicPr>
          <p:cNvPr id="25" name="Graphique 24">
            <a:extLst>
              <a:ext uri="{FF2B5EF4-FFF2-40B4-BE49-F238E27FC236}">
                <a16:creationId xmlns:a16="http://schemas.microsoft.com/office/drawing/2014/main" id="{BF7CBC87-7E0C-317D-BDB1-99BCE3150836}"/>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1636698" y="6301259"/>
            <a:ext cx="552127" cy="552127"/>
          </a:xfrm>
          <a:prstGeom prst="rect">
            <a:avLst/>
          </a:prstGeom>
        </p:spPr>
      </p:pic>
    </p:spTree>
    <p:extLst>
      <p:ext uri="{BB962C8B-B14F-4D97-AF65-F5344CB8AC3E}">
        <p14:creationId xmlns:p14="http://schemas.microsoft.com/office/powerpoint/2010/main" val="87533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bg/>
                                          </p:spTgt>
                                        </p:tgtEl>
                                        <p:attrNameLst>
                                          <p:attrName>style.visibility</p:attrName>
                                        </p:attrNameLst>
                                      </p:cBhvr>
                                      <p:to>
                                        <p:strVal val="visible"/>
                                      </p:to>
                                    </p:set>
                                    <p:animEffect transition="in" filter="fade">
                                      <p:cBhvr>
                                        <p:cTn id="13" dur="1000"/>
                                        <p:tgtEl>
                                          <p:spTgt spid="5">
                                            <p:bg/>
                                          </p:spTgt>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1000"/>
                                        <p:tgtEl>
                                          <p:spTgt spid="5">
                                            <p:txEl>
                                              <p:pRg st="0" end="0"/>
                                            </p:txEl>
                                          </p:spTgt>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childTnLst>
                                </p:cTn>
                              </p:par>
                              <p:par>
                                <p:cTn id="23" presetID="10" presetClass="entr" presetSubtype="0" fill="hold" nodeType="withEffect">
                                  <p:stCondLst>
                                    <p:cond delay="5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par>
                                <p:cTn id="26" presetID="10" presetClass="entr" presetSubtype="0" fill="hold" nodeType="withEffect">
                                  <p:stCondLst>
                                    <p:cond delay="5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BE268-2086-D6A1-9733-0D27616D872F}"/>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7CD61526-FFAD-E043-E2FC-FFE4A7FD78EE}"/>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8054521A-7750-2A19-E917-EDD12E65E9B3}"/>
              </a:ext>
            </a:extLst>
          </p:cNvPr>
          <p:cNvSpPr>
            <a:spLocks noGrp="1"/>
          </p:cNvSpPr>
          <p:nvPr>
            <p:ph idx="1"/>
          </p:nvPr>
        </p:nvSpPr>
        <p:spPr/>
        <p:txBody>
          <a:bodyPr/>
          <a:lstStyle/>
          <a:p>
            <a:r>
              <a:rPr lang="fr-FR" dirty="0"/>
              <a:t>I – Présentation</a:t>
            </a:r>
          </a:p>
          <a:p>
            <a:r>
              <a:rPr lang="fr-FR" dirty="0"/>
              <a:t>II – Traitement de données</a:t>
            </a:r>
          </a:p>
          <a:p>
            <a:r>
              <a:rPr lang="fr-FR" dirty="0">
                <a:highlight>
                  <a:srgbClr val="C1D4F4"/>
                </a:highlight>
              </a:rPr>
              <a:t>III – Modèle de données</a:t>
            </a:r>
          </a:p>
          <a:p>
            <a:pPr lvl="1"/>
            <a:r>
              <a:rPr lang="fr-FR" dirty="0">
                <a:highlight>
                  <a:srgbClr val="C1D4F4"/>
                </a:highlight>
              </a:rPr>
              <a:t>III.A – Création de tables</a:t>
            </a:r>
          </a:p>
          <a:p>
            <a:pPr lvl="1"/>
            <a:r>
              <a:rPr lang="fr-FR" dirty="0">
                <a:highlight>
                  <a:srgbClr val="C1D4F4"/>
                </a:highlight>
              </a:rPr>
              <a:t>III.B – Jonctions</a:t>
            </a:r>
          </a:p>
          <a:p>
            <a:pPr lvl="1"/>
            <a:r>
              <a:rPr lang="fr-FR" dirty="0">
                <a:highlight>
                  <a:srgbClr val="C1D4F4"/>
                </a:highlight>
              </a:rPr>
              <a:t>III.C – Modèle</a:t>
            </a:r>
          </a:p>
          <a:p>
            <a:r>
              <a:rPr lang="fr-FR" dirty="0"/>
              <a:t>IV – Tableau de Bord</a:t>
            </a:r>
          </a:p>
          <a:p>
            <a:r>
              <a:rPr lang="fr-FR" dirty="0"/>
              <a:t>V – Conclusions et Perspectives</a:t>
            </a:r>
          </a:p>
          <a:p>
            <a:r>
              <a:rPr lang="fr-FR" dirty="0"/>
              <a:t> – ANNEXE</a:t>
            </a:r>
          </a:p>
          <a:p>
            <a:pPr lvl="1"/>
            <a:r>
              <a:rPr lang="fr-FR" dirty="0"/>
              <a:t>Documentation RGPD (ANNEXE)</a:t>
            </a:r>
          </a:p>
        </p:txBody>
      </p:sp>
      <p:sp>
        <p:nvSpPr>
          <p:cNvPr id="3" name="Espace réservé du numéro de diapositive 2">
            <a:extLst>
              <a:ext uri="{FF2B5EF4-FFF2-40B4-BE49-F238E27FC236}">
                <a16:creationId xmlns:a16="http://schemas.microsoft.com/office/drawing/2014/main" id="{D4D27F1D-AF6D-1D60-3E3D-05D0EF3D2FB0}"/>
              </a:ext>
            </a:extLst>
          </p:cNvPr>
          <p:cNvSpPr>
            <a:spLocks noGrp="1"/>
          </p:cNvSpPr>
          <p:nvPr>
            <p:ph type="sldNum" sz="quarter" idx="12"/>
          </p:nvPr>
        </p:nvSpPr>
        <p:spPr/>
        <p:txBody>
          <a:bodyPr/>
          <a:lstStyle/>
          <a:p>
            <a:pPr rtl="0"/>
            <a:fld id="{7DC1BBB0-96F0-4077-A278-0F3FB5C104D3}" type="slidenum">
              <a:rPr lang="fr-FR" noProof="0" smtClean="0"/>
              <a:t>10</a:t>
            </a:fld>
            <a:endParaRPr lang="fr-FR" noProof="0"/>
          </a:p>
        </p:txBody>
      </p:sp>
    </p:spTree>
    <p:extLst>
      <p:ext uri="{BB962C8B-B14F-4D97-AF65-F5344CB8AC3E}">
        <p14:creationId xmlns:p14="http://schemas.microsoft.com/office/powerpoint/2010/main" val="3520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DBBE29-8BEC-C087-DAD8-AFA888E0DCB7}"/>
              </a:ext>
            </a:extLst>
          </p:cNvPr>
          <p:cNvSpPr>
            <a:spLocks noGrp="1"/>
          </p:cNvSpPr>
          <p:nvPr>
            <p:ph type="title"/>
          </p:nvPr>
        </p:nvSpPr>
        <p:spPr/>
        <p:txBody>
          <a:bodyPr>
            <a:normAutofit fontScale="90000"/>
          </a:bodyPr>
          <a:lstStyle/>
          <a:p>
            <a:r>
              <a:rPr lang="fr-FR" dirty="0">
                <a:highlight>
                  <a:srgbClr val="C1D4F4"/>
                </a:highlight>
              </a:rPr>
              <a:t>III.A – Les tables</a:t>
            </a:r>
            <a:br>
              <a:rPr lang="fr-FR" dirty="0">
                <a:highlight>
                  <a:srgbClr val="C1D4F4"/>
                </a:highlight>
              </a:rPr>
            </a:br>
            <a:endParaRPr lang="fr-FR" dirty="0"/>
          </a:p>
        </p:txBody>
      </p:sp>
      <p:sp>
        <p:nvSpPr>
          <p:cNvPr id="4" name="Espace réservé du numéro de diapositive 3">
            <a:extLst>
              <a:ext uri="{FF2B5EF4-FFF2-40B4-BE49-F238E27FC236}">
                <a16:creationId xmlns:a16="http://schemas.microsoft.com/office/drawing/2014/main" id="{AB53C151-8D66-E839-E769-AB982B8ED992}"/>
              </a:ext>
            </a:extLst>
          </p:cNvPr>
          <p:cNvSpPr>
            <a:spLocks noGrp="1"/>
          </p:cNvSpPr>
          <p:nvPr>
            <p:ph type="sldNum" sz="quarter" idx="12"/>
          </p:nvPr>
        </p:nvSpPr>
        <p:spPr/>
        <p:txBody>
          <a:bodyPr/>
          <a:lstStyle/>
          <a:p>
            <a:pPr rtl="0"/>
            <a:fld id="{7DC1BBB0-96F0-4077-A278-0F3FB5C104D3}" type="slidenum">
              <a:rPr lang="fr-FR" noProof="0" smtClean="0"/>
              <a:t>11</a:t>
            </a:fld>
            <a:endParaRPr lang="fr-FR" noProof="0"/>
          </a:p>
        </p:txBody>
      </p:sp>
      <p:sp>
        <p:nvSpPr>
          <p:cNvPr id="5" name="Espace réservé du contenu 2">
            <a:extLst>
              <a:ext uri="{FF2B5EF4-FFF2-40B4-BE49-F238E27FC236}">
                <a16:creationId xmlns:a16="http://schemas.microsoft.com/office/drawing/2014/main" id="{074B0568-41DF-260B-E17F-5E67347E03CE}"/>
              </a:ext>
            </a:extLst>
          </p:cNvPr>
          <p:cNvSpPr txBox="1">
            <a:spLocks/>
          </p:cNvSpPr>
          <p:nvPr/>
        </p:nvSpPr>
        <p:spPr>
          <a:xfrm>
            <a:off x="452309" y="1370625"/>
            <a:ext cx="4536000" cy="2860412"/>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00000"/>
              </a:lnSpc>
              <a:spcBef>
                <a:spcPts val="0"/>
              </a:spcBef>
              <a:spcAft>
                <a:spcPts val="600"/>
              </a:spcAft>
            </a:pPr>
            <a:r>
              <a:rPr lang="fr-FR" sz="1600" b="1" u="sng" dirty="0" err="1">
                <a:solidFill>
                  <a:srgbClr val="271A38"/>
                </a:solidFill>
                <a:latin typeface="Inter"/>
              </a:rPr>
              <a:t>Dim_Country_Region</a:t>
            </a:r>
            <a:r>
              <a:rPr lang="fr-FR" sz="1600" b="1" u="sng" dirty="0">
                <a:solidFill>
                  <a:srgbClr val="271A38"/>
                </a:solidFill>
                <a:latin typeface="Inter"/>
              </a:rPr>
              <a:t> (Native) </a:t>
            </a:r>
            <a:r>
              <a:rPr lang="fr-FR" sz="1200" u="sng" dirty="0">
                <a:solidFill>
                  <a:srgbClr val="271A38"/>
                </a:solidFill>
                <a:latin typeface="Inter"/>
              </a:rPr>
              <a:t>(194 lignes)</a:t>
            </a:r>
            <a:r>
              <a:rPr lang="fr-FR" sz="1600" b="1" u="sng" dirty="0">
                <a:solidFill>
                  <a:srgbClr val="271A38"/>
                </a:solidFill>
                <a:latin typeface="Inter"/>
              </a:rPr>
              <a:t> :</a:t>
            </a:r>
          </a:p>
          <a:p>
            <a:pPr marL="742813" lvl="1" indent="-285750">
              <a:lnSpc>
                <a:spcPct val="100000"/>
              </a:lnSpc>
              <a:spcBef>
                <a:spcPts val="0"/>
              </a:spcBef>
              <a:spcAft>
                <a:spcPts val="600"/>
              </a:spcAft>
            </a:pPr>
            <a:r>
              <a:rPr lang="fr-FR" sz="1400" dirty="0">
                <a:solidFill>
                  <a:srgbClr val="271A38"/>
                </a:solidFill>
                <a:latin typeface="Inter"/>
              </a:rPr>
              <a:t>Country, </a:t>
            </a:r>
            <a:r>
              <a:rPr lang="fr-FR" sz="1400" dirty="0" err="1">
                <a:solidFill>
                  <a:srgbClr val="271A38"/>
                </a:solidFill>
                <a:latin typeface="Inter"/>
              </a:rPr>
              <a:t>Region</a:t>
            </a:r>
            <a:r>
              <a:rPr lang="fr-FR" sz="1400" dirty="0">
                <a:solidFill>
                  <a:srgbClr val="271A38"/>
                </a:solidFill>
                <a:latin typeface="Inter"/>
              </a:rPr>
              <a:t> </a:t>
            </a:r>
          </a:p>
          <a:p>
            <a:pPr marL="285750" indent="-285750">
              <a:lnSpc>
                <a:spcPct val="100000"/>
              </a:lnSpc>
              <a:spcBef>
                <a:spcPts val="0"/>
              </a:spcBef>
              <a:spcAft>
                <a:spcPts val="600"/>
              </a:spcAft>
            </a:pPr>
            <a:r>
              <a:rPr lang="fr-FR" sz="1600" b="1" u="sng" dirty="0" err="1">
                <a:solidFill>
                  <a:srgbClr val="271A38"/>
                </a:solidFill>
                <a:latin typeface="Inter"/>
              </a:rPr>
              <a:t>Dim_Year</a:t>
            </a:r>
            <a:r>
              <a:rPr lang="fr-FR" sz="1600" b="1" u="sng" dirty="0">
                <a:solidFill>
                  <a:srgbClr val="271A38"/>
                </a:solidFill>
                <a:latin typeface="Inter"/>
              </a:rPr>
              <a:t> (Créée) </a:t>
            </a:r>
            <a:r>
              <a:rPr lang="fr-FR" sz="1200" u="sng" dirty="0">
                <a:solidFill>
                  <a:srgbClr val="271A38"/>
                </a:solidFill>
                <a:latin typeface="Inter"/>
              </a:rPr>
              <a:t>(18 lignes)</a:t>
            </a:r>
            <a:r>
              <a:rPr lang="fr-FR" sz="1200" b="1" u="sng" dirty="0">
                <a:solidFill>
                  <a:srgbClr val="271A38"/>
                </a:solidFill>
                <a:latin typeface="Inter"/>
              </a:rPr>
              <a:t> </a:t>
            </a:r>
            <a:r>
              <a:rPr lang="fr-FR" sz="1600" b="1" u="sng" dirty="0">
                <a:solidFill>
                  <a:srgbClr val="271A38"/>
                </a:solidFill>
                <a:latin typeface="Inter"/>
              </a:rPr>
              <a:t>:</a:t>
            </a:r>
          </a:p>
          <a:p>
            <a:pPr marL="742813" lvl="1" indent="-285750">
              <a:lnSpc>
                <a:spcPct val="100000"/>
              </a:lnSpc>
              <a:spcBef>
                <a:spcPts val="0"/>
              </a:spcBef>
              <a:spcAft>
                <a:spcPts val="600"/>
              </a:spcAft>
            </a:pPr>
            <a:r>
              <a:rPr lang="fr-FR" sz="1400" dirty="0" err="1">
                <a:solidFill>
                  <a:srgbClr val="271A38"/>
                </a:solidFill>
                <a:latin typeface="Inter"/>
              </a:rPr>
              <a:t>Year</a:t>
            </a:r>
            <a:r>
              <a:rPr lang="fr-FR" sz="1400" dirty="0">
                <a:solidFill>
                  <a:srgbClr val="271A38"/>
                </a:solidFill>
                <a:latin typeface="Inter"/>
              </a:rPr>
              <a:t> </a:t>
            </a:r>
          </a:p>
          <a:p>
            <a:pPr marL="285750" indent="-285750">
              <a:lnSpc>
                <a:spcPct val="100000"/>
              </a:lnSpc>
              <a:spcBef>
                <a:spcPts val="0"/>
              </a:spcBef>
              <a:spcAft>
                <a:spcPts val="600"/>
              </a:spcAft>
            </a:pPr>
            <a:r>
              <a:rPr lang="fr-FR" sz="1600" b="1" u="sng" dirty="0" err="1">
                <a:solidFill>
                  <a:srgbClr val="271A38"/>
                </a:solidFill>
                <a:latin typeface="Inter"/>
              </a:rPr>
              <a:t>Dim_Granularity</a:t>
            </a:r>
            <a:r>
              <a:rPr lang="fr-FR" sz="1600" b="1" u="sng" dirty="0">
                <a:solidFill>
                  <a:srgbClr val="271A38"/>
                </a:solidFill>
                <a:latin typeface="Inter"/>
              </a:rPr>
              <a:t> (Créée) </a:t>
            </a:r>
            <a:r>
              <a:rPr lang="fr-FR" sz="1200" u="sng" dirty="0">
                <a:solidFill>
                  <a:srgbClr val="271A38"/>
                </a:solidFill>
                <a:latin typeface="Inter"/>
              </a:rPr>
              <a:t>3 lignes </a:t>
            </a:r>
            <a:r>
              <a:rPr lang="fr-FR" sz="1600" b="1" u="sng" dirty="0">
                <a:solidFill>
                  <a:srgbClr val="271A38"/>
                </a:solidFill>
                <a:latin typeface="Inter"/>
              </a:rPr>
              <a:t>:</a:t>
            </a:r>
          </a:p>
          <a:p>
            <a:pPr marL="742813" lvl="1" indent="-285750">
              <a:lnSpc>
                <a:spcPct val="100000"/>
              </a:lnSpc>
              <a:spcBef>
                <a:spcPts val="0"/>
              </a:spcBef>
              <a:spcAft>
                <a:spcPts val="600"/>
              </a:spcAft>
            </a:pPr>
            <a:r>
              <a:rPr lang="fr-FR" sz="1400" dirty="0" err="1">
                <a:solidFill>
                  <a:srgbClr val="271A38"/>
                </a:solidFill>
                <a:latin typeface="Inter"/>
              </a:rPr>
              <a:t>Granularity</a:t>
            </a:r>
            <a:endParaRPr lang="fr-FR" sz="1400" dirty="0">
              <a:solidFill>
                <a:srgbClr val="271A38"/>
              </a:solidFill>
              <a:latin typeface="Inter"/>
            </a:endParaRPr>
          </a:p>
        </p:txBody>
      </p:sp>
      <p:sp>
        <p:nvSpPr>
          <p:cNvPr id="6" name="Espace réservé du contenu 2">
            <a:extLst>
              <a:ext uri="{FF2B5EF4-FFF2-40B4-BE49-F238E27FC236}">
                <a16:creationId xmlns:a16="http://schemas.microsoft.com/office/drawing/2014/main" id="{DAFED467-8DCC-1937-84AF-7FD0F65BF8EA}"/>
              </a:ext>
            </a:extLst>
          </p:cNvPr>
          <p:cNvSpPr txBox="1">
            <a:spLocks/>
          </p:cNvSpPr>
          <p:nvPr/>
        </p:nvSpPr>
        <p:spPr>
          <a:xfrm>
            <a:off x="452309" y="998736"/>
            <a:ext cx="4536000"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600" b="1" dirty="0"/>
              <a:t>3 TABLES DE DIMENSIONS</a:t>
            </a:r>
          </a:p>
        </p:txBody>
      </p:sp>
      <p:sp>
        <p:nvSpPr>
          <p:cNvPr id="11" name="Espace réservé du contenu 2">
            <a:extLst>
              <a:ext uri="{FF2B5EF4-FFF2-40B4-BE49-F238E27FC236}">
                <a16:creationId xmlns:a16="http://schemas.microsoft.com/office/drawing/2014/main" id="{C2903EA7-E1C3-CE1A-6194-6EA1004B8486}"/>
              </a:ext>
            </a:extLst>
          </p:cNvPr>
          <p:cNvSpPr txBox="1">
            <a:spLocks/>
          </p:cNvSpPr>
          <p:nvPr/>
        </p:nvSpPr>
        <p:spPr>
          <a:xfrm>
            <a:off x="6084000" y="1351840"/>
            <a:ext cx="5652516" cy="4602872"/>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00000"/>
              </a:lnSpc>
              <a:spcBef>
                <a:spcPts val="0"/>
              </a:spcBef>
              <a:spcAft>
                <a:spcPts val="600"/>
              </a:spcAft>
            </a:pPr>
            <a:r>
              <a:rPr lang="fr-FR" sz="1600" b="1" u="sng" dirty="0" err="1">
                <a:solidFill>
                  <a:srgbClr val="271A38"/>
                </a:solidFill>
                <a:latin typeface="Inter"/>
              </a:rPr>
              <a:t>Fact_Population</a:t>
            </a:r>
            <a:r>
              <a:rPr lang="fr-FR" sz="1600" b="1" u="sng" dirty="0">
                <a:solidFill>
                  <a:srgbClr val="271A38"/>
                </a:solidFill>
                <a:latin typeface="Inter"/>
              </a:rPr>
              <a:t> (Native) </a:t>
            </a:r>
            <a:r>
              <a:rPr lang="fr-FR" sz="1200" u="sng" dirty="0">
                <a:solidFill>
                  <a:srgbClr val="271A38"/>
                </a:solidFill>
                <a:latin typeface="Inter"/>
              </a:rPr>
              <a:t>(10 368 lignes) </a:t>
            </a:r>
            <a:r>
              <a:rPr lang="fr-FR" sz="1600" b="1" u="sng" dirty="0">
                <a:solidFill>
                  <a:srgbClr val="271A38"/>
                </a:solidFill>
                <a:latin typeface="Inter"/>
              </a:rPr>
              <a:t>:</a:t>
            </a:r>
          </a:p>
          <a:p>
            <a:pPr marL="742813" lvl="1" indent="-285750">
              <a:lnSpc>
                <a:spcPct val="100000"/>
              </a:lnSpc>
              <a:spcBef>
                <a:spcPts val="0"/>
              </a:spcBef>
              <a:spcAft>
                <a:spcPts val="600"/>
              </a:spcAft>
            </a:pPr>
            <a:r>
              <a:rPr lang="fr-FR" sz="1400" dirty="0">
                <a:solidFill>
                  <a:srgbClr val="271A38"/>
                </a:solidFill>
                <a:latin typeface="Inter"/>
              </a:rPr>
              <a:t>Country, </a:t>
            </a:r>
            <a:r>
              <a:rPr lang="fr-FR" sz="1400" dirty="0" err="1">
                <a:solidFill>
                  <a:srgbClr val="271A38"/>
                </a:solidFill>
                <a:latin typeface="Inter"/>
              </a:rPr>
              <a:t>Year</a:t>
            </a:r>
            <a:r>
              <a:rPr lang="fr-FR" sz="1400" dirty="0">
                <a:solidFill>
                  <a:srgbClr val="271A38"/>
                </a:solidFill>
                <a:latin typeface="Inter"/>
              </a:rPr>
              <a:t>, </a:t>
            </a:r>
            <a:r>
              <a:rPr lang="fr-FR" sz="1400" dirty="0" err="1">
                <a:solidFill>
                  <a:srgbClr val="271A38"/>
                </a:solidFill>
                <a:latin typeface="Inter"/>
              </a:rPr>
              <a:t>Granularity</a:t>
            </a:r>
            <a:endParaRPr lang="fr-FR" sz="1400" dirty="0">
              <a:solidFill>
                <a:srgbClr val="271A38"/>
              </a:solidFill>
              <a:latin typeface="Inter"/>
            </a:endParaRPr>
          </a:p>
          <a:p>
            <a:pPr marL="742813" lvl="1" indent="-285750">
              <a:lnSpc>
                <a:spcPct val="100000"/>
              </a:lnSpc>
              <a:spcBef>
                <a:spcPts val="0"/>
              </a:spcBef>
              <a:spcAft>
                <a:spcPts val="600"/>
              </a:spcAft>
            </a:pPr>
            <a:r>
              <a:rPr lang="fr-FR" sz="1400" dirty="0">
                <a:solidFill>
                  <a:srgbClr val="271A38"/>
                </a:solidFill>
                <a:latin typeface="Inter"/>
              </a:rPr>
              <a:t>Population</a:t>
            </a:r>
          </a:p>
          <a:p>
            <a:pPr marL="285750" indent="-285750">
              <a:lnSpc>
                <a:spcPct val="100000"/>
              </a:lnSpc>
              <a:spcBef>
                <a:spcPts val="0"/>
              </a:spcBef>
              <a:spcAft>
                <a:spcPts val="600"/>
              </a:spcAft>
            </a:pPr>
            <a:r>
              <a:rPr lang="fr-FR" sz="1600" b="1" u="sng" dirty="0" err="1">
                <a:solidFill>
                  <a:srgbClr val="271A38"/>
                </a:solidFill>
                <a:latin typeface="Inter"/>
              </a:rPr>
              <a:t>Fact_PoliticalStability</a:t>
            </a:r>
            <a:r>
              <a:rPr lang="fr-FR" sz="1600" b="1" u="sng" dirty="0">
                <a:solidFill>
                  <a:srgbClr val="271A38"/>
                </a:solidFill>
                <a:latin typeface="Inter"/>
              </a:rPr>
              <a:t> (Native) </a:t>
            </a:r>
            <a:r>
              <a:rPr lang="fr-FR" sz="1200" u="sng" dirty="0">
                <a:solidFill>
                  <a:srgbClr val="271A38"/>
                </a:solidFill>
                <a:latin typeface="Inter"/>
              </a:rPr>
              <a:t>(3 203 lignes )</a:t>
            </a:r>
            <a:r>
              <a:rPr lang="fr-FR" sz="1200" b="1" u="sng" dirty="0">
                <a:solidFill>
                  <a:srgbClr val="271A38"/>
                </a:solidFill>
                <a:latin typeface="Inter"/>
              </a:rPr>
              <a:t>:</a:t>
            </a:r>
          </a:p>
          <a:p>
            <a:pPr marL="742813" lvl="1" indent="-285750">
              <a:lnSpc>
                <a:spcPct val="100000"/>
              </a:lnSpc>
              <a:spcBef>
                <a:spcPts val="0"/>
              </a:spcBef>
              <a:spcAft>
                <a:spcPts val="600"/>
              </a:spcAft>
            </a:pPr>
            <a:r>
              <a:rPr lang="fr-FR" sz="1400" dirty="0">
                <a:solidFill>
                  <a:srgbClr val="271A38"/>
                </a:solidFill>
                <a:latin typeface="Inter"/>
              </a:rPr>
              <a:t>Country, </a:t>
            </a:r>
            <a:r>
              <a:rPr lang="fr-FR" sz="1400" dirty="0" err="1">
                <a:solidFill>
                  <a:srgbClr val="271A38"/>
                </a:solidFill>
                <a:latin typeface="Inter"/>
              </a:rPr>
              <a:t>Year</a:t>
            </a:r>
            <a:r>
              <a:rPr lang="fr-FR" sz="1400" dirty="0">
                <a:solidFill>
                  <a:srgbClr val="271A38"/>
                </a:solidFill>
                <a:latin typeface="Inter"/>
              </a:rPr>
              <a:t>, </a:t>
            </a:r>
            <a:r>
              <a:rPr lang="fr-FR" sz="1400" dirty="0" err="1">
                <a:solidFill>
                  <a:srgbClr val="271A38"/>
                </a:solidFill>
                <a:latin typeface="Inter"/>
              </a:rPr>
              <a:t>Granularity</a:t>
            </a:r>
            <a:endParaRPr lang="fr-FR" sz="1400" dirty="0">
              <a:solidFill>
                <a:srgbClr val="271A38"/>
              </a:solidFill>
              <a:latin typeface="Inter"/>
            </a:endParaRPr>
          </a:p>
          <a:p>
            <a:pPr marL="742813" lvl="1" indent="-285750">
              <a:lnSpc>
                <a:spcPct val="100000"/>
              </a:lnSpc>
              <a:spcBef>
                <a:spcPts val="0"/>
              </a:spcBef>
              <a:spcAft>
                <a:spcPts val="600"/>
              </a:spcAft>
            </a:pPr>
            <a:r>
              <a:rPr lang="fr-FR" sz="1400" dirty="0" err="1">
                <a:solidFill>
                  <a:srgbClr val="271A38"/>
                </a:solidFill>
                <a:latin typeface="Inter"/>
              </a:rPr>
              <a:t>Political_Stability</a:t>
            </a:r>
            <a:endParaRPr lang="fr-FR" sz="1400" dirty="0">
              <a:solidFill>
                <a:srgbClr val="271A38"/>
              </a:solidFill>
              <a:latin typeface="Inter"/>
            </a:endParaRPr>
          </a:p>
          <a:p>
            <a:pPr marL="285750" indent="-285750">
              <a:lnSpc>
                <a:spcPct val="100000"/>
              </a:lnSpc>
              <a:spcBef>
                <a:spcPts val="0"/>
              </a:spcBef>
              <a:spcAft>
                <a:spcPts val="600"/>
              </a:spcAft>
            </a:pPr>
            <a:r>
              <a:rPr lang="fr-FR" sz="1600" b="1" u="sng" dirty="0" err="1">
                <a:solidFill>
                  <a:srgbClr val="271A38"/>
                </a:solidFill>
                <a:latin typeface="Inter"/>
              </a:rPr>
              <a:t>Fact_DrinkingWaterServices</a:t>
            </a:r>
            <a:r>
              <a:rPr lang="fr-FR" sz="1600" b="1" u="sng" dirty="0">
                <a:solidFill>
                  <a:srgbClr val="271A38"/>
                </a:solidFill>
                <a:latin typeface="Inter"/>
              </a:rPr>
              <a:t> (Native) </a:t>
            </a:r>
            <a:r>
              <a:rPr lang="fr-FR" sz="1100" u="sng" dirty="0">
                <a:solidFill>
                  <a:srgbClr val="271A38"/>
                </a:solidFill>
                <a:latin typeface="Inter"/>
              </a:rPr>
              <a:t>(10 476 lignes ):</a:t>
            </a:r>
          </a:p>
          <a:p>
            <a:pPr marL="742813" lvl="1" indent="-285750">
              <a:lnSpc>
                <a:spcPct val="100000"/>
              </a:lnSpc>
              <a:spcBef>
                <a:spcPts val="0"/>
              </a:spcBef>
              <a:spcAft>
                <a:spcPts val="600"/>
              </a:spcAft>
            </a:pPr>
            <a:r>
              <a:rPr lang="fr-FR" sz="1400" dirty="0">
                <a:solidFill>
                  <a:srgbClr val="271A38"/>
                </a:solidFill>
                <a:latin typeface="Inter"/>
              </a:rPr>
              <a:t>Country, </a:t>
            </a:r>
            <a:r>
              <a:rPr lang="fr-FR" sz="1400" dirty="0" err="1">
                <a:solidFill>
                  <a:srgbClr val="271A38"/>
                </a:solidFill>
                <a:latin typeface="Inter"/>
              </a:rPr>
              <a:t>Year</a:t>
            </a:r>
            <a:r>
              <a:rPr lang="fr-FR" sz="1400" dirty="0">
                <a:solidFill>
                  <a:srgbClr val="271A38"/>
                </a:solidFill>
                <a:latin typeface="Inter"/>
              </a:rPr>
              <a:t>, </a:t>
            </a:r>
            <a:r>
              <a:rPr lang="fr-FR" sz="1400" dirty="0" err="1">
                <a:solidFill>
                  <a:srgbClr val="271A38"/>
                </a:solidFill>
                <a:latin typeface="Inter"/>
              </a:rPr>
              <a:t>Granularity</a:t>
            </a:r>
            <a:endParaRPr lang="fr-FR" sz="1400" dirty="0">
              <a:solidFill>
                <a:srgbClr val="271A38"/>
              </a:solidFill>
              <a:latin typeface="Inter"/>
            </a:endParaRPr>
          </a:p>
          <a:p>
            <a:pPr marL="742813" lvl="1" indent="-285750">
              <a:lnSpc>
                <a:spcPct val="100000"/>
              </a:lnSpc>
              <a:spcBef>
                <a:spcPts val="0"/>
              </a:spcBef>
              <a:spcAft>
                <a:spcPts val="600"/>
              </a:spcAft>
            </a:pPr>
            <a:r>
              <a:rPr lang="en-US" sz="1400" dirty="0">
                <a:solidFill>
                  <a:srgbClr val="271A38"/>
                </a:solidFill>
                <a:latin typeface="Inter"/>
              </a:rPr>
              <a:t>Population using at least basic drinking-water services (%)</a:t>
            </a:r>
          </a:p>
          <a:p>
            <a:pPr marL="742813" lvl="1" indent="-285750">
              <a:lnSpc>
                <a:spcPct val="100000"/>
              </a:lnSpc>
              <a:spcBef>
                <a:spcPts val="0"/>
              </a:spcBef>
              <a:spcAft>
                <a:spcPts val="600"/>
              </a:spcAft>
            </a:pPr>
            <a:r>
              <a:rPr lang="en-US" sz="1400" dirty="0">
                <a:solidFill>
                  <a:srgbClr val="271A38"/>
                </a:solidFill>
                <a:latin typeface="Inter"/>
              </a:rPr>
              <a:t>Population using safely managed drinking-water services (%)</a:t>
            </a:r>
            <a:endParaRPr lang="fr-FR" sz="1400" dirty="0">
              <a:solidFill>
                <a:srgbClr val="271A38"/>
              </a:solidFill>
              <a:latin typeface="Inter"/>
            </a:endParaRPr>
          </a:p>
          <a:p>
            <a:pPr marL="285750" indent="-285750">
              <a:lnSpc>
                <a:spcPct val="100000"/>
              </a:lnSpc>
              <a:spcBef>
                <a:spcPts val="0"/>
              </a:spcBef>
              <a:spcAft>
                <a:spcPts val="600"/>
              </a:spcAft>
            </a:pPr>
            <a:r>
              <a:rPr lang="fr-FR" sz="1600" b="1" u="sng" dirty="0" err="1">
                <a:solidFill>
                  <a:srgbClr val="271A38"/>
                </a:solidFill>
                <a:latin typeface="Inter"/>
              </a:rPr>
              <a:t>Fact_MortalityRateWASH</a:t>
            </a:r>
            <a:r>
              <a:rPr lang="fr-FR" sz="1600" b="1" u="sng" dirty="0">
                <a:solidFill>
                  <a:srgbClr val="271A38"/>
                </a:solidFill>
                <a:latin typeface="Inter"/>
              </a:rPr>
              <a:t> (Native) </a:t>
            </a:r>
            <a:r>
              <a:rPr lang="fr-FR" sz="1200" u="sng" dirty="0">
                <a:solidFill>
                  <a:srgbClr val="271A38"/>
                </a:solidFill>
                <a:latin typeface="Inter"/>
              </a:rPr>
              <a:t>(183 lignes)</a:t>
            </a:r>
            <a:r>
              <a:rPr lang="fr-FR" sz="1600" u="sng" dirty="0">
                <a:solidFill>
                  <a:srgbClr val="271A38"/>
                </a:solidFill>
                <a:latin typeface="Inter"/>
              </a:rPr>
              <a:t> </a:t>
            </a:r>
            <a:r>
              <a:rPr lang="fr-FR" sz="1600" b="1" u="sng" dirty="0">
                <a:solidFill>
                  <a:srgbClr val="271A38"/>
                </a:solidFill>
                <a:latin typeface="Inter"/>
              </a:rPr>
              <a:t>:</a:t>
            </a:r>
          </a:p>
          <a:p>
            <a:pPr marL="742813" lvl="1" indent="-285750">
              <a:lnSpc>
                <a:spcPct val="100000"/>
              </a:lnSpc>
              <a:spcBef>
                <a:spcPts val="0"/>
              </a:spcBef>
              <a:spcAft>
                <a:spcPts val="600"/>
              </a:spcAft>
            </a:pPr>
            <a:r>
              <a:rPr lang="fr-FR" sz="1400" dirty="0">
                <a:solidFill>
                  <a:srgbClr val="271A38"/>
                </a:solidFill>
                <a:latin typeface="Inter"/>
              </a:rPr>
              <a:t>Country, </a:t>
            </a:r>
            <a:r>
              <a:rPr lang="fr-FR" sz="1400" dirty="0" err="1">
                <a:solidFill>
                  <a:srgbClr val="271A38"/>
                </a:solidFill>
                <a:latin typeface="Inter"/>
              </a:rPr>
              <a:t>Year</a:t>
            </a:r>
            <a:r>
              <a:rPr lang="fr-FR" sz="1400" dirty="0">
                <a:solidFill>
                  <a:srgbClr val="271A38"/>
                </a:solidFill>
                <a:latin typeface="Inter"/>
              </a:rPr>
              <a:t>, </a:t>
            </a:r>
            <a:r>
              <a:rPr lang="fr-FR" sz="1400" dirty="0" err="1">
                <a:solidFill>
                  <a:srgbClr val="271A38"/>
                </a:solidFill>
                <a:latin typeface="Inter"/>
              </a:rPr>
              <a:t>Granularity</a:t>
            </a:r>
            <a:endParaRPr lang="en-US" sz="1400" dirty="0">
              <a:solidFill>
                <a:srgbClr val="271A38"/>
              </a:solidFill>
              <a:latin typeface="Inter"/>
            </a:endParaRPr>
          </a:p>
          <a:p>
            <a:pPr marL="742813" lvl="1" indent="-285750">
              <a:lnSpc>
                <a:spcPct val="100000"/>
              </a:lnSpc>
              <a:spcBef>
                <a:spcPts val="0"/>
              </a:spcBef>
              <a:spcAft>
                <a:spcPts val="600"/>
              </a:spcAft>
            </a:pPr>
            <a:r>
              <a:rPr lang="en-US" sz="1400" dirty="0">
                <a:solidFill>
                  <a:srgbClr val="271A38"/>
                </a:solidFill>
                <a:latin typeface="Inter"/>
              </a:rPr>
              <a:t>Mortality rate attributed to WASH services per 100_000 </a:t>
            </a:r>
            <a:r>
              <a:rPr lang="en-US" sz="1400" dirty="0" err="1">
                <a:solidFill>
                  <a:srgbClr val="271A38"/>
                </a:solidFill>
                <a:latin typeface="Inter"/>
              </a:rPr>
              <a:t>inhab</a:t>
            </a:r>
            <a:endParaRPr lang="en-US" sz="1400" dirty="0">
              <a:solidFill>
                <a:srgbClr val="271A38"/>
              </a:solidFill>
              <a:latin typeface="Inter"/>
            </a:endParaRPr>
          </a:p>
          <a:p>
            <a:pPr marL="742813" lvl="1" indent="-285750">
              <a:lnSpc>
                <a:spcPct val="100000"/>
              </a:lnSpc>
              <a:spcBef>
                <a:spcPts val="0"/>
              </a:spcBef>
              <a:spcAft>
                <a:spcPts val="600"/>
              </a:spcAft>
            </a:pPr>
            <a:r>
              <a:rPr lang="fr-FR" sz="1400" dirty="0">
                <a:solidFill>
                  <a:srgbClr val="271A38"/>
                </a:solidFill>
                <a:latin typeface="Inter"/>
              </a:rPr>
              <a:t>WASH </a:t>
            </a:r>
            <a:r>
              <a:rPr lang="fr-FR" sz="1400" dirty="0" err="1">
                <a:solidFill>
                  <a:srgbClr val="271A38"/>
                </a:solidFill>
                <a:latin typeface="Inter"/>
              </a:rPr>
              <a:t>deaths</a:t>
            </a:r>
            <a:endParaRPr lang="fr-FR" sz="1400" dirty="0">
              <a:solidFill>
                <a:srgbClr val="271A38"/>
              </a:solidFill>
              <a:latin typeface="Inter"/>
            </a:endParaRPr>
          </a:p>
        </p:txBody>
      </p:sp>
      <p:sp>
        <p:nvSpPr>
          <p:cNvPr id="12" name="Espace réservé du contenu 2">
            <a:extLst>
              <a:ext uri="{FF2B5EF4-FFF2-40B4-BE49-F238E27FC236}">
                <a16:creationId xmlns:a16="http://schemas.microsoft.com/office/drawing/2014/main" id="{D856269E-F375-265D-05B2-BD24A0B2C9E7}"/>
              </a:ext>
            </a:extLst>
          </p:cNvPr>
          <p:cNvSpPr txBox="1">
            <a:spLocks/>
          </p:cNvSpPr>
          <p:nvPr/>
        </p:nvSpPr>
        <p:spPr>
          <a:xfrm>
            <a:off x="6084000" y="998736"/>
            <a:ext cx="5652516"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600" b="1" dirty="0"/>
              <a:t>4 TABLES DE FAITS</a:t>
            </a:r>
          </a:p>
        </p:txBody>
      </p:sp>
    </p:spTree>
    <p:extLst>
      <p:ext uri="{BB962C8B-B14F-4D97-AF65-F5344CB8AC3E}">
        <p14:creationId xmlns:p14="http://schemas.microsoft.com/office/powerpoint/2010/main" val="42761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12" end="1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F96CB-EF27-F4BD-9EE5-E3306411481F}"/>
              </a:ext>
            </a:extLst>
          </p:cNvPr>
          <p:cNvSpPr>
            <a:spLocks noGrp="1"/>
          </p:cNvSpPr>
          <p:nvPr>
            <p:ph type="title"/>
          </p:nvPr>
        </p:nvSpPr>
        <p:spPr/>
        <p:txBody>
          <a:bodyPr/>
          <a:lstStyle/>
          <a:p>
            <a:r>
              <a:rPr lang="fr-FR" dirty="0"/>
              <a:t>III.B – Jonction en une table de faits </a:t>
            </a:r>
            <a:r>
              <a:rPr lang="fr-FR" dirty="0" err="1"/>
              <a:t>Fact_Sum_Up</a:t>
            </a:r>
            <a:endParaRPr lang="fr-FR" dirty="0"/>
          </a:p>
        </p:txBody>
      </p:sp>
      <p:sp>
        <p:nvSpPr>
          <p:cNvPr id="4" name="Espace réservé du numéro de diapositive 3">
            <a:extLst>
              <a:ext uri="{FF2B5EF4-FFF2-40B4-BE49-F238E27FC236}">
                <a16:creationId xmlns:a16="http://schemas.microsoft.com/office/drawing/2014/main" id="{A52C1070-9147-4C93-A879-D9F8750F76B8}"/>
              </a:ext>
            </a:extLst>
          </p:cNvPr>
          <p:cNvSpPr>
            <a:spLocks noGrp="1"/>
          </p:cNvSpPr>
          <p:nvPr>
            <p:ph type="sldNum" sz="quarter" idx="12"/>
          </p:nvPr>
        </p:nvSpPr>
        <p:spPr/>
        <p:txBody>
          <a:bodyPr/>
          <a:lstStyle/>
          <a:p>
            <a:pPr rtl="0"/>
            <a:fld id="{7DC1BBB0-96F0-4077-A278-0F3FB5C104D3}" type="slidenum">
              <a:rPr lang="fr-FR" noProof="0" smtClean="0"/>
              <a:t>12</a:t>
            </a:fld>
            <a:endParaRPr lang="fr-FR" noProof="0"/>
          </a:p>
        </p:txBody>
      </p:sp>
      <mc:AlternateContent xmlns:mc="http://schemas.openxmlformats.org/markup-compatibility/2006" xmlns:a14="http://schemas.microsoft.com/office/drawing/2010/main">
        <mc:Choice Requires="a14">
          <p:sp>
            <p:nvSpPr>
              <p:cNvPr id="7" name="Espace réservé du contenu 2">
                <a:extLst>
                  <a:ext uri="{FF2B5EF4-FFF2-40B4-BE49-F238E27FC236}">
                    <a16:creationId xmlns:a16="http://schemas.microsoft.com/office/drawing/2014/main" id="{AC407A91-272B-50B9-7899-07BA1F48F176}"/>
                  </a:ext>
                </a:extLst>
              </p:cNvPr>
              <p:cNvSpPr txBox="1">
                <a:spLocks/>
              </p:cNvSpPr>
              <p:nvPr/>
            </p:nvSpPr>
            <p:spPr>
              <a:xfrm>
                <a:off x="6239037" y="1430600"/>
                <a:ext cx="5472000" cy="1438077"/>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200" b="1" u="sng" dirty="0">
                    <a:solidFill>
                      <a:schemeClr val="tx1"/>
                    </a:solidFill>
                  </a:rPr>
                  <a:t>Recalcul colonnes WASH </a:t>
                </a:r>
                <a:r>
                  <a:rPr lang="fr-FR" sz="1200" b="1" u="sng" dirty="0" err="1">
                    <a:solidFill>
                      <a:schemeClr val="tx1"/>
                    </a:solidFill>
                  </a:rPr>
                  <a:t>Death</a:t>
                </a:r>
                <a:r>
                  <a:rPr lang="fr-FR" sz="1200" b="1" u="sng" dirty="0">
                    <a:solidFill>
                      <a:schemeClr val="tx1"/>
                    </a:solidFill>
                  </a:rPr>
                  <a:t> Calc :</a:t>
                </a:r>
                <a:r>
                  <a:rPr lang="fr-FR" sz="1200" dirty="0">
                    <a:solidFill>
                      <a:schemeClr val="tx1"/>
                    </a:solidFill>
                  </a:rPr>
                  <a:t> </a:t>
                </a:r>
                <a:br>
                  <a:rPr lang="fr-FR" dirty="0">
                    <a:solidFill>
                      <a:schemeClr val="tx1"/>
                    </a:solidFill>
                  </a:rPr>
                </a:br>
                <a:r>
                  <a:rPr lang="fr-FR" sz="1200" dirty="0">
                    <a:solidFill>
                      <a:schemeClr val="tx1"/>
                    </a:solidFill>
                  </a:rPr>
                  <a:t>(pour cohérence Taux Mortalité vs Population) :</a:t>
                </a:r>
              </a:p>
              <a:p>
                <a:pPr marL="0" indent="0">
                  <a:buNone/>
                </a:pPr>
                <a:r>
                  <a:rPr lang="en-US" sz="900" dirty="0" err="1">
                    <a:solidFill>
                      <a:schemeClr val="tx1"/>
                    </a:solidFill>
                  </a:rPr>
                  <a:t>Wash_Death_Calc</a:t>
                </a:r>
                <a:r>
                  <a:rPr lang="en-US" sz="900" dirty="0">
                    <a:solidFill>
                      <a:schemeClr val="tx1"/>
                    </a:solidFill>
                  </a:rPr>
                  <a:t> </a:t>
                </a:r>
                <a14:m>
                  <m:oMath xmlns:m="http://schemas.openxmlformats.org/officeDocument/2006/math">
                    <m:r>
                      <a:rPr lang="fr-FR" sz="900">
                        <a:solidFill>
                          <a:schemeClr val="tx1"/>
                        </a:solidFill>
                        <a:latin typeface="Cambria Math" panose="02040503050406030204" pitchFamily="18" charset="0"/>
                      </a:rPr>
                      <m:t>=</m:t>
                    </m:r>
                    <m:f>
                      <m:fPr>
                        <m:ctrlPr>
                          <a:rPr lang="fr-FR" sz="900" i="1">
                            <a:solidFill>
                              <a:schemeClr val="tx1"/>
                            </a:solidFill>
                            <a:latin typeface="Cambria Math" panose="02040503050406030204" pitchFamily="18" charset="0"/>
                          </a:rPr>
                        </m:ctrlPr>
                      </m:fPr>
                      <m:num>
                        <m:r>
                          <m:rPr>
                            <m:nor/>
                          </m:rPr>
                          <a:rPr lang="en-US" sz="900" dirty="0">
                            <a:solidFill>
                              <a:schemeClr val="tx1"/>
                            </a:solidFill>
                          </a:rPr>
                          <m:t>[</m:t>
                        </m:r>
                        <m:r>
                          <m:rPr>
                            <m:nor/>
                          </m:rPr>
                          <a:rPr lang="en-US" sz="900" dirty="0">
                            <a:solidFill>
                              <a:schemeClr val="tx1"/>
                            </a:solidFill>
                          </a:rPr>
                          <m:t>Population</m:t>
                        </m:r>
                        <m:r>
                          <m:rPr>
                            <m:nor/>
                          </m:rPr>
                          <a:rPr lang="en-US" sz="900" dirty="0">
                            <a:solidFill>
                              <a:schemeClr val="tx1"/>
                            </a:solidFill>
                          </a:rPr>
                          <m:t>]∗[</m:t>
                        </m:r>
                        <m:r>
                          <m:rPr>
                            <m:nor/>
                          </m:rPr>
                          <a:rPr lang="en-US" sz="900" dirty="0">
                            <a:solidFill>
                              <a:schemeClr val="tx1"/>
                            </a:solidFill>
                          </a:rPr>
                          <m:t>Mortality</m:t>
                        </m:r>
                        <m:r>
                          <m:rPr>
                            <m:nor/>
                          </m:rPr>
                          <a:rPr lang="en-US" sz="900" dirty="0">
                            <a:solidFill>
                              <a:schemeClr val="tx1"/>
                            </a:solidFill>
                          </a:rPr>
                          <m:t> </m:t>
                        </m:r>
                        <m:r>
                          <m:rPr>
                            <m:nor/>
                          </m:rPr>
                          <a:rPr lang="en-US" sz="900" dirty="0">
                            <a:solidFill>
                              <a:schemeClr val="tx1"/>
                            </a:solidFill>
                          </a:rPr>
                          <m:t>rate</m:t>
                        </m:r>
                        <m:r>
                          <m:rPr>
                            <m:nor/>
                          </m:rPr>
                          <a:rPr lang="en-US" sz="900" dirty="0">
                            <a:solidFill>
                              <a:schemeClr val="tx1"/>
                            </a:solidFill>
                          </a:rPr>
                          <m:t> </m:t>
                        </m:r>
                        <m:r>
                          <m:rPr>
                            <m:nor/>
                          </m:rPr>
                          <a:rPr lang="en-US" sz="900" dirty="0">
                            <a:solidFill>
                              <a:schemeClr val="tx1"/>
                            </a:solidFill>
                          </a:rPr>
                          <m:t>attributed</m:t>
                        </m:r>
                        <m:r>
                          <m:rPr>
                            <m:nor/>
                          </m:rPr>
                          <a:rPr lang="en-US" sz="900" dirty="0">
                            <a:solidFill>
                              <a:schemeClr val="tx1"/>
                            </a:solidFill>
                          </a:rPr>
                          <m:t> </m:t>
                        </m:r>
                        <m:r>
                          <m:rPr>
                            <m:nor/>
                          </m:rPr>
                          <a:rPr lang="en-US" sz="900" dirty="0">
                            <a:solidFill>
                              <a:schemeClr val="tx1"/>
                            </a:solidFill>
                          </a:rPr>
                          <m:t>to</m:t>
                        </m:r>
                        <m:r>
                          <m:rPr>
                            <m:nor/>
                          </m:rPr>
                          <a:rPr lang="en-US" sz="900" dirty="0">
                            <a:solidFill>
                              <a:schemeClr val="tx1"/>
                            </a:solidFill>
                          </a:rPr>
                          <m:t> </m:t>
                        </m:r>
                        <m:r>
                          <m:rPr>
                            <m:nor/>
                          </m:rPr>
                          <a:rPr lang="en-US" sz="900" dirty="0">
                            <a:solidFill>
                              <a:schemeClr val="tx1"/>
                            </a:solidFill>
                          </a:rPr>
                          <m:t>WASH</m:t>
                        </m:r>
                        <m:r>
                          <m:rPr>
                            <m:nor/>
                          </m:rPr>
                          <a:rPr lang="en-US" sz="900" dirty="0">
                            <a:solidFill>
                              <a:schemeClr val="tx1"/>
                            </a:solidFill>
                          </a:rPr>
                          <m:t> </m:t>
                        </m:r>
                        <m:r>
                          <m:rPr>
                            <m:nor/>
                          </m:rPr>
                          <a:rPr lang="en-US" sz="900" dirty="0">
                            <a:solidFill>
                              <a:schemeClr val="tx1"/>
                            </a:solidFill>
                          </a:rPr>
                          <m:t>services</m:t>
                        </m:r>
                        <m:r>
                          <m:rPr>
                            <m:nor/>
                          </m:rPr>
                          <a:rPr lang="en-US" sz="900" dirty="0">
                            <a:solidFill>
                              <a:schemeClr val="tx1"/>
                            </a:solidFill>
                          </a:rPr>
                          <m:t> </m:t>
                        </m:r>
                        <m:r>
                          <m:rPr>
                            <m:nor/>
                          </m:rPr>
                          <a:rPr lang="en-US" sz="900" dirty="0">
                            <a:solidFill>
                              <a:schemeClr val="tx1"/>
                            </a:solidFill>
                          </a:rPr>
                          <m:t>per</m:t>
                        </m:r>
                        <m:r>
                          <m:rPr>
                            <m:nor/>
                          </m:rPr>
                          <a:rPr lang="en-US" sz="900" dirty="0">
                            <a:solidFill>
                              <a:schemeClr val="tx1"/>
                            </a:solidFill>
                          </a:rPr>
                          <m:t> 100_000 </m:t>
                        </m:r>
                        <m:r>
                          <m:rPr>
                            <m:nor/>
                          </m:rPr>
                          <a:rPr lang="en-US" sz="900" dirty="0">
                            <a:solidFill>
                              <a:schemeClr val="tx1"/>
                            </a:solidFill>
                          </a:rPr>
                          <m:t>inhab</m:t>
                        </m:r>
                        <m:r>
                          <m:rPr>
                            <m:nor/>
                          </m:rPr>
                          <a:rPr lang="en-US" sz="900" dirty="0">
                            <a:solidFill>
                              <a:schemeClr val="tx1"/>
                            </a:solidFill>
                          </a:rPr>
                          <m:t>]</m:t>
                        </m:r>
                      </m:num>
                      <m:den>
                        <m:r>
                          <m:rPr>
                            <m:nor/>
                          </m:rPr>
                          <a:rPr lang="en-US" sz="900" dirty="0">
                            <a:solidFill>
                              <a:schemeClr val="tx1"/>
                            </a:solidFill>
                          </a:rPr>
                          <m:t>100 000</m:t>
                        </m:r>
                      </m:den>
                    </m:f>
                  </m:oMath>
                </a14:m>
                <a:endParaRPr lang="fr-FR" sz="900" b="1" u="sng" dirty="0">
                  <a:solidFill>
                    <a:schemeClr val="tx1"/>
                  </a:solidFill>
                  <a:latin typeface="Inter"/>
                </a:endParaRPr>
              </a:p>
              <a:p>
                <a:r>
                  <a:rPr lang="fr-FR" sz="1200" b="1" u="sng" dirty="0">
                    <a:solidFill>
                      <a:schemeClr val="tx1"/>
                    </a:solidFill>
                  </a:rPr>
                  <a:t>Calcul de diverses Mesures utiles</a:t>
                </a:r>
              </a:p>
            </p:txBody>
          </p:sp>
        </mc:Choice>
        <mc:Fallback xmlns="">
          <p:sp>
            <p:nvSpPr>
              <p:cNvPr id="7" name="Espace réservé du contenu 2">
                <a:extLst>
                  <a:ext uri="{FF2B5EF4-FFF2-40B4-BE49-F238E27FC236}">
                    <a16:creationId xmlns:a16="http://schemas.microsoft.com/office/drawing/2014/main" id="{AC407A91-272B-50B9-7899-07BA1F48F176}"/>
                  </a:ext>
                </a:extLst>
              </p:cNvPr>
              <p:cNvSpPr txBox="1">
                <a:spLocks noRot="1" noChangeAspect="1" noMove="1" noResize="1" noEditPoints="1" noAdjustHandles="1" noChangeArrowheads="1" noChangeShapeType="1" noTextEdit="1"/>
              </p:cNvSpPr>
              <p:nvPr/>
            </p:nvSpPr>
            <p:spPr>
              <a:xfrm>
                <a:off x="6239037" y="1430600"/>
                <a:ext cx="5472000" cy="1438077"/>
              </a:xfrm>
              <a:prstGeom prst="rect">
                <a:avLst/>
              </a:prstGeom>
              <a:blipFill>
                <a:blip r:embed="rId2"/>
                <a:stretch>
                  <a:fillRect/>
                </a:stretch>
              </a:blipFill>
              <a:ln w="19050" cap="flat">
                <a:solidFill>
                  <a:srgbClr val="333C6B"/>
                </a:solidFill>
              </a:ln>
            </p:spPr>
            <p:txBody>
              <a:bodyPr/>
              <a:lstStyle/>
              <a:p>
                <a:r>
                  <a:rPr lang="fr-FR">
                    <a:noFill/>
                  </a:rPr>
                  <a:t> </a:t>
                </a:r>
              </a:p>
            </p:txBody>
          </p:sp>
        </mc:Fallback>
      </mc:AlternateContent>
      <p:sp>
        <p:nvSpPr>
          <p:cNvPr id="8" name="Espace réservé du contenu 2">
            <a:extLst>
              <a:ext uri="{FF2B5EF4-FFF2-40B4-BE49-F238E27FC236}">
                <a16:creationId xmlns:a16="http://schemas.microsoft.com/office/drawing/2014/main" id="{247E911D-1281-CA61-E80A-A246961E73C4}"/>
              </a:ext>
            </a:extLst>
          </p:cNvPr>
          <p:cNvSpPr txBox="1">
            <a:spLocks/>
          </p:cNvSpPr>
          <p:nvPr/>
        </p:nvSpPr>
        <p:spPr>
          <a:xfrm>
            <a:off x="6239037" y="1069004"/>
            <a:ext cx="5472000"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500" b="1" dirty="0"/>
              <a:t>Colonnes et Mesures calculées</a:t>
            </a:r>
          </a:p>
        </p:txBody>
      </p:sp>
      <p:sp>
        <p:nvSpPr>
          <p:cNvPr id="13" name="Espace réservé du contenu 2">
            <a:extLst>
              <a:ext uri="{FF2B5EF4-FFF2-40B4-BE49-F238E27FC236}">
                <a16:creationId xmlns:a16="http://schemas.microsoft.com/office/drawing/2014/main" id="{21E15275-1A34-AB00-DDBB-C02A4C14D9DD}"/>
              </a:ext>
            </a:extLst>
          </p:cNvPr>
          <p:cNvSpPr txBox="1">
            <a:spLocks/>
          </p:cNvSpPr>
          <p:nvPr/>
        </p:nvSpPr>
        <p:spPr>
          <a:xfrm>
            <a:off x="477788" y="1418501"/>
            <a:ext cx="5472608" cy="1438077"/>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00000"/>
              </a:lnSpc>
              <a:spcBef>
                <a:spcPts val="0"/>
              </a:spcBef>
              <a:spcAft>
                <a:spcPts val="600"/>
              </a:spcAft>
            </a:pPr>
            <a:r>
              <a:rPr lang="fr-FR" sz="1600" b="1" dirty="0">
                <a:solidFill>
                  <a:srgbClr val="271A38"/>
                </a:solidFill>
                <a:latin typeface="Inter"/>
              </a:rPr>
              <a:t>J1 = </a:t>
            </a:r>
            <a:r>
              <a:rPr lang="fr-FR" sz="1600" b="1" dirty="0" err="1">
                <a:solidFill>
                  <a:srgbClr val="271A38"/>
                </a:solidFill>
                <a:latin typeface="Inter"/>
              </a:rPr>
              <a:t>JonctionGche</a:t>
            </a:r>
            <a:r>
              <a:rPr lang="fr-FR" sz="1600" b="1" dirty="0">
                <a:solidFill>
                  <a:srgbClr val="271A38"/>
                </a:solidFill>
                <a:latin typeface="Inter"/>
              </a:rPr>
              <a:t>(</a:t>
            </a:r>
            <a:r>
              <a:rPr lang="fr-FR" sz="1600" b="1" dirty="0" err="1">
                <a:solidFill>
                  <a:srgbClr val="271A38"/>
                </a:solidFill>
                <a:latin typeface="Inter"/>
              </a:rPr>
              <a:t>Fact_Population</a:t>
            </a:r>
            <a:r>
              <a:rPr lang="fr-FR" sz="1600" b="1" dirty="0">
                <a:solidFill>
                  <a:srgbClr val="271A38"/>
                </a:solidFill>
                <a:latin typeface="Inter"/>
              </a:rPr>
              <a:t> ,</a:t>
            </a:r>
            <a:r>
              <a:rPr lang="fr-FR" sz="1600" b="1" dirty="0" err="1">
                <a:solidFill>
                  <a:srgbClr val="271A38"/>
                </a:solidFill>
                <a:latin typeface="Inter"/>
              </a:rPr>
              <a:t>Fact_PoliticalStability</a:t>
            </a:r>
            <a:r>
              <a:rPr lang="fr-FR" sz="1600" b="1" dirty="0">
                <a:solidFill>
                  <a:srgbClr val="271A38"/>
                </a:solidFill>
                <a:latin typeface="Inter"/>
              </a:rPr>
              <a:t> )</a:t>
            </a:r>
            <a:endParaRPr lang="fr-FR" sz="1400" dirty="0">
              <a:solidFill>
                <a:srgbClr val="271A38"/>
              </a:solidFill>
              <a:latin typeface="Inter"/>
            </a:endParaRPr>
          </a:p>
          <a:p>
            <a:pPr marL="285750" indent="-285750">
              <a:lnSpc>
                <a:spcPct val="100000"/>
              </a:lnSpc>
              <a:spcBef>
                <a:spcPts val="0"/>
              </a:spcBef>
              <a:spcAft>
                <a:spcPts val="600"/>
              </a:spcAft>
            </a:pPr>
            <a:r>
              <a:rPr lang="fr-FR" sz="1600" b="1" dirty="0">
                <a:solidFill>
                  <a:srgbClr val="271A38"/>
                </a:solidFill>
                <a:latin typeface="Inter"/>
              </a:rPr>
              <a:t>J2 = </a:t>
            </a:r>
            <a:r>
              <a:rPr lang="fr-FR" sz="1600" b="1" dirty="0" err="1">
                <a:solidFill>
                  <a:srgbClr val="271A38"/>
                </a:solidFill>
                <a:latin typeface="Inter"/>
              </a:rPr>
              <a:t>JonctionGche</a:t>
            </a:r>
            <a:r>
              <a:rPr lang="fr-FR" sz="1600" b="1" dirty="0">
                <a:solidFill>
                  <a:srgbClr val="271A38"/>
                </a:solidFill>
                <a:latin typeface="Inter"/>
              </a:rPr>
              <a:t>( J1, </a:t>
            </a:r>
            <a:r>
              <a:rPr lang="fr-FR" sz="1600" b="1" dirty="0" err="1">
                <a:solidFill>
                  <a:srgbClr val="271A38"/>
                </a:solidFill>
                <a:latin typeface="Inter"/>
              </a:rPr>
              <a:t>Fact_DrinkingWaterServices</a:t>
            </a:r>
            <a:r>
              <a:rPr lang="fr-FR" sz="1600" b="1" dirty="0">
                <a:solidFill>
                  <a:srgbClr val="271A38"/>
                </a:solidFill>
                <a:latin typeface="Inter"/>
              </a:rPr>
              <a:t>) </a:t>
            </a:r>
          </a:p>
          <a:p>
            <a:pPr marL="285750" indent="-285750">
              <a:lnSpc>
                <a:spcPct val="100000"/>
              </a:lnSpc>
              <a:spcBef>
                <a:spcPts val="0"/>
              </a:spcBef>
              <a:spcAft>
                <a:spcPts val="600"/>
              </a:spcAft>
            </a:pPr>
            <a:r>
              <a:rPr lang="fr-FR" sz="1600" b="1" dirty="0">
                <a:solidFill>
                  <a:srgbClr val="271A38"/>
                </a:solidFill>
                <a:latin typeface="Inter"/>
              </a:rPr>
              <a:t>J3 = </a:t>
            </a:r>
            <a:r>
              <a:rPr lang="fr-FR" sz="1600" b="1" dirty="0" err="1">
                <a:solidFill>
                  <a:srgbClr val="271A38"/>
                </a:solidFill>
                <a:latin typeface="Inter"/>
              </a:rPr>
              <a:t>JonctionGche</a:t>
            </a:r>
            <a:r>
              <a:rPr lang="fr-FR" sz="1600" b="1" dirty="0">
                <a:solidFill>
                  <a:srgbClr val="271A38"/>
                </a:solidFill>
                <a:latin typeface="Inter"/>
              </a:rPr>
              <a:t>( J2,Fact_MortalityRateWASH) </a:t>
            </a:r>
          </a:p>
          <a:p>
            <a:pPr marL="0" indent="0">
              <a:lnSpc>
                <a:spcPct val="100000"/>
              </a:lnSpc>
              <a:spcBef>
                <a:spcPts val="0"/>
              </a:spcBef>
              <a:spcAft>
                <a:spcPts val="600"/>
              </a:spcAft>
              <a:buNone/>
            </a:pPr>
            <a:r>
              <a:rPr lang="fr-FR" sz="1600" b="1" dirty="0">
                <a:solidFill>
                  <a:srgbClr val="271A38"/>
                </a:solidFill>
                <a:latin typeface="Inter"/>
              </a:rPr>
              <a:t>=&gt; </a:t>
            </a:r>
            <a:r>
              <a:rPr lang="fr-FR" sz="1600" b="1" dirty="0" err="1">
                <a:solidFill>
                  <a:srgbClr val="271A38"/>
                </a:solidFill>
                <a:latin typeface="Inter"/>
              </a:rPr>
              <a:t>Fact_Sum_Up</a:t>
            </a:r>
            <a:r>
              <a:rPr lang="fr-FR" sz="1600" b="1" dirty="0">
                <a:solidFill>
                  <a:srgbClr val="271A38"/>
                </a:solidFill>
                <a:latin typeface="Inter"/>
              </a:rPr>
              <a:t> </a:t>
            </a:r>
          </a:p>
        </p:txBody>
      </p:sp>
      <p:sp>
        <p:nvSpPr>
          <p:cNvPr id="14" name="Espace réservé du contenu 2">
            <a:extLst>
              <a:ext uri="{FF2B5EF4-FFF2-40B4-BE49-F238E27FC236}">
                <a16:creationId xmlns:a16="http://schemas.microsoft.com/office/drawing/2014/main" id="{EE496B1D-0CF7-9877-5622-41CFC3C222DD}"/>
              </a:ext>
            </a:extLst>
          </p:cNvPr>
          <p:cNvSpPr txBox="1">
            <a:spLocks/>
          </p:cNvSpPr>
          <p:nvPr/>
        </p:nvSpPr>
        <p:spPr>
          <a:xfrm>
            <a:off x="477788" y="1065397"/>
            <a:ext cx="5472608"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600" b="1" dirty="0"/>
              <a:t>Jonction Gauche selon (Country, </a:t>
            </a:r>
            <a:r>
              <a:rPr lang="fr-FR" sz="1600" b="1" dirty="0" err="1"/>
              <a:t>Year</a:t>
            </a:r>
            <a:r>
              <a:rPr lang="fr-FR" sz="1600" b="1" dirty="0"/>
              <a:t>, </a:t>
            </a:r>
            <a:r>
              <a:rPr lang="fr-FR" sz="1600" b="1" dirty="0" err="1"/>
              <a:t>Granularity</a:t>
            </a:r>
            <a:r>
              <a:rPr lang="fr-FR" sz="1600" b="1" dirty="0"/>
              <a:t>)</a:t>
            </a:r>
          </a:p>
        </p:txBody>
      </p:sp>
      <p:grpSp>
        <p:nvGrpSpPr>
          <p:cNvPr id="17" name="Groupe 16">
            <a:extLst>
              <a:ext uri="{FF2B5EF4-FFF2-40B4-BE49-F238E27FC236}">
                <a16:creationId xmlns:a16="http://schemas.microsoft.com/office/drawing/2014/main" id="{647AA5E9-8229-A124-F017-D816A673ACD4}"/>
              </a:ext>
            </a:extLst>
          </p:cNvPr>
          <p:cNvGrpSpPr/>
          <p:nvPr/>
        </p:nvGrpSpPr>
        <p:grpSpPr>
          <a:xfrm>
            <a:off x="477788" y="3149785"/>
            <a:ext cx="5472608" cy="2916000"/>
            <a:chOff x="333772" y="3218151"/>
            <a:chExt cx="5652516" cy="2916000"/>
          </a:xfrm>
        </p:grpSpPr>
        <p:sp>
          <p:nvSpPr>
            <p:cNvPr id="11" name="Espace réservé du contenu 2">
              <a:extLst>
                <a:ext uri="{FF2B5EF4-FFF2-40B4-BE49-F238E27FC236}">
                  <a16:creationId xmlns:a16="http://schemas.microsoft.com/office/drawing/2014/main" id="{96D570E6-27F4-B5A2-4A3E-CC8A73A6053E}"/>
                </a:ext>
              </a:extLst>
            </p:cNvPr>
            <p:cNvSpPr txBox="1">
              <a:spLocks/>
            </p:cNvSpPr>
            <p:nvPr/>
          </p:nvSpPr>
          <p:spPr>
            <a:xfrm>
              <a:off x="333772" y="3578151"/>
              <a:ext cx="5651888" cy="2556000"/>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00000"/>
                </a:lnSpc>
                <a:spcBef>
                  <a:spcPts val="0"/>
                </a:spcBef>
                <a:spcAft>
                  <a:spcPts val="600"/>
                </a:spcAft>
              </a:pPr>
              <a:r>
                <a:rPr lang="fr-FR" sz="1600" b="1" u="sng" dirty="0" err="1">
                  <a:solidFill>
                    <a:srgbClr val="271A38"/>
                  </a:solidFill>
                  <a:latin typeface="Inter"/>
                </a:rPr>
                <a:t>Fact_Sum_Up</a:t>
              </a:r>
              <a:r>
                <a:rPr lang="fr-FR" sz="1600" b="1" u="sng" dirty="0">
                  <a:solidFill>
                    <a:srgbClr val="271A38"/>
                  </a:solidFill>
                  <a:latin typeface="Inter"/>
                </a:rPr>
                <a:t> </a:t>
              </a:r>
              <a:r>
                <a:rPr lang="fr-FR" sz="1200" u="sng" dirty="0">
                  <a:solidFill>
                    <a:srgbClr val="271A38"/>
                  </a:solidFill>
                  <a:latin typeface="Inter"/>
                </a:rPr>
                <a:t>(10 368 lignes)</a:t>
              </a:r>
            </a:p>
            <a:p>
              <a:pPr marL="742813" lvl="1" indent="-285750">
                <a:lnSpc>
                  <a:spcPct val="100000"/>
                </a:lnSpc>
                <a:spcBef>
                  <a:spcPts val="0"/>
                </a:spcBef>
                <a:spcAft>
                  <a:spcPts val="600"/>
                </a:spcAft>
              </a:pPr>
              <a:r>
                <a:rPr lang="fr-FR" sz="1400" dirty="0">
                  <a:solidFill>
                    <a:srgbClr val="271A38"/>
                  </a:solidFill>
                  <a:latin typeface="Inter"/>
                </a:rPr>
                <a:t>Country, </a:t>
              </a:r>
              <a:r>
                <a:rPr lang="fr-FR" sz="1400" dirty="0" err="1">
                  <a:solidFill>
                    <a:srgbClr val="271A38"/>
                  </a:solidFill>
                  <a:latin typeface="Inter"/>
                </a:rPr>
                <a:t>Year</a:t>
              </a:r>
              <a:r>
                <a:rPr lang="fr-FR" sz="1400" dirty="0">
                  <a:solidFill>
                    <a:srgbClr val="271A38"/>
                  </a:solidFill>
                  <a:latin typeface="Inter"/>
                </a:rPr>
                <a:t>, </a:t>
              </a:r>
              <a:r>
                <a:rPr lang="fr-FR" sz="1400" dirty="0" err="1">
                  <a:solidFill>
                    <a:srgbClr val="271A38"/>
                  </a:solidFill>
                  <a:latin typeface="Inter"/>
                </a:rPr>
                <a:t>Granularity</a:t>
              </a:r>
              <a:endParaRPr lang="fr-FR" sz="1400" dirty="0">
                <a:solidFill>
                  <a:srgbClr val="271A38"/>
                </a:solidFill>
                <a:latin typeface="Inter"/>
              </a:endParaRPr>
            </a:p>
            <a:p>
              <a:pPr marL="742813" lvl="1" indent="-285750">
                <a:lnSpc>
                  <a:spcPct val="100000"/>
                </a:lnSpc>
                <a:spcBef>
                  <a:spcPts val="0"/>
                </a:spcBef>
                <a:spcAft>
                  <a:spcPts val="600"/>
                </a:spcAft>
              </a:pPr>
              <a:r>
                <a:rPr lang="fr-FR" sz="1400" dirty="0">
                  <a:solidFill>
                    <a:srgbClr val="271A38"/>
                  </a:solidFill>
                  <a:latin typeface="Inter"/>
                </a:rPr>
                <a:t>Population</a:t>
              </a:r>
            </a:p>
            <a:p>
              <a:pPr marL="742813" lvl="1" indent="-285750">
                <a:lnSpc>
                  <a:spcPct val="100000"/>
                </a:lnSpc>
                <a:spcBef>
                  <a:spcPts val="0"/>
                </a:spcBef>
                <a:spcAft>
                  <a:spcPts val="600"/>
                </a:spcAft>
              </a:pPr>
              <a:r>
                <a:rPr lang="fr-FR" sz="1400" dirty="0" err="1">
                  <a:solidFill>
                    <a:srgbClr val="271A38"/>
                  </a:solidFill>
                  <a:latin typeface="Inter"/>
                </a:rPr>
                <a:t>Political_Stability</a:t>
              </a:r>
              <a:endParaRPr lang="fr-FR" sz="1400" dirty="0">
                <a:solidFill>
                  <a:srgbClr val="271A38"/>
                </a:solidFill>
                <a:latin typeface="Inter"/>
              </a:endParaRPr>
            </a:p>
            <a:p>
              <a:pPr marL="742813" lvl="1" indent="-285750">
                <a:lnSpc>
                  <a:spcPct val="100000"/>
                </a:lnSpc>
                <a:spcBef>
                  <a:spcPts val="0"/>
                </a:spcBef>
                <a:spcAft>
                  <a:spcPts val="600"/>
                </a:spcAft>
              </a:pPr>
              <a:r>
                <a:rPr lang="en-US" sz="1400" dirty="0">
                  <a:solidFill>
                    <a:srgbClr val="271A38"/>
                  </a:solidFill>
                  <a:latin typeface="Inter"/>
                </a:rPr>
                <a:t>Population using at least basic drinking-water services (%)</a:t>
              </a:r>
            </a:p>
            <a:p>
              <a:pPr marL="742813" lvl="1" indent="-285750">
                <a:lnSpc>
                  <a:spcPct val="100000"/>
                </a:lnSpc>
                <a:spcBef>
                  <a:spcPts val="0"/>
                </a:spcBef>
                <a:spcAft>
                  <a:spcPts val="600"/>
                </a:spcAft>
              </a:pPr>
              <a:r>
                <a:rPr lang="en-US" sz="1400" dirty="0">
                  <a:solidFill>
                    <a:srgbClr val="271A38"/>
                  </a:solidFill>
                  <a:latin typeface="Inter"/>
                </a:rPr>
                <a:t>Population using safely managed drinking-water services (%)</a:t>
              </a:r>
              <a:endParaRPr lang="fr-FR" sz="1400" dirty="0">
                <a:solidFill>
                  <a:srgbClr val="271A38"/>
                </a:solidFill>
                <a:latin typeface="Inter"/>
              </a:endParaRPr>
            </a:p>
            <a:p>
              <a:pPr marL="742813" lvl="1" indent="-285750">
                <a:lnSpc>
                  <a:spcPct val="100000"/>
                </a:lnSpc>
                <a:spcBef>
                  <a:spcPts val="0"/>
                </a:spcBef>
                <a:spcAft>
                  <a:spcPts val="600"/>
                </a:spcAft>
              </a:pPr>
              <a:r>
                <a:rPr lang="en-US" sz="1400" dirty="0">
                  <a:solidFill>
                    <a:srgbClr val="271A38"/>
                  </a:solidFill>
                  <a:latin typeface="Inter"/>
                </a:rPr>
                <a:t>Mortality rate attributed to WASH services per 100_000 </a:t>
              </a:r>
              <a:r>
                <a:rPr lang="en-US" sz="1400" dirty="0" err="1">
                  <a:solidFill>
                    <a:srgbClr val="271A38"/>
                  </a:solidFill>
                  <a:latin typeface="Inter"/>
                </a:rPr>
                <a:t>inhab</a:t>
              </a:r>
              <a:endParaRPr lang="en-US" sz="1400" dirty="0">
                <a:solidFill>
                  <a:srgbClr val="271A38"/>
                </a:solidFill>
                <a:latin typeface="Inter"/>
              </a:endParaRPr>
            </a:p>
            <a:p>
              <a:pPr marL="742813" lvl="1" indent="-285750">
                <a:lnSpc>
                  <a:spcPct val="100000"/>
                </a:lnSpc>
                <a:spcBef>
                  <a:spcPts val="0"/>
                </a:spcBef>
                <a:spcAft>
                  <a:spcPts val="600"/>
                </a:spcAft>
              </a:pPr>
              <a:r>
                <a:rPr lang="fr-FR" sz="1400" dirty="0">
                  <a:solidFill>
                    <a:srgbClr val="271A38"/>
                  </a:solidFill>
                  <a:latin typeface="Inter"/>
                </a:rPr>
                <a:t>WASH </a:t>
              </a:r>
              <a:r>
                <a:rPr lang="fr-FR" sz="1400" dirty="0" err="1">
                  <a:solidFill>
                    <a:srgbClr val="271A38"/>
                  </a:solidFill>
                  <a:latin typeface="Inter"/>
                </a:rPr>
                <a:t>deaths</a:t>
              </a:r>
              <a:endParaRPr lang="fr-FR" sz="1400" dirty="0">
                <a:solidFill>
                  <a:srgbClr val="271A38"/>
                </a:solidFill>
                <a:latin typeface="Inter"/>
              </a:endParaRPr>
            </a:p>
          </p:txBody>
        </p:sp>
        <p:sp>
          <p:nvSpPr>
            <p:cNvPr id="16" name="Espace réservé du contenu 2">
              <a:extLst>
                <a:ext uri="{FF2B5EF4-FFF2-40B4-BE49-F238E27FC236}">
                  <a16:creationId xmlns:a16="http://schemas.microsoft.com/office/drawing/2014/main" id="{4D325C2D-92C7-49DA-083F-FF51D40A7684}"/>
                </a:ext>
              </a:extLst>
            </p:cNvPr>
            <p:cNvSpPr txBox="1">
              <a:spLocks/>
            </p:cNvSpPr>
            <p:nvPr/>
          </p:nvSpPr>
          <p:spPr>
            <a:xfrm>
              <a:off x="333772" y="3218151"/>
              <a:ext cx="5652516"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500" b="1" dirty="0"/>
                <a:t>1 TABLE DE FAITS : </a:t>
              </a:r>
              <a:r>
                <a:rPr lang="fr-FR" sz="1500" b="1" dirty="0" err="1"/>
                <a:t>Fact_Sum_Up</a:t>
              </a:r>
              <a:endParaRPr lang="fr-FR" sz="1500" b="1" dirty="0"/>
            </a:p>
          </p:txBody>
        </p:sp>
      </p:grpSp>
      <p:pic>
        <p:nvPicPr>
          <p:cNvPr id="5" name="Image 4">
            <a:extLst>
              <a:ext uri="{FF2B5EF4-FFF2-40B4-BE49-F238E27FC236}">
                <a16:creationId xmlns:a16="http://schemas.microsoft.com/office/drawing/2014/main" id="{098AD325-848A-6784-48F7-187F07F1EA50}"/>
              </a:ext>
            </a:extLst>
          </p:cNvPr>
          <p:cNvPicPr>
            <a:picLocks noChangeAspect="1"/>
          </p:cNvPicPr>
          <p:nvPr/>
        </p:nvPicPr>
        <p:blipFill>
          <a:blip r:embed="rId3"/>
          <a:stretch>
            <a:fillRect/>
          </a:stretch>
        </p:blipFill>
        <p:spPr>
          <a:xfrm>
            <a:off x="7462564" y="3149785"/>
            <a:ext cx="3168000" cy="872623"/>
          </a:xfrm>
          <a:prstGeom prst="rect">
            <a:avLst/>
          </a:prstGeom>
          <a:solidFill>
            <a:srgbClr val="F0F0F0"/>
          </a:solidFill>
          <a:ln w="19050" cap="flat">
            <a:solidFill>
              <a:srgbClr val="333C6B"/>
            </a:solidFill>
          </a:ln>
        </p:spPr>
      </p:pic>
      <p:pic>
        <p:nvPicPr>
          <p:cNvPr id="9" name="Image 8">
            <a:extLst>
              <a:ext uri="{FF2B5EF4-FFF2-40B4-BE49-F238E27FC236}">
                <a16:creationId xmlns:a16="http://schemas.microsoft.com/office/drawing/2014/main" id="{B695F2DB-4A2F-ACE8-EFDB-FC7CCED581F6}"/>
              </a:ext>
            </a:extLst>
          </p:cNvPr>
          <p:cNvPicPr>
            <a:picLocks noChangeAspect="1"/>
          </p:cNvPicPr>
          <p:nvPr/>
        </p:nvPicPr>
        <p:blipFill>
          <a:blip r:embed="rId4"/>
          <a:srcRect/>
          <a:stretch/>
        </p:blipFill>
        <p:spPr>
          <a:xfrm>
            <a:off x="7462564" y="4126021"/>
            <a:ext cx="3168000" cy="1933256"/>
          </a:xfrm>
          <a:prstGeom prst="rect">
            <a:avLst/>
          </a:prstGeom>
          <a:solidFill>
            <a:srgbClr val="F0F0F0"/>
          </a:solidFill>
          <a:ln w="19050" cap="flat">
            <a:solidFill>
              <a:srgbClr val="333C6B"/>
            </a:solidFill>
          </a:ln>
        </p:spPr>
      </p:pic>
    </p:spTree>
    <p:extLst>
      <p:ext uri="{BB962C8B-B14F-4D97-AF65-F5344CB8AC3E}">
        <p14:creationId xmlns:p14="http://schemas.microsoft.com/office/powerpoint/2010/main" val="1410798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8DA6059C-9EDE-16DC-3FA7-EDF25E76D3A6}"/>
              </a:ext>
            </a:extLst>
          </p:cNvPr>
          <p:cNvSpPr>
            <a:spLocks noGrp="1"/>
          </p:cNvSpPr>
          <p:nvPr>
            <p:ph type="title"/>
          </p:nvPr>
        </p:nvSpPr>
        <p:spPr/>
        <p:txBody>
          <a:bodyPr>
            <a:normAutofit/>
          </a:bodyPr>
          <a:lstStyle/>
          <a:p>
            <a:r>
              <a:rPr lang="fr-FR" dirty="0"/>
              <a:t>III.C – Modèle en étoile</a:t>
            </a:r>
          </a:p>
        </p:txBody>
      </p:sp>
      <p:sp>
        <p:nvSpPr>
          <p:cNvPr id="4" name="Espace réservé du numéro de diapositive 3">
            <a:extLst>
              <a:ext uri="{FF2B5EF4-FFF2-40B4-BE49-F238E27FC236}">
                <a16:creationId xmlns:a16="http://schemas.microsoft.com/office/drawing/2014/main" id="{DF9971F3-4026-8678-4306-9D3482CA0744}"/>
              </a:ext>
            </a:extLst>
          </p:cNvPr>
          <p:cNvSpPr>
            <a:spLocks noGrp="1"/>
          </p:cNvSpPr>
          <p:nvPr>
            <p:ph type="sldNum" sz="quarter" idx="12"/>
          </p:nvPr>
        </p:nvSpPr>
        <p:spPr/>
        <p:txBody>
          <a:bodyPr/>
          <a:lstStyle/>
          <a:p>
            <a:pPr rtl="0"/>
            <a:fld id="{7DC1BBB0-96F0-4077-A278-0F3FB5C104D3}" type="slidenum">
              <a:rPr lang="fr-FR" noProof="0" smtClean="0"/>
              <a:t>13</a:t>
            </a:fld>
            <a:endParaRPr lang="fr-FR" noProof="0"/>
          </a:p>
        </p:txBody>
      </p:sp>
      <p:sp>
        <p:nvSpPr>
          <p:cNvPr id="10" name="Espace réservé du contenu 2">
            <a:extLst>
              <a:ext uri="{FF2B5EF4-FFF2-40B4-BE49-F238E27FC236}">
                <a16:creationId xmlns:a16="http://schemas.microsoft.com/office/drawing/2014/main" id="{7E9BDF17-326A-FBBC-7725-6D2C4053A552}"/>
              </a:ext>
            </a:extLst>
          </p:cNvPr>
          <p:cNvSpPr txBox="1">
            <a:spLocks/>
          </p:cNvSpPr>
          <p:nvPr/>
        </p:nvSpPr>
        <p:spPr>
          <a:xfrm>
            <a:off x="7031021" y="2144705"/>
            <a:ext cx="4536000" cy="1644335"/>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85750" indent="-285750">
              <a:lnSpc>
                <a:spcPct val="100000"/>
              </a:lnSpc>
              <a:spcBef>
                <a:spcPts val="0"/>
              </a:spcBef>
              <a:spcAft>
                <a:spcPts val="600"/>
              </a:spcAft>
            </a:pPr>
            <a:r>
              <a:rPr lang="fr-FR" sz="1600" b="1" u="sng" dirty="0">
                <a:solidFill>
                  <a:srgbClr val="271A38"/>
                </a:solidFill>
                <a:latin typeface="Inter"/>
              </a:rPr>
              <a:t>Avantages :</a:t>
            </a:r>
          </a:p>
          <a:p>
            <a:pPr marL="742813" lvl="1" indent="-285750">
              <a:lnSpc>
                <a:spcPct val="100000"/>
              </a:lnSpc>
              <a:spcBef>
                <a:spcPts val="0"/>
              </a:spcBef>
              <a:spcAft>
                <a:spcPts val="600"/>
              </a:spcAft>
            </a:pPr>
            <a:r>
              <a:rPr lang="fr-FR" sz="1400" dirty="0">
                <a:solidFill>
                  <a:srgbClr val="271A38"/>
                </a:solidFill>
                <a:latin typeface="Inter"/>
              </a:rPr>
              <a:t>Simplicité</a:t>
            </a:r>
          </a:p>
          <a:p>
            <a:pPr marL="742813" lvl="1" indent="-285750">
              <a:lnSpc>
                <a:spcPct val="100000"/>
              </a:lnSpc>
              <a:spcBef>
                <a:spcPts val="0"/>
              </a:spcBef>
              <a:spcAft>
                <a:spcPts val="600"/>
              </a:spcAft>
            </a:pPr>
            <a:r>
              <a:rPr lang="fr-FR" sz="1400" dirty="0">
                <a:solidFill>
                  <a:srgbClr val="271A38"/>
                </a:solidFill>
                <a:latin typeface="Inter"/>
              </a:rPr>
              <a:t>Performance</a:t>
            </a:r>
          </a:p>
          <a:p>
            <a:pPr marL="285750" indent="-285750">
              <a:lnSpc>
                <a:spcPct val="100000"/>
              </a:lnSpc>
              <a:spcBef>
                <a:spcPts val="0"/>
              </a:spcBef>
              <a:spcAft>
                <a:spcPts val="600"/>
              </a:spcAft>
            </a:pPr>
            <a:r>
              <a:rPr lang="fr-FR" sz="1600" b="1" u="sng" dirty="0">
                <a:solidFill>
                  <a:srgbClr val="271A38"/>
                </a:solidFill>
                <a:latin typeface="Inter"/>
              </a:rPr>
              <a:t>Inconvénients :</a:t>
            </a:r>
          </a:p>
          <a:p>
            <a:pPr marL="742813" lvl="1" indent="-285750">
              <a:lnSpc>
                <a:spcPct val="100000"/>
              </a:lnSpc>
              <a:spcBef>
                <a:spcPts val="0"/>
              </a:spcBef>
              <a:spcAft>
                <a:spcPts val="600"/>
              </a:spcAft>
            </a:pPr>
            <a:r>
              <a:rPr lang="fr-FR" sz="1400" dirty="0">
                <a:solidFill>
                  <a:srgbClr val="271A38"/>
                </a:solidFill>
                <a:latin typeface="Inter"/>
              </a:rPr>
              <a:t>tenir compte des valeurs nulles</a:t>
            </a:r>
          </a:p>
        </p:txBody>
      </p:sp>
      <p:sp>
        <p:nvSpPr>
          <p:cNvPr id="11" name="Espace réservé du contenu 2">
            <a:extLst>
              <a:ext uri="{FF2B5EF4-FFF2-40B4-BE49-F238E27FC236}">
                <a16:creationId xmlns:a16="http://schemas.microsoft.com/office/drawing/2014/main" id="{070C48BD-AA10-FDA1-82C9-AE8C23721AD2}"/>
              </a:ext>
            </a:extLst>
          </p:cNvPr>
          <p:cNvSpPr txBox="1">
            <a:spLocks/>
          </p:cNvSpPr>
          <p:nvPr/>
        </p:nvSpPr>
        <p:spPr>
          <a:xfrm>
            <a:off x="7031021" y="1772816"/>
            <a:ext cx="4536000"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600" b="1" dirty="0"/>
              <a:t>Modèle en étoile</a:t>
            </a:r>
          </a:p>
        </p:txBody>
      </p:sp>
      <p:grpSp>
        <p:nvGrpSpPr>
          <p:cNvPr id="3" name="Groupe 2">
            <a:extLst>
              <a:ext uri="{FF2B5EF4-FFF2-40B4-BE49-F238E27FC236}">
                <a16:creationId xmlns:a16="http://schemas.microsoft.com/office/drawing/2014/main" id="{1726AF94-54BC-08B1-55F1-57466BB63C75}"/>
              </a:ext>
            </a:extLst>
          </p:cNvPr>
          <p:cNvGrpSpPr/>
          <p:nvPr/>
        </p:nvGrpSpPr>
        <p:grpSpPr>
          <a:xfrm>
            <a:off x="621805" y="968394"/>
            <a:ext cx="5287730" cy="5226821"/>
            <a:chOff x="621805" y="968394"/>
            <a:chExt cx="5287730" cy="5226821"/>
          </a:xfrm>
        </p:grpSpPr>
        <p:pic>
          <p:nvPicPr>
            <p:cNvPr id="8" name="Image 7">
              <a:extLst>
                <a:ext uri="{FF2B5EF4-FFF2-40B4-BE49-F238E27FC236}">
                  <a16:creationId xmlns:a16="http://schemas.microsoft.com/office/drawing/2014/main" id="{25784672-047B-F9A3-E571-2E2D466B155D}"/>
                </a:ext>
              </a:extLst>
            </p:cNvPr>
            <p:cNvPicPr>
              <a:picLocks noChangeAspect="1"/>
            </p:cNvPicPr>
            <p:nvPr/>
          </p:nvPicPr>
          <p:blipFill>
            <a:blip r:embed="rId2"/>
            <a:stretch>
              <a:fillRect/>
            </a:stretch>
          </p:blipFill>
          <p:spPr>
            <a:xfrm>
              <a:off x="621805" y="968394"/>
              <a:ext cx="5287730" cy="4860000"/>
            </a:xfrm>
            <a:prstGeom prst="rect">
              <a:avLst/>
            </a:prstGeom>
            <a:solidFill>
              <a:srgbClr val="F0F0F0"/>
            </a:solidFill>
            <a:ln w="19050" cap="flat">
              <a:solidFill>
                <a:srgbClr val="333C6B"/>
              </a:solidFill>
            </a:ln>
          </p:spPr>
        </p:pic>
        <p:sp>
          <p:nvSpPr>
            <p:cNvPr id="2" name="Espace réservé du contenu 2">
              <a:extLst>
                <a:ext uri="{FF2B5EF4-FFF2-40B4-BE49-F238E27FC236}">
                  <a16:creationId xmlns:a16="http://schemas.microsoft.com/office/drawing/2014/main" id="{FFA90898-FF1B-7914-2CD4-D40556CD37F4}"/>
                </a:ext>
              </a:extLst>
            </p:cNvPr>
            <p:cNvSpPr txBox="1">
              <a:spLocks/>
            </p:cNvSpPr>
            <p:nvPr/>
          </p:nvSpPr>
          <p:spPr>
            <a:xfrm>
              <a:off x="621805" y="5835215"/>
              <a:ext cx="5287730"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600" b="1" dirty="0"/>
                <a:t>1 table de Faits + 3 tables de Dimension</a:t>
              </a:r>
            </a:p>
          </p:txBody>
        </p:sp>
      </p:grpSp>
    </p:spTree>
    <p:extLst>
      <p:ext uri="{BB962C8B-B14F-4D97-AF65-F5344CB8AC3E}">
        <p14:creationId xmlns:p14="http://schemas.microsoft.com/office/powerpoint/2010/main" val="261405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12D91-258D-1805-684A-2EEADA965DD9}"/>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89EB9CCD-C306-C657-3948-BE5BDBC664FE}"/>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D259C47B-1A17-1453-3430-2AFB3C5B6916}"/>
              </a:ext>
            </a:extLst>
          </p:cNvPr>
          <p:cNvSpPr>
            <a:spLocks noGrp="1"/>
          </p:cNvSpPr>
          <p:nvPr>
            <p:ph idx="1"/>
          </p:nvPr>
        </p:nvSpPr>
        <p:spPr/>
        <p:txBody>
          <a:bodyPr/>
          <a:lstStyle/>
          <a:p>
            <a:r>
              <a:rPr lang="fr-FR" dirty="0"/>
              <a:t>I – Présentation</a:t>
            </a:r>
          </a:p>
          <a:p>
            <a:r>
              <a:rPr lang="fr-FR" dirty="0"/>
              <a:t>II – Traitement de données</a:t>
            </a:r>
          </a:p>
          <a:p>
            <a:r>
              <a:rPr lang="fr-FR" dirty="0"/>
              <a:t>III – Modèle de données</a:t>
            </a:r>
          </a:p>
          <a:p>
            <a:r>
              <a:rPr lang="fr-FR" dirty="0">
                <a:highlight>
                  <a:srgbClr val="C1D4F4"/>
                </a:highlight>
              </a:rPr>
              <a:t>IV – Tableau de Bord</a:t>
            </a:r>
          </a:p>
          <a:p>
            <a:pPr lvl="1"/>
            <a:r>
              <a:rPr lang="fr-FR" dirty="0"/>
              <a:t>IV.A – Choix de l’outil de visualisation</a:t>
            </a:r>
          </a:p>
          <a:p>
            <a:pPr lvl="1"/>
            <a:r>
              <a:rPr lang="fr-FR" dirty="0"/>
              <a:t>IV.B – Visualisation –Vues Globales</a:t>
            </a:r>
          </a:p>
          <a:p>
            <a:pPr lvl="1"/>
            <a:r>
              <a:rPr lang="fr-FR" dirty="0"/>
              <a:t>IV.C – Visualisation –  Zoom Domaines d’expertises </a:t>
            </a:r>
          </a:p>
          <a:p>
            <a:r>
              <a:rPr lang="fr-FR" dirty="0"/>
              <a:t> V – Conclusions et Perspectives</a:t>
            </a:r>
          </a:p>
          <a:p>
            <a:r>
              <a:rPr lang="fr-FR" dirty="0"/>
              <a:t>ANNEXE</a:t>
            </a:r>
          </a:p>
          <a:p>
            <a:pPr lvl="1"/>
            <a:r>
              <a:rPr lang="fr-FR" dirty="0"/>
              <a:t>Documentation RGPD (ANNEXE)</a:t>
            </a:r>
          </a:p>
        </p:txBody>
      </p:sp>
      <p:sp>
        <p:nvSpPr>
          <p:cNvPr id="3" name="Espace réservé du numéro de diapositive 2">
            <a:extLst>
              <a:ext uri="{FF2B5EF4-FFF2-40B4-BE49-F238E27FC236}">
                <a16:creationId xmlns:a16="http://schemas.microsoft.com/office/drawing/2014/main" id="{0B819C1E-76E3-47B3-3A30-99C5A9DD8B84}"/>
              </a:ext>
            </a:extLst>
          </p:cNvPr>
          <p:cNvSpPr>
            <a:spLocks noGrp="1"/>
          </p:cNvSpPr>
          <p:nvPr>
            <p:ph type="sldNum" sz="quarter" idx="12"/>
          </p:nvPr>
        </p:nvSpPr>
        <p:spPr/>
        <p:txBody>
          <a:bodyPr/>
          <a:lstStyle/>
          <a:p>
            <a:pPr rtl="0"/>
            <a:fld id="{7DC1BBB0-96F0-4077-A278-0F3FB5C104D3}" type="slidenum">
              <a:rPr lang="fr-FR" noProof="0" smtClean="0"/>
              <a:t>14</a:t>
            </a:fld>
            <a:endParaRPr lang="fr-FR" noProof="0"/>
          </a:p>
        </p:txBody>
      </p:sp>
    </p:spTree>
    <p:extLst>
      <p:ext uri="{BB962C8B-B14F-4D97-AF65-F5344CB8AC3E}">
        <p14:creationId xmlns:p14="http://schemas.microsoft.com/office/powerpoint/2010/main" val="186201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9E582-A559-1615-3C44-6B8163628BFD}"/>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3B0203CA-7815-FC85-316E-355805335AAD}"/>
              </a:ext>
            </a:extLst>
          </p:cNvPr>
          <p:cNvSpPr>
            <a:spLocks noGrp="1"/>
          </p:cNvSpPr>
          <p:nvPr>
            <p:ph type="title"/>
          </p:nvPr>
        </p:nvSpPr>
        <p:spPr/>
        <p:txBody>
          <a:bodyPr>
            <a:normAutofit/>
          </a:bodyPr>
          <a:lstStyle/>
          <a:p>
            <a:r>
              <a:rPr lang="fr-FR" dirty="0"/>
              <a:t>IV.A – Choix de l’outil de visualisation : Power BI</a:t>
            </a:r>
          </a:p>
        </p:txBody>
      </p:sp>
      <p:sp>
        <p:nvSpPr>
          <p:cNvPr id="7" name="Espace réservé du contenu 6">
            <a:extLst>
              <a:ext uri="{FF2B5EF4-FFF2-40B4-BE49-F238E27FC236}">
                <a16:creationId xmlns:a16="http://schemas.microsoft.com/office/drawing/2014/main" id="{BD489E98-0069-1BEF-0CF1-363327B2D604}"/>
              </a:ext>
            </a:extLst>
          </p:cNvPr>
          <p:cNvSpPr>
            <a:spLocks noGrp="1"/>
          </p:cNvSpPr>
          <p:nvPr>
            <p:ph idx="1"/>
          </p:nvPr>
        </p:nvSpPr>
        <p:spPr>
          <a:xfrm>
            <a:off x="432000" y="1008000"/>
            <a:ext cx="10774980" cy="3789152"/>
          </a:xfrm>
          <a:solidFill>
            <a:srgbClr val="F0F0F0"/>
          </a:solidFill>
          <a:ln w="19050" cap="flat">
            <a:solidFill>
              <a:srgbClr val="333C6B"/>
            </a:solidFill>
          </a:ln>
        </p:spPr>
        <p:txBody>
          <a:bodyPr vert="horz" lIns="91440" tIns="45720" rIns="91440" bIns="36000" numCol="2" rtlCol="0">
            <a:noAutofit/>
          </a:bodyPr>
          <a:lstStyle/>
          <a:p>
            <a:pPr marL="285750" indent="-285750">
              <a:lnSpc>
                <a:spcPct val="100000"/>
              </a:lnSpc>
              <a:spcBef>
                <a:spcPts val="0"/>
              </a:spcBef>
              <a:spcAft>
                <a:spcPts val="600"/>
              </a:spcAft>
            </a:pPr>
            <a:r>
              <a:rPr lang="fr-FR" sz="1600" b="1" u="sng" dirty="0">
                <a:solidFill>
                  <a:srgbClr val="271A38"/>
                </a:solidFill>
                <a:latin typeface="Inter"/>
              </a:rPr>
              <a:t>Complet :</a:t>
            </a:r>
          </a:p>
          <a:p>
            <a:pPr marL="742813" lvl="1" indent="-285750">
              <a:lnSpc>
                <a:spcPct val="100000"/>
              </a:lnSpc>
              <a:spcBef>
                <a:spcPts val="0"/>
              </a:spcBef>
              <a:spcAft>
                <a:spcPts val="600"/>
              </a:spcAft>
            </a:pPr>
            <a:r>
              <a:rPr lang="fr-FR" sz="1400" b="1" dirty="0">
                <a:solidFill>
                  <a:srgbClr val="271A38"/>
                </a:solidFill>
                <a:latin typeface="Inter"/>
              </a:rPr>
              <a:t>Traitement</a:t>
            </a:r>
            <a:r>
              <a:rPr lang="fr-FR" sz="1400" dirty="0">
                <a:solidFill>
                  <a:srgbClr val="271A38"/>
                </a:solidFill>
                <a:latin typeface="Inter"/>
              </a:rPr>
              <a:t> des données</a:t>
            </a:r>
          </a:p>
          <a:p>
            <a:pPr marL="742813" lvl="1" indent="-285750">
              <a:lnSpc>
                <a:spcPct val="100000"/>
              </a:lnSpc>
              <a:spcBef>
                <a:spcPts val="0"/>
              </a:spcBef>
              <a:spcAft>
                <a:spcPts val="600"/>
              </a:spcAft>
            </a:pPr>
            <a:r>
              <a:rPr lang="fr-FR" sz="1400" b="1" dirty="0">
                <a:solidFill>
                  <a:srgbClr val="271A38"/>
                </a:solidFill>
                <a:latin typeface="Inter"/>
              </a:rPr>
              <a:t>Mesures simples/complexes</a:t>
            </a:r>
          </a:p>
          <a:p>
            <a:pPr marL="742813" lvl="1" indent="-285750">
              <a:lnSpc>
                <a:spcPct val="100000"/>
              </a:lnSpc>
              <a:spcBef>
                <a:spcPts val="0"/>
              </a:spcBef>
              <a:spcAft>
                <a:spcPts val="600"/>
              </a:spcAft>
            </a:pPr>
            <a:r>
              <a:rPr lang="fr-FR" sz="1400" b="1" dirty="0">
                <a:solidFill>
                  <a:srgbClr val="271A38"/>
                </a:solidFill>
                <a:latin typeface="Inter"/>
              </a:rPr>
              <a:t>Visualisation</a:t>
            </a:r>
          </a:p>
          <a:p>
            <a:pPr marL="742813" lvl="1" indent="-285750">
              <a:lnSpc>
                <a:spcPct val="100000"/>
              </a:lnSpc>
              <a:spcBef>
                <a:spcPts val="0"/>
              </a:spcBef>
              <a:spcAft>
                <a:spcPts val="600"/>
              </a:spcAft>
            </a:pPr>
            <a:r>
              <a:rPr lang="fr-FR" sz="1400" b="1" dirty="0">
                <a:solidFill>
                  <a:srgbClr val="271A38"/>
                </a:solidFill>
                <a:latin typeface="Inter"/>
              </a:rPr>
              <a:t>présentation</a:t>
            </a:r>
            <a:endParaRPr lang="fr-FR" sz="1400" dirty="0">
              <a:solidFill>
                <a:srgbClr val="271A38"/>
              </a:solidFill>
              <a:latin typeface="Inter"/>
            </a:endParaRPr>
          </a:p>
          <a:p>
            <a:pPr marL="285750" indent="-285750">
              <a:lnSpc>
                <a:spcPct val="100000"/>
              </a:lnSpc>
              <a:spcBef>
                <a:spcPts val="0"/>
              </a:spcBef>
              <a:spcAft>
                <a:spcPts val="600"/>
              </a:spcAft>
            </a:pPr>
            <a:r>
              <a:rPr lang="fr-FR" sz="1600" b="1" u="sng" dirty="0">
                <a:solidFill>
                  <a:srgbClr val="271A38"/>
                </a:solidFill>
                <a:latin typeface="Inter"/>
              </a:rPr>
              <a:t>Interactivité :</a:t>
            </a:r>
          </a:p>
          <a:p>
            <a:pPr marL="742813" lvl="1" indent="-285750">
              <a:lnSpc>
                <a:spcPct val="100000"/>
              </a:lnSpc>
              <a:spcBef>
                <a:spcPts val="0"/>
              </a:spcBef>
              <a:spcAft>
                <a:spcPts val="600"/>
              </a:spcAft>
            </a:pPr>
            <a:r>
              <a:rPr lang="fr-FR" sz="1400" b="1" dirty="0">
                <a:solidFill>
                  <a:srgbClr val="271A38"/>
                </a:solidFill>
                <a:latin typeface="Inter"/>
              </a:rPr>
              <a:t>Focus</a:t>
            </a:r>
            <a:r>
              <a:rPr lang="fr-FR" sz="1400" dirty="0">
                <a:solidFill>
                  <a:srgbClr val="271A38"/>
                </a:solidFill>
                <a:latin typeface="Inter"/>
              </a:rPr>
              <a:t> (Région, pays, paramètres…)</a:t>
            </a:r>
            <a:endParaRPr lang="fr-FR" sz="1400" b="1" dirty="0">
              <a:solidFill>
                <a:srgbClr val="271A38"/>
              </a:solidFill>
              <a:latin typeface="Inter"/>
            </a:endParaRPr>
          </a:p>
          <a:p>
            <a:pPr marL="742813" lvl="1" indent="-285750">
              <a:lnSpc>
                <a:spcPct val="100000"/>
              </a:lnSpc>
              <a:spcBef>
                <a:spcPts val="0"/>
              </a:spcBef>
              <a:spcAft>
                <a:spcPts val="600"/>
              </a:spcAft>
            </a:pPr>
            <a:r>
              <a:rPr lang="fr-FR" sz="1400" b="1" dirty="0">
                <a:solidFill>
                  <a:srgbClr val="271A38"/>
                </a:solidFill>
                <a:latin typeface="Inter"/>
              </a:rPr>
              <a:t>Choix des seuils </a:t>
            </a:r>
            <a:r>
              <a:rPr lang="fr-FR" sz="1400" dirty="0">
                <a:solidFill>
                  <a:srgbClr val="271A38"/>
                </a:solidFill>
                <a:latin typeface="Inter"/>
              </a:rPr>
              <a:t>pour sélection pays</a:t>
            </a:r>
          </a:p>
          <a:p>
            <a:pPr marL="285750" indent="-285750">
              <a:lnSpc>
                <a:spcPct val="100000"/>
              </a:lnSpc>
              <a:spcBef>
                <a:spcPts val="0"/>
              </a:spcBef>
              <a:spcAft>
                <a:spcPts val="600"/>
              </a:spcAft>
            </a:pPr>
            <a:r>
              <a:rPr lang="fr-FR" sz="1600" b="1" u="sng" dirty="0">
                <a:solidFill>
                  <a:srgbClr val="271A38"/>
                </a:solidFill>
                <a:latin typeface="Inter"/>
              </a:rPr>
              <a:t>Maintenabilité :</a:t>
            </a:r>
          </a:p>
          <a:p>
            <a:pPr marL="742813" lvl="1" indent="-285750">
              <a:lnSpc>
                <a:spcPct val="100000"/>
              </a:lnSpc>
              <a:spcBef>
                <a:spcPts val="0"/>
              </a:spcBef>
              <a:spcAft>
                <a:spcPts val="600"/>
              </a:spcAft>
            </a:pPr>
            <a:r>
              <a:rPr lang="fr-FR" sz="1400" b="1" dirty="0">
                <a:solidFill>
                  <a:srgbClr val="271A38"/>
                </a:solidFill>
                <a:latin typeface="Inter"/>
              </a:rPr>
              <a:t>Adaptable</a:t>
            </a:r>
            <a:r>
              <a:rPr lang="fr-FR" sz="1400" dirty="0">
                <a:solidFill>
                  <a:srgbClr val="271A38"/>
                </a:solidFill>
                <a:latin typeface="Inter"/>
              </a:rPr>
              <a:t> pour de</a:t>
            </a:r>
            <a:r>
              <a:rPr lang="fr-FR" sz="1400" b="1" dirty="0">
                <a:solidFill>
                  <a:srgbClr val="271A38"/>
                </a:solidFill>
                <a:latin typeface="Inter"/>
              </a:rPr>
              <a:t> futurs de demandes</a:t>
            </a:r>
          </a:p>
          <a:p>
            <a:pPr marL="1199876" lvl="2" indent="-285750">
              <a:lnSpc>
                <a:spcPct val="100000"/>
              </a:lnSpc>
              <a:spcBef>
                <a:spcPts val="0"/>
              </a:spcBef>
              <a:spcAft>
                <a:spcPts val="600"/>
              </a:spcAft>
            </a:pPr>
            <a:r>
              <a:rPr lang="fr-FR" sz="1201" b="1" dirty="0">
                <a:solidFill>
                  <a:srgbClr val="271A38"/>
                </a:solidFill>
                <a:latin typeface="Inter"/>
              </a:rPr>
              <a:t>différents critères</a:t>
            </a:r>
          </a:p>
          <a:p>
            <a:pPr marL="1199876" lvl="2" indent="-285750">
              <a:lnSpc>
                <a:spcPct val="100000"/>
              </a:lnSpc>
              <a:spcBef>
                <a:spcPts val="0"/>
              </a:spcBef>
              <a:spcAft>
                <a:spcPts val="600"/>
              </a:spcAft>
            </a:pPr>
            <a:r>
              <a:rPr lang="fr-FR" sz="1201" b="1" dirty="0">
                <a:solidFill>
                  <a:srgbClr val="271A38"/>
                </a:solidFill>
                <a:latin typeface="Inter"/>
              </a:rPr>
              <a:t>actualisation simple des données</a:t>
            </a:r>
          </a:p>
          <a:p>
            <a:pPr marL="285750" indent="-285750">
              <a:lnSpc>
                <a:spcPct val="100000"/>
              </a:lnSpc>
              <a:spcBef>
                <a:spcPts val="0"/>
              </a:spcBef>
              <a:spcAft>
                <a:spcPts val="600"/>
              </a:spcAft>
            </a:pPr>
            <a:r>
              <a:rPr lang="fr-FR" sz="1600" b="1" u="sng" dirty="0">
                <a:solidFill>
                  <a:srgbClr val="271A38"/>
                </a:solidFill>
                <a:latin typeface="Inter"/>
              </a:rPr>
              <a:t>Accessible techniquement:</a:t>
            </a:r>
          </a:p>
          <a:p>
            <a:pPr marL="742813" lvl="1" indent="-285750">
              <a:lnSpc>
                <a:spcPct val="100000"/>
              </a:lnSpc>
              <a:spcBef>
                <a:spcPts val="0"/>
              </a:spcBef>
              <a:spcAft>
                <a:spcPts val="600"/>
              </a:spcAft>
            </a:pPr>
            <a:r>
              <a:rPr lang="fr-FR" sz="1400" b="1" dirty="0">
                <a:solidFill>
                  <a:srgbClr val="271A38"/>
                </a:solidFill>
                <a:latin typeface="Inter"/>
              </a:rPr>
              <a:t>Actualisation facile </a:t>
            </a:r>
            <a:r>
              <a:rPr lang="fr-FR" sz="1400" dirty="0">
                <a:solidFill>
                  <a:srgbClr val="271A38"/>
                </a:solidFill>
                <a:latin typeface="Inter"/>
              </a:rPr>
              <a:t>des données</a:t>
            </a:r>
          </a:p>
          <a:p>
            <a:pPr marL="742813" lvl="1" indent="-285750">
              <a:lnSpc>
                <a:spcPct val="100000"/>
              </a:lnSpc>
              <a:spcBef>
                <a:spcPts val="0"/>
              </a:spcBef>
              <a:spcAft>
                <a:spcPts val="600"/>
              </a:spcAft>
            </a:pPr>
            <a:r>
              <a:rPr lang="fr-FR" sz="1400" b="1" dirty="0">
                <a:solidFill>
                  <a:srgbClr val="271A38"/>
                </a:solidFill>
                <a:latin typeface="Inter"/>
              </a:rPr>
              <a:t>Ajustement visuels </a:t>
            </a:r>
            <a:r>
              <a:rPr lang="fr-FR" sz="1400" dirty="0">
                <a:solidFill>
                  <a:srgbClr val="271A38"/>
                </a:solidFill>
                <a:latin typeface="Inter"/>
              </a:rPr>
              <a:t>possibles </a:t>
            </a:r>
            <a:r>
              <a:rPr lang="fr-FR" sz="1400" b="1" dirty="0">
                <a:solidFill>
                  <a:srgbClr val="271A38"/>
                </a:solidFill>
                <a:latin typeface="Inter"/>
              </a:rPr>
              <a:t>sans code</a:t>
            </a:r>
          </a:p>
          <a:p>
            <a:pPr marL="742813" lvl="1" indent="-285750">
              <a:lnSpc>
                <a:spcPct val="100000"/>
              </a:lnSpc>
              <a:spcBef>
                <a:spcPts val="0"/>
              </a:spcBef>
              <a:spcAft>
                <a:spcPts val="600"/>
              </a:spcAft>
            </a:pPr>
            <a:r>
              <a:rPr lang="fr-FR" sz="1400" b="1" dirty="0">
                <a:solidFill>
                  <a:srgbClr val="271A38"/>
                </a:solidFill>
                <a:latin typeface="Inter"/>
              </a:rPr>
              <a:t>Code Proche de Excel</a:t>
            </a:r>
          </a:p>
          <a:p>
            <a:pPr marL="285750" indent="-285750">
              <a:lnSpc>
                <a:spcPct val="100000"/>
              </a:lnSpc>
              <a:spcBef>
                <a:spcPts val="0"/>
              </a:spcBef>
              <a:spcAft>
                <a:spcPts val="600"/>
              </a:spcAft>
            </a:pPr>
            <a:r>
              <a:rPr lang="fr-FR" sz="1600" b="1" u="sng" dirty="0">
                <a:solidFill>
                  <a:srgbClr val="271A38"/>
                </a:solidFill>
                <a:latin typeface="Inter"/>
              </a:rPr>
              <a:t>Facilité de partage :</a:t>
            </a:r>
          </a:p>
          <a:p>
            <a:pPr marL="742813" lvl="1" indent="-285750">
              <a:lnSpc>
                <a:spcPct val="100000"/>
              </a:lnSpc>
              <a:spcBef>
                <a:spcPts val="0"/>
              </a:spcBef>
              <a:spcAft>
                <a:spcPts val="600"/>
              </a:spcAft>
            </a:pPr>
            <a:r>
              <a:rPr lang="fr-FR" sz="1400" b="1" dirty="0">
                <a:solidFill>
                  <a:srgbClr val="271A38"/>
                </a:solidFill>
                <a:latin typeface="Inter"/>
              </a:rPr>
              <a:t>Publication</a:t>
            </a:r>
            <a:r>
              <a:rPr lang="fr-FR" sz="1400" dirty="0">
                <a:solidFill>
                  <a:srgbClr val="271A38"/>
                </a:solidFill>
                <a:latin typeface="Inter"/>
              </a:rPr>
              <a:t> en ligne via Power BI Service.</a:t>
            </a:r>
          </a:p>
          <a:p>
            <a:pPr marL="742813" lvl="1" indent="-285750">
              <a:lnSpc>
                <a:spcPct val="100000"/>
              </a:lnSpc>
              <a:spcBef>
                <a:spcPts val="0"/>
              </a:spcBef>
              <a:spcAft>
                <a:spcPts val="600"/>
              </a:spcAft>
            </a:pPr>
            <a:r>
              <a:rPr lang="fr-FR" sz="1400" b="1" dirty="0">
                <a:solidFill>
                  <a:srgbClr val="271A38"/>
                </a:solidFill>
                <a:latin typeface="Inter"/>
              </a:rPr>
              <a:t>Visualisation</a:t>
            </a:r>
            <a:r>
              <a:rPr lang="fr-FR" sz="1400" dirty="0">
                <a:solidFill>
                  <a:srgbClr val="271A38"/>
                </a:solidFill>
                <a:latin typeface="Inter"/>
              </a:rPr>
              <a:t> sur navigateur</a:t>
            </a:r>
          </a:p>
        </p:txBody>
      </p:sp>
      <p:sp>
        <p:nvSpPr>
          <p:cNvPr id="4" name="Espace réservé du numéro de diapositive 3">
            <a:extLst>
              <a:ext uri="{FF2B5EF4-FFF2-40B4-BE49-F238E27FC236}">
                <a16:creationId xmlns:a16="http://schemas.microsoft.com/office/drawing/2014/main" id="{B1021C77-1DF7-60F0-0BA2-2E7822E601B0}"/>
              </a:ext>
            </a:extLst>
          </p:cNvPr>
          <p:cNvSpPr>
            <a:spLocks noGrp="1"/>
          </p:cNvSpPr>
          <p:nvPr>
            <p:ph type="sldNum" sz="quarter" idx="12"/>
          </p:nvPr>
        </p:nvSpPr>
        <p:spPr/>
        <p:txBody>
          <a:bodyPr/>
          <a:lstStyle/>
          <a:p>
            <a:pPr rtl="0"/>
            <a:fld id="{7DC1BBB0-96F0-4077-A278-0F3FB5C104D3}" type="slidenum">
              <a:rPr lang="fr-FR" noProof="0" smtClean="0"/>
              <a:t>15</a:t>
            </a:fld>
            <a:endParaRPr lang="fr-FR" noProof="0"/>
          </a:p>
        </p:txBody>
      </p:sp>
      <p:pic>
        <p:nvPicPr>
          <p:cNvPr id="3" name="Image 2">
            <a:extLst>
              <a:ext uri="{FF2B5EF4-FFF2-40B4-BE49-F238E27FC236}">
                <a16:creationId xmlns:a16="http://schemas.microsoft.com/office/drawing/2014/main" id="{DE953099-AC1F-EF05-DAB4-29FE8FF4AB2D}"/>
              </a:ext>
            </a:extLst>
          </p:cNvPr>
          <p:cNvPicPr>
            <a:picLocks noChangeAspect="1"/>
          </p:cNvPicPr>
          <p:nvPr/>
        </p:nvPicPr>
        <p:blipFill>
          <a:blip r:embed="rId2"/>
          <a:srcRect/>
          <a:stretch/>
        </p:blipFill>
        <p:spPr>
          <a:xfrm>
            <a:off x="10967352" y="122469"/>
            <a:ext cx="633905" cy="633905"/>
          </a:xfrm>
          <a:prstGeom prst="rect">
            <a:avLst/>
          </a:prstGeom>
        </p:spPr>
      </p:pic>
      <p:sp>
        <p:nvSpPr>
          <p:cNvPr id="10" name="Rectangle : coins arrondis 9">
            <a:extLst>
              <a:ext uri="{FF2B5EF4-FFF2-40B4-BE49-F238E27FC236}">
                <a16:creationId xmlns:a16="http://schemas.microsoft.com/office/drawing/2014/main" id="{CB96B1A1-6463-766A-80EE-5A9BBA5C80EF}"/>
              </a:ext>
            </a:extLst>
          </p:cNvPr>
          <p:cNvSpPr/>
          <p:nvPr/>
        </p:nvSpPr>
        <p:spPr>
          <a:xfrm>
            <a:off x="5230316" y="5063099"/>
            <a:ext cx="511256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Répond aux BESOINS : 	PROJET et TECHNIQUES</a:t>
            </a:r>
          </a:p>
        </p:txBody>
      </p:sp>
      <p:sp>
        <p:nvSpPr>
          <p:cNvPr id="11" name="Flèche : droite 10">
            <a:extLst>
              <a:ext uri="{FF2B5EF4-FFF2-40B4-BE49-F238E27FC236}">
                <a16:creationId xmlns:a16="http://schemas.microsoft.com/office/drawing/2014/main" id="{0C21B0C1-65E6-BE9F-E200-E35A05E1A5CC}"/>
              </a:ext>
            </a:extLst>
          </p:cNvPr>
          <p:cNvSpPr/>
          <p:nvPr/>
        </p:nvSpPr>
        <p:spPr>
          <a:xfrm>
            <a:off x="3286100" y="5141958"/>
            <a:ext cx="1152128" cy="7482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1735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F3F23-CEA9-E410-9249-E9A7BE626044}"/>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471A136F-C768-9B0D-CF20-D1755A86852F}"/>
              </a:ext>
            </a:extLst>
          </p:cNvPr>
          <p:cNvSpPr>
            <a:spLocks noGrp="1"/>
          </p:cNvSpPr>
          <p:nvPr>
            <p:ph type="title"/>
          </p:nvPr>
        </p:nvSpPr>
        <p:spPr/>
        <p:txBody>
          <a:bodyPr>
            <a:normAutofit/>
          </a:bodyPr>
          <a:lstStyle/>
          <a:p>
            <a:r>
              <a:rPr lang="fr-FR" dirty="0"/>
              <a:t>IV.B – Vues globales Monde / Continent / Pays</a:t>
            </a:r>
          </a:p>
        </p:txBody>
      </p:sp>
      <p:sp>
        <p:nvSpPr>
          <p:cNvPr id="4" name="Espace réservé du numéro de diapositive 3">
            <a:extLst>
              <a:ext uri="{FF2B5EF4-FFF2-40B4-BE49-F238E27FC236}">
                <a16:creationId xmlns:a16="http://schemas.microsoft.com/office/drawing/2014/main" id="{D4BA5BFF-3E22-680F-9CB6-8D5F6F3FB45A}"/>
              </a:ext>
            </a:extLst>
          </p:cNvPr>
          <p:cNvSpPr>
            <a:spLocks noGrp="1"/>
          </p:cNvSpPr>
          <p:nvPr>
            <p:ph type="sldNum" sz="quarter" idx="12"/>
          </p:nvPr>
        </p:nvSpPr>
        <p:spPr/>
        <p:txBody>
          <a:bodyPr/>
          <a:lstStyle/>
          <a:p>
            <a:pPr rtl="0"/>
            <a:fld id="{7DC1BBB0-96F0-4077-A278-0F3FB5C104D3}" type="slidenum">
              <a:rPr lang="fr-FR" noProof="0" smtClean="0"/>
              <a:t>16</a:t>
            </a:fld>
            <a:endParaRPr lang="fr-FR" noProof="0"/>
          </a:p>
        </p:txBody>
      </p:sp>
      <p:grpSp>
        <p:nvGrpSpPr>
          <p:cNvPr id="18" name="Groupe 17">
            <a:extLst>
              <a:ext uri="{FF2B5EF4-FFF2-40B4-BE49-F238E27FC236}">
                <a16:creationId xmlns:a16="http://schemas.microsoft.com/office/drawing/2014/main" id="{5658C696-81D4-D973-0BE8-A328224F45EF}"/>
              </a:ext>
            </a:extLst>
          </p:cNvPr>
          <p:cNvGrpSpPr/>
          <p:nvPr/>
        </p:nvGrpSpPr>
        <p:grpSpPr>
          <a:xfrm>
            <a:off x="117748" y="980728"/>
            <a:ext cx="4284000" cy="3919471"/>
            <a:chOff x="594000" y="1638000"/>
            <a:chExt cx="4284000" cy="3919471"/>
          </a:xfrm>
        </p:grpSpPr>
        <p:pic>
          <p:nvPicPr>
            <p:cNvPr id="8" name="Image 7">
              <a:extLst>
                <a:ext uri="{FF2B5EF4-FFF2-40B4-BE49-F238E27FC236}">
                  <a16:creationId xmlns:a16="http://schemas.microsoft.com/office/drawing/2014/main" id="{E0448991-B4D3-D1D0-0B2D-A3488ED759AF}"/>
                </a:ext>
              </a:extLst>
            </p:cNvPr>
            <p:cNvPicPr>
              <a:picLocks noChangeAspect="1"/>
            </p:cNvPicPr>
            <p:nvPr/>
          </p:nvPicPr>
          <p:blipFill>
            <a:blip r:embed="rId2"/>
            <a:srcRect/>
            <a:stretch/>
          </p:blipFill>
          <p:spPr>
            <a:xfrm>
              <a:off x="620252" y="2016000"/>
              <a:ext cx="4248000" cy="3541471"/>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a:solidFill>
                <a:srgbClr val="496F90"/>
              </a:solidFill>
            </a:ln>
          </p:spPr>
        </p:pic>
        <p:sp>
          <p:nvSpPr>
            <p:cNvPr id="17" name="Espace réservé du texte 6">
              <a:extLst>
                <a:ext uri="{FF2B5EF4-FFF2-40B4-BE49-F238E27FC236}">
                  <a16:creationId xmlns:a16="http://schemas.microsoft.com/office/drawing/2014/main" id="{21211A30-1870-C347-DCF7-2BE9C5E7761B}"/>
                </a:ext>
              </a:extLst>
            </p:cNvPr>
            <p:cNvSpPr txBox="1">
              <a:spLocks/>
            </p:cNvSpPr>
            <p:nvPr/>
          </p:nvSpPr>
          <p:spPr>
            <a:xfrm>
              <a:off x="594000" y="1638000"/>
              <a:ext cx="4284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rgbClr val="496F90"/>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VUE MONDE (</a:t>
              </a:r>
              <a:r>
                <a:rPr lang="fr-FR" sz="1800" b="1" dirty="0" err="1">
                  <a:solidFill>
                    <a:srgbClr val="333C6B"/>
                  </a:solidFill>
                </a:rPr>
                <a:t>comp</a:t>
              </a:r>
              <a:r>
                <a:rPr lang="fr-FR" sz="1800" b="1" dirty="0">
                  <a:solidFill>
                    <a:srgbClr val="333C6B"/>
                  </a:solidFill>
                </a:rPr>
                <a:t>° Continents)</a:t>
              </a:r>
            </a:p>
          </p:txBody>
        </p:sp>
      </p:grpSp>
      <p:grpSp>
        <p:nvGrpSpPr>
          <p:cNvPr id="19" name="Groupe 18">
            <a:extLst>
              <a:ext uri="{FF2B5EF4-FFF2-40B4-BE49-F238E27FC236}">
                <a16:creationId xmlns:a16="http://schemas.microsoft.com/office/drawing/2014/main" id="{20C03B92-926C-D273-2C42-5788D06400FA}"/>
              </a:ext>
            </a:extLst>
          </p:cNvPr>
          <p:cNvGrpSpPr/>
          <p:nvPr/>
        </p:nvGrpSpPr>
        <p:grpSpPr>
          <a:xfrm>
            <a:off x="3862164" y="2276872"/>
            <a:ext cx="4252972" cy="3857605"/>
            <a:chOff x="614872" y="1638000"/>
            <a:chExt cx="4252972" cy="3857605"/>
          </a:xfrm>
        </p:grpSpPr>
        <p:pic>
          <p:nvPicPr>
            <p:cNvPr id="20" name="Image 19">
              <a:extLst>
                <a:ext uri="{FF2B5EF4-FFF2-40B4-BE49-F238E27FC236}">
                  <a16:creationId xmlns:a16="http://schemas.microsoft.com/office/drawing/2014/main" id="{B79A211A-E04D-2846-76DE-0F844E925992}"/>
                </a:ext>
              </a:extLst>
            </p:cNvPr>
            <p:cNvPicPr>
              <a:picLocks noChangeAspect="1"/>
            </p:cNvPicPr>
            <p:nvPr/>
          </p:nvPicPr>
          <p:blipFill>
            <a:blip r:embed="rId3"/>
            <a:srcRect/>
            <a:stretch/>
          </p:blipFill>
          <p:spPr>
            <a:xfrm>
              <a:off x="614872" y="2016000"/>
              <a:ext cx="4242257" cy="3479605"/>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a:solidFill>
                <a:srgbClr val="496F90"/>
              </a:solidFill>
            </a:ln>
          </p:spPr>
        </p:pic>
        <p:sp>
          <p:nvSpPr>
            <p:cNvPr id="21" name="Espace réservé du texte 6">
              <a:extLst>
                <a:ext uri="{FF2B5EF4-FFF2-40B4-BE49-F238E27FC236}">
                  <a16:creationId xmlns:a16="http://schemas.microsoft.com/office/drawing/2014/main" id="{18032A2D-56A1-1CB2-2EAE-A8055DE6A687}"/>
                </a:ext>
              </a:extLst>
            </p:cNvPr>
            <p:cNvSpPr txBox="1">
              <a:spLocks/>
            </p:cNvSpPr>
            <p:nvPr/>
          </p:nvSpPr>
          <p:spPr>
            <a:xfrm>
              <a:off x="619844" y="1638000"/>
              <a:ext cx="4248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rgbClr val="496F90"/>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VUE CONTINENT (</a:t>
              </a:r>
              <a:r>
                <a:rPr lang="fr-FR" sz="1800" b="1" dirty="0" err="1">
                  <a:solidFill>
                    <a:srgbClr val="333C6B"/>
                  </a:solidFill>
                </a:rPr>
                <a:t>comp</a:t>
              </a:r>
              <a:r>
                <a:rPr lang="fr-FR" sz="1800" b="1" dirty="0">
                  <a:solidFill>
                    <a:srgbClr val="333C6B"/>
                  </a:solidFill>
                </a:rPr>
                <a:t>° Pays)</a:t>
              </a:r>
            </a:p>
          </p:txBody>
        </p:sp>
      </p:grpSp>
      <p:grpSp>
        <p:nvGrpSpPr>
          <p:cNvPr id="22" name="Groupe 21">
            <a:extLst>
              <a:ext uri="{FF2B5EF4-FFF2-40B4-BE49-F238E27FC236}">
                <a16:creationId xmlns:a16="http://schemas.microsoft.com/office/drawing/2014/main" id="{95230E90-F71D-BE72-428E-86A4729F3A71}"/>
              </a:ext>
            </a:extLst>
          </p:cNvPr>
          <p:cNvGrpSpPr/>
          <p:nvPr/>
        </p:nvGrpSpPr>
        <p:grpSpPr>
          <a:xfrm>
            <a:off x="7753978" y="980728"/>
            <a:ext cx="4223436" cy="3835906"/>
            <a:chOff x="615628" y="1638000"/>
            <a:chExt cx="4223436" cy="3835906"/>
          </a:xfrm>
        </p:grpSpPr>
        <p:pic>
          <p:nvPicPr>
            <p:cNvPr id="23" name="Image 22">
              <a:extLst>
                <a:ext uri="{FF2B5EF4-FFF2-40B4-BE49-F238E27FC236}">
                  <a16:creationId xmlns:a16="http://schemas.microsoft.com/office/drawing/2014/main" id="{7AB47936-2323-2602-5D9E-54CDB6CC0899}"/>
                </a:ext>
              </a:extLst>
            </p:cNvPr>
            <p:cNvPicPr>
              <a:picLocks noChangeAspect="1"/>
            </p:cNvPicPr>
            <p:nvPr/>
          </p:nvPicPr>
          <p:blipFill>
            <a:blip r:embed="rId4"/>
            <a:srcRect/>
            <a:stretch/>
          </p:blipFill>
          <p:spPr>
            <a:xfrm>
              <a:off x="615628" y="2024492"/>
              <a:ext cx="4203432" cy="3449414"/>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a:solidFill>
                <a:srgbClr val="496F90"/>
              </a:solidFill>
            </a:ln>
          </p:spPr>
        </p:pic>
        <p:sp>
          <p:nvSpPr>
            <p:cNvPr id="24" name="Espace réservé du texte 6">
              <a:extLst>
                <a:ext uri="{FF2B5EF4-FFF2-40B4-BE49-F238E27FC236}">
                  <a16:creationId xmlns:a16="http://schemas.microsoft.com/office/drawing/2014/main" id="{9E6AA380-5703-1FE3-3701-0AA52403F273}"/>
                </a:ext>
              </a:extLst>
            </p:cNvPr>
            <p:cNvSpPr txBox="1">
              <a:spLocks/>
            </p:cNvSpPr>
            <p:nvPr/>
          </p:nvSpPr>
          <p:spPr>
            <a:xfrm>
              <a:off x="627064" y="1638000"/>
              <a:ext cx="4212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rgbClr val="496F90"/>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VUE PAYS</a:t>
              </a:r>
            </a:p>
          </p:txBody>
        </p:sp>
      </p:grpSp>
      <p:grpSp>
        <p:nvGrpSpPr>
          <p:cNvPr id="26" name="Groupe 25">
            <a:extLst>
              <a:ext uri="{FF2B5EF4-FFF2-40B4-BE49-F238E27FC236}">
                <a16:creationId xmlns:a16="http://schemas.microsoft.com/office/drawing/2014/main" id="{7C16A518-0B93-FCCB-CAE6-5A9261C3C6D5}"/>
              </a:ext>
            </a:extLst>
          </p:cNvPr>
          <p:cNvGrpSpPr/>
          <p:nvPr/>
        </p:nvGrpSpPr>
        <p:grpSpPr>
          <a:xfrm>
            <a:off x="8398668" y="5013176"/>
            <a:ext cx="3719002" cy="1037132"/>
            <a:chOff x="8398668" y="5013176"/>
            <a:chExt cx="3719002" cy="1037132"/>
          </a:xfrm>
        </p:grpSpPr>
        <p:sp>
          <p:nvSpPr>
            <p:cNvPr id="27" name="Rectangle : coins arrondis 26">
              <a:extLst>
                <a:ext uri="{FF2B5EF4-FFF2-40B4-BE49-F238E27FC236}">
                  <a16:creationId xmlns:a16="http://schemas.microsoft.com/office/drawing/2014/main" id="{89224443-FA52-AB8D-7D02-3E416A2BFFCF}"/>
                </a:ext>
              </a:extLst>
            </p:cNvPr>
            <p:cNvSpPr/>
            <p:nvPr/>
          </p:nvSpPr>
          <p:spPr>
            <a:xfrm>
              <a:off x="8398668" y="5135908"/>
              <a:ext cx="371900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600" b="1" dirty="0"/>
                <a:t>ACCESSIBILITE Visuels:</a:t>
              </a:r>
            </a:p>
            <a:p>
              <a:pPr marL="285750" indent="-285750">
                <a:buFontTx/>
                <a:buChar char="-"/>
              </a:pPr>
              <a:r>
                <a:rPr lang="fr-FR" sz="1600" b="1" dirty="0"/>
                <a:t>Noir ou couleurs vives</a:t>
              </a:r>
            </a:p>
            <a:p>
              <a:pPr marL="285750" indent="-285750">
                <a:buFontTx/>
                <a:buChar char="-"/>
              </a:pPr>
              <a:r>
                <a:rPr lang="fr-FR" sz="1600" b="1" dirty="0"/>
                <a:t>Sur fond blanc</a:t>
              </a:r>
            </a:p>
          </p:txBody>
        </p:sp>
        <p:pic>
          <p:nvPicPr>
            <p:cNvPr id="28" name="Graphique 27" descr="Œil avec un remplissage uni">
              <a:extLst>
                <a:ext uri="{FF2B5EF4-FFF2-40B4-BE49-F238E27FC236}">
                  <a16:creationId xmlns:a16="http://schemas.microsoft.com/office/drawing/2014/main" id="{CD9D9DD6-601D-4CE0-B595-FFF45406B0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64272" y="5013176"/>
              <a:ext cx="685800" cy="685800"/>
            </a:xfrm>
            <a:prstGeom prst="rect">
              <a:avLst/>
            </a:prstGeom>
          </p:spPr>
        </p:pic>
      </p:grpSp>
    </p:spTree>
    <p:extLst>
      <p:ext uri="{BB962C8B-B14F-4D97-AF65-F5344CB8AC3E}">
        <p14:creationId xmlns:p14="http://schemas.microsoft.com/office/powerpoint/2010/main" val="281167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DC212-7DFB-2303-541C-62ACCCAE8114}"/>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65BED080-4BC7-3478-30EF-621DCC15CA55}"/>
              </a:ext>
            </a:extLst>
          </p:cNvPr>
          <p:cNvSpPr>
            <a:spLocks noGrp="1"/>
          </p:cNvSpPr>
          <p:nvPr>
            <p:ph type="title"/>
          </p:nvPr>
        </p:nvSpPr>
        <p:spPr/>
        <p:txBody>
          <a:bodyPr>
            <a:normAutofit/>
          </a:bodyPr>
          <a:lstStyle/>
          <a:p>
            <a:r>
              <a:rPr lang="fr-FR" dirty="0"/>
              <a:t>IV.C –Zoom Création de Services :</a:t>
            </a:r>
          </a:p>
        </p:txBody>
      </p:sp>
      <p:sp>
        <p:nvSpPr>
          <p:cNvPr id="4" name="Espace réservé du numéro de diapositive 3">
            <a:extLst>
              <a:ext uri="{FF2B5EF4-FFF2-40B4-BE49-F238E27FC236}">
                <a16:creationId xmlns:a16="http://schemas.microsoft.com/office/drawing/2014/main" id="{B505179B-5935-914D-5134-72D55C87BCEC}"/>
              </a:ext>
            </a:extLst>
          </p:cNvPr>
          <p:cNvSpPr>
            <a:spLocks noGrp="1"/>
          </p:cNvSpPr>
          <p:nvPr>
            <p:ph type="sldNum" sz="quarter" idx="12"/>
          </p:nvPr>
        </p:nvSpPr>
        <p:spPr/>
        <p:txBody>
          <a:bodyPr/>
          <a:lstStyle/>
          <a:p>
            <a:pPr rtl="0"/>
            <a:fld id="{7DC1BBB0-96F0-4077-A278-0F3FB5C104D3}" type="slidenum">
              <a:rPr lang="fr-FR" noProof="0" smtClean="0"/>
              <a:t>17</a:t>
            </a:fld>
            <a:endParaRPr lang="fr-FR" noProof="0"/>
          </a:p>
        </p:txBody>
      </p:sp>
      <p:grpSp>
        <p:nvGrpSpPr>
          <p:cNvPr id="18" name="Groupe 17">
            <a:extLst>
              <a:ext uri="{FF2B5EF4-FFF2-40B4-BE49-F238E27FC236}">
                <a16:creationId xmlns:a16="http://schemas.microsoft.com/office/drawing/2014/main" id="{12B4855B-83B2-454F-2B6F-93637A22A965}"/>
              </a:ext>
            </a:extLst>
          </p:cNvPr>
          <p:cNvGrpSpPr/>
          <p:nvPr/>
        </p:nvGrpSpPr>
        <p:grpSpPr>
          <a:xfrm>
            <a:off x="117748" y="1137088"/>
            <a:ext cx="6768228" cy="4583823"/>
            <a:chOff x="594000" y="2060642"/>
            <a:chExt cx="6768228" cy="4583823"/>
          </a:xfrm>
        </p:grpSpPr>
        <p:pic>
          <p:nvPicPr>
            <p:cNvPr id="8" name="Image 7">
              <a:extLst>
                <a:ext uri="{FF2B5EF4-FFF2-40B4-BE49-F238E27FC236}">
                  <a16:creationId xmlns:a16="http://schemas.microsoft.com/office/drawing/2014/main" id="{FEF40E5A-72F7-B9B2-EEBD-B61D9B573BEC}"/>
                </a:ext>
              </a:extLst>
            </p:cNvPr>
            <p:cNvPicPr>
              <a:picLocks noChangeAspect="1"/>
            </p:cNvPicPr>
            <p:nvPr/>
          </p:nvPicPr>
          <p:blipFill>
            <a:blip r:embed="rId2"/>
            <a:srcRect/>
            <a:stretch/>
          </p:blipFill>
          <p:spPr>
            <a:xfrm>
              <a:off x="594000" y="2430088"/>
              <a:ext cx="6768228" cy="4214377"/>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a:solidFill>
                <a:srgbClr val="496F90"/>
              </a:solidFill>
            </a:ln>
          </p:spPr>
        </p:pic>
        <p:sp>
          <p:nvSpPr>
            <p:cNvPr id="17" name="Espace réservé du texte 6">
              <a:extLst>
                <a:ext uri="{FF2B5EF4-FFF2-40B4-BE49-F238E27FC236}">
                  <a16:creationId xmlns:a16="http://schemas.microsoft.com/office/drawing/2014/main" id="{2EBB2513-AF7B-42F7-C2E8-8B7D37D20EE6}"/>
                </a:ext>
              </a:extLst>
            </p:cNvPr>
            <p:cNvSpPr txBox="1">
              <a:spLocks/>
            </p:cNvSpPr>
            <p:nvPr/>
          </p:nvSpPr>
          <p:spPr>
            <a:xfrm>
              <a:off x="594000" y="2060642"/>
              <a:ext cx="6768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rgbClr val="496F90"/>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CREATION de SERVICES</a:t>
              </a:r>
            </a:p>
          </p:txBody>
        </p:sp>
      </p:grpSp>
      <p:grpSp>
        <p:nvGrpSpPr>
          <p:cNvPr id="3" name="Groupe 2">
            <a:extLst>
              <a:ext uri="{FF2B5EF4-FFF2-40B4-BE49-F238E27FC236}">
                <a16:creationId xmlns:a16="http://schemas.microsoft.com/office/drawing/2014/main" id="{672CE2AC-D0D1-276F-88F6-C286B762AFF2}"/>
              </a:ext>
            </a:extLst>
          </p:cNvPr>
          <p:cNvGrpSpPr/>
          <p:nvPr/>
        </p:nvGrpSpPr>
        <p:grpSpPr>
          <a:xfrm>
            <a:off x="7201658" y="2313334"/>
            <a:ext cx="4570342" cy="1381841"/>
            <a:chOff x="7201658" y="2313334"/>
            <a:chExt cx="4570342" cy="1381841"/>
          </a:xfrm>
        </p:grpSpPr>
        <p:sp>
          <p:nvSpPr>
            <p:cNvPr id="5" name="Espace réservé du contenu 13">
              <a:extLst>
                <a:ext uri="{FF2B5EF4-FFF2-40B4-BE49-F238E27FC236}">
                  <a16:creationId xmlns:a16="http://schemas.microsoft.com/office/drawing/2014/main" id="{61C3CC51-5E5C-E76A-9509-8BFE452B3681}"/>
                </a:ext>
              </a:extLst>
            </p:cNvPr>
            <p:cNvSpPr txBox="1">
              <a:spLocks/>
            </p:cNvSpPr>
            <p:nvPr/>
          </p:nvSpPr>
          <p:spPr>
            <a:xfrm>
              <a:off x="7210238" y="2704389"/>
              <a:ext cx="4560711" cy="990786"/>
            </a:xfrm>
            <a:prstGeom prst="rect">
              <a:avLst/>
            </a:prstGeom>
            <a:solidFill>
              <a:srgbClr val="EDEDED"/>
            </a:solidFill>
            <a:ln w="19050" cap="flat">
              <a:solidFill>
                <a:srgbClr val="333C6B"/>
              </a:solidFill>
            </a:ln>
          </p:spPr>
          <p:txBody>
            <a:bodyPr vert="horz" lIns="91440" tIns="45720" rIns="91440" bIns="45720" rtlCol="0" anchor="t">
              <a:normAutofit fontScale="85000" lnSpcReduction="20000"/>
            </a:bodyPr>
            <a:lstStyle>
              <a:lvl1pPr marL="228531" indent="-228531" algn="l" defTabSz="914126" rtl="0" eaLnBrk="1" latinLnBrk="0" hangingPunct="1">
                <a:lnSpc>
                  <a:spcPct val="120000"/>
                </a:lnSpc>
                <a:spcBef>
                  <a:spcPts val="1000"/>
                </a:spcBef>
                <a:buClr>
                  <a:srgbClr val="333C6B"/>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b="1" dirty="0"/>
                <a:t>Taux Pop° </a:t>
              </a:r>
              <a:r>
                <a:rPr lang="fr-FR" sz="1600" b="1" dirty="0" err="1"/>
                <a:t>Urb</a:t>
              </a:r>
              <a:r>
                <a:rPr lang="fr-FR" sz="1600" b="1" dirty="0"/>
                <a:t> &gt;49,5%</a:t>
              </a:r>
            </a:p>
            <a:p>
              <a:r>
                <a:rPr lang="fr-FR" sz="1600" b="1" dirty="0"/>
                <a:t>Taux Accès Eau Qualité&lt;40%</a:t>
              </a:r>
            </a:p>
            <a:p>
              <a:r>
                <a:rPr lang="fr-FR" sz="1600" b="1" dirty="0" err="1"/>
                <a:t>Stab</a:t>
              </a:r>
              <a:r>
                <a:rPr lang="fr-FR" sz="1600" b="1" dirty="0"/>
                <a:t> Politique non restreinte</a:t>
              </a:r>
            </a:p>
          </p:txBody>
        </p:sp>
        <p:sp>
          <p:nvSpPr>
            <p:cNvPr id="7" name="Espace réservé du contenu 2">
              <a:extLst>
                <a:ext uri="{FF2B5EF4-FFF2-40B4-BE49-F238E27FC236}">
                  <a16:creationId xmlns:a16="http://schemas.microsoft.com/office/drawing/2014/main" id="{D0BFE225-1A33-8EF0-32C4-8E8308736A78}"/>
                </a:ext>
              </a:extLst>
            </p:cNvPr>
            <p:cNvSpPr txBox="1">
              <a:spLocks/>
            </p:cNvSpPr>
            <p:nvPr/>
          </p:nvSpPr>
          <p:spPr>
            <a:xfrm>
              <a:off x="7201658" y="2313334"/>
              <a:ext cx="4570342" cy="391055"/>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ctr" anchorCtr="0">
              <a:normAutofit/>
            </a:bodyPr>
            <a:lstStyle>
              <a:defPPr>
                <a:defRPr lang="en-US"/>
              </a:defPPr>
              <a:lvl1pPr indent="0" defTabSz="914126">
                <a:lnSpc>
                  <a:spcPct val="100000"/>
                </a:lnSpc>
                <a:spcBef>
                  <a:spcPts val="0"/>
                </a:spcBef>
                <a:spcAft>
                  <a:spcPts val="600"/>
                </a:spcAft>
                <a:buClr>
                  <a:srgbClr val="333C6B"/>
                </a:buClr>
                <a:buSzPct val="100000"/>
                <a:buFont typeface="Arial" panose="020B0604020202020204" pitchFamily="34" charset="0"/>
                <a:buNone/>
                <a:defRPr sz="1200" b="1">
                  <a:effectLst/>
                </a:defRPr>
              </a:lvl1pPr>
              <a:lvl2pPr marL="685594" indent="-228531" defTabSz="914126">
                <a:lnSpc>
                  <a:spcPct val="120000"/>
                </a:lnSpc>
                <a:spcBef>
                  <a:spcPts val="500"/>
                </a:spcBef>
                <a:buClr>
                  <a:schemeClr val="accent1"/>
                </a:buClr>
                <a:buSzPct val="100000"/>
                <a:buFont typeface="Arial" panose="020B0604020202020204" pitchFamily="34" charset="0"/>
                <a:buChar char="•"/>
                <a:defRPr sz="1799" cap="none" baseline="0">
                  <a:effectLst/>
                </a:defRPr>
              </a:lvl2pPr>
              <a:lvl3pPr marL="1142657" indent="-228531" defTabSz="914126">
                <a:lnSpc>
                  <a:spcPct val="120000"/>
                </a:lnSpc>
                <a:spcBef>
                  <a:spcPts val="500"/>
                </a:spcBef>
                <a:buClr>
                  <a:schemeClr val="accent1"/>
                </a:buClr>
                <a:buSzPct val="100000"/>
                <a:buFont typeface="Arial" panose="020B0604020202020204" pitchFamily="34" charset="0"/>
                <a:buChar char="•"/>
                <a:defRPr sz="1600">
                  <a:effectLst/>
                </a:defRPr>
              </a:lvl3pPr>
              <a:lvl4pPr marL="1599720" indent="-228531" defTabSz="914126">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6783" indent="-228531" defTabSz="914126">
                <a:lnSpc>
                  <a:spcPct val="120000"/>
                </a:lnSpc>
                <a:spcBef>
                  <a:spcPts val="500"/>
                </a:spcBef>
                <a:buClr>
                  <a:schemeClr val="accent1"/>
                </a:buClr>
                <a:buSzPct val="100000"/>
                <a:buFont typeface="Arial" panose="020B0604020202020204" pitchFamily="34" charset="0"/>
                <a:buChar char="•"/>
                <a:defRPr sz="1200">
                  <a:effectLst/>
                </a:defRPr>
              </a:lvl5pPr>
              <a:lvl6pPr marL="2513846" indent="-228531" defTabSz="914126">
                <a:lnSpc>
                  <a:spcPct val="120000"/>
                </a:lnSpc>
                <a:spcBef>
                  <a:spcPts val="500"/>
                </a:spcBef>
                <a:buClr>
                  <a:schemeClr val="accent1"/>
                </a:buClr>
                <a:buSzPct val="100000"/>
                <a:buFont typeface="Arial" panose="020B0604020202020204" pitchFamily="34" charset="0"/>
                <a:buChar char="•"/>
                <a:defRPr sz="1200">
                  <a:effectLst/>
                </a:defRPr>
              </a:lvl6pPr>
              <a:lvl7pPr marL="2970908" indent="-228531" defTabSz="914126">
                <a:lnSpc>
                  <a:spcPct val="120000"/>
                </a:lnSpc>
                <a:spcBef>
                  <a:spcPts val="500"/>
                </a:spcBef>
                <a:buClr>
                  <a:schemeClr val="accent1"/>
                </a:buClr>
                <a:buSzPct val="100000"/>
                <a:buFont typeface="Arial" panose="020B0604020202020204" pitchFamily="34" charset="0"/>
                <a:buChar char="•"/>
                <a:defRPr sz="1200">
                  <a:effectLst/>
                </a:defRPr>
              </a:lvl7pPr>
              <a:lvl8pPr marL="3427971"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8pPr>
              <a:lvl9pPr marL="3885034"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fr-FR" dirty="0"/>
                <a:t>CRITERES CHOISIS :</a:t>
              </a:r>
            </a:p>
          </p:txBody>
        </p:sp>
      </p:grpSp>
      <p:sp>
        <p:nvSpPr>
          <p:cNvPr id="11" name="Flèche : bas 10">
            <a:extLst>
              <a:ext uri="{FF2B5EF4-FFF2-40B4-BE49-F238E27FC236}">
                <a16:creationId xmlns:a16="http://schemas.microsoft.com/office/drawing/2014/main" id="{24BA04A9-366D-74F1-2E1F-62F8808F1842}"/>
              </a:ext>
            </a:extLst>
          </p:cNvPr>
          <p:cNvSpPr/>
          <p:nvPr/>
        </p:nvSpPr>
        <p:spPr>
          <a:xfrm>
            <a:off x="8909714" y="3781863"/>
            <a:ext cx="115212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347F191-16C9-3CDE-50C1-D0F8EAF1EB7F}"/>
              </a:ext>
            </a:extLst>
          </p:cNvPr>
          <p:cNvSpPr/>
          <p:nvPr/>
        </p:nvSpPr>
        <p:spPr>
          <a:xfrm>
            <a:off x="7179536" y="1059467"/>
            <a:ext cx="460104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CREATION</a:t>
            </a:r>
            <a:r>
              <a:rPr lang="fr-FR" dirty="0"/>
              <a:t> </a:t>
            </a:r>
            <a:br>
              <a:rPr lang="fr-FR" dirty="0"/>
            </a:br>
            <a:r>
              <a:rPr lang="fr-FR" dirty="0"/>
              <a:t>de services </a:t>
            </a:r>
            <a:r>
              <a:rPr lang="fr-FR" b="1" dirty="0"/>
              <a:t>d’EAU de QUALITE</a:t>
            </a:r>
          </a:p>
          <a:p>
            <a:pPr algn="ctr"/>
            <a:r>
              <a:rPr lang="fr-FR" dirty="0"/>
              <a:t>En </a:t>
            </a:r>
            <a:r>
              <a:rPr lang="fr-FR" b="1" dirty="0"/>
              <a:t>Zone URBAINE</a:t>
            </a:r>
          </a:p>
        </p:txBody>
      </p:sp>
      <p:grpSp>
        <p:nvGrpSpPr>
          <p:cNvPr id="2" name="Groupe 1">
            <a:extLst>
              <a:ext uri="{FF2B5EF4-FFF2-40B4-BE49-F238E27FC236}">
                <a16:creationId xmlns:a16="http://schemas.microsoft.com/office/drawing/2014/main" id="{FFD499FF-006E-7EB8-0ADD-9596DC9F5FF1}"/>
              </a:ext>
            </a:extLst>
          </p:cNvPr>
          <p:cNvGrpSpPr/>
          <p:nvPr/>
        </p:nvGrpSpPr>
        <p:grpSpPr>
          <a:xfrm>
            <a:off x="7210238" y="4435751"/>
            <a:ext cx="4571393" cy="1253476"/>
            <a:chOff x="7210238" y="4435751"/>
            <a:chExt cx="4571393" cy="1253476"/>
          </a:xfrm>
        </p:grpSpPr>
        <p:grpSp>
          <p:nvGrpSpPr>
            <p:cNvPr id="12" name="Groupe 11">
              <a:extLst>
                <a:ext uri="{FF2B5EF4-FFF2-40B4-BE49-F238E27FC236}">
                  <a16:creationId xmlns:a16="http://schemas.microsoft.com/office/drawing/2014/main" id="{58FA2083-1E35-2263-F332-CB23EDA50A75}"/>
                </a:ext>
              </a:extLst>
            </p:cNvPr>
            <p:cNvGrpSpPr/>
            <p:nvPr/>
          </p:nvGrpSpPr>
          <p:grpSpPr>
            <a:xfrm>
              <a:off x="7210238" y="4435751"/>
              <a:ext cx="4571393" cy="1253476"/>
              <a:chOff x="7210238" y="4435751"/>
              <a:chExt cx="4571393" cy="1253476"/>
            </a:xfrm>
          </p:grpSpPr>
          <p:sp>
            <p:nvSpPr>
              <p:cNvPr id="9" name="Espace réservé du contenu 14">
                <a:extLst>
                  <a:ext uri="{FF2B5EF4-FFF2-40B4-BE49-F238E27FC236}">
                    <a16:creationId xmlns:a16="http://schemas.microsoft.com/office/drawing/2014/main" id="{05E54724-2246-6B1F-3446-77686EBC740B}"/>
                  </a:ext>
                </a:extLst>
              </p:cNvPr>
              <p:cNvSpPr txBox="1">
                <a:spLocks/>
              </p:cNvSpPr>
              <p:nvPr/>
            </p:nvSpPr>
            <p:spPr>
              <a:xfrm>
                <a:off x="7211289" y="4827093"/>
                <a:ext cx="4570342" cy="862134"/>
              </a:xfrm>
              <a:prstGeom prst="rect">
                <a:avLst/>
              </a:prstGeom>
              <a:solidFill>
                <a:srgbClr val="EDEDED"/>
              </a:solidFill>
              <a:ln w="19050" cap="flat">
                <a:solidFill>
                  <a:srgbClr val="333C6B"/>
                </a:solidFill>
              </a:ln>
            </p:spPr>
            <p:txBody>
              <a:bodyPr vert="horz" lIns="91440" tIns="45720" rIns="91440" bIns="45720" numCol="2" rtlCol="0" anchor="t">
                <a:normAutofit/>
              </a:bodyPr>
              <a:lstStyle>
                <a:lvl1pPr marL="228531" indent="-228531" algn="l" defTabSz="914126" rtl="0" eaLnBrk="1" latinLnBrk="0" hangingPunct="1">
                  <a:lnSpc>
                    <a:spcPct val="120000"/>
                  </a:lnSpc>
                  <a:spcBef>
                    <a:spcPts val="1000"/>
                  </a:spcBef>
                  <a:buClr>
                    <a:srgbClr val="333C6B"/>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dirty="0"/>
                  <a:t>Côte d’Ivoire</a:t>
                </a:r>
              </a:p>
              <a:p>
                <a:r>
                  <a:rPr lang="fr-FR" sz="1600" dirty="0"/>
                  <a:t>Ghana</a:t>
                </a:r>
              </a:p>
              <a:p>
                <a:r>
                  <a:rPr lang="fr-FR" sz="1600" dirty="0"/>
                  <a:t>Nigeria</a:t>
                </a:r>
              </a:p>
              <a:p>
                <a:r>
                  <a:rPr lang="fr-FR" sz="1600" dirty="0"/>
                  <a:t>Mongolie</a:t>
                </a:r>
              </a:p>
            </p:txBody>
          </p:sp>
          <p:sp>
            <p:nvSpPr>
              <p:cNvPr id="10" name="Espace réservé du contenu 2">
                <a:extLst>
                  <a:ext uri="{FF2B5EF4-FFF2-40B4-BE49-F238E27FC236}">
                    <a16:creationId xmlns:a16="http://schemas.microsoft.com/office/drawing/2014/main" id="{4D142C7B-DBA5-79F9-99A5-C9BC68B896DA}"/>
                  </a:ext>
                </a:extLst>
              </p:cNvPr>
              <p:cNvSpPr txBox="1">
                <a:spLocks/>
              </p:cNvSpPr>
              <p:nvPr/>
            </p:nvSpPr>
            <p:spPr>
              <a:xfrm>
                <a:off x="7210238" y="4435751"/>
                <a:ext cx="4570342" cy="391055"/>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ctr" anchorCtr="0">
                <a:normAutofit/>
              </a:bodyPr>
              <a:lstStyle>
                <a:defPPr>
                  <a:defRPr lang="en-US"/>
                </a:defPPr>
                <a:lvl1pPr indent="0" defTabSz="914126">
                  <a:lnSpc>
                    <a:spcPct val="100000"/>
                  </a:lnSpc>
                  <a:spcBef>
                    <a:spcPts val="0"/>
                  </a:spcBef>
                  <a:spcAft>
                    <a:spcPts val="600"/>
                  </a:spcAft>
                  <a:buClr>
                    <a:srgbClr val="333C6B"/>
                  </a:buClr>
                  <a:buSzPct val="100000"/>
                  <a:buFont typeface="Arial" panose="020B0604020202020204" pitchFamily="34" charset="0"/>
                  <a:buNone/>
                  <a:defRPr sz="1200" b="1">
                    <a:effectLst/>
                  </a:defRPr>
                </a:lvl1pPr>
                <a:lvl2pPr marL="685594" indent="-228531" defTabSz="914126">
                  <a:lnSpc>
                    <a:spcPct val="120000"/>
                  </a:lnSpc>
                  <a:spcBef>
                    <a:spcPts val="500"/>
                  </a:spcBef>
                  <a:buClr>
                    <a:schemeClr val="accent1"/>
                  </a:buClr>
                  <a:buSzPct val="100000"/>
                  <a:buFont typeface="Arial" panose="020B0604020202020204" pitchFamily="34" charset="0"/>
                  <a:buChar char="•"/>
                  <a:defRPr sz="1799" cap="none" baseline="0">
                    <a:effectLst/>
                  </a:defRPr>
                </a:lvl2pPr>
                <a:lvl3pPr marL="1142657" indent="-228531" defTabSz="914126">
                  <a:lnSpc>
                    <a:spcPct val="120000"/>
                  </a:lnSpc>
                  <a:spcBef>
                    <a:spcPts val="500"/>
                  </a:spcBef>
                  <a:buClr>
                    <a:schemeClr val="accent1"/>
                  </a:buClr>
                  <a:buSzPct val="100000"/>
                  <a:buFont typeface="Arial" panose="020B0604020202020204" pitchFamily="34" charset="0"/>
                  <a:buChar char="•"/>
                  <a:defRPr sz="1600">
                    <a:effectLst/>
                  </a:defRPr>
                </a:lvl3pPr>
                <a:lvl4pPr marL="1599720" indent="-228531" defTabSz="914126">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6783" indent="-228531" defTabSz="914126">
                  <a:lnSpc>
                    <a:spcPct val="120000"/>
                  </a:lnSpc>
                  <a:spcBef>
                    <a:spcPts val="500"/>
                  </a:spcBef>
                  <a:buClr>
                    <a:schemeClr val="accent1"/>
                  </a:buClr>
                  <a:buSzPct val="100000"/>
                  <a:buFont typeface="Arial" panose="020B0604020202020204" pitchFamily="34" charset="0"/>
                  <a:buChar char="•"/>
                  <a:defRPr sz="1200">
                    <a:effectLst/>
                  </a:defRPr>
                </a:lvl5pPr>
                <a:lvl6pPr marL="2513846" indent="-228531" defTabSz="914126">
                  <a:lnSpc>
                    <a:spcPct val="120000"/>
                  </a:lnSpc>
                  <a:spcBef>
                    <a:spcPts val="500"/>
                  </a:spcBef>
                  <a:buClr>
                    <a:schemeClr val="accent1"/>
                  </a:buClr>
                  <a:buSzPct val="100000"/>
                  <a:buFont typeface="Arial" panose="020B0604020202020204" pitchFamily="34" charset="0"/>
                  <a:buChar char="•"/>
                  <a:defRPr sz="1200">
                    <a:effectLst/>
                  </a:defRPr>
                </a:lvl6pPr>
                <a:lvl7pPr marL="2970908" indent="-228531" defTabSz="914126">
                  <a:lnSpc>
                    <a:spcPct val="120000"/>
                  </a:lnSpc>
                  <a:spcBef>
                    <a:spcPts val="500"/>
                  </a:spcBef>
                  <a:buClr>
                    <a:schemeClr val="accent1"/>
                  </a:buClr>
                  <a:buSzPct val="100000"/>
                  <a:buFont typeface="Arial" panose="020B0604020202020204" pitchFamily="34" charset="0"/>
                  <a:buChar char="•"/>
                  <a:defRPr sz="1200">
                    <a:effectLst/>
                  </a:defRPr>
                </a:lvl7pPr>
                <a:lvl8pPr marL="3427971"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8pPr>
                <a:lvl9pPr marL="3885034"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fr-FR" dirty="0"/>
                  <a:t>PAYS</a:t>
                </a:r>
              </a:p>
            </p:txBody>
          </p:sp>
        </p:grpSp>
        <p:pic>
          <p:nvPicPr>
            <p:cNvPr id="13" name="Graphique 12">
              <a:extLst>
                <a:ext uri="{FF2B5EF4-FFF2-40B4-BE49-F238E27FC236}">
                  <a16:creationId xmlns:a16="http://schemas.microsoft.com/office/drawing/2014/main" id="{3E31AABF-C8E0-A0A0-4D59-91AC8D1930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8707" y="4898407"/>
              <a:ext cx="432000" cy="288000"/>
            </a:xfrm>
            <a:prstGeom prst="rect">
              <a:avLst/>
            </a:prstGeom>
          </p:spPr>
        </p:pic>
        <p:pic>
          <p:nvPicPr>
            <p:cNvPr id="15" name="Graphique 14">
              <a:extLst>
                <a:ext uri="{FF2B5EF4-FFF2-40B4-BE49-F238E27FC236}">
                  <a16:creationId xmlns:a16="http://schemas.microsoft.com/office/drawing/2014/main" id="{330DBED4-1D5A-3D96-FE91-55B65B4D3C2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845403" y="4898407"/>
              <a:ext cx="540000" cy="270000"/>
            </a:xfrm>
            <a:prstGeom prst="rect">
              <a:avLst/>
            </a:prstGeom>
          </p:spPr>
        </p:pic>
        <p:pic>
          <p:nvPicPr>
            <p:cNvPr id="16" name="Graphique 15">
              <a:extLst>
                <a:ext uri="{FF2B5EF4-FFF2-40B4-BE49-F238E27FC236}">
                  <a16:creationId xmlns:a16="http://schemas.microsoft.com/office/drawing/2014/main" id="{325E37DF-034E-6C32-6CCE-DF5A3F60769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758707" y="5271865"/>
              <a:ext cx="468000" cy="312000"/>
            </a:xfrm>
            <a:prstGeom prst="rect">
              <a:avLst/>
            </a:prstGeom>
          </p:spPr>
        </p:pic>
        <p:pic>
          <p:nvPicPr>
            <p:cNvPr id="19" name="Graphique 18">
              <a:extLst>
                <a:ext uri="{FF2B5EF4-FFF2-40B4-BE49-F238E27FC236}">
                  <a16:creationId xmlns:a16="http://schemas.microsoft.com/office/drawing/2014/main" id="{F23F2EC5-3D3F-6911-9299-036726E1DEAB}"/>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0883089" y="5288893"/>
              <a:ext cx="576002" cy="288000"/>
            </a:xfrm>
            <a:prstGeom prst="rect">
              <a:avLst/>
            </a:prstGeom>
          </p:spPr>
        </p:pic>
      </p:grpSp>
    </p:spTree>
    <p:extLst>
      <p:ext uri="{BB962C8B-B14F-4D97-AF65-F5344CB8AC3E}">
        <p14:creationId xmlns:p14="http://schemas.microsoft.com/office/powerpoint/2010/main" val="1411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B4DA6-F09A-6A7E-CE24-6407E3728AB1}"/>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45506589-D323-719E-2FCA-CA47BD308245}"/>
              </a:ext>
            </a:extLst>
          </p:cNvPr>
          <p:cNvSpPr>
            <a:spLocks noGrp="1"/>
          </p:cNvSpPr>
          <p:nvPr>
            <p:ph type="title"/>
          </p:nvPr>
        </p:nvSpPr>
        <p:spPr/>
        <p:txBody>
          <a:bodyPr>
            <a:normAutofit/>
          </a:bodyPr>
          <a:lstStyle/>
          <a:p>
            <a:r>
              <a:rPr lang="fr-FR" dirty="0"/>
              <a:t>IV.C –Zoom Modernisation de Services :</a:t>
            </a:r>
          </a:p>
        </p:txBody>
      </p:sp>
      <p:sp>
        <p:nvSpPr>
          <p:cNvPr id="4" name="Espace réservé du numéro de diapositive 3">
            <a:extLst>
              <a:ext uri="{FF2B5EF4-FFF2-40B4-BE49-F238E27FC236}">
                <a16:creationId xmlns:a16="http://schemas.microsoft.com/office/drawing/2014/main" id="{6BF0091B-98B9-2D8B-924B-7DB7C83212A6}"/>
              </a:ext>
            </a:extLst>
          </p:cNvPr>
          <p:cNvSpPr>
            <a:spLocks noGrp="1"/>
          </p:cNvSpPr>
          <p:nvPr>
            <p:ph type="sldNum" sz="quarter" idx="12"/>
          </p:nvPr>
        </p:nvSpPr>
        <p:spPr/>
        <p:txBody>
          <a:bodyPr/>
          <a:lstStyle/>
          <a:p>
            <a:pPr rtl="0"/>
            <a:fld id="{7DC1BBB0-96F0-4077-A278-0F3FB5C104D3}" type="slidenum">
              <a:rPr lang="fr-FR" noProof="0" smtClean="0"/>
              <a:t>18</a:t>
            </a:fld>
            <a:endParaRPr lang="fr-FR" noProof="0"/>
          </a:p>
        </p:txBody>
      </p:sp>
      <p:grpSp>
        <p:nvGrpSpPr>
          <p:cNvPr id="18" name="Groupe 17">
            <a:extLst>
              <a:ext uri="{FF2B5EF4-FFF2-40B4-BE49-F238E27FC236}">
                <a16:creationId xmlns:a16="http://schemas.microsoft.com/office/drawing/2014/main" id="{DFF21AC2-E99A-440C-37F3-578F9145F0CB}"/>
              </a:ext>
            </a:extLst>
          </p:cNvPr>
          <p:cNvGrpSpPr/>
          <p:nvPr/>
        </p:nvGrpSpPr>
        <p:grpSpPr>
          <a:xfrm>
            <a:off x="117748" y="1137088"/>
            <a:ext cx="6768228" cy="4577933"/>
            <a:chOff x="594000" y="2060642"/>
            <a:chExt cx="6768228" cy="4577933"/>
          </a:xfrm>
        </p:grpSpPr>
        <p:pic>
          <p:nvPicPr>
            <p:cNvPr id="8" name="Image 7">
              <a:extLst>
                <a:ext uri="{FF2B5EF4-FFF2-40B4-BE49-F238E27FC236}">
                  <a16:creationId xmlns:a16="http://schemas.microsoft.com/office/drawing/2014/main" id="{65F931A0-5C63-1D91-FEFC-6558BA710D49}"/>
                </a:ext>
              </a:extLst>
            </p:cNvPr>
            <p:cNvPicPr>
              <a:picLocks noChangeAspect="1"/>
            </p:cNvPicPr>
            <p:nvPr/>
          </p:nvPicPr>
          <p:blipFill>
            <a:blip r:embed="rId2"/>
            <a:srcRect/>
            <a:stretch/>
          </p:blipFill>
          <p:spPr>
            <a:xfrm>
              <a:off x="594000" y="2435978"/>
              <a:ext cx="6768228" cy="4202597"/>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a:solidFill>
                <a:srgbClr val="496F90"/>
              </a:solidFill>
            </a:ln>
          </p:spPr>
        </p:pic>
        <p:sp>
          <p:nvSpPr>
            <p:cNvPr id="17" name="Espace réservé du texte 6">
              <a:extLst>
                <a:ext uri="{FF2B5EF4-FFF2-40B4-BE49-F238E27FC236}">
                  <a16:creationId xmlns:a16="http://schemas.microsoft.com/office/drawing/2014/main" id="{D95DD2C5-1A1B-FAAC-A054-6276E581212D}"/>
                </a:ext>
              </a:extLst>
            </p:cNvPr>
            <p:cNvSpPr txBox="1">
              <a:spLocks/>
            </p:cNvSpPr>
            <p:nvPr/>
          </p:nvSpPr>
          <p:spPr>
            <a:xfrm>
              <a:off x="594000" y="2060642"/>
              <a:ext cx="6768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rgbClr val="496F90"/>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MODERNISATION de SERVICES</a:t>
              </a:r>
            </a:p>
          </p:txBody>
        </p:sp>
      </p:grpSp>
      <p:grpSp>
        <p:nvGrpSpPr>
          <p:cNvPr id="3" name="Groupe 2">
            <a:extLst>
              <a:ext uri="{FF2B5EF4-FFF2-40B4-BE49-F238E27FC236}">
                <a16:creationId xmlns:a16="http://schemas.microsoft.com/office/drawing/2014/main" id="{F1C8EA50-8FD2-9AC8-6BE7-04519B71BE5F}"/>
              </a:ext>
            </a:extLst>
          </p:cNvPr>
          <p:cNvGrpSpPr/>
          <p:nvPr/>
        </p:nvGrpSpPr>
        <p:grpSpPr>
          <a:xfrm>
            <a:off x="7201658" y="2313334"/>
            <a:ext cx="4570342" cy="1381841"/>
            <a:chOff x="7201658" y="2313334"/>
            <a:chExt cx="4570342" cy="1381841"/>
          </a:xfrm>
        </p:grpSpPr>
        <p:sp>
          <p:nvSpPr>
            <p:cNvPr id="5" name="Espace réservé du contenu 13">
              <a:extLst>
                <a:ext uri="{FF2B5EF4-FFF2-40B4-BE49-F238E27FC236}">
                  <a16:creationId xmlns:a16="http://schemas.microsoft.com/office/drawing/2014/main" id="{9AD0EA7B-69DF-7C01-8A9C-41CAF7EA6EEA}"/>
                </a:ext>
              </a:extLst>
            </p:cNvPr>
            <p:cNvSpPr txBox="1">
              <a:spLocks/>
            </p:cNvSpPr>
            <p:nvPr/>
          </p:nvSpPr>
          <p:spPr>
            <a:xfrm>
              <a:off x="7210238" y="2704389"/>
              <a:ext cx="4560711" cy="990786"/>
            </a:xfrm>
            <a:prstGeom prst="rect">
              <a:avLst/>
            </a:prstGeom>
            <a:solidFill>
              <a:srgbClr val="EDEDED"/>
            </a:solidFill>
            <a:ln w="19050" cap="flat">
              <a:solidFill>
                <a:srgbClr val="333C6B"/>
              </a:solidFill>
            </a:ln>
          </p:spPr>
          <p:txBody>
            <a:bodyPr vert="horz" lIns="91440" tIns="45720" rIns="91440" bIns="45720" rtlCol="0" anchor="t">
              <a:normAutofit fontScale="85000" lnSpcReduction="20000"/>
            </a:bodyPr>
            <a:lstStyle>
              <a:lvl1pPr marL="228531" indent="-228531" algn="l" defTabSz="914126" rtl="0" eaLnBrk="1" latinLnBrk="0" hangingPunct="1">
                <a:lnSpc>
                  <a:spcPct val="120000"/>
                </a:lnSpc>
                <a:spcBef>
                  <a:spcPts val="1000"/>
                </a:spcBef>
                <a:buClr>
                  <a:srgbClr val="333C6B"/>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b="1" dirty="0"/>
                <a:t>Taux Accès Eau Base&lt;50%</a:t>
              </a:r>
            </a:p>
            <a:p>
              <a:r>
                <a:rPr lang="fr-FR" sz="1600" b="1" dirty="0"/>
                <a:t>Taux Accès Eau Qualité&lt;50%</a:t>
              </a:r>
            </a:p>
            <a:p>
              <a:r>
                <a:rPr lang="fr-FR" sz="1600" b="1" dirty="0" err="1"/>
                <a:t>Stab</a:t>
              </a:r>
              <a:r>
                <a:rPr lang="fr-FR" sz="1600" b="1" dirty="0"/>
                <a:t> Politique non restreinte</a:t>
              </a:r>
            </a:p>
          </p:txBody>
        </p:sp>
        <p:sp>
          <p:nvSpPr>
            <p:cNvPr id="7" name="Espace réservé du contenu 2">
              <a:extLst>
                <a:ext uri="{FF2B5EF4-FFF2-40B4-BE49-F238E27FC236}">
                  <a16:creationId xmlns:a16="http://schemas.microsoft.com/office/drawing/2014/main" id="{8AD6DDFA-66CB-919A-DD1C-27F62FE59FA9}"/>
                </a:ext>
              </a:extLst>
            </p:cNvPr>
            <p:cNvSpPr txBox="1">
              <a:spLocks/>
            </p:cNvSpPr>
            <p:nvPr/>
          </p:nvSpPr>
          <p:spPr>
            <a:xfrm>
              <a:off x="7201658" y="2313334"/>
              <a:ext cx="4570342" cy="391055"/>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ctr" anchorCtr="0">
              <a:normAutofit/>
            </a:bodyPr>
            <a:lstStyle>
              <a:defPPr>
                <a:defRPr lang="en-US"/>
              </a:defPPr>
              <a:lvl1pPr indent="0" defTabSz="914126">
                <a:lnSpc>
                  <a:spcPct val="100000"/>
                </a:lnSpc>
                <a:spcBef>
                  <a:spcPts val="0"/>
                </a:spcBef>
                <a:spcAft>
                  <a:spcPts val="600"/>
                </a:spcAft>
                <a:buClr>
                  <a:srgbClr val="333C6B"/>
                </a:buClr>
                <a:buSzPct val="100000"/>
                <a:buFont typeface="Arial" panose="020B0604020202020204" pitchFamily="34" charset="0"/>
                <a:buNone/>
                <a:defRPr sz="1200" b="1">
                  <a:effectLst/>
                </a:defRPr>
              </a:lvl1pPr>
              <a:lvl2pPr marL="685594" indent="-228531" defTabSz="914126">
                <a:lnSpc>
                  <a:spcPct val="120000"/>
                </a:lnSpc>
                <a:spcBef>
                  <a:spcPts val="500"/>
                </a:spcBef>
                <a:buClr>
                  <a:schemeClr val="accent1"/>
                </a:buClr>
                <a:buSzPct val="100000"/>
                <a:buFont typeface="Arial" panose="020B0604020202020204" pitchFamily="34" charset="0"/>
                <a:buChar char="•"/>
                <a:defRPr sz="1799" cap="none" baseline="0">
                  <a:effectLst/>
                </a:defRPr>
              </a:lvl2pPr>
              <a:lvl3pPr marL="1142657" indent="-228531" defTabSz="914126">
                <a:lnSpc>
                  <a:spcPct val="120000"/>
                </a:lnSpc>
                <a:spcBef>
                  <a:spcPts val="500"/>
                </a:spcBef>
                <a:buClr>
                  <a:schemeClr val="accent1"/>
                </a:buClr>
                <a:buSzPct val="100000"/>
                <a:buFont typeface="Arial" panose="020B0604020202020204" pitchFamily="34" charset="0"/>
                <a:buChar char="•"/>
                <a:defRPr sz="1600">
                  <a:effectLst/>
                </a:defRPr>
              </a:lvl3pPr>
              <a:lvl4pPr marL="1599720" indent="-228531" defTabSz="914126">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6783" indent="-228531" defTabSz="914126">
                <a:lnSpc>
                  <a:spcPct val="120000"/>
                </a:lnSpc>
                <a:spcBef>
                  <a:spcPts val="500"/>
                </a:spcBef>
                <a:buClr>
                  <a:schemeClr val="accent1"/>
                </a:buClr>
                <a:buSzPct val="100000"/>
                <a:buFont typeface="Arial" panose="020B0604020202020204" pitchFamily="34" charset="0"/>
                <a:buChar char="•"/>
                <a:defRPr sz="1200">
                  <a:effectLst/>
                </a:defRPr>
              </a:lvl5pPr>
              <a:lvl6pPr marL="2513846" indent="-228531" defTabSz="914126">
                <a:lnSpc>
                  <a:spcPct val="120000"/>
                </a:lnSpc>
                <a:spcBef>
                  <a:spcPts val="500"/>
                </a:spcBef>
                <a:buClr>
                  <a:schemeClr val="accent1"/>
                </a:buClr>
                <a:buSzPct val="100000"/>
                <a:buFont typeface="Arial" panose="020B0604020202020204" pitchFamily="34" charset="0"/>
                <a:buChar char="•"/>
                <a:defRPr sz="1200">
                  <a:effectLst/>
                </a:defRPr>
              </a:lvl6pPr>
              <a:lvl7pPr marL="2970908" indent="-228531" defTabSz="914126">
                <a:lnSpc>
                  <a:spcPct val="120000"/>
                </a:lnSpc>
                <a:spcBef>
                  <a:spcPts val="500"/>
                </a:spcBef>
                <a:buClr>
                  <a:schemeClr val="accent1"/>
                </a:buClr>
                <a:buSzPct val="100000"/>
                <a:buFont typeface="Arial" panose="020B0604020202020204" pitchFamily="34" charset="0"/>
                <a:buChar char="•"/>
                <a:defRPr sz="1200">
                  <a:effectLst/>
                </a:defRPr>
              </a:lvl7pPr>
              <a:lvl8pPr marL="3427971"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8pPr>
              <a:lvl9pPr marL="3885034"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fr-FR" dirty="0"/>
                <a:t>CRITERES CHOISIS :</a:t>
              </a:r>
            </a:p>
          </p:txBody>
        </p:sp>
      </p:grpSp>
      <p:sp>
        <p:nvSpPr>
          <p:cNvPr id="11" name="Flèche : bas 10">
            <a:extLst>
              <a:ext uri="{FF2B5EF4-FFF2-40B4-BE49-F238E27FC236}">
                <a16:creationId xmlns:a16="http://schemas.microsoft.com/office/drawing/2014/main" id="{2212654B-220D-20D7-3FC5-BE6655E21851}"/>
              </a:ext>
            </a:extLst>
          </p:cNvPr>
          <p:cNvSpPr/>
          <p:nvPr/>
        </p:nvSpPr>
        <p:spPr>
          <a:xfrm>
            <a:off x="8910765" y="3887254"/>
            <a:ext cx="115212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11CEF69B-56FA-A1D5-A966-3B943406CB84}"/>
              </a:ext>
            </a:extLst>
          </p:cNvPr>
          <p:cNvSpPr/>
          <p:nvPr/>
        </p:nvSpPr>
        <p:spPr>
          <a:xfrm>
            <a:off x="7179536" y="1059467"/>
            <a:ext cx="460104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Modernisation</a:t>
            </a:r>
            <a:br>
              <a:rPr lang="fr-FR" dirty="0"/>
            </a:br>
            <a:r>
              <a:rPr lang="fr-FR" dirty="0"/>
              <a:t>de services </a:t>
            </a:r>
            <a:r>
              <a:rPr lang="fr-FR" b="1" dirty="0"/>
              <a:t>d’EAU préexistants</a:t>
            </a:r>
            <a:br>
              <a:rPr lang="fr-FR" b="1" dirty="0"/>
            </a:br>
            <a:r>
              <a:rPr lang="fr-FR" b="1" dirty="0"/>
              <a:t>de BASE et de QUALITE</a:t>
            </a:r>
          </a:p>
        </p:txBody>
      </p:sp>
      <p:grpSp>
        <p:nvGrpSpPr>
          <p:cNvPr id="15" name="Groupe 14">
            <a:extLst>
              <a:ext uri="{FF2B5EF4-FFF2-40B4-BE49-F238E27FC236}">
                <a16:creationId xmlns:a16="http://schemas.microsoft.com/office/drawing/2014/main" id="{CFE4C825-008F-5B91-A0D2-DDF013CEB951}"/>
              </a:ext>
            </a:extLst>
          </p:cNvPr>
          <p:cNvGrpSpPr/>
          <p:nvPr/>
        </p:nvGrpSpPr>
        <p:grpSpPr>
          <a:xfrm>
            <a:off x="7213787" y="4583390"/>
            <a:ext cx="4571393" cy="1131631"/>
            <a:chOff x="7213787" y="4583390"/>
            <a:chExt cx="4571393" cy="1131631"/>
          </a:xfrm>
        </p:grpSpPr>
        <p:grpSp>
          <p:nvGrpSpPr>
            <p:cNvPr id="12" name="Groupe 11">
              <a:extLst>
                <a:ext uri="{FF2B5EF4-FFF2-40B4-BE49-F238E27FC236}">
                  <a16:creationId xmlns:a16="http://schemas.microsoft.com/office/drawing/2014/main" id="{040CAF32-02B7-F2AB-5527-B0CAAB6F3D15}"/>
                </a:ext>
              </a:extLst>
            </p:cNvPr>
            <p:cNvGrpSpPr/>
            <p:nvPr/>
          </p:nvGrpSpPr>
          <p:grpSpPr>
            <a:xfrm>
              <a:off x="7213787" y="4583390"/>
              <a:ext cx="4571393" cy="1131631"/>
              <a:chOff x="7210238" y="4435751"/>
              <a:chExt cx="4571393" cy="1131631"/>
            </a:xfrm>
          </p:grpSpPr>
          <p:sp>
            <p:nvSpPr>
              <p:cNvPr id="9" name="Espace réservé du contenu 14">
                <a:extLst>
                  <a:ext uri="{FF2B5EF4-FFF2-40B4-BE49-F238E27FC236}">
                    <a16:creationId xmlns:a16="http://schemas.microsoft.com/office/drawing/2014/main" id="{6B08C0C4-57EC-DE06-CE82-1CE1E766131A}"/>
                  </a:ext>
                </a:extLst>
              </p:cNvPr>
              <p:cNvSpPr txBox="1">
                <a:spLocks/>
              </p:cNvSpPr>
              <p:nvPr/>
            </p:nvSpPr>
            <p:spPr>
              <a:xfrm>
                <a:off x="7211289" y="4827093"/>
                <a:ext cx="4570342" cy="740289"/>
              </a:xfrm>
              <a:prstGeom prst="rect">
                <a:avLst/>
              </a:prstGeom>
              <a:solidFill>
                <a:srgbClr val="EDEDED"/>
              </a:solidFill>
              <a:ln w="19050" cap="flat">
                <a:solidFill>
                  <a:srgbClr val="333C6B"/>
                </a:solidFill>
              </a:ln>
            </p:spPr>
            <p:txBody>
              <a:bodyPr vert="horz" lIns="91440" tIns="45720" rIns="91440" bIns="45720" numCol="2" rtlCol="0" anchor="t">
                <a:normAutofit/>
              </a:bodyPr>
              <a:lstStyle>
                <a:lvl1pPr marL="228531" indent="-228531" algn="l" defTabSz="914126" rtl="0" eaLnBrk="1" latinLnBrk="0" hangingPunct="1">
                  <a:lnSpc>
                    <a:spcPct val="120000"/>
                  </a:lnSpc>
                  <a:spcBef>
                    <a:spcPts val="1000"/>
                  </a:spcBef>
                  <a:buClr>
                    <a:srgbClr val="333C6B"/>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dirty="0"/>
                  <a:t>Ethiopie</a:t>
                </a:r>
              </a:p>
              <a:p>
                <a:r>
                  <a:rPr lang="fr-FR" sz="1600" dirty="0"/>
                  <a:t>Ouganda</a:t>
                </a:r>
              </a:p>
            </p:txBody>
          </p:sp>
          <p:sp>
            <p:nvSpPr>
              <p:cNvPr id="10" name="Espace réservé du contenu 2">
                <a:extLst>
                  <a:ext uri="{FF2B5EF4-FFF2-40B4-BE49-F238E27FC236}">
                    <a16:creationId xmlns:a16="http://schemas.microsoft.com/office/drawing/2014/main" id="{CCEEBC9C-BD7C-5458-8AAF-3DA0823A6388}"/>
                  </a:ext>
                </a:extLst>
              </p:cNvPr>
              <p:cNvSpPr txBox="1">
                <a:spLocks/>
              </p:cNvSpPr>
              <p:nvPr/>
            </p:nvSpPr>
            <p:spPr>
              <a:xfrm>
                <a:off x="7210238" y="4435751"/>
                <a:ext cx="4570342" cy="391055"/>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ctr" anchorCtr="0">
                <a:normAutofit/>
              </a:bodyPr>
              <a:lstStyle>
                <a:defPPr>
                  <a:defRPr lang="en-US"/>
                </a:defPPr>
                <a:lvl1pPr indent="0" defTabSz="914126">
                  <a:lnSpc>
                    <a:spcPct val="100000"/>
                  </a:lnSpc>
                  <a:spcBef>
                    <a:spcPts val="0"/>
                  </a:spcBef>
                  <a:spcAft>
                    <a:spcPts val="600"/>
                  </a:spcAft>
                  <a:buClr>
                    <a:srgbClr val="333C6B"/>
                  </a:buClr>
                  <a:buSzPct val="100000"/>
                  <a:buFont typeface="Arial" panose="020B0604020202020204" pitchFamily="34" charset="0"/>
                  <a:buNone/>
                  <a:defRPr sz="1200" b="1">
                    <a:effectLst/>
                  </a:defRPr>
                </a:lvl1pPr>
                <a:lvl2pPr marL="685594" indent="-228531" defTabSz="914126">
                  <a:lnSpc>
                    <a:spcPct val="120000"/>
                  </a:lnSpc>
                  <a:spcBef>
                    <a:spcPts val="500"/>
                  </a:spcBef>
                  <a:buClr>
                    <a:schemeClr val="accent1"/>
                  </a:buClr>
                  <a:buSzPct val="100000"/>
                  <a:buFont typeface="Arial" panose="020B0604020202020204" pitchFamily="34" charset="0"/>
                  <a:buChar char="•"/>
                  <a:defRPr sz="1799" cap="none" baseline="0">
                    <a:effectLst/>
                  </a:defRPr>
                </a:lvl2pPr>
                <a:lvl3pPr marL="1142657" indent="-228531" defTabSz="914126">
                  <a:lnSpc>
                    <a:spcPct val="120000"/>
                  </a:lnSpc>
                  <a:spcBef>
                    <a:spcPts val="500"/>
                  </a:spcBef>
                  <a:buClr>
                    <a:schemeClr val="accent1"/>
                  </a:buClr>
                  <a:buSzPct val="100000"/>
                  <a:buFont typeface="Arial" panose="020B0604020202020204" pitchFamily="34" charset="0"/>
                  <a:buChar char="•"/>
                  <a:defRPr sz="1600">
                    <a:effectLst/>
                  </a:defRPr>
                </a:lvl3pPr>
                <a:lvl4pPr marL="1599720" indent="-228531" defTabSz="914126">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6783" indent="-228531" defTabSz="914126">
                  <a:lnSpc>
                    <a:spcPct val="120000"/>
                  </a:lnSpc>
                  <a:spcBef>
                    <a:spcPts val="500"/>
                  </a:spcBef>
                  <a:buClr>
                    <a:schemeClr val="accent1"/>
                  </a:buClr>
                  <a:buSzPct val="100000"/>
                  <a:buFont typeface="Arial" panose="020B0604020202020204" pitchFamily="34" charset="0"/>
                  <a:buChar char="•"/>
                  <a:defRPr sz="1200">
                    <a:effectLst/>
                  </a:defRPr>
                </a:lvl5pPr>
                <a:lvl6pPr marL="2513846" indent="-228531" defTabSz="914126">
                  <a:lnSpc>
                    <a:spcPct val="120000"/>
                  </a:lnSpc>
                  <a:spcBef>
                    <a:spcPts val="500"/>
                  </a:spcBef>
                  <a:buClr>
                    <a:schemeClr val="accent1"/>
                  </a:buClr>
                  <a:buSzPct val="100000"/>
                  <a:buFont typeface="Arial" panose="020B0604020202020204" pitchFamily="34" charset="0"/>
                  <a:buChar char="•"/>
                  <a:defRPr sz="1200">
                    <a:effectLst/>
                  </a:defRPr>
                </a:lvl6pPr>
                <a:lvl7pPr marL="2970908" indent="-228531" defTabSz="914126">
                  <a:lnSpc>
                    <a:spcPct val="120000"/>
                  </a:lnSpc>
                  <a:spcBef>
                    <a:spcPts val="500"/>
                  </a:spcBef>
                  <a:buClr>
                    <a:schemeClr val="accent1"/>
                  </a:buClr>
                  <a:buSzPct val="100000"/>
                  <a:buFont typeface="Arial" panose="020B0604020202020204" pitchFamily="34" charset="0"/>
                  <a:buChar char="•"/>
                  <a:defRPr sz="1200">
                    <a:effectLst/>
                  </a:defRPr>
                </a:lvl7pPr>
                <a:lvl8pPr marL="3427971"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8pPr>
                <a:lvl9pPr marL="3885034"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fr-FR" dirty="0"/>
                  <a:t>PAYS</a:t>
                </a:r>
              </a:p>
            </p:txBody>
          </p:sp>
        </p:grpSp>
        <p:pic>
          <p:nvPicPr>
            <p:cNvPr id="2" name="Graphique 1">
              <a:extLst>
                <a:ext uri="{FF2B5EF4-FFF2-40B4-BE49-F238E27FC236}">
                  <a16:creationId xmlns:a16="http://schemas.microsoft.com/office/drawing/2014/main" id="{582C52E8-E1BD-2CC2-242F-B58B98F16D2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522385" y="5040525"/>
              <a:ext cx="504000" cy="251999"/>
            </a:xfrm>
            <a:prstGeom prst="rect">
              <a:avLst/>
            </a:prstGeom>
          </p:spPr>
        </p:pic>
        <p:pic>
          <p:nvPicPr>
            <p:cNvPr id="13" name="Graphique 12">
              <a:extLst>
                <a:ext uri="{FF2B5EF4-FFF2-40B4-BE49-F238E27FC236}">
                  <a16:creationId xmlns:a16="http://schemas.microsoft.com/office/drawing/2014/main" id="{3017EC5C-AA03-0466-FFB7-CEE76AEA865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0846940" y="5018474"/>
              <a:ext cx="432000" cy="288000"/>
            </a:xfrm>
            <a:prstGeom prst="rect">
              <a:avLst/>
            </a:prstGeom>
          </p:spPr>
        </p:pic>
      </p:grpSp>
    </p:spTree>
    <p:extLst>
      <p:ext uri="{BB962C8B-B14F-4D97-AF65-F5344CB8AC3E}">
        <p14:creationId xmlns:p14="http://schemas.microsoft.com/office/powerpoint/2010/main" val="2474876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773D2-6E1E-868D-822E-359208304A1F}"/>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D418C2A7-321C-083F-2A07-EB3569291D21}"/>
              </a:ext>
            </a:extLst>
          </p:cNvPr>
          <p:cNvSpPr>
            <a:spLocks noGrp="1"/>
          </p:cNvSpPr>
          <p:nvPr>
            <p:ph type="title"/>
          </p:nvPr>
        </p:nvSpPr>
        <p:spPr/>
        <p:txBody>
          <a:bodyPr>
            <a:normAutofit/>
          </a:bodyPr>
          <a:lstStyle/>
          <a:p>
            <a:r>
              <a:rPr lang="fr-FR" dirty="0"/>
              <a:t>IV.C –Zoom Consulting : </a:t>
            </a:r>
            <a:r>
              <a:rPr lang="fr-FR"/>
              <a:t>Efficacité gouvernementale </a:t>
            </a:r>
            <a:r>
              <a:rPr lang="fr-FR" dirty="0"/>
              <a:t>:</a:t>
            </a:r>
          </a:p>
        </p:txBody>
      </p:sp>
      <p:sp>
        <p:nvSpPr>
          <p:cNvPr id="4" name="Espace réservé du numéro de diapositive 3">
            <a:extLst>
              <a:ext uri="{FF2B5EF4-FFF2-40B4-BE49-F238E27FC236}">
                <a16:creationId xmlns:a16="http://schemas.microsoft.com/office/drawing/2014/main" id="{3DE11BC6-305E-4A58-5164-764392EDF8CF}"/>
              </a:ext>
            </a:extLst>
          </p:cNvPr>
          <p:cNvSpPr>
            <a:spLocks noGrp="1"/>
          </p:cNvSpPr>
          <p:nvPr>
            <p:ph type="sldNum" sz="quarter" idx="12"/>
          </p:nvPr>
        </p:nvSpPr>
        <p:spPr/>
        <p:txBody>
          <a:bodyPr/>
          <a:lstStyle/>
          <a:p>
            <a:pPr rtl="0"/>
            <a:fld id="{7DC1BBB0-96F0-4077-A278-0F3FB5C104D3}" type="slidenum">
              <a:rPr lang="fr-FR" noProof="0" smtClean="0"/>
              <a:t>19</a:t>
            </a:fld>
            <a:endParaRPr lang="fr-FR" noProof="0"/>
          </a:p>
        </p:txBody>
      </p:sp>
      <p:grpSp>
        <p:nvGrpSpPr>
          <p:cNvPr id="18" name="Groupe 17">
            <a:extLst>
              <a:ext uri="{FF2B5EF4-FFF2-40B4-BE49-F238E27FC236}">
                <a16:creationId xmlns:a16="http://schemas.microsoft.com/office/drawing/2014/main" id="{DFA41AD7-FE5B-D0B7-754F-65F6E3C51822}"/>
              </a:ext>
            </a:extLst>
          </p:cNvPr>
          <p:cNvGrpSpPr/>
          <p:nvPr/>
        </p:nvGrpSpPr>
        <p:grpSpPr>
          <a:xfrm>
            <a:off x="117748" y="1137088"/>
            <a:ext cx="6768000" cy="4577933"/>
            <a:chOff x="594000" y="2060642"/>
            <a:chExt cx="6768000" cy="4577933"/>
          </a:xfrm>
        </p:grpSpPr>
        <p:pic>
          <p:nvPicPr>
            <p:cNvPr id="8" name="Image 7">
              <a:extLst>
                <a:ext uri="{FF2B5EF4-FFF2-40B4-BE49-F238E27FC236}">
                  <a16:creationId xmlns:a16="http://schemas.microsoft.com/office/drawing/2014/main" id="{1EE4A821-0AF5-58F2-8CE0-F83A9B5A2B55}"/>
                </a:ext>
              </a:extLst>
            </p:cNvPr>
            <p:cNvPicPr>
              <a:picLocks noChangeAspect="1"/>
            </p:cNvPicPr>
            <p:nvPr/>
          </p:nvPicPr>
          <p:blipFill>
            <a:blip r:embed="rId2"/>
            <a:srcRect/>
            <a:stretch/>
          </p:blipFill>
          <p:spPr>
            <a:xfrm>
              <a:off x="596049" y="2435978"/>
              <a:ext cx="6764129" cy="4202597"/>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a:solidFill>
                <a:srgbClr val="496F90"/>
              </a:solidFill>
            </a:ln>
          </p:spPr>
        </p:pic>
        <p:sp>
          <p:nvSpPr>
            <p:cNvPr id="17" name="Espace réservé du texte 6">
              <a:extLst>
                <a:ext uri="{FF2B5EF4-FFF2-40B4-BE49-F238E27FC236}">
                  <a16:creationId xmlns:a16="http://schemas.microsoft.com/office/drawing/2014/main" id="{AEA550D6-B350-DF68-AC14-E7733BAA0FFC}"/>
                </a:ext>
              </a:extLst>
            </p:cNvPr>
            <p:cNvSpPr txBox="1">
              <a:spLocks/>
            </p:cNvSpPr>
            <p:nvPr/>
          </p:nvSpPr>
          <p:spPr>
            <a:xfrm>
              <a:off x="594000" y="2060642"/>
              <a:ext cx="6768000"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rgbClr val="496F90"/>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1800" b="1" dirty="0">
                  <a:solidFill>
                    <a:srgbClr val="333C6B"/>
                  </a:solidFill>
                </a:rPr>
                <a:t>Efficacité Gouvernementale</a:t>
              </a:r>
            </a:p>
          </p:txBody>
        </p:sp>
      </p:grpSp>
      <p:grpSp>
        <p:nvGrpSpPr>
          <p:cNvPr id="3" name="Groupe 2">
            <a:extLst>
              <a:ext uri="{FF2B5EF4-FFF2-40B4-BE49-F238E27FC236}">
                <a16:creationId xmlns:a16="http://schemas.microsoft.com/office/drawing/2014/main" id="{AA3B499F-3BAF-9FE5-5679-CD59D221B520}"/>
              </a:ext>
            </a:extLst>
          </p:cNvPr>
          <p:cNvGrpSpPr/>
          <p:nvPr/>
        </p:nvGrpSpPr>
        <p:grpSpPr>
          <a:xfrm>
            <a:off x="7201658" y="2313334"/>
            <a:ext cx="4570342" cy="1381841"/>
            <a:chOff x="7201658" y="2313334"/>
            <a:chExt cx="4570342" cy="1381841"/>
          </a:xfrm>
        </p:grpSpPr>
        <p:sp>
          <p:nvSpPr>
            <p:cNvPr id="5" name="Espace réservé du contenu 13">
              <a:extLst>
                <a:ext uri="{FF2B5EF4-FFF2-40B4-BE49-F238E27FC236}">
                  <a16:creationId xmlns:a16="http://schemas.microsoft.com/office/drawing/2014/main" id="{363B5339-ACB0-AB1A-9FA0-66E8AA85A23B}"/>
                </a:ext>
              </a:extLst>
            </p:cNvPr>
            <p:cNvSpPr txBox="1">
              <a:spLocks/>
            </p:cNvSpPr>
            <p:nvPr/>
          </p:nvSpPr>
          <p:spPr>
            <a:xfrm>
              <a:off x="7210238" y="2704389"/>
              <a:ext cx="4560711" cy="990786"/>
            </a:xfrm>
            <a:prstGeom prst="rect">
              <a:avLst/>
            </a:prstGeom>
            <a:solidFill>
              <a:srgbClr val="EDEDED"/>
            </a:solidFill>
            <a:ln w="19050" cap="flat">
              <a:solidFill>
                <a:srgbClr val="333C6B"/>
              </a:solidFill>
            </a:ln>
          </p:spPr>
          <p:txBody>
            <a:bodyPr vert="horz" lIns="91440" tIns="45720" rIns="91440" bIns="45720" rtlCol="0" anchor="t">
              <a:normAutofit fontScale="77500" lnSpcReduction="20000"/>
            </a:bodyPr>
            <a:lstStyle>
              <a:lvl1pPr marL="228531" indent="-228531" algn="l" defTabSz="914126" rtl="0" eaLnBrk="1" latinLnBrk="0" hangingPunct="1">
                <a:lnSpc>
                  <a:spcPct val="120000"/>
                </a:lnSpc>
                <a:spcBef>
                  <a:spcPts val="1000"/>
                </a:spcBef>
                <a:buClr>
                  <a:srgbClr val="333C6B"/>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b="1" dirty="0"/>
                <a:t>Taux Mortalité par Eau insalubre &gt;10 </a:t>
              </a:r>
              <a:r>
                <a:rPr lang="fr-FR" sz="1600" b="1" dirty="0" err="1"/>
                <a:t>pr</a:t>
              </a:r>
              <a:r>
                <a:rPr lang="fr-FR" sz="1600" b="1" dirty="0"/>
                <a:t> 100 000hab</a:t>
              </a:r>
            </a:p>
            <a:p>
              <a:r>
                <a:rPr lang="fr-FR" sz="1600" b="1" dirty="0"/>
                <a:t>Taux Accès Eau Qualité &lt; 50%</a:t>
              </a:r>
            </a:p>
            <a:p>
              <a:r>
                <a:rPr lang="fr-FR" sz="1600" b="1" dirty="0"/>
                <a:t>Indice de Stabilité Politique &gt; -0,5</a:t>
              </a:r>
            </a:p>
          </p:txBody>
        </p:sp>
        <p:sp>
          <p:nvSpPr>
            <p:cNvPr id="7" name="Espace réservé du contenu 2">
              <a:extLst>
                <a:ext uri="{FF2B5EF4-FFF2-40B4-BE49-F238E27FC236}">
                  <a16:creationId xmlns:a16="http://schemas.microsoft.com/office/drawing/2014/main" id="{56634468-CCB5-AAE2-6253-DC71243C09E3}"/>
                </a:ext>
              </a:extLst>
            </p:cNvPr>
            <p:cNvSpPr txBox="1">
              <a:spLocks/>
            </p:cNvSpPr>
            <p:nvPr/>
          </p:nvSpPr>
          <p:spPr>
            <a:xfrm>
              <a:off x="7201658" y="2313334"/>
              <a:ext cx="4570342" cy="391055"/>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ctr" anchorCtr="0">
              <a:normAutofit/>
            </a:bodyPr>
            <a:lstStyle>
              <a:defPPr>
                <a:defRPr lang="en-US"/>
              </a:defPPr>
              <a:lvl1pPr indent="0" defTabSz="914126">
                <a:lnSpc>
                  <a:spcPct val="100000"/>
                </a:lnSpc>
                <a:spcBef>
                  <a:spcPts val="0"/>
                </a:spcBef>
                <a:spcAft>
                  <a:spcPts val="600"/>
                </a:spcAft>
                <a:buClr>
                  <a:srgbClr val="333C6B"/>
                </a:buClr>
                <a:buSzPct val="100000"/>
                <a:buFont typeface="Arial" panose="020B0604020202020204" pitchFamily="34" charset="0"/>
                <a:buNone/>
                <a:defRPr sz="1200" b="1">
                  <a:effectLst/>
                </a:defRPr>
              </a:lvl1pPr>
              <a:lvl2pPr marL="685594" indent="-228531" defTabSz="914126">
                <a:lnSpc>
                  <a:spcPct val="120000"/>
                </a:lnSpc>
                <a:spcBef>
                  <a:spcPts val="500"/>
                </a:spcBef>
                <a:buClr>
                  <a:schemeClr val="accent1"/>
                </a:buClr>
                <a:buSzPct val="100000"/>
                <a:buFont typeface="Arial" panose="020B0604020202020204" pitchFamily="34" charset="0"/>
                <a:buChar char="•"/>
                <a:defRPr sz="1799" cap="none" baseline="0">
                  <a:effectLst/>
                </a:defRPr>
              </a:lvl2pPr>
              <a:lvl3pPr marL="1142657" indent="-228531" defTabSz="914126">
                <a:lnSpc>
                  <a:spcPct val="120000"/>
                </a:lnSpc>
                <a:spcBef>
                  <a:spcPts val="500"/>
                </a:spcBef>
                <a:buClr>
                  <a:schemeClr val="accent1"/>
                </a:buClr>
                <a:buSzPct val="100000"/>
                <a:buFont typeface="Arial" panose="020B0604020202020204" pitchFamily="34" charset="0"/>
                <a:buChar char="•"/>
                <a:defRPr sz="1600">
                  <a:effectLst/>
                </a:defRPr>
              </a:lvl3pPr>
              <a:lvl4pPr marL="1599720" indent="-228531" defTabSz="914126">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6783" indent="-228531" defTabSz="914126">
                <a:lnSpc>
                  <a:spcPct val="120000"/>
                </a:lnSpc>
                <a:spcBef>
                  <a:spcPts val="500"/>
                </a:spcBef>
                <a:buClr>
                  <a:schemeClr val="accent1"/>
                </a:buClr>
                <a:buSzPct val="100000"/>
                <a:buFont typeface="Arial" panose="020B0604020202020204" pitchFamily="34" charset="0"/>
                <a:buChar char="•"/>
                <a:defRPr sz="1200">
                  <a:effectLst/>
                </a:defRPr>
              </a:lvl5pPr>
              <a:lvl6pPr marL="2513846" indent="-228531" defTabSz="914126">
                <a:lnSpc>
                  <a:spcPct val="120000"/>
                </a:lnSpc>
                <a:spcBef>
                  <a:spcPts val="500"/>
                </a:spcBef>
                <a:buClr>
                  <a:schemeClr val="accent1"/>
                </a:buClr>
                <a:buSzPct val="100000"/>
                <a:buFont typeface="Arial" panose="020B0604020202020204" pitchFamily="34" charset="0"/>
                <a:buChar char="•"/>
                <a:defRPr sz="1200">
                  <a:effectLst/>
                </a:defRPr>
              </a:lvl6pPr>
              <a:lvl7pPr marL="2970908" indent="-228531" defTabSz="914126">
                <a:lnSpc>
                  <a:spcPct val="120000"/>
                </a:lnSpc>
                <a:spcBef>
                  <a:spcPts val="500"/>
                </a:spcBef>
                <a:buClr>
                  <a:schemeClr val="accent1"/>
                </a:buClr>
                <a:buSzPct val="100000"/>
                <a:buFont typeface="Arial" panose="020B0604020202020204" pitchFamily="34" charset="0"/>
                <a:buChar char="•"/>
                <a:defRPr sz="1200">
                  <a:effectLst/>
                </a:defRPr>
              </a:lvl7pPr>
              <a:lvl8pPr marL="3427971"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8pPr>
              <a:lvl9pPr marL="3885034"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fr-FR" dirty="0"/>
                <a:t>CRITERES CHOISIS :</a:t>
              </a:r>
            </a:p>
          </p:txBody>
        </p:sp>
      </p:grpSp>
      <p:sp>
        <p:nvSpPr>
          <p:cNvPr id="11" name="Flèche : bas 10">
            <a:extLst>
              <a:ext uri="{FF2B5EF4-FFF2-40B4-BE49-F238E27FC236}">
                <a16:creationId xmlns:a16="http://schemas.microsoft.com/office/drawing/2014/main" id="{68549163-5830-B80B-597B-31C84102E9AC}"/>
              </a:ext>
            </a:extLst>
          </p:cNvPr>
          <p:cNvSpPr/>
          <p:nvPr/>
        </p:nvSpPr>
        <p:spPr>
          <a:xfrm>
            <a:off x="8910765" y="3887254"/>
            <a:ext cx="1152128" cy="5040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75933987-17EA-B4FA-442A-B9C5939C08BF}"/>
              </a:ext>
            </a:extLst>
          </p:cNvPr>
          <p:cNvSpPr/>
          <p:nvPr/>
        </p:nvSpPr>
        <p:spPr>
          <a:xfrm>
            <a:off x="7179536" y="1059467"/>
            <a:ext cx="460104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Besoin de Consulting</a:t>
            </a:r>
            <a:br>
              <a:rPr lang="fr-FR" dirty="0"/>
            </a:br>
            <a:r>
              <a:rPr lang="fr-FR" dirty="0"/>
              <a:t>sur </a:t>
            </a:r>
            <a:r>
              <a:rPr lang="fr-FR" b="1" dirty="0"/>
              <a:t>l’efficacité gouvernementale</a:t>
            </a:r>
            <a:br>
              <a:rPr lang="fr-FR" b="1" dirty="0"/>
            </a:br>
            <a:r>
              <a:rPr lang="fr-FR" b="1" dirty="0"/>
              <a:t>auprès d’un régime stable</a:t>
            </a:r>
          </a:p>
        </p:txBody>
      </p:sp>
      <p:grpSp>
        <p:nvGrpSpPr>
          <p:cNvPr id="19" name="Groupe 18">
            <a:extLst>
              <a:ext uri="{FF2B5EF4-FFF2-40B4-BE49-F238E27FC236}">
                <a16:creationId xmlns:a16="http://schemas.microsoft.com/office/drawing/2014/main" id="{DEE34155-6A85-047A-AF3A-446C75D760F1}"/>
              </a:ext>
            </a:extLst>
          </p:cNvPr>
          <p:cNvGrpSpPr/>
          <p:nvPr/>
        </p:nvGrpSpPr>
        <p:grpSpPr>
          <a:xfrm>
            <a:off x="7213787" y="4583390"/>
            <a:ext cx="4571393" cy="1131631"/>
            <a:chOff x="7213787" y="4583390"/>
            <a:chExt cx="4571393" cy="1131631"/>
          </a:xfrm>
        </p:grpSpPr>
        <p:grpSp>
          <p:nvGrpSpPr>
            <p:cNvPr id="12" name="Groupe 11">
              <a:extLst>
                <a:ext uri="{FF2B5EF4-FFF2-40B4-BE49-F238E27FC236}">
                  <a16:creationId xmlns:a16="http://schemas.microsoft.com/office/drawing/2014/main" id="{FE880E27-B83F-00FC-A03C-DD56161321EE}"/>
                </a:ext>
              </a:extLst>
            </p:cNvPr>
            <p:cNvGrpSpPr/>
            <p:nvPr/>
          </p:nvGrpSpPr>
          <p:grpSpPr>
            <a:xfrm>
              <a:off x="7213787" y="4583390"/>
              <a:ext cx="4571393" cy="1131631"/>
              <a:chOff x="7210238" y="4435751"/>
              <a:chExt cx="4571393" cy="1131631"/>
            </a:xfrm>
          </p:grpSpPr>
          <p:sp>
            <p:nvSpPr>
              <p:cNvPr id="9" name="Espace réservé du contenu 14">
                <a:extLst>
                  <a:ext uri="{FF2B5EF4-FFF2-40B4-BE49-F238E27FC236}">
                    <a16:creationId xmlns:a16="http://schemas.microsoft.com/office/drawing/2014/main" id="{C4F69498-2E2B-6735-62AB-3D508ADD912D}"/>
                  </a:ext>
                </a:extLst>
              </p:cNvPr>
              <p:cNvSpPr txBox="1">
                <a:spLocks/>
              </p:cNvSpPr>
              <p:nvPr/>
            </p:nvSpPr>
            <p:spPr>
              <a:xfrm>
                <a:off x="7211289" y="4827093"/>
                <a:ext cx="4570342" cy="740289"/>
              </a:xfrm>
              <a:prstGeom prst="rect">
                <a:avLst/>
              </a:prstGeom>
              <a:solidFill>
                <a:srgbClr val="EDEDED"/>
              </a:solidFill>
              <a:ln w="19050" cap="flat">
                <a:solidFill>
                  <a:srgbClr val="333C6B"/>
                </a:solidFill>
              </a:ln>
            </p:spPr>
            <p:txBody>
              <a:bodyPr vert="horz" lIns="91440" tIns="45720" rIns="91440" bIns="45720" numCol="2" rtlCol="0" anchor="t">
                <a:normAutofit lnSpcReduction="10000"/>
              </a:bodyPr>
              <a:lstStyle>
                <a:lvl1pPr marL="228531" indent="-228531" algn="l" defTabSz="914126" rtl="0" eaLnBrk="1" latinLnBrk="0" hangingPunct="1">
                  <a:lnSpc>
                    <a:spcPct val="120000"/>
                  </a:lnSpc>
                  <a:spcBef>
                    <a:spcPts val="1000"/>
                  </a:spcBef>
                  <a:buClr>
                    <a:srgbClr val="333C6B"/>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rgbClr val="333C6B"/>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dirty="0"/>
                  <a:t>Vanuatu</a:t>
                </a:r>
              </a:p>
              <a:p>
                <a:r>
                  <a:rPr lang="fr-FR" sz="1600" dirty="0"/>
                  <a:t>Ghana</a:t>
                </a:r>
              </a:p>
              <a:p>
                <a:r>
                  <a:rPr lang="fr-FR" sz="1600" dirty="0"/>
                  <a:t>Lao</a:t>
                </a:r>
              </a:p>
              <a:p>
                <a:r>
                  <a:rPr lang="fr-FR" sz="1600" dirty="0"/>
                  <a:t>Sierra Leone</a:t>
                </a:r>
              </a:p>
            </p:txBody>
          </p:sp>
          <p:sp>
            <p:nvSpPr>
              <p:cNvPr id="10" name="Espace réservé du contenu 2">
                <a:extLst>
                  <a:ext uri="{FF2B5EF4-FFF2-40B4-BE49-F238E27FC236}">
                    <a16:creationId xmlns:a16="http://schemas.microsoft.com/office/drawing/2014/main" id="{1AF4A15C-D998-8335-3C54-A85F3282ADF5}"/>
                  </a:ext>
                </a:extLst>
              </p:cNvPr>
              <p:cNvSpPr txBox="1">
                <a:spLocks/>
              </p:cNvSpPr>
              <p:nvPr/>
            </p:nvSpPr>
            <p:spPr>
              <a:xfrm>
                <a:off x="7210238" y="4435751"/>
                <a:ext cx="4570342" cy="391055"/>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ctr" anchorCtr="0">
                <a:normAutofit/>
              </a:bodyPr>
              <a:lstStyle>
                <a:defPPr>
                  <a:defRPr lang="en-US"/>
                </a:defPPr>
                <a:lvl1pPr indent="0" defTabSz="914126">
                  <a:lnSpc>
                    <a:spcPct val="100000"/>
                  </a:lnSpc>
                  <a:spcBef>
                    <a:spcPts val="0"/>
                  </a:spcBef>
                  <a:spcAft>
                    <a:spcPts val="600"/>
                  </a:spcAft>
                  <a:buClr>
                    <a:srgbClr val="333C6B"/>
                  </a:buClr>
                  <a:buSzPct val="100000"/>
                  <a:buFont typeface="Arial" panose="020B0604020202020204" pitchFamily="34" charset="0"/>
                  <a:buNone/>
                  <a:defRPr sz="1200" b="1">
                    <a:effectLst/>
                  </a:defRPr>
                </a:lvl1pPr>
                <a:lvl2pPr marL="685594" indent="-228531" defTabSz="914126">
                  <a:lnSpc>
                    <a:spcPct val="120000"/>
                  </a:lnSpc>
                  <a:spcBef>
                    <a:spcPts val="500"/>
                  </a:spcBef>
                  <a:buClr>
                    <a:schemeClr val="accent1"/>
                  </a:buClr>
                  <a:buSzPct val="100000"/>
                  <a:buFont typeface="Arial" panose="020B0604020202020204" pitchFamily="34" charset="0"/>
                  <a:buChar char="•"/>
                  <a:defRPr sz="1799" cap="none" baseline="0">
                    <a:effectLst/>
                  </a:defRPr>
                </a:lvl2pPr>
                <a:lvl3pPr marL="1142657" indent="-228531" defTabSz="914126">
                  <a:lnSpc>
                    <a:spcPct val="120000"/>
                  </a:lnSpc>
                  <a:spcBef>
                    <a:spcPts val="500"/>
                  </a:spcBef>
                  <a:buClr>
                    <a:schemeClr val="accent1"/>
                  </a:buClr>
                  <a:buSzPct val="100000"/>
                  <a:buFont typeface="Arial" panose="020B0604020202020204" pitchFamily="34" charset="0"/>
                  <a:buChar char="•"/>
                  <a:defRPr sz="1600">
                    <a:effectLst/>
                  </a:defRPr>
                </a:lvl3pPr>
                <a:lvl4pPr marL="1599720" indent="-228531" defTabSz="914126">
                  <a:lnSpc>
                    <a:spcPct val="120000"/>
                  </a:lnSpc>
                  <a:spcBef>
                    <a:spcPts val="500"/>
                  </a:spcBef>
                  <a:buClr>
                    <a:schemeClr val="accent1"/>
                  </a:buClr>
                  <a:buSzPct val="100000"/>
                  <a:buFont typeface="Arial" panose="020B0604020202020204" pitchFamily="34" charset="0"/>
                  <a:buChar char="•"/>
                  <a:defRPr sz="1400" cap="none" baseline="0">
                    <a:effectLst/>
                  </a:defRPr>
                </a:lvl4pPr>
                <a:lvl5pPr marL="2056783" indent="-228531" defTabSz="914126">
                  <a:lnSpc>
                    <a:spcPct val="120000"/>
                  </a:lnSpc>
                  <a:spcBef>
                    <a:spcPts val="500"/>
                  </a:spcBef>
                  <a:buClr>
                    <a:schemeClr val="accent1"/>
                  </a:buClr>
                  <a:buSzPct val="100000"/>
                  <a:buFont typeface="Arial" panose="020B0604020202020204" pitchFamily="34" charset="0"/>
                  <a:buChar char="•"/>
                  <a:defRPr sz="1200">
                    <a:effectLst/>
                  </a:defRPr>
                </a:lvl5pPr>
                <a:lvl6pPr marL="2513846" indent="-228531" defTabSz="914126">
                  <a:lnSpc>
                    <a:spcPct val="120000"/>
                  </a:lnSpc>
                  <a:spcBef>
                    <a:spcPts val="500"/>
                  </a:spcBef>
                  <a:buClr>
                    <a:schemeClr val="accent1"/>
                  </a:buClr>
                  <a:buSzPct val="100000"/>
                  <a:buFont typeface="Arial" panose="020B0604020202020204" pitchFamily="34" charset="0"/>
                  <a:buChar char="•"/>
                  <a:defRPr sz="1200">
                    <a:effectLst/>
                  </a:defRPr>
                </a:lvl6pPr>
                <a:lvl7pPr marL="2970908" indent="-228531" defTabSz="914126">
                  <a:lnSpc>
                    <a:spcPct val="120000"/>
                  </a:lnSpc>
                  <a:spcBef>
                    <a:spcPts val="500"/>
                  </a:spcBef>
                  <a:buClr>
                    <a:schemeClr val="accent1"/>
                  </a:buClr>
                  <a:buSzPct val="100000"/>
                  <a:buFont typeface="Arial" panose="020B0604020202020204" pitchFamily="34" charset="0"/>
                  <a:buChar char="•"/>
                  <a:defRPr sz="1200">
                    <a:effectLst/>
                  </a:defRPr>
                </a:lvl7pPr>
                <a:lvl8pPr marL="3427971"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8pPr>
                <a:lvl9pPr marL="3885034" indent="-228531" defTabSz="914126">
                  <a:lnSpc>
                    <a:spcPct val="120000"/>
                  </a:lnSpc>
                  <a:spcBef>
                    <a:spcPts val="500"/>
                  </a:spcBef>
                  <a:buClr>
                    <a:schemeClr val="accent1"/>
                  </a:buClr>
                  <a:buSzPct val="100000"/>
                  <a:buFont typeface="Arial" panose="020B0604020202020204" pitchFamily="34" charset="0"/>
                  <a:buChar char="•"/>
                  <a:defRPr sz="1200" baseline="0">
                    <a:effectLst/>
                  </a:defRPr>
                </a:lvl9pPr>
              </a:lstStyle>
              <a:p>
                <a:r>
                  <a:rPr lang="fr-FR" dirty="0"/>
                  <a:t>PAYS</a:t>
                </a:r>
              </a:p>
            </p:txBody>
          </p:sp>
        </p:grpSp>
        <p:pic>
          <p:nvPicPr>
            <p:cNvPr id="2" name="Graphique 1">
              <a:extLst>
                <a:ext uri="{FF2B5EF4-FFF2-40B4-BE49-F238E27FC236}">
                  <a16:creationId xmlns:a16="http://schemas.microsoft.com/office/drawing/2014/main" id="{0868053C-B853-FC87-393B-699FC2A55B5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614692" y="5032874"/>
              <a:ext cx="432000" cy="259200"/>
            </a:xfrm>
            <a:prstGeom prst="rect">
              <a:avLst/>
            </a:prstGeom>
          </p:spPr>
        </p:pic>
        <p:pic>
          <p:nvPicPr>
            <p:cNvPr id="13" name="Graphique 12">
              <a:extLst>
                <a:ext uri="{FF2B5EF4-FFF2-40B4-BE49-F238E27FC236}">
                  <a16:creationId xmlns:a16="http://schemas.microsoft.com/office/drawing/2014/main" id="{F025F6F8-DD7C-2C55-0074-E279E8855B6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1020692" y="4999194"/>
              <a:ext cx="432000" cy="288000"/>
            </a:xfrm>
            <a:prstGeom prst="rect">
              <a:avLst/>
            </a:prstGeom>
          </p:spPr>
        </p:pic>
        <p:pic>
          <p:nvPicPr>
            <p:cNvPr id="15" name="Graphique 14">
              <a:extLst>
                <a:ext uri="{FF2B5EF4-FFF2-40B4-BE49-F238E27FC236}">
                  <a16:creationId xmlns:a16="http://schemas.microsoft.com/office/drawing/2014/main" id="{AAC460DF-8FAF-7ED6-4823-F0539908668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614692" y="5379303"/>
              <a:ext cx="432000" cy="288000"/>
            </a:xfrm>
            <a:prstGeom prst="rect">
              <a:avLst/>
            </a:prstGeom>
          </p:spPr>
        </p:pic>
        <p:pic>
          <p:nvPicPr>
            <p:cNvPr id="16" name="Graphique 15">
              <a:extLst>
                <a:ext uri="{FF2B5EF4-FFF2-40B4-BE49-F238E27FC236}">
                  <a16:creationId xmlns:a16="http://schemas.microsoft.com/office/drawing/2014/main" id="{0D543473-DD34-A19F-E418-A8B9542EC936}"/>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1020692" y="5379303"/>
              <a:ext cx="432000" cy="288000"/>
            </a:xfrm>
            <a:prstGeom prst="rect">
              <a:avLst/>
            </a:prstGeom>
          </p:spPr>
        </p:pic>
      </p:grpSp>
    </p:spTree>
    <p:extLst>
      <p:ext uri="{BB962C8B-B14F-4D97-AF65-F5344CB8AC3E}">
        <p14:creationId xmlns:p14="http://schemas.microsoft.com/office/powerpoint/2010/main" val="125613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59EBB-AADD-A764-D43D-630685EB4129}"/>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39D80B2E-7129-CD6A-C833-C07891A9F42B}"/>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992DC3C1-63CB-A46E-BAC0-BA9A41C6EDE5}"/>
              </a:ext>
            </a:extLst>
          </p:cNvPr>
          <p:cNvSpPr>
            <a:spLocks noGrp="1"/>
          </p:cNvSpPr>
          <p:nvPr>
            <p:ph idx="1"/>
          </p:nvPr>
        </p:nvSpPr>
        <p:spPr/>
        <p:txBody>
          <a:bodyPr/>
          <a:lstStyle/>
          <a:p>
            <a:r>
              <a:rPr lang="fr-FR" dirty="0">
                <a:highlight>
                  <a:srgbClr val="C1D4F4"/>
                </a:highlight>
              </a:rPr>
              <a:t>I – Mission</a:t>
            </a:r>
          </a:p>
          <a:p>
            <a:pPr lvl="1"/>
            <a:r>
              <a:rPr lang="fr-FR" dirty="0"/>
              <a:t>I.A – Contexte</a:t>
            </a:r>
          </a:p>
          <a:p>
            <a:pPr lvl="1"/>
            <a:r>
              <a:rPr lang="fr-FR" dirty="0"/>
              <a:t>I.B – Méthodologie de cadrage d’une mission de visualisation</a:t>
            </a:r>
          </a:p>
          <a:p>
            <a:pPr lvl="1"/>
            <a:r>
              <a:rPr lang="fr-FR" dirty="0"/>
              <a:t>I.C - </a:t>
            </a:r>
            <a:r>
              <a:rPr lang="fr-FR" dirty="0" err="1"/>
              <a:t>Blueprint</a:t>
            </a:r>
            <a:endParaRPr lang="fr-FR" dirty="0"/>
          </a:p>
          <a:p>
            <a:pPr lvl="1"/>
            <a:r>
              <a:rPr lang="fr-FR" dirty="0"/>
              <a:t>I.D – </a:t>
            </a:r>
            <a:r>
              <a:rPr lang="fr-FR" dirty="0" err="1"/>
              <a:t>Mock</a:t>
            </a:r>
            <a:r>
              <a:rPr lang="fr-FR" dirty="0"/>
              <a:t> up</a:t>
            </a:r>
            <a:endParaRPr lang="fr-FR" dirty="0">
              <a:highlight>
                <a:srgbClr val="F2B85E"/>
              </a:highlight>
            </a:endParaRPr>
          </a:p>
          <a:p>
            <a:r>
              <a:rPr lang="fr-FR" dirty="0"/>
              <a:t>II – Traitement de données</a:t>
            </a:r>
          </a:p>
          <a:p>
            <a:r>
              <a:rPr lang="fr-FR" dirty="0"/>
              <a:t>III – Modèle de données</a:t>
            </a:r>
          </a:p>
          <a:p>
            <a:r>
              <a:rPr lang="fr-FR" dirty="0"/>
              <a:t>IV – Tableau de Bord</a:t>
            </a:r>
          </a:p>
          <a:p>
            <a:r>
              <a:rPr lang="fr-FR" dirty="0"/>
              <a:t>V – Conclusions et Perspectives</a:t>
            </a:r>
          </a:p>
          <a:p>
            <a:r>
              <a:rPr lang="fr-FR" dirty="0"/>
              <a:t>ANNEXE</a:t>
            </a:r>
          </a:p>
          <a:p>
            <a:pPr lvl="1"/>
            <a:r>
              <a:rPr lang="fr-FR" dirty="0"/>
              <a:t>Documentation RGPD (ANNEXE)</a:t>
            </a:r>
          </a:p>
        </p:txBody>
      </p:sp>
      <p:sp>
        <p:nvSpPr>
          <p:cNvPr id="3" name="Espace réservé du numéro de diapositive 2">
            <a:extLst>
              <a:ext uri="{FF2B5EF4-FFF2-40B4-BE49-F238E27FC236}">
                <a16:creationId xmlns:a16="http://schemas.microsoft.com/office/drawing/2014/main" id="{1F9EFFE4-5A82-5408-3B19-4B15ABB50528}"/>
              </a:ext>
            </a:extLst>
          </p:cNvPr>
          <p:cNvSpPr>
            <a:spLocks noGrp="1"/>
          </p:cNvSpPr>
          <p:nvPr>
            <p:ph type="sldNum" sz="quarter" idx="12"/>
          </p:nvPr>
        </p:nvSpPr>
        <p:spPr/>
        <p:txBody>
          <a:bodyPr/>
          <a:lstStyle/>
          <a:p>
            <a:pPr rtl="0"/>
            <a:fld id="{7DC1BBB0-96F0-4077-A278-0F3FB5C104D3}" type="slidenum">
              <a:rPr lang="fr-FR" noProof="0" smtClean="0"/>
              <a:t>2</a:t>
            </a:fld>
            <a:endParaRPr lang="fr-FR" noProof="0"/>
          </a:p>
        </p:txBody>
      </p:sp>
    </p:spTree>
    <p:extLst>
      <p:ext uri="{BB962C8B-B14F-4D97-AF65-F5344CB8AC3E}">
        <p14:creationId xmlns:p14="http://schemas.microsoft.com/office/powerpoint/2010/main" val="36569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8F64F7-F424-196D-5709-1248EC15905C}"/>
              </a:ext>
            </a:extLst>
          </p:cNvPr>
          <p:cNvSpPr>
            <a:spLocks noGrp="1"/>
          </p:cNvSpPr>
          <p:nvPr>
            <p:ph type="title"/>
          </p:nvPr>
        </p:nvSpPr>
        <p:spPr/>
        <p:txBody>
          <a:bodyPr/>
          <a:lstStyle/>
          <a:p>
            <a:r>
              <a:rPr lang="fr-FR" dirty="0"/>
              <a:t>V – Conclusions et perspectives</a:t>
            </a:r>
          </a:p>
        </p:txBody>
      </p:sp>
      <p:sp>
        <p:nvSpPr>
          <p:cNvPr id="4" name="Espace réservé du contenu 3">
            <a:extLst>
              <a:ext uri="{FF2B5EF4-FFF2-40B4-BE49-F238E27FC236}">
                <a16:creationId xmlns:a16="http://schemas.microsoft.com/office/drawing/2014/main" id="{7875664D-715F-E089-93B6-7D0C2399C4A5}"/>
              </a:ext>
            </a:extLst>
          </p:cNvPr>
          <p:cNvSpPr>
            <a:spLocks noGrp="1"/>
          </p:cNvSpPr>
          <p:nvPr>
            <p:ph idx="1"/>
          </p:nvPr>
        </p:nvSpPr>
        <p:spPr/>
        <p:txBody>
          <a:bodyPr>
            <a:normAutofit fontScale="85000" lnSpcReduction="20000"/>
          </a:bodyPr>
          <a:lstStyle/>
          <a:p>
            <a:r>
              <a:rPr lang="fr-FR" b="1" u="sng" dirty="0"/>
              <a:t>Conclusions :</a:t>
            </a:r>
            <a:r>
              <a:rPr lang="fr-FR" dirty="0"/>
              <a:t> </a:t>
            </a:r>
            <a:r>
              <a:rPr lang="fr-FR" b="1" dirty="0"/>
              <a:t>outil de visualisation de l’accessibilité à une eau de qualité</a:t>
            </a:r>
          </a:p>
          <a:p>
            <a:pPr lvl="1"/>
            <a:r>
              <a:rPr lang="fr-FR" b="1" dirty="0"/>
              <a:t>caractéristiques des différentes régions</a:t>
            </a:r>
          </a:p>
          <a:p>
            <a:pPr lvl="1"/>
            <a:r>
              <a:rPr lang="fr-FR" b="1" dirty="0"/>
              <a:t>pays nécessitant le plus d’aide</a:t>
            </a:r>
          </a:p>
          <a:p>
            <a:pPr lvl="1"/>
            <a:r>
              <a:rPr lang="fr-FR" dirty="0"/>
              <a:t>selon</a:t>
            </a:r>
            <a:r>
              <a:rPr lang="fr-FR" b="1" dirty="0"/>
              <a:t> domaines d’expertises </a:t>
            </a:r>
            <a:r>
              <a:rPr lang="fr-FR" dirty="0"/>
              <a:t>(Création, Modernisation de services, et Consulting)</a:t>
            </a:r>
          </a:p>
          <a:p>
            <a:pPr lvl="1"/>
            <a:r>
              <a:rPr lang="fr-FR" dirty="0"/>
              <a:t>avec </a:t>
            </a:r>
            <a:r>
              <a:rPr lang="fr-FR" b="1" dirty="0"/>
              <a:t>des critères ajustables</a:t>
            </a:r>
          </a:p>
          <a:p>
            <a:pPr lvl="1"/>
            <a:r>
              <a:rPr lang="fr-FR" dirty="0"/>
              <a:t>Outil </a:t>
            </a:r>
            <a:r>
              <a:rPr lang="fr-FR" b="1" dirty="0"/>
              <a:t>complet, interactif, maintenable, simple et accessible</a:t>
            </a:r>
          </a:p>
          <a:p>
            <a:r>
              <a:rPr lang="fr-FR" b="1" u="sng" dirty="0"/>
              <a:t>Perspectives :</a:t>
            </a:r>
          </a:p>
          <a:p>
            <a:pPr lvl="1"/>
            <a:r>
              <a:rPr lang="fr-FR" b="1" dirty="0"/>
              <a:t>Formation et adoption du Dashboard :</a:t>
            </a:r>
          </a:p>
          <a:p>
            <a:pPr lvl="2"/>
            <a:r>
              <a:rPr lang="fr-FR" dirty="0"/>
              <a:t>Organiser une démonstration pour les utilisateurs finaux et répondre à leurs questions.</a:t>
            </a:r>
          </a:p>
          <a:p>
            <a:pPr lvl="2"/>
            <a:r>
              <a:rPr lang="fr-FR" dirty="0"/>
              <a:t>Accompagner les utilisateurs dans leurs premières utilisation</a:t>
            </a:r>
          </a:p>
          <a:p>
            <a:pPr lvl="1"/>
            <a:r>
              <a:rPr lang="fr-FR" b="1" dirty="0"/>
              <a:t>Amélioration du fichier  </a:t>
            </a:r>
            <a:r>
              <a:rPr lang="fr-FR" dirty="0"/>
              <a:t>:</a:t>
            </a:r>
          </a:p>
          <a:p>
            <a:pPr lvl="2"/>
            <a:r>
              <a:rPr lang="fr-FR" dirty="0"/>
              <a:t>Recueillir les retours pour améliorer le tableau de bord après quelques semaines d'utilisation.</a:t>
            </a:r>
          </a:p>
          <a:p>
            <a:pPr lvl="2"/>
            <a:r>
              <a:rPr lang="fr-FR" dirty="0"/>
              <a:t>Prévoir un point de contact en cas de questions ou d'améliorations à apporter.</a:t>
            </a:r>
          </a:p>
          <a:p>
            <a:pPr lvl="1"/>
            <a:r>
              <a:rPr lang="fr-FR" sz="1800" b="1" dirty="0"/>
              <a:t>Pistes :</a:t>
            </a:r>
          </a:p>
          <a:p>
            <a:pPr lvl="2"/>
            <a:r>
              <a:rPr lang="fr-FR" dirty="0"/>
              <a:t>Exportation de données</a:t>
            </a:r>
          </a:p>
          <a:p>
            <a:pPr lvl="2"/>
            <a:r>
              <a:rPr lang="fr-FR" dirty="0" err="1"/>
              <a:t>Scoring</a:t>
            </a:r>
            <a:endParaRPr lang="fr-FR" dirty="0"/>
          </a:p>
        </p:txBody>
      </p:sp>
      <p:sp>
        <p:nvSpPr>
          <p:cNvPr id="3" name="Espace réservé du numéro de diapositive 2">
            <a:extLst>
              <a:ext uri="{FF2B5EF4-FFF2-40B4-BE49-F238E27FC236}">
                <a16:creationId xmlns:a16="http://schemas.microsoft.com/office/drawing/2014/main" id="{ADD12C65-0094-F32F-A7EC-C8E7264FEFEC}"/>
              </a:ext>
            </a:extLst>
          </p:cNvPr>
          <p:cNvSpPr>
            <a:spLocks noGrp="1"/>
          </p:cNvSpPr>
          <p:nvPr>
            <p:ph type="sldNum" sz="quarter" idx="12"/>
          </p:nvPr>
        </p:nvSpPr>
        <p:spPr/>
        <p:txBody>
          <a:bodyPr/>
          <a:lstStyle/>
          <a:p>
            <a:pPr rtl="0"/>
            <a:fld id="{7DC1BBB0-96F0-4077-A278-0F3FB5C104D3}" type="slidenum">
              <a:rPr lang="fr-FR" noProof="0" smtClean="0"/>
              <a:t>20</a:t>
            </a:fld>
            <a:endParaRPr lang="fr-FR" noProof="0"/>
          </a:p>
        </p:txBody>
      </p:sp>
    </p:spTree>
    <p:extLst>
      <p:ext uri="{BB962C8B-B14F-4D97-AF65-F5344CB8AC3E}">
        <p14:creationId xmlns:p14="http://schemas.microsoft.com/office/powerpoint/2010/main" val="23656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alphaModFix amt="70000"/>
          </a:blip>
          <a:tile tx="0" ty="0" sx="100000" sy="100000" flip="none" algn="tl"/>
        </a:blipFill>
        <a:effectLst/>
      </p:bgPr>
    </p:bg>
    <p:spTree>
      <p:nvGrpSpPr>
        <p:cNvPr id="1" name="">
          <a:extLst>
            <a:ext uri="{FF2B5EF4-FFF2-40B4-BE49-F238E27FC236}">
              <a16:creationId xmlns:a16="http://schemas.microsoft.com/office/drawing/2014/main" id="{72E58CA8-3F60-5873-5629-7A29FB2D64D4}"/>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1C54393D-A0E3-150F-2081-896912363FAC}"/>
              </a:ext>
            </a:extLst>
          </p:cNvPr>
          <p:cNvSpPr>
            <a:spLocks noGrp="1"/>
          </p:cNvSpPr>
          <p:nvPr>
            <p:ph type="title"/>
          </p:nvPr>
        </p:nvSpPr>
        <p:spPr/>
        <p:txBody>
          <a:bodyPr>
            <a:normAutofit/>
          </a:bodyPr>
          <a:lstStyle/>
          <a:p>
            <a:r>
              <a:rPr lang="fr-FR" sz="2800" dirty="0"/>
              <a:t>Merci !</a:t>
            </a:r>
          </a:p>
        </p:txBody>
      </p:sp>
      <p:sp>
        <p:nvSpPr>
          <p:cNvPr id="5" name="Espace réservé du contenu 4">
            <a:extLst>
              <a:ext uri="{FF2B5EF4-FFF2-40B4-BE49-F238E27FC236}">
                <a16:creationId xmlns:a16="http://schemas.microsoft.com/office/drawing/2014/main" id="{88B4302C-E422-3267-C001-47404ACE7A6C}"/>
              </a:ext>
            </a:extLst>
          </p:cNvPr>
          <p:cNvSpPr>
            <a:spLocks noGrp="1"/>
          </p:cNvSpPr>
          <p:nvPr>
            <p:ph idx="1"/>
          </p:nvPr>
        </p:nvSpPr>
        <p:spPr/>
        <p:txBody>
          <a:bodyPr anchor="ctr" anchorCtr="1">
            <a:normAutofit/>
          </a:bodyPr>
          <a:lstStyle/>
          <a:p>
            <a:pPr marL="0" indent="0">
              <a:buNone/>
            </a:pPr>
            <a:r>
              <a:rPr lang="fr-FR" sz="4800" dirty="0"/>
              <a:t>Merci !</a:t>
            </a:r>
          </a:p>
        </p:txBody>
      </p:sp>
      <p:sp>
        <p:nvSpPr>
          <p:cNvPr id="4" name="Espace réservé du numéro de diapositive 3">
            <a:extLst>
              <a:ext uri="{FF2B5EF4-FFF2-40B4-BE49-F238E27FC236}">
                <a16:creationId xmlns:a16="http://schemas.microsoft.com/office/drawing/2014/main" id="{F4E5CAF3-7218-6ECC-6F5D-5F058C1EE3C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AEC7-A66D-4E7D-85F8-2F7C4FF17DE0}" type="slidenum">
              <a:rPr lang="fr-FR"/>
              <a:t>21</a:t>
            </a:fld>
            <a:endParaRPr lang="fr-FR" dirty="0"/>
          </a:p>
        </p:txBody>
      </p:sp>
    </p:spTree>
    <p:extLst>
      <p:ext uri="{BB962C8B-B14F-4D97-AF65-F5344CB8AC3E}">
        <p14:creationId xmlns:p14="http://schemas.microsoft.com/office/powerpoint/2010/main" val="135384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FFC13-D71B-8C96-B56A-6BDA6D0F35D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BD2AADD-5636-CA85-9EFC-118E300A9C17}"/>
              </a:ext>
            </a:extLst>
          </p:cNvPr>
          <p:cNvSpPr>
            <a:spLocks noGrp="1"/>
          </p:cNvSpPr>
          <p:nvPr>
            <p:ph type="title"/>
          </p:nvPr>
        </p:nvSpPr>
        <p:spPr/>
        <p:txBody>
          <a:bodyPr/>
          <a:lstStyle/>
          <a:p>
            <a:r>
              <a:rPr lang="fr-FR" dirty="0"/>
              <a:t>ANNEXE -Documentation RGPD</a:t>
            </a:r>
          </a:p>
        </p:txBody>
      </p:sp>
      <p:sp>
        <p:nvSpPr>
          <p:cNvPr id="4" name="Espace réservé du contenu 3">
            <a:extLst>
              <a:ext uri="{FF2B5EF4-FFF2-40B4-BE49-F238E27FC236}">
                <a16:creationId xmlns:a16="http://schemas.microsoft.com/office/drawing/2014/main" id="{E83F4888-A8DB-C7A2-4F06-6454DDC82D67}"/>
              </a:ext>
            </a:extLst>
          </p:cNvPr>
          <p:cNvSpPr>
            <a:spLocks noGrp="1"/>
          </p:cNvSpPr>
          <p:nvPr>
            <p:ph idx="1"/>
          </p:nvPr>
        </p:nvSpPr>
        <p:spPr>
          <a:solidFill>
            <a:schemeClr val="bg2"/>
          </a:solidFill>
          <a:ln w="19050">
            <a:solidFill>
              <a:schemeClr val="accent1">
                <a:lumMod val="50000"/>
              </a:schemeClr>
            </a:solidFill>
          </a:ln>
        </p:spPr>
        <p:txBody>
          <a:bodyPr wrap="square">
            <a:normAutofit fontScale="62500" lnSpcReduction="20000"/>
          </a:bodyPr>
          <a:lstStyle/>
          <a:p>
            <a:r>
              <a:rPr lang="fr-FR" b="1" dirty="0"/>
              <a:t>DPO :</a:t>
            </a:r>
            <a:r>
              <a:rPr lang="fr-FR" dirty="0"/>
              <a:t> Monsieur X., DPO pour DWFA</a:t>
            </a:r>
          </a:p>
          <a:p>
            <a:r>
              <a:rPr lang="fr-FR" b="1" dirty="0"/>
              <a:t>Responsable du traitement interne :  Prestataire Y</a:t>
            </a:r>
            <a:endParaRPr lang="fr-FR" dirty="0"/>
          </a:p>
          <a:p>
            <a:r>
              <a:rPr lang="fr-FR" b="1" dirty="0">
                <a:highlight>
                  <a:srgbClr val="FFFF00"/>
                </a:highlight>
              </a:rPr>
              <a:t>Finalité</a:t>
            </a:r>
            <a:r>
              <a:rPr lang="fr-FR" b="1" dirty="0"/>
              <a:t> (légale et légitime) : </a:t>
            </a:r>
            <a:br>
              <a:rPr lang="fr-FR" b="1" dirty="0"/>
            </a:br>
            <a:r>
              <a:rPr lang="fr-FR" sz="1900" dirty="0">
                <a:latin typeface="Aptos" panose="020B0004020202020204" pitchFamily="34" charset="0"/>
                <a:cs typeface="Times New Roman" panose="02020603050405020304" pitchFamily="18" charset="0"/>
              </a:rPr>
              <a:t>Etude sur l’eau potable pour demande de financement (Objectif de DWFA )</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r>
              <a:rPr lang="fr-FR" b="1" dirty="0">
                <a:highlight>
                  <a:srgbClr val="FFFF00"/>
                </a:highlight>
              </a:rPr>
              <a:t>Durée de Conservation </a:t>
            </a:r>
            <a:r>
              <a:rPr lang="fr-FR" b="1" dirty="0"/>
              <a:t>: </a:t>
            </a:r>
            <a:r>
              <a:rPr lang="fr-FR" dirty="0"/>
              <a:t>5 ans (étude, évolution)</a:t>
            </a:r>
            <a:br>
              <a:rPr lang="fr-FR" dirty="0"/>
            </a:br>
            <a:r>
              <a:rPr lang="fr-FR" dirty="0"/>
              <a:t>(procédure  de destruction à mettre en place)</a:t>
            </a:r>
            <a:br>
              <a:rPr lang="fr-FR" dirty="0"/>
            </a:br>
            <a:r>
              <a:rPr lang="fr-FR" dirty="0"/>
              <a:t>(données non personnelles mais sensibles)</a:t>
            </a:r>
          </a:p>
          <a:p>
            <a:r>
              <a:rPr lang="fr-FR" b="1" dirty="0"/>
              <a:t>Analyse d’impact :</a:t>
            </a:r>
            <a:br>
              <a:rPr lang="fr-FR" dirty="0"/>
            </a:br>
            <a:r>
              <a:rPr lang="fr-FR" dirty="0"/>
              <a:t>- très peu sensible : données publiques, non personnelles.</a:t>
            </a:r>
          </a:p>
          <a:p>
            <a:r>
              <a:rPr lang="fr-FR" b="1" dirty="0">
                <a:highlight>
                  <a:srgbClr val="FFFF00"/>
                </a:highlight>
              </a:rPr>
              <a:t>Droits des personnes :</a:t>
            </a:r>
            <a:br>
              <a:rPr lang="fr-FR" dirty="0"/>
            </a:br>
            <a:r>
              <a:rPr lang="fr-FR" dirty="0"/>
              <a:t>- Non Applicable</a:t>
            </a:r>
          </a:p>
          <a:p>
            <a:r>
              <a:rPr lang="fr-FR" b="1" dirty="0"/>
              <a:t>Organisation à prévoir avec DPO et Secteur Data de l’entreprise </a:t>
            </a:r>
            <a:r>
              <a:rPr lang="fr-FR" dirty="0"/>
              <a:t>:</a:t>
            </a:r>
            <a:br>
              <a:rPr lang="fr-FR" dirty="0"/>
            </a:br>
            <a:r>
              <a:rPr lang="fr-FR" dirty="0"/>
              <a:t>- </a:t>
            </a:r>
            <a:r>
              <a:rPr lang="fr-FR" dirty="0">
                <a:highlight>
                  <a:srgbClr val="FFFF00"/>
                </a:highlight>
              </a:rPr>
              <a:t>Stockage centralisé et sécurisé des données</a:t>
            </a:r>
            <a:br>
              <a:rPr lang="fr-FR" dirty="0"/>
            </a:br>
            <a:r>
              <a:rPr lang="fr-FR" dirty="0"/>
              <a:t>- </a:t>
            </a:r>
            <a:r>
              <a:rPr lang="fr-FR" dirty="0">
                <a:highlight>
                  <a:srgbClr val="FFFF00"/>
                </a:highlight>
              </a:rPr>
              <a:t>Règle d’accès à ces données</a:t>
            </a:r>
            <a:br>
              <a:rPr lang="fr-FR" dirty="0"/>
            </a:br>
            <a:r>
              <a:rPr lang="fr-FR" dirty="0"/>
              <a:t>- Règle de destruction des données</a:t>
            </a:r>
            <a:br>
              <a:rPr lang="fr-FR" dirty="0"/>
            </a:br>
            <a:r>
              <a:rPr lang="fr-FR" dirty="0"/>
              <a:t>- Référencement de l’usage des données </a:t>
            </a:r>
            <a:br>
              <a:rPr lang="fr-FR" dirty="0"/>
            </a:br>
            <a:r>
              <a:rPr lang="fr-FR" dirty="0"/>
              <a:t>(traitement et personne y ayant accès)</a:t>
            </a:r>
          </a:p>
        </p:txBody>
      </p:sp>
      <p:sp>
        <p:nvSpPr>
          <p:cNvPr id="3" name="Espace réservé du numéro de diapositive 2">
            <a:extLst>
              <a:ext uri="{FF2B5EF4-FFF2-40B4-BE49-F238E27FC236}">
                <a16:creationId xmlns:a16="http://schemas.microsoft.com/office/drawing/2014/main" id="{E076CCB0-F0A8-B17F-E146-8DA7DBAB9807}"/>
              </a:ext>
            </a:extLst>
          </p:cNvPr>
          <p:cNvSpPr>
            <a:spLocks noGrp="1"/>
          </p:cNvSpPr>
          <p:nvPr>
            <p:ph type="sldNum" sz="quarter" idx="12"/>
          </p:nvPr>
        </p:nvSpPr>
        <p:spPr/>
        <p:txBody>
          <a:bodyPr/>
          <a:lstStyle/>
          <a:p>
            <a:pPr rtl="0"/>
            <a:fld id="{7DC1BBB0-96F0-4077-A278-0F3FB5C104D3}" type="slidenum">
              <a:rPr lang="fr-FR" noProof="0" smtClean="0"/>
              <a:t>22</a:t>
            </a:fld>
            <a:endParaRPr lang="fr-FR" noProof="0"/>
          </a:p>
        </p:txBody>
      </p:sp>
      <p:sp>
        <p:nvSpPr>
          <p:cNvPr id="6" name="Espace réservé du contenu 5">
            <a:extLst>
              <a:ext uri="{FF2B5EF4-FFF2-40B4-BE49-F238E27FC236}">
                <a16:creationId xmlns:a16="http://schemas.microsoft.com/office/drawing/2014/main" id="{73F646A9-0E7F-4B49-E284-24A7A3756CF2}"/>
              </a:ext>
            </a:extLst>
          </p:cNvPr>
          <p:cNvSpPr>
            <a:spLocks noGrp="1"/>
          </p:cNvSpPr>
          <p:nvPr>
            <p:ph idx="13"/>
          </p:nvPr>
        </p:nvSpPr>
        <p:spPr>
          <a:solidFill>
            <a:schemeClr val="bg2"/>
          </a:solidFill>
          <a:ln w="19050">
            <a:solidFill>
              <a:schemeClr val="accent1">
                <a:lumMod val="50000"/>
              </a:schemeClr>
            </a:solidFill>
          </a:ln>
        </p:spPr>
        <p:txBody>
          <a:bodyPr>
            <a:normAutofit/>
          </a:bodyPr>
          <a:lstStyle/>
          <a:p>
            <a:r>
              <a:rPr lang="fr-FR" dirty="0"/>
              <a:t>Vérification de l’intégrité des données</a:t>
            </a:r>
            <a:br>
              <a:rPr lang="fr-FR" dirty="0"/>
            </a:br>
            <a:r>
              <a:rPr lang="fr-FR" sz="1200" dirty="0"/>
              <a:t>(analyse de doublons, et de cohérence de données, modification de noms, suppression de DOM TOM)</a:t>
            </a:r>
            <a:r>
              <a:rPr lang="fr-FR" dirty="0"/>
              <a:t> </a:t>
            </a:r>
          </a:p>
          <a:p>
            <a:r>
              <a:rPr lang="fr-FR" dirty="0"/>
              <a:t>Principe de </a:t>
            </a:r>
            <a:r>
              <a:rPr lang="fr-FR" dirty="0">
                <a:highlight>
                  <a:srgbClr val="FFFF00"/>
                </a:highlight>
              </a:rPr>
              <a:t>proportionnalité et de pertinence: </a:t>
            </a:r>
            <a:r>
              <a:rPr lang="fr-FR" sz="1600" dirty="0"/>
              <a:t>suppression des colonnes inutiles </a:t>
            </a:r>
            <a:r>
              <a:rPr lang="fr-FR" sz="1200" dirty="0"/>
              <a:t>(</a:t>
            </a:r>
            <a:r>
              <a:rPr lang="fr-FR" sz="1200" dirty="0" err="1"/>
              <a:t>Death</a:t>
            </a:r>
            <a:r>
              <a:rPr lang="fr-FR" sz="1200" dirty="0"/>
              <a:t> Wash, </a:t>
            </a:r>
            <a:r>
              <a:rPr lang="fr-FR" sz="1200" dirty="0" err="1"/>
              <a:t>recalculabe</a:t>
            </a:r>
            <a:r>
              <a:rPr lang="fr-FR" sz="1200" dirty="0"/>
              <a:t> pour cohérence avec population)</a:t>
            </a:r>
          </a:p>
          <a:p>
            <a:r>
              <a:rPr lang="fr-FR" dirty="0"/>
              <a:t>Principe de </a:t>
            </a:r>
            <a:r>
              <a:rPr lang="fr-FR" dirty="0">
                <a:highlight>
                  <a:srgbClr val="FFFF00"/>
                </a:highlight>
              </a:rPr>
              <a:t>confidentialité</a:t>
            </a:r>
            <a:r>
              <a:rPr lang="fr-FR" dirty="0"/>
              <a:t> :</a:t>
            </a:r>
            <a:br>
              <a:rPr lang="fr-FR" dirty="0"/>
            </a:br>
            <a:r>
              <a:rPr lang="fr-FR" sz="1600" dirty="0"/>
              <a:t>- données publiques non personnelles, non sensibles</a:t>
            </a:r>
          </a:p>
        </p:txBody>
      </p:sp>
      <p:sp>
        <p:nvSpPr>
          <p:cNvPr id="7" name="Espace réservé du texte 6">
            <a:extLst>
              <a:ext uri="{FF2B5EF4-FFF2-40B4-BE49-F238E27FC236}">
                <a16:creationId xmlns:a16="http://schemas.microsoft.com/office/drawing/2014/main" id="{07F5EB91-027D-33A8-66DF-282496B2ECF9}"/>
              </a:ext>
            </a:extLst>
          </p:cNvPr>
          <p:cNvSpPr>
            <a:spLocks noGrp="1"/>
          </p:cNvSpPr>
          <p:nvPr>
            <p:ph type="body" idx="14"/>
          </p:nvPr>
        </p:nvSpPr>
        <p:spPr>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spAutoFit/>
          </a:bodyPr>
          <a:lstStyle/>
          <a:p>
            <a:pPr>
              <a:spcBef>
                <a:spcPts val="0"/>
              </a:spcBef>
              <a:spcAft>
                <a:spcPts val="600"/>
              </a:spcAft>
            </a:pPr>
            <a:r>
              <a:rPr lang="fr-FR" sz="1200" b="1" dirty="0">
                <a:solidFill>
                  <a:schemeClr val="tx1"/>
                </a:solidFill>
              </a:rPr>
              <a:t>CARACTERISTIQUES TECHNIQUES</a:t>
            </a:r>
          </a:p>
        </p:txBody>
      </p:sp>
      <p:sp>
        <p:nvSpPr>
          <p:cNvPr id="8" name="Espace réservé du texte 7">
            <a:extLst>
              <a:ext uri="{FF2B5EF4-FFF2-40B4-BE49-F238E27FC236}">
                <a16:creationId xmlns:a16="http://schemas.microsoft.com/office/drawing/2014/main" id="{456ACCAF-3D35-D552-BE1B-D70E58C4682E}"/>
              </a:ext>
            </a:extLst>
          </p:cNvPr>
          <p:cNvSpPr>
            <a:spLocks noGrp="1"/>
          </p:cNvSpPr>
          <p:nvPr>
            <p:ph type="body" idx="15"/>
          </p:nvPr>
        </p:nvSpPr>
        <p:spPr>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t">
            <a:spAutoFit/>
          </a:bodyPr>
          <a:lstStyle/>
          <a:p>
            <a:pPr>
              <a:spcBef>
                <a:spcPts val="0"/>
              </a:spcBef>
              <a:spcAft>
                <a:spcPts val="600"/>
              </a:spcAft>
            </a:pPr>
            <a:r>
              <a:rPr lang="fr-FR" sz="1200" b="1" dirty="0">
                <a:solidFill>
                  <a:schemeClr val="tx1"/>
                </a:solidFill>
              </a:rPr>
              <a:t>TRAITEMENT DES DONNEES :</a:t>
            </a:r>
          </a:p>
        </p:txBody>
      </p:sp>
    </p:spTree>
    <p:extLst>
      <p:ext uri="{BB962C8B-B14F-4D97-AF65-F5344CB8AC3E}">
        <p14:creationId xmlns:p14="http://schemas.microsoft.com/office/powerpoint/2010/main" val="405681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7A9DB1E4-B6DA-BFF6-2DF5-40FDD6CB7628}"/>
              </a:ext>
            </a:extLst>
          </p:cNvPr>
          <p:cNvSpPr>
            <a:spLocks noGrp="1"/>
          </p:cNvSpPr>
          <p:nvPr>
            <p:ph type="title"/>
          </p:nvPr>
        </p:nvSpPr>
        <p:spPr/>
        <p:txBody>
          <a:bodyPr/>
          <a:lstStyle/>
          <a:p>
            <a:r>
              <a:rPr lang="fr-FR" dirty="0"/>
              <a:t>ANNEXE – Liste de documents complémentaires	</a:t>
            </a:r>
          </a:p>
        </p:txBody>
      </p:sp>
      <p:sp>
        <p:nvSpPr>
          <p:cNvPr id="9" name="Espace réservé du contenu 8">
            <a:extLst>
              <a:ext uri="{FF2B5EF4-FFF2-40B4-BE49-F238E27FC236}">
                <a16:creationId xmlns:a16="http://schemas.microsoft.com/office/drawing/2014/main" id="{23127647-2194-AA15-BA3D-5CE3BDD1311E}"/>
              </a:ext>
            </a:extLst>
          </p:cNvPr>
          <p:cNvSpPr>
            <a:spLocks noGrp="1"/>
          </p:cNvSpPr>
          <p:nvPr>
            <p:ph idx="1"/>
          </p:nvPr>
        </p:nvSpPr>
        <p:spPr/>
        <p:txBody>
          <a:bodyPr/>
          <a:lstStyle/>
          <a:p>
            <a:r>
              <a:rPr lang="fr-FR" dirty="0"/>
              <a:t>Recherche sur les sources des données et indicateurs :</a:t>
            </a:r>
            <a:br>
              <a:rPr lang="fr-FR" dirty="0"/>
            </a:br>
            <a:r>
              <a:rPr lang="fr-FR" dirty="0"/>
              <a:t>Etude_sources_sens_1.7.xlsx</a:t>
            </a:r>
          </a:p>
          <a:p>
            <a:r>
              <a:rPr lang="fr-FR" dirty="0"/>
              <a:t>Recherche sur les différentes dénominations : Samoa, North </a:t>
            </a:r>
            <a:r>
              <a:rPr lang="fr-FR" dirty="0" err="1"/>
              <a:t>Macedonie</a:t>
            </a:r>
            <a:r>
              <a:rPr lang="fr-FR" dirty="0"/>
              <a:t>, China :</a:t>
            </a:r>
            <a:br>
              <a:rPr lang="fr-FR" dirty="0"/>
            </a:br>
            <a:r>
              <a:rPr lang="fr-FR" dirty="0"/>
              <a:t>Etude_China_Maced_AmSamoa_1.7.xlsx</a:t>
            </a:r>
          </a:p>
          <a:p>
            <a:r>
              <a:rPr lang="fr-FR" dirty="0"/>
              <a:t>Comparaison noms de pays des différentes sources :</a:t>
            </a:r>
            <a:br>
              <a:rPr lang="fr-FR" dirty="0"/>
            </a:br>
            <a:r>
              <a:rPr lang="fr-FR" dirty="0"/>
              <a:t>Etude_Nom_Pays_Croises_1.2.xlsx</a:t>
            </a:r>
          </a:p>
          <a:p>
            <a:endParaRPr lang="fr-FR" dirty="0"/>
          </a:p>
        </p:txBody>
      </p:sp>
      <p:sp>
        <p:nvSpPr>
          <p:cNvPr id="4" name="Espace réservé du numéro de diapositive 3">
            <a:extLst>
              <a:ext uri="{FF2B5EF4-FFF2-40B4-BE49-F238E27FC236}">
                <a16:creationId xmlns:a16="http://schemas.microsoft.com/office/drawing/2014/main" id="{9C003F17-FC5B-5EA1-04D6-BF5167088CA8}"/>
              </a:ext>
            </a:extLst>
          </p:cNvPr>
          <p:cNvSpPr>
            <a:spLocks noGrp="1"/>
          </p:cNvSpPr>
          <p:nvPr>
            <p:ph type="sldNum" sz="quarter" idx="12"/>
          </p:nvPr>
        </p:nvSpPr>
        <p:spPr/>
        <p:txBody>
          <a:bodyPr/>
          <a:lstStyle/>
          <a:p>
            <a:pPr rtl="0"/>
            <a:fld id="{7DC1BBB0-96F0-4077-A278-0F3FB5C104D3}" type="slidenum">
              <a:rPr lang="fr-FR" noProof="0" smtClean="0"/>
              <a:t>23</a:t>
            </a:fld>
            <a:endParaRPr lang="fr-FR" noProof="0"/>
          </a:p>
        </p:txBody>
      </p:sp>
    </p:spTree>
    <p:extLst>
      <p:ext uri="{BB962C8B-B14F-4D97-AF65-F5344CB8AC3E}">
        <p14:creationId xmlns:p14="http://schemas.microsoft.com/office/powerpoint/2010/main" val="356691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5E153-60BA-B23E-BC3B-04FC5DCC80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075A165-A13C-64DD-B8C6-CBE9055ACE7E}"/>
              </a:ext>
            </a:extLst>
          </p:cNvPr>
          <p:cNvSpPr>
            <a:spLocks noGrp="1"/>
          </p:cNvSpPr>
          <p:nvPr>
            <p:ph type="title"/>
          </p:nvPr>
        </p:nvSpPr>
        <p:spPr/>
        <p:txBody>
          <a:bodyPr/>
          <a:lstStyle/>
          <a:p>
            <a:r>
              <a:rPr lang="fr-FR" dirty="0"/>
              <a:t>II.B – Traitement de données </a:t>
            </a:r>
            <a:r>
              <a:rPr lang="fr-FR" sz="1200" dirty="0"/>
              <a:t>(post import)</a:t>
            </a:r>
          </a:p>
        </p:txBody>
      </p:sp>
      <p:sp>
        <p:nvSpPr>
          <p:cNvPr id="3" name="Espace réservé du contenu 2">
            <a:extLst>
              <a:ext uri="{FF2B5EF4-FFF2-40B4-BE49-F238E27FC236}">
                <a16:creationId xmlns:a16="http://schemas.microsoft.com/office/drawing/2014/main" id="{A29BF3C2-8FEE-F887-FD6E-F9E973B87FB7}"/>
              </a:ext>
            </a:extLst>
          </p:cNvPr>
          <p:cNvSpPr>
            <a:spLocks noGrp="1"/>
          </p:cNvSpPr>
          <p:nvPr>
            <p:ph idx="1"/>
          </p:nvPr>
        </p:nvSpPr>
        <p:spPr>
          <a:xfrm>
            <a:off x="432000" y="836712"/>
            <a:ext cx="11340000" cy="5472608"/>
          </a:xfrm>
        </p:spPr>
        <p:txBody>
          <a:bodyPr>
            <a:normAutofit fontScale="85000" lnSpcReduction="20000"/>
          </a:bodyPr>
          <a:lstStyle/>
          <a:p>
            <a:r>
              <a:rPr lang="fr-FR" b="1" u="sng" dirty="0" err="1"/>
              <a:t>Retypage</a:t>
            </a:r>
            <a:r>
              <a:rPr lang="fr-FR" b="1" u="sng" dirty="0"/>
              <a:t> des données </a:t>
            </a:r>
            <a:r>
              <a:rPr lang="fr-FR" dirty="0"/>
              <a:t>(notamment nombres décimaux)</a:t>
            </a:r>
          </a:p>
          <a:p>
            <a:r>
              <a:rPr lang="fr-FR" b="1" u="sng" dirty="0"/>
              <a:t>Renommage de colonnes</a:t>
            </a:r>
          </a:p>
          <a:p>
            <a:pPr lvl="1"/>
            <a:r>
              <a:rPr lang="en-US" dirty="0"/>
              <a:t>"Mortality rate attributed to exposure to unsafe WASH services“ =&gt; "Mortality rate attributed to WASH services per 100_000 </a:t>
            </a:r>
            <a:r>
              <a:rPr lang="en-US" dirty="0" err="1"/>
              <a:t>inhab</a:t>
            </a:r>
            <a:r>
              <a:rPr lang="en-US" dirty="0"/>
              <a:t>"</a:t>
            </a:r>
            <a:endParaRPr lang="fr-FR" dirty="0"/>
          </a:p>
          <a:p>
            <a:r>
              <a:rPr lang="fr-FR" b="1" u="sng" dirty="0"/>
              <a:t>Travail sur les noms des pays dans les différentes tables :</a:t>
            </a:r>
          </a:p>
          <a:p>
            <a:pPr lvl="1"/>
            <a:r>
              <a:rPr lang="fr-FR" b="1" dirty="0"/>
              <a:t>simplification de noms :	</a:t>
            </a:r>
            <a:r>
              <a:rPr lang="fr-FR" dirty="0"/>
              <a:t>Ex :</a:t>
            </a:r>
            <a:r>
              <a:rPr lang="fr-FR" b="1" dirty="0"/>
              <a:t>  </a:t>
            </a:r>
            <a:r>
              <a:rPr lang="en-US" dirty="0"/>
              <a:t>"Bolivia (Plurinational State of)“ =&gt; "Bolivia"</a:t>
            </a:r>
          </a:p>
          <a:p>
            <a:pPr lvl="1"/>
            <a:r>
              <a:rPr lang="fr-FR" b="1" dirty="0"/>
              <a:t>cohérence entre les tables :</a:t>
            </a:r>
          </a:p>
          <a:p>
            <a:pPr lvl="2"/>
            <a:r>
              <a:rPr lang="fr-FR" b="1" dirty="0"/>
              <a:t>Ex : </a:t>
            </a:r>
            <a:r>
              <a:rPr lang="en-US" dirty="0"/>
              <a:t>"Republic of North Macedonia“ =&gt;"North Macedonia“</a:t>
            </a:r>
          </a:p>
          <a:p>
            <a:pPr lvl="2"/>
            <a:r>
              <a:rPr lang="fr-FR" b="1" dirty="0"/>
              <a:t>Ex : </a:t>
            </a:r>
            <a:r>
              <a:rPr lang="fr-FR" dirty="0">
                <a:highlight>
                  <a:srgbClr val="FFFF00"/>
                </a:highlight>
              </a:rPr>
              <a:t>Table FAO-Population : </a:t>
            </a:r>
          </a:p>
          <a:p>
            <a:pPr lvl="3"/>
            <a:r>
              <a:rPr lang="it-IT" dirty="0">
                <a:highlight>
                  <a:srgbClr val="FFFF00"/>
                </a:highlight>
              </a:rPr>
              <a:t>China =&gt; China_mainland+HK+MK+TW=&gt;Cumul Supprimé(filtre)</a:t>
            </a:r>
          </a:p>
          <a:p>
            <a:pPr lvl="3"/>
            <a:r>
              <a:rPr lang="it-IT" dirty="0">
                <a:highlight>
                  <a:srgbClr val="FFFF00"/>
                </a:highlight>
              </a:rPr>
              <a:t>China, Hong Kong SAR =&gt; Hong Kong</a:t>
            </a:r>
          </a:p>
          <a:p>
            <a:pPr lvl="3"/>
            <a:r>
              <a:rPr lang="it-IT" dirty="0">
                <a:highlight>
                  <a:srgbClr val="FFFF00"/>
                </a:highlight>
              </a:rPr>
              <a:t>China, Macao SAR =&gt; Macao</a:t>
            </a:r>
          </a:p>
          <a:p>
            <a:pPr lvl="3"/>
            <a:r>
              <a:rPr lang="it-IT" dirty="0">
                <a:highlight>
                  <a:srgbClr val="FFFF00"/>
                </a:highlight>
              </a:rPr>
              <a:t>China, mainland =&gt; China</a:t>
            </a:r>
          </a:p>
          <a:p>
            <a:pPr lvl="3"/>
            <a:r>
              <a:rPr lang="it-IT" dirty="0">
                <a:highlight>
                  <a:srgbClr val="FFFF00"/>
                </a:highlight>
              </a:rPr>
              <a:t>China, Taiwan Province of =&gt; Taiwan</a:t>
            </a:r>
            <a:endParaRPr lang="fr-FR" dirty="0">
              <a:highlight>
                <a:srgbClr val="FFFF00"/>
              </a:highlight>
            </a:endParaRPr>
          </a:p>
          <a:p>
            <a:pPr lvl="1"/>
            <a:r>
              <a:rPr lang="fr-FR" b="1" dirty="0"/>
              <a:t>Suppression (Filtre) ancien pays, DOM-TOM présents dans Population: </a:t>
            </a:r>
            <a:r>
              <a:rPr lang="fr-FR" dirty="0"/>
              <a:t>Ex  :  American Samoa, </a:t>
            </a:r>
            <a:r>
              <a:rPr lang="fr-FR" dirty="0" err="1"/>
              <a:t>Sudan</a:t>
            </a:r>
            <a:r>
              <a:rPr lang="fr-FR" dirty="0"/>
              <a:t> (former) …</a:t>
            </a:r>
          </a:p>
          <a:p>
            <a:r>
              <a:rPr lang="fr-FR" b="1" u="sng" dirty="0"/>
              <a:t>Suppression(filtre) données :</a:t>
            </a:r>
          </a:p>
          <a:p>
            <a:pPr lvl="1"/>
            <a:r>
              <a:rPr lang="fr-FR" b="1" u="sng" dirty="0"/>
              <a:t>Année 2018 </a:t>
            </a:r>
            <a:r>
              <a:rPr lang="fr-FR" b="1" dirty="0"/>
              <a:t>: </a:t>
            </a:r>
            <a:r>
              <a:rPr lang="fr-FR" dirty="0"/>
              <a:t>pas d’indicateur eau en 2018</a:t>
            </a:r>
          </a:p>
          <a:p>
            <a:pPr lvl="1"/>
            <a:r>
              <a:rPr lang="fr-FR" b="1" u="sng" dirty="0"/>
              <a:t>granularité Male/</a:t>
            </a:r>
            <a:r>
              <a:rPr lang="fr-FR" b="1" u="sng" dirty="0" err="1"/>
              <a:t>Female</a:t>
            </a:r>
            <a:r>
              <a:rPr lang="fr-FR" b="1" u="sng" dirty="0"/>
              <a:t> : </a:t>
            </a:r>
            <a:r>
              <a:rPr lang="fr-FR" b="1" dirty="0"/>
              <a:t>hors scope de l’analyse </a:t>
            </a:r>
            <a:r>
              <a:rPr lang="fr-FR" dirty="0"/>
              <a:t>(et peu de données eau)</a:t>
            </a:r>
          </a:p>
          <a:p>
            <a:r>
              <a:rPr lang="fr-FR" b="1" u="sng" dirty="0"/>
              <a:t>Vérification des doublons </a:t>
            </a:r>
            <a:r>
              <a:rPr lang="fr-FR" dirty="0"/>
              <a:t>( {Country, </a:t>
            </a:r>
            <a:r>
              <a:rPr lang="fr-FR" dirty="0" err="1"/>
              <a:t>Year</a:t>
            </a:r>
            <a:r>
              <a:rPr lang="fr-FR" dirty="0"/>
              <a:t>, </a:t>
            </a:r>
            <a:r>
              <a:rPr lang="fr-FR" dirty="0" err="1"/>
              <a:t>Granularity</a:t>
            </a:r>
            <a:r>
              <a:rPr lang="fr-FR" dirty="0"/>
              <a:t>} ) : pas de doublons</a:t>
            </a:r>
          </a:p>
        </p:txBody>
      </p:sp>
      <p:sp>
        <p:nvSpPr>
          <p:cNvPr id="4" name="Espace réservé du numéro de diapositive 3">
            <a:extLst>
              <a:ext uri="{FF2B5EF4-FFF2-40B4-BE49-F238E27FC236}">
                <a16:creationId xmlns:a16="http://schemas.microsoft.com/office/drawing/2014/main" id="{E3CA4A72-FF59-6A21-5C6C-A26DD3589524}"/>
              </a:ext>
            </a:extLst>
          </p:cNvPr>
          <p:cNvSpPr>
            <a:spLocks noGrp="1"/>
          </p:cNvSpPr>
          <p:nvPr>
            <p:ph type="sldNum" sz="quarter" idx="12"/>
          </p:nvPr>
        </p:nvSpPr>
        <p:spPr/>
        <p:txBody>
          <a:bodyPr/>
          <a:lstStyle/>
          <a:p>
            <a:pPr rtl="0"/>
            <a:fld id="{7DC1BBB0-96F0-4077-A278-0F3FB5C104D3}" type="slidenum">
              <a:rPr lang="fr-FR" noProof="0" smtClean="0"/>
              <a:t>24</a:t>
            </a:fld>
            <a:endParaRPr lang="fr-FR" noProof="0"/>
          </a:p>
        </p:txBody>
      </p:sp>
    </p:spTree>
    <p:extLst>
      <p:ext uri="{BB962C8B-B14F-4D97-AF65-F5344CB8AC3E}">
        <p14:creationId xmlns:p14="http://schemas.microsoft.com/office/powerpoint/2010/main" val="516703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alphaModFix amt="70000"/>
          </a:blip>
          <a:tile tx="0" ty="0" sx="100000" sy="100000" flip="none" algn="tl"/>
        </a:blipFill>
        <a:effectLst/>
      </p:bgPr>
    </p:bg>
    <p:spTree>
      <p:nvGrpSpPr>
        <p:cNvPr id="1" name="">
          <a:extLst>
            <a:ext uri="{FF2B5EF4-FFF2-40B4-BE49-F238E27FC236}">
              <a16:creationId xmlns:a16="http://schemas.microsoft.com/office/drawing/2014/main" id="{3749E0D4-4664-8A1C-3A8D-68565FB57B35}"/>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6CEC8359-9799-6483-4C49-AB94518EF809}"/>
              </a:ext>
            </a:extLst>
          </p:cNvPr>
          <p:cNvSpPr>
            <a:spLocks noGrp="1"/>
          </p:cNvSpPr>
          <p:nvPr>
            <p:ph type="title"/>
          </p:nvPr>
        </p:nvSpPr>
        <p:spPr/>
        <p:txBody>
          <a:bodyPr>
            <a:normAutofit/>
          </a:bodyPr>
          <a:lstStyle/>
          <a:p>
            <a:r>
              <a:rPr lang="fr-FR" sz="2800" dirty="0"/>
              <a:t>FIN !</a:t>
            </a:r>
          </a:p>
        </p:txBody>
      </p:sp>
      <p:sp>
        <p:nvSpPr>
          <p:cNvPr id="5" name="Espace réservé du contenu 4">
            <a:extLst>
              <a:ext uri="{FF2B5EF4-FFF2-40B4-BE49-F238E27FC236}">
                <a16:creationId xmlns:a16="http://schemas.microsoft.com/office/drawing/2014/main" id="{4F0E6E83-5CD7-AC4E-76BE-ECEF94399667}"/>
              </a:ext>
            </a:extLst>
          </p:cNvPr>
          <p:cNvSpPr>
            <a:spLocks noGrp="1"/>
          </p:cNvSpPr>
          <p:nvPr>
            <p:ph idx="1"/>
          </p:nvPr>
        </p:nvSpPr>
        <p:spPr/>
        <p:txBody>
          <a:bodyPr anchor="ctr" anchorCtr="1">
            <a:normAutofit/>
          </a:bodyPr>
          <a:lstStyle/>
          <a:p>
            <a:pPr marL="0" indent="0">
              <a:buNone/>
            </a:pPr>
            <a:r>
              <a:rPr lang="fr-FR" sz="4800" dirty="0"/>
              <a:t>FIN !</a:t>
            </a:r>
          </a:p>
        </p:txBody>
      </p:sp>
      <p:sp>
        <p:nvSpPr>
          <p:cNvPr id="4" name="Espace réservé du numéro de diapositive 3">
            <a:extLst>
              <a:ext uri="{FF2B5EF4-FFF2-40B4-BE49-F238E27FC236}">
                <a16:creationId xmlns:a16="http://schemas.microsoft.com/office/drawing/2014/main" id="{02050F38-7EC7-0DBA-3BB1-49855E15BD7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F9AEC7-A66D-4E7D-85F8-2F7C4FF17DE0}" type="slidenum">
              <a:rPr lang="fr-FR"/>
              <a:t>25</a:t>
            </a:fld>
            <a:endParaRPr lang="fr-FR" dirty="0"/>
          </a:p>
        </p:txBody>
      </p:sp>
    </p:spTree>
    <p:extLst>
      <p:ext uri="{BB962C8B-B14F-4D97-AF65-F5344CB8AC3E}">
        <p14:creationId xmlns:p14="http://schemas.microsoft.com/office/powerpoint/2010/main" val="23344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09D22-61F2-7934-3FFD-B424F804324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54C37C3-43F4-5218-68E8-46C041C07861}"/>
              </a:ext>
            </a:extLst>
          </p:cNvPr>
          <p:cNvSpPr>
            <a:spLocks noGrp="1"/>
          </p:cNvSpPr>
          <p:nvPr>
            <p:ph type="title"/>
          </p:nvPr>
        </p:nvSpPr>
        <p:spPr/>
        <p:txBody>
          <a:bodyPr>
            <a:normAutofit fontScale="90000"/>
          </a:bodyPr>
          <a:lstStyle/>
          <a:p>
            <a:r>
              <a:rPr lang="fr-FR" dirty="0"/>
              <a:t>I.A – Contexte</a:t>
            </a:r>
            <a:br>
              <a:rPr lang="fr-FR" dirty="0"/>
            </a:br>
            <a:endParaRPr lang="fr-FR" dirty="0"/>
          </a:p>
        </p:txBody>
      </p:sp>
      <p:sp>
        <p:nvSpPr>
          <p:cNvPr id="3" name="Espace réservé du contenu 2">
            <a:extLst>
              <a:ext uri="{FF2B5EF4-FFF2-40B4-BE49-F238E27FC236}">
                <a16:creationId xmlns:a16="http://schemas.microsoft.com/office/drawing/2014/main" id="{695B34BE-B6BA-4D4C-4E0C-74DC334FB667}"/>
              </a:ext>
            </a:extLst>
          </p:cNvPr>
          <p:cNvSpPr>
            <a:spLocks noGrp="1"/>
          </p:cNvSpPr>
          <p:nvPr>
            <p:ph idx="1"/>
          </p:nvPr>
        </p:nvSpPr>
        <p:spPr/>
        <p:txBody>
          <a:bodyPr lIns="72000" tIns="0" rIns="72000" bIns="0" anchor="ctr" anchorCtr="0">
            <a:normAutofit lnSpcReduction="10000"/>
          </a:bodyPr>
          <a:lstStyle/>
          <a:p>
            <a:pPr>
              <a:lnSpc>
                <a:spcPct val="200000"/>
              </a:lnSpc>
              <a:spcBef>
                <a:spcPts val="0"/>
              </a:spcBef>
              <a:spcAft>
                <a:spcPts val="600"/>
              </a:spcAft>
            </a:pPr>
            <a:r>
              <a:rPr lang="fr-FR" b="1" u="sng" dirty="0"/>
              <a:t>ENTREPRISE</a:t>
            </a:r>
            <a:r>
              <a:rPr lang="fr-FR" u="sng" dirty="0"/>
              <a:t> :</a:t>
            </a:r>
            <a:r>
              <a:rPr lang="fr-FR" dirty="0"/>
              <a:t> 	</a:t>
            </a:r>
            <a:r>
              <a:rPr lang="fr-FR" b="1" dirty="0"/>
              <a:t>DWFA (Drink Water For All) </a:t>
            </a:r>
            <a:r>
              <a:rPr lang="fr-FR" dirty="0"/>
              <a:t>,ONG</a:t>
            </a:r>
          </a:p>
          <a:p>
            <a:pPr>
              <a:lnSpc>
                <a:spcPct val="200000"/>
              </a:lnSpc>
              <a:spcBef>
                <a:spcPts val="0"/>
              </a:spcBef>
              <a:spcAft>
                <a:spcPts val="600"/>
              </a:spcAft>
            </a:pPr>
            <a:r>
              <a:rPr lang="fr-FR" b="1" u="sng" dirty="0"/>
              <a:t>Activité</a:t>
            </a:r>
            <a:r>
              <a:rPr lang="fr-FR" u="sng" dirty="0"/>
              <a:t> :</a:t>
            </a:r>
            <a:r>
              <a:rPr lang="fr-FR" dirty="0"/>
              <a:t> 	donner accès à l’eau potable à tous</a:t>
            </a:r>
          </a:p>
          <a:p>
            <a:pPr lvl="1">
              <a:spcBef>
                <a:spcPts val="0"/>
              </a:spcBef>
              <a:spcAft>
                <a:spcPts val="600"/>
              </a:spcAft>
            </a:pPr>
            <a:r>
              <a:rPr lang="fr-FR" b="1" dirty="0"/>
              <a:t>3 domaines d’expertise : </a:t>
            </a:r>
          </a:p>
          <a:p>
            <a:pPr lvl="2">
              <a:spcBef>
                <a:spcPts val="0"/>
              </a:spcBef>
              <a:spcAft>
                <a:spcPts val="600"/>
              </a:spcAft>
            </a:pPr>
            <a:r>
              <a:rPr lang="fr-FR" b="1" dirty="0"/>
              <a:t>Création de services </a:t>
            </a:r>
            <a:r>
              <a:rPr lang="fr-FR" dirty="0"/>
              <a:t>d’accès à l’eau potable</a:t>
            </a:r>
          </a:p>
          <a:p>
            <a:pPr lvl="2">
              <a:spcBef>
                <a:spcPts val="0"/>
              </a:spcBef>
              <a:spcAft>
                <a:spcPts val="600"/>
              </a:spcAft>
            </a:pPr>
            <a:r>
              <a:rPr lang="fr-FR" b="1" dirty="0"/>
              <a:t>Modernisation de services </a:t>
            </a:r>
            <a:r>
              <a:rPr lang="fr-FR" dirty="0"/>
              <a:t>d’accès à l’eau existants</a:t>
            </a:r>
          </a:p>
          <a:p>
            <a:pPr lvl="2">
              <a:spcBef>
                <a:spcPts val="0"/>
              </a:spcBef>
              <a:spcAft>
                <a:spcPts val="600"/>
              </a:spcAft>
            </a:pPr>
            <a:r>
              <a:rPr lang="fr-FR" b="1" dirty="0"/>
              <a:t>Consulting</a:t>
            </a:r>
            <a:r>
              <a:rPr lang="fr-FR" dirty="0"/>
              <a:t> sur les politiques d’accès à l’eau</a:t>
            </a:r>
          </a:p>
          <a:p>
            <a:pPr>
              <a:lnSpc>
                <a:spcPct val="200000"/>
              </a:lnSpc>
              <a:spcBef>
                <a:spcPts val="0"/>
              </a:spcBef>
              <a:spcAft>
                <a:spcPts val="600"/>
              </a:spcAft>
            </a:pPr>
            <a:r>
              <a:rPr lang="fr-FR" b="1" u="sng" dirty="0"/>
              <a:t>BESOIN</a:t>
            </a:r>
            <a:r>
              <a:rPr lang="fr-FR" u="sng" dirty="0"/>
              <a:t> : </a:t>
            </a:r>
            <a:r>
              <a:rPr lang="fr-FR" dirty="0"/>
              <a:t>	</a:t>
            </a:r>
          </a:p>
          <a:p>
            <a:pPr marL="457063" lvl="1" indent="0">
              <a:lnSpc>
                <a:spcPct val="110000"/>
              </a:lnSpc>
              <a:spcBef>
                <a:spcPts val="0"/>
              </a:spcBef>
              <a:spcAft>
                <a:spcPts val="600"/>
              </a:spcAft>
              <a:buNone/>
            </a:pPr>
            <a:r>
              <a:rPr lang="fr-FR" dirty="0"/>
              <a:t>Déterminer des </a:t>
            </a:r>
            <a:r>
              <a:rPr lang="fr-FR" b="1" dirty="0"/>
              <a:t>pays d’investissement </a:t>
            </a:r>
            <a:r>
              <a:rPr lang="fr-FR" dirty="0"/>
              <a:t>de </a:t>
            </a:r>
            <a:r>
              <a:rPr lang="fr-FR" b="1" dirty="0"/>
              <a:t>fonds </a:t>
            </a:r>
            <a:r>
              <a:rPr lang="fr-FR" dirty="0"/>
              <a:t>accordés</a:t>
            </a:r>
            <a:endParaRPr lang="fr-FR" b="1" dirty="0"/>
          </a:p>
          <a:p>
            <a:pPr>
              <a:lnSpc>
                <a:spcPct val="200000"/>
              </a:lnSpc>
              <a:spcBef>
                <a:spcPts val="0"/>
              </a:spcBef>
              <a:spcAft>
                <a:spcPts val="600"/>
              </a:spcAft>
            </a:pPr>
            <a:r>
              <a:rPr lang="fr-FR" b="1" u="sng" dirty="0"/>
              <a:t>OBJECTIFS</a:t>
            </a:r>
            <a:r>
              <a:rPr lang="fr-FR" u="sng" dirty="0"/>
              <a:t> :</a:t>
            </a:r>
            <a:r>
              <a:rPr lang="fr-FR" dirty="0"/>
              <a:t>		</a:t>
            </a:r>
            <a:r>
              <a:rPr lang="fr-FR" sz="1800" dirty="0"/>
              <a:t>un </a:t>
            </a:r>
            <a:r>
              <a:rPr lang="fr-FR" sz="1800" b="1" dirty="0"/>
              <a:t>Tableau de bord </a:t>
            </a:r>
            <a:r>
              <a:rPr lang="fr-FR" sz="1800" dirty="0"/>
              <a:t>, identifiant les </a:t>
            </a:r>
            <a:r>
              <a:rPr lang="fr-FR" sz="1800" b="1" dirty="0"/>
              <a:t>pays</a:t>
            </a:r>
            <a:r>
              <a:rPr lang="fr-FR" sz="1800" dirty="0"/>
              <a:t> :</a:t>
            </a:r>
          </a:p>
          <a:p>
            <a:pPr lvl="1">
              <a:spcBef>
                <a:spcPts val="0"/>
              </a:spcBef>
              <a:spcAft>
                <a:spcPts val="600"/>
              </a:spcAft>
            </a:pPr>
            <a:r>
              <a:rPr lang="fr-FR" sz="1800" dirty="0"/>
              <a:t> </a:t>
            </a:r>
            <a:r>
              <a:rPr lang="fr-FR" sz="1800" b="1" dirty="0"/>
              <a:t>difficultés d’accès à l’eau potable</a:t>
            </a:r>
          </a:p>
          <a:p>
            <a:pPr lvl="1">
              <a:spcBef>
                <a:spcPts val="0"/>
              </a:spcBef>
              <a:spcAft>
                <a:spcPts val="600"/>
              </a:spcAft>
            </a:pPr>
            <a:r>
              <a:rPr lang="fr-FR" sz="1800" dirty="0"/>
              <a:t>Selon les </a:t>
            </a:r>
            <a:r>
              <a:rPr lang="fr-FR" sz="1800" b="1" dirty="0"/>
              <a:t>domaines d’expertise</a:t>
            </a:r>
          </a:p>
        </p:txBody>
      </p:sp>
      <p:sp>
        <p:nvSpPr>
          <p:cNvPr id="4" name="Espace réservé du numéro de diapositive 3">
            <a:extLst>
              <a:ext uri="{FF2B5EF4-FFF2-40B4-BE49-F238E27FC236}">
                <a16:creationId xmlns:a16="http://schemas.microsoft.com/office/drawing/2014/main" id="{0CD288A8-BB90-8C60-6E85-7C077B070C7C}"/>
              </a:ext>
            </a:extLst>
          </p:cNvPr>
          <p:cNvSpPr>
            <a:spLocks noGrp="1"/>
          </p:cNvSpPr>
          <p:nvPr>
            <p:ph type="sldNum" sz="quarter" idx="12"/>
          </p:nvPr>
        </p:nvSpPr>
        <p:spPr/>
        <p:txBody>
          <a:bodyPr/>
          <a:lstStyle/>
          <a:p>
            <a:pPr rtl="0"/>
            <a:fld id="{7DC1BBB0-96F0-4077-A278-0F3FB5C104D3}" type="slidenum">
              <a:rPr lang="fr-FR" noProof="0" smtClean="0"/>
              <a:t>3</a:t>
            </a:fld>
            <a:endParaRPr lang="fr-FR" noProof="0"/>
          </a:p>
        </p:txBody>
      </p:sp>
      <p:pic>
        <p:nvPicPr>
          <p:cNvPr id="5" name="Image 4">
            <a:extLst>
              <a:ext uri="{FF2B5EF4-FFF2-40B4-BE49-F238E27FC236}">
                <a16:creationId xmlns:a16="http://schemas.microsoft.com/office/drawing/2014/main" id="{C5B2A4FC-1B17-F124-F8A0-3EF8353F6F7F}"/>
              </a:ext>
            </a:extLst>
          </p:cNvPr>
          <p:cNvPicPr>
            <a:picLocks noChangeAspect="1"/>
          </p:cNvPicPr>
          <p:nvPr/>
        </p:nvPicPr>
        <p:blipFill>
          <a:blip r:embed="rId3"/>
          <a:srcRect l="7319" r="7319"/>
          <a:stretch/>
        </p:blipFill>
        <p:spPr>
          <a:xfrm>
            <a:off x="8442808" y="1412777"/>
            <a:ext cx="2340864" cy="1728822"/>
          </a:xfrm>
          <a:prstGeom prst="rect">
            <a:avLst/>
          </a:prstGeom>
          <a:ln w="19050">
            <a:solidFill>
              <a:schemeClr val="accent1">
                <a:lumMod val="75000"/>
              </a:schemeClr>
            </a:solidFill>
          </a:ln>
        </p:spPr>
      </p:pic>
    </p:spTree>
    <p:extLst>
      <p:ext uri="{BB962C8B-B14F-4D97-AF65-F5344CB8AC3E}">
        <p14:creationId xmlns:p14="http://schemas.microsoft.com/office/powerpoint/2010/main" val="101167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05447-FA2D-0623-B47D-AF0956DB08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60DDC3-B165-6C33-824A-5077DB9279F2}"/>
              </a:ext>
            </a:extLst>
          </p:cNvPr>
          <p:cNvSpPr>
            <a:spLocks noGrp="1"/>
          </p:cNvSpPr>
          <p:nvPr>
            <p:ph type="title"/>
          </p:nvPr>
        </p:nvSpPr>
        <p:spPr/>
        <p:txBody>
          <a:bodyPr/>
          <a:lstStyle/>
          <a:p>
            <a:r>
              <a:rPr lang="fr-FR" dirty="0"/>
              <a:t>I.B - Méthodologie de cadrage de la mission de datavisualisation</a:t>
            </a:r>
          </a:p>
        </p:txBody>
      </p:sp>
      <p:graphicFrame>
        <p:nvGraphicFramePr>
          <p:cNvPr id="6" name="Espace réservé du contenu 5">
            <a:extLst>
              <a:ext uri="{FF2B5EF4-FFF2-40B4-BE49-F238E27FC236}">
                <a16:creationId xmlns:a16="http://schemas.microsoft.com/office/drawing/2014/main" id="{9C7738BC-4A05-68E0-F729-9FA512AAB4C3}"/>
              </a:ext>
            </a:extLst>
          </p:cNvPr>
          <p:cNvGraphicFramePr>
            <a:graphicFrameLocks noGrp="1"/>
          </p:cNvGraphicFramePr>
          <p:nvPr>
            <p:ph idx="1"/>
            <p:extLst>
              <p:ext uri="{D42A27DB-BD31-4B8C-83A1-F6EECF244321}">
                <p14:modId xmlns:p14="http://schemas.microsoft.com/office/powerpoint/2010/main" val="1565630154"/>
              </p:ext>
            </p:extLst>
          </p:nvPr>
        </p:nvGraphicFramePr>
        <p:xfrm>
          <a:off x="314300" y="1916832"/>
          <a:ext cx="11421036" cy="2183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numéro de diapositive 3">
            <a:extLst>
              <a:ext uri="{FF2B5EF4-FFF2-40B4-BE49-F238E27FC236}">
                <a16:creationId xmlns:a16="http://schemas.microsoft.com/office/drawing/2014/main" id="{4270D0A5-6740-9F6B-DA1B-DC40EF2A5BC7}"/>
              </a:ext>
            </a:extLst>
          </p:cNvPr>
          <p:cNvSpPr>
            <a:spLocks noGrp="1"/>
          </p:cNvSpPr>
          <p:nvPr>
            <p:ph type="sldNum" sz="quarter" idx="12"/>
          </p:nvPr>
        </p:nvSpPr>
        <p:spPr/>
        <p:txBody>
          <a:bodyPr/>
          <a:lstStyle/>
          <a:p>
            <a:pPr rtl="0"/>
            <a:fld id="{7DC1BBB0-96F0-4077-A278-0F3FB5C104D3}" type="slidenum">
              <a:rPr lang="fr-FR" noProof="0" smtClean="0"/>
              <a:t>4</a:t>
            </a:fld>
            <a:endParaRPr lang="fr-FR" noProof="0"/>
          </a:p>
        </p:txBody>
      </p:sp>
      <p:grpSp>
        <p:nvGrpSpPr>
          <p:cNvPr id="3" name="Groupe 2">
            <a:extLst>
              <a:ext uri="{FF2B5EF4-FFF2-40B4-BE49-F238E27FC236}">
                <a16:creationId xmlns:a16="http://schemas.microsoft.com/office/drawing/2014/main" id="{635061A0-D8D3-0C3F-04BD-AFD04EF3D48A}"/>
              </a:ext>
            </a:extLst>
          </p:cNvPr>
          <p:cNvGrpSpPr/>
          <p:nvPr/>
        </p:nvGrpSpPr>
        <p:grpSpPr>
          <a:xfrm>
            <a:off x="3620725" y="3694459"/>
            <a:ext cx="1196652" cy="1380208"/>
            <a:chOff x="3671862" y="3742704"/>
            <a:chExt cx="1196652" cy="1380208"/>
          </a:xfrm>
        </p:grpSpPr>
        <p:sp>
          <p:nvSpPr>
            <p:cNvPr id="5" name="Flèche : en arc 4">
              <a:extLst>
                <a:ext uri="{FF2B5EF4-FFF2-40B4-BE49-F238E27FC236}">
                  <a16:creationId xmlns:a16="http://schemas.microsoft.com/office/drawing/2014/main" id="{85971AA1-1044-87F6-98A6-AE85BF8B1F46}"/>
                </a:ext>
              </a:extLst>
            </p:cNvPr>
            <p:cNvSpPr/>
            <p:nvPr/>
          </p:nvSpPr>
          <p:spPr>
            <a:xfrm rot="11047784">
              <a:off x="3780984" y="3742704"/>
              <a:ext cx="978408" cy="978408"/>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7" name="ZoneTexte 6">
              <a:extLst>
                <a:ext uri="{FF2B5EF4-FFF2-40B4-BE49-F238E27FC236}">
                  <a16:creationId xmlns:a16="http://schemas.microsoft.com/office/drawing/2014/main" id="{5DEDA078-C624-7665-689B-AABB4B91A3CE}"/>
                </a:ext>
              </a:extLst>
            </p:cNvPr>
            <p:cNvSpPr txBox="1"/>
            <p:nvPr/>
          </p:nvSpPr>
          <p:spPr>
            <a:xfrm>
              <a:off x="3671862" y="4753580"/>
              <a:ext cx="1196652" cy="369332"/>
            </a:xfrm>
            <a:prstGeom prst="rect">
              <a:avLst/>
            </a:prstGeom>
            <a:ln w="19050">
              <a:solidFill>
                <a:srgbClr val="496F9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Feedback</a:t>
              </a:r>
            </a:p>
          </p:txBody>
        </p:sp>
      </p:grpSp>
      <p:grpSp>
        <p:nvGrpSpPr>
          <p:cNvPr id="11" name="Groupe 10">
            <a:extLst>
              <a:ext uri="{FF2B5EF4-FFF2-40B4-BE49-F238E27FC236}">
                <a16:creationId xmlns:a16="http://schemas.microsoft.com/office/drawing/2014/main" id="{2482A24B-4C8D-4CB0-BC9B-AB220C30CA60}"/>
              </a:ext>
            </a:extLst>
          </p:cNvPr>
          <p:cNvGrpSpPr/>
          <p:nvPr/>
        </p:nvGrpSpPr>
        <p:grpSpPr>
          <a:xfrm>
            <a:off x="7894612" y="3655196"/>
            <a:ext cx="1196652" cy="1380208"/>
            <a:chOff x="3671862" y="3742704"/>
            <a:chExt cx="1196652" cy="1380208"/>
          </a:xfrm>
        </p:grpSpPr>
        <p:sp>
          <p:nvSpPr>
            <p:cNvPr id="12" name="Flèche : en arc 11">
              <a:extLst>
                <a:ext uri="{FF2B5EF4-FFF2-40B4-BE49-F238E27FC236}">
                  <a16:creationId xmlns:a16="http://schemas.microsoft.com/office/drawing/2014/main" id="{1064B9B2-9992-C91C-094C-780F518EF5E3}"/>
                </a:ext>
              </a:extLst>
            </p:cNvPr>
            <p:cNvSpPr/>
            <p:nvPr/>
          </p:nvSpPr>
          <p:spPr>
            <a:xfrm rot="11047784">
              <a:off x="3780984" y="3742704"/>
              <a:ext cx="978408" cy="978408"/>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3" name="ZoneTexte 12">
              <a:extLst>
                <a:ext uri="{FF2B5EF4-FFF2-40B4-BE49-F238E27FC236}">
                  <a16:creationId xmlns:a16="http://schemas.microsoft.com/office/drawing/2014/main" id="{DAC82FB6-C590-86F6-26FC-A4DB0766E541}"/>
                </a:ext>
              </a:extLst>
            </p:cNvPr>
            <p:cNvSpPr txBox="1"/>
            <p:nvPr/>
          </p:nvSpPr>
          <p:spPr>
            <a:xfrm>
              <a:off x="3671862" y="4753580"/>
              <a:ext cx="1196652" cy="369332"/>
            </a:xfrm>
            <a:prstGeom prst="rect">
              <a:avLst/>
            </a:prstGeom>
            <a:ln w="19050">
              <a:solidFill>
                <a:srgbClr val="496F9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dirty="0"/>
                <a:t>Feedback</a:t>
              </a:r>
            </a:p>
          </p:txBody>
        </p:sp>
      </p:grpSp>
    </p:spTree>
    <p:extLst>
      <p:ext uri="{BB962C8B-B14F-4D97-AF65-F5344CB8AC3E}">
        <p14:creationId xmlns:p14="http://schemas.microsoft.com/office/powerpoint/2010/main" val="393736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35BF1E3A-2CCB-44D8-B33C-296FDFBF400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60F2A6E5-2A8F-4226-A9A2-BFB662CD684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dgm id="{40E813C7-FC76-4A03-A224-1DEC7E7FC0D8}"/>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graphicEl>
                                              <a:dgm id="{9E29634D-B043-4D6B-AB41-CDD6F0116ED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graphicEl>
                                              <a:dgm id="{90B4BCFB-63C0-4CB0-9073-1DBD016A8293}"/>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graphicEl>
                                              <a:dgm id="{8DC80CD5-2CC2-4D26-8C7C-927E922B8CC7}"/>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dgm id="{E7CB3E73-8F80-4594-90C4-D69C3DB205B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graphicEl>
                                              <a:dgm id="{2AD1D1A0-8429-485C-9D67-4B30F3F86C4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2C8F6C-1BDA-E980-04B4-04BEAE80D8A2}"/>
              </a:ext>
            </a:extLst>
          </p:cNvPr>
          <p:cNvSpPr>
            <a:spLocks noGrp="1"/>
          </p:cNvSpPr>
          <p:nvPr>
            <p:ph type="title"/>
          </p:nvPr>
        </p:nvSpPr>
        <p:spPr/>
        <p:txBody>
          <a:bodyPr/>
          <a:lstStyle/>
          <a:p>
            <a:r>
              <a:rPr lang="fr-FR" dirty="0"/>
              <a:t>I.C – </a:t>
            </a:r>
            <a:r>
              <a:rPr lang="fr-FR" dirty="0" err="1"/>
              <a:t>Blueprint</a:t>
            </a:r>
            <a:endParaRPr lang="fr-FR" dirty="0"/>
          </a:p>
        </p:txBody>
      </p:sp>
      <p:sp>
        <p:nvSpPr>
          <p:cNvPr id="4" name="Espace réservé du numéro de diapositive 3">
            <a:extLst>
              <a:ext uri="{FF2B5EF4-FFF2-40B4-BE49-F238E27FC236}">
                <a16:creationId xmlns:a16="http://schemas.microsoft.com/office/drawing/2014/main" id="{378F6B4D-0847-5CB9-AA25-E2E7C724CB02}"/>
              </a:ext>
            </a:extLst>
          </p:cNvPr>
          <p:cNvSpPr>
            <a:spLocks noGrp="1"/>
          </p:cNvSpPr>
          <p:nvPr>
            <p:ph type="sldNum" sz="quarter" idx="12"/>
          </p:nvPr>
        </p:nvSpPr>
        <p:spPr/>
        <p:txBody>
          <a:bodyPr/>
          <a:lstStyle/>
          <a:p>
            <a:pPr rtl="0"/>
            <a:fld id="{7DC1BBB0-96F0-4077-A278-0F3FB5C104D3}" type="slidenum">
              <a:rPr lang="fr-FR" noProof="0" smtClean="0"/>
              <a:t>5</a:t>
            </a:fld>
            <a:endParaRPr lang="fr-FR" noProof="0"/>
          </a:p>
        </p:txBody>
      </p:sp>
      <p:graphicFrame>
        <p:nvGraphicFramePr>
          <p:cNvPr id="6" name="Espace réservé du contenu 7">
            <a:extLst>
              <a:ext uri="{FF2B5EF4-FFF2-40B4-BE49-F238E27FC236}">
                <a16:creationId xmlns:a16="http://schemas.microsoft.com/office/drawing/2014/main" id="{4340E7CF-70C1-BD1F-A470-5C81B64A0EB4}"/>
              </a:ext>
            </a:extLst>
          </p:cNvPr>
          <p:cNvGraphicFramePr>
            <a:graphicFrameLocks noGrp="1"/>
          </p:cNvGraphicFramePr>
          <p:nvPr>
            <p:ph idx="1"/>
            <p:extLst>
              <p:ext uri="{D42A27DB-BD31-4B8C-83A1-F6EECF244321}">
                <p14:modId xmlns:p14="http://schemas.microsoft.com/office/powerpoint/2010/main" val="2502638550"/>
              </p:ext>
            </p:extLst>
          </p:nvPr>
        </p:nvGraphicFramePr>
        <p:xfrm>
          <a:off x="432000" y="936000"/>
          <a:ext cx="5400601" cy="5083601"/>
        </p:xfrm>
        <a:graphic>
          <a:graphicData uri="http://schemas.openxmlformats.org/drawingml/2006/table">
            <a:tbl>
              <a:tblPr firstRow="1" firstCol="1" bandRow="1">
                <a:solidFill>
                  <a:schemeClr val="bg1"/>
                </a:solidFill>
                <a:tableStyleId>{5DA37D80-6434-44D0-A028-1B22A696006F}</a:tableStyleId>
              </a:tblPr>
              <a:tblGrid>
                <a:gridCol w="1872208">
                  <a:extLst>
                    <a:ext uri="{9D8B030D-6E8A-4147-A177-3AD203B41FA5}">
                      <a16:colId xmlns:a16="http://schemas.microsoft.com/office/drawing/2014/main" val="3189898224"/>
                    </a:ext>
                  </a:extLst>
                </a:gridCol>
                <a:gridCol w="1512168">
                  <a:extLst>
                    <a:ext uri="{9D8B030D-6E8A-4147-A177-3AD203B41FA5}">
                      <a16:colId xmlns:a16="http://schemas.microsoft.com/office/drawing/2014/main" val="1390608630"/>
                    </a:ext>
                  </a:extLst>
                </a:gridCol>
                <a:gridCol w="925874">
                  <a:extLst>
                    <a:ext uri="{9D8B030D-6E8A-4147-A177-3AD203B41FA5}">
                      <a16:colId xmlns:a16="http://schemas.microsoft.com/office/drawing/2014/main" val="1593554636"/>
                    </a:ext>
                  </a:extLst>
                </a:gridCol>
                <a:gridCol w="1090351">
                  <a:extLst>
                    <a:ext uri="{9D8B030D-6E8A-4147-A177-3AD203B41FA5}">
                      <a16:colId xmlns:a16="http://schemas.microsoft.com/office/drawing/2014/main" val="4244518253"/>
                    </a:ext>
                  </a:extLst>
                </a:gridCol>
              </a:tblGrid>
              <a:tr h="228037">
                <a:tc>
                  <a:txBody>
                    <a:bodyPr/>
                    <a:lstStyle/>
                    <a:p>
                      <a:pPr>
                        <a:lnSpc>
                          <a:spcPct val="107000"/>
                        </a:lnSpc>
                        <a:spcAft>
                          <a:spcPts val="800"/>
                        </a:spcAft>
                        <a:buNone/>
                      </a:pPr>
                      <a:r>
                        <a:rPr lang="fr-FR" sz="1000" b="1" kern="100" dirty="0">
                          <a:effectLst/>
                        </a:rPr>
                        <a:t>Besoin utilisateurs </a:t>
                      </a:r>
                      <a:endParaRPr lang="fr-FR" sz="1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1000" b="1" kern="100" dirty="0">
                          <a:effectLst/>
                        </a:rPr>
                        <a:t>Mesures spécifiques </a:t>
                      </a:r>
                      <a:br>
                        <a:rPr lang="fr-FR" sz="1000" b="1" kern="100" dirty="0">
                          <a:effectLst/>
                        </a:rPr>
                      </a:br>
                      <a:r>
                        <a:rPr lang="fr-FR" sz="1000" b="1" kern="100" dirty="0">
                          <a:effectLst/>
                        </a:rPr>
                        <a:t>à utiliser </a:t>
                      </a:r>
                      <a:endParaRPr lang="fr-FR" sz="1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1000" b="1" kern="100" dirty="0">
                          <a:effectLst/>
                        </a:rPr>
                        <a:t>Visualisation</a:t>
                      </a:r>
                      <a:endParaRPr lang="fr-FR" sz="1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1000" b="1" kern="100" dirty="0">
                          <a:effectLst/>
                        </a:rPr>
                        <a:t>Vue</a:t>
                      </a:r>
                      <a:endParaRPr lang="fr-FR" sz="10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163489482"/>
                  </a:ext>
                </a:extLst>
              </a:tr>
              <a:tr h="102688">
                <a:tc gridSpan="4">
                  <a:txBody>
                    <a:bodyPr/>
                    <a:lstStyle/>
                    <a:p>
                      <a:pPr marL="0" algn="l" defTabSz="914126" rtl="0" eaLnBrk="1" latinLnBrk="0" hangingPunct="1">
                        <a:lnSpc>
                          <a:spcPct val="107000"/>
                        </a:lnSpc>
                        <a:spcAft>
                          <a:spcPts val="800"/>
                        </a:spcAft>
                        <a:buNone/>
                      </a:pPr>
                      <a:r>
                        <a:rPr lang="fr-FR" sz="900" b="1" kern="100" dirty="0">
                          <a:solidFill>
                            <a:srgbClr val="C00000"/>
                          </a:solidFill>
                          <a:effectLst/>
                          <a:latin typeface="Aptos" panose="020B0004020202020204" pitchFamily="34" charset="0"/>
                          <a:cs typeface="Times New Roman" panose="02020603050405020304" pitchFamily="18" charset="0"/>
                        </a:rPr>
                        <a:t>VISION GLOBALE de la ZONE SELECTIONNE</a:t>
                      </a:r>
                      <a:br>
                        <a:rPr lang="fr-FR" sz="900" b="1" kern="100" dirty="0">
                          <a:solidFill>
                            <a:srgbClr val="C00000"/>
                          </a:solidFill>
                          <a:effectLst/>
                          <a:latin typeface="Aptos" panose="020B0004020202020204" pitchFamily="34" charset="0"/>
                          <a:cs typeface="Times New Roman" panose="02020603050405020304" pitchFamily="18" charset="0"/>
                        </a:rPr>
                      </a:br>
                      <a:r>
                        <a:rPr lang="fr-FR" sz="900" b="1" kern="100" dirty="0">
                          <a:solidFill>
                            <a:srgbClr val="00863D"/>
                          </a:solidFill>
                          <a:effectLst/>
                          <a:latin typeface="Aptos" panose="020B0004020202020204" pitchFamily="34" charset="0"/>
                          <a:cs typeface="Times New Roman" panose="02020603050405020304" pitchFamily="18" charset="0"/>
                        </a:rPr>
                        <a:t>POPULATION</a:t>
                      </a:r>
                      <a:endParaRPr lang="fr-FR" sz="900" b="1" kern="100" dirty="0">
                        <a:solidFill>
                          <a:srgbClr val="00863D"/>
                        </a:solidFill>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394104918"/>
                  </a:ext>
                </a:extLst>
              </a:tr>
              <a:tr h="481935">
                <a:tc rowSpan="2">
                  <a:txBody>
                    <a:bodyPr/>
                    <a:lstStyle/>
                    <a:p>
                      <a:pPr marL="0" algn="l" defTabSz="914126" rtl="0" eaLnBrk="1" latinLnBrk="0" hangingPunct="1">
                        <a:lnSpc>
                          <a:spcPct val="100000"/>
                        </a:lnSpc>
                        <a:spcAft>
                          <a:spcPts val="600"/>
                        </a:spcAft>
                        <a:buNone/>
                      </a:pPr>
                      <a:r>
                        <a:rPr lang="fr-FR" sz="800" b="1" kern="100" dirty="0">
                          <a:solidFill>
                            <a:schemeClr val="tx1"/>
                          </a:solidFill>
                          <a:effectLst/>
                          <a:latin typeface="+mn-lt"/>
                          <a:ea typeface="+mn-ea"/>
                          <a:cs typeface="+mn-cs"/>
                        </a:rPr>
                        <a:t>Comprendre </a:t>
                      </a:r>
                      <a:br>
                        <a:rPr lang="fr-FR" sz="800" b="1" kern="100" dirty="0">
                          <a:solidFill>
                            <a:schemeClr val="tx1"/>
                          </a:solidFill>
                          <a:effectLst/>
                          <a:latin typeface="+mn-lt"/>
                          <a:ea typeface="+mn-ea"/>
                          <a:cs typeface="+mn-cs"/>
                        </a:rPr>
                      </a:br>
                      <a:r>
                        <a:rPr lang="fr-FR" sz="800" b="0" kern="100" dirty="0">
                          <a:solidFill>
                            <a:schemeClr val="tx1"/>
                          </a:solidFill>
                          <a:effectLst/>
                          <a:latin typeface="+mn-lt"/>
                          <a:ea typeface="+mn-ea"/>
                          <a:cs typeface="+mn-cs"/>
                        </a:rPr>
                        <a:t>la répartition de la </a:t>
                      </a:r>
                      <a:r>
                        <a:rPr lang="fr-FR" sz="800" b="1" kern="100" dirty="0">
                          <a:solidFill>
                            <a:schemeClr val="tx1"/>
                          </a:solidFill>
                          <a:effectLst/>
                          <a:latin typeface="+mn-lt"/>
                          <a:ea typeface="+mn-ea"/>
                          <a:cs typeface="+mn-cs"/>
                        </a:rPr>
                        <a:t>population</a:t>
                      </a:r>
                      <a:r>
                        <a:rPr lang="fr-FR" sz="800" b="0" kern="100" dirty="0">
                          <a:solidFill>
                            <a:schemeClr val="tx1"/>
                          </a:solidFill>
                          <a:effectLst/>
                          <a:latin typeface="+mn-lt"/>
                          <a:ea typeface="+mn-ea"/>
                          <a:cs typeface="+mn-cs"/>
                        </a:rPr>
                        <a:t> </a:t>
                      </a:r>
                      <a:r>
                        <a:rPr lang="fr-FR" sz="800" b="1" kern="100" dirty="0">
                          <a:solidFill>
                            <a:schemeClr val="tx1"/>
                          </a:solidFill>
                          <a:effectLst/>
                          <a:latin typeface="+mn-lt"/>
                          <a:ea typeface="+mn-ea"/>
                          <a:cs typeface="+mn-cs"/>
                        </a:rPr>
                        <a:t>Rurale/Urbaine</a:t>
                      </a:r>
                    </a:p>
                  </a:txBody>
                  <a:tcPr marL="40654" marR="40654" marT="0" marB="0"/>
                </a:tc>
                <a:tc rowSpan="2">
                  <a:txBody>
                    <a:bodyPr/>
                    <a:lstStyle/>
                    <a:p>
                      <a:pPr marL="0" algn="l" defTabSz="914126" rtl="0" eaLnBrk="1" latinLnBrk="0" hangingPunct="1">
                        <a:lnSpc>
                          <a:spcPct val="100000"/>
                        </a:lnSpc>
                        <a:spcAft>
                          <a:spcPts val="600"/>
                        </a:spcAft>
                        <a:buNone/>
                      </a:pPr>
                      <a:r>
                        <a:rPr lang="fr-FR" sz="800" b="1" kern="100" dirty="0">
                          <a:solidFill>
                            <a:schemeClr val="tx1"/>
                          </a:solidFill>
                          <a:effectLst/>
                          <a:latin typeface="+mn-lt"/>
                          <a:ea typeface="+mn-ea"/>
                          <a:cs typeface="+mn-cs"/>
                        </a:rPr>
                        <a:t>Agrégation </a:t>
                      </a:r>
                      <a:br>
                        <a:rPr lang="fr-FR" sz="800" b="1" kern="100" dirty="0">
                          <a:solidFill>
                            <a:schemeClr val="tx1"/>
                          </a:solidFill>
                          <a:effectLst/>
                          <a:latin typeface="+mn-lt"/>
                          <a:ea typeface="+mn-ea"/>
                          <a:cs typeface="+mn-cs"/>
                        </a:rPr>
                      </a:br>
                      <a:r>
                        <a:rPr lang="fr-FR" sz="800" b="1" kern="100" dirty="0">
                          <a:solidFill>
                            <a:schemeClr val="tx1"/>
                          </a:solidFill>
                          <a:effectLst/>
                          <a:latin typeface="+mn-lt"/>
                          <a:ea typeface="+mn-ea"/>
                          <a:cs typeface="+mn-cs"/>
                        </a:rPr>
                        <a:t>Population rurale, urbaine et totale</a:t>
                      </a:r>
                    </a:p>
                  </a:txBody>
                  <a:tcPr marL="40654" marR="40654" marT="0" marB="0"/>
                </a:tc>
                <a:tc>
                  <a:txBody>
                    <a:bodyPr/>
                    <a:lstStyle/>
                    <a:p>
                      <a:pPr>
                        <a:lnSpc>
                          <a:spcPct val="100000"/>
                        </a:lnSpc>
                        <a:spcAft>
                          <a:spcPts val="0"/>
                        </a:spcAft>
                        <a:buNone/>
                      </a:pPr>
                      <a:r>
                        <a:rPr lang="fr-FR" sz="800" b="1" kern="100" dirty="0">
                          <a:effectLst/>
                        </a:rPr>
                        <a:t>Affichage</a:t>
                      </a:r>
                    </a:p>
                    <a:p>
                      <a:pPr>
                        <a:lnSpc>
                          <a:spcPct val="100000"/>
                        </a:lnSpc>
                        <a:spcAft>
                          <a:spcPts val="0"/>
                        </a:spcAft>
                        <a:buNone/>
                      </a:pPr>
                      <a:r>
                        <a:rPr lang="fr-FR" sz="800" b="0" kern="100" dirty="0">
                          <a:effectLst/>
                        </a:rPr>
                        <a:t>Population totale</a:t>
                      </a:r>
                      <a:endParaRPr lang="fr-FR" sz="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br>
                        <a:rPr lang="fr-FR" sz="800" b="1" kern="100" dirty="0">
                          <a:effectLst/>
                        </a:rPr>
                      </a:br>
                      <a:r>
                        <a:rPr lang="fr-FR" sz="800" b="0" kern="100" dirty="0">
                          <a:effectLst/>
                        </a:rPr>
                        <a:t>Vue Monde +Continent + Pays</a:t>
                      </a:r>
                      <a:endParaRPr lang="fr-FR" sz="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2344633779"/>
                  </a:ext>
                </a:extLst>
              </a:tr>
              <a:tr h="0">
                <a:tc vMerge="1">
                  <a:txBody>
                    <a:bodyPr/>
                    <a:lstStyle/>
                    <a:p>
                      <a:endParaRPr lang="fr-FR"/>
                    </a:p>
                  </a:txBody>
                  <a:tcPr/>
                </a:tc>
                <a:tc vMerge="1">
                  <a:txBody>
                    <a:bodyPr/>
                    <a:lstStyle/>
                    <a:p>
                      <a:endParaRPr lang="fr-FR"/>
                    </a:p>
                  </a:txBody>
                  <a:tcPr/>
                </a:tc>
                <a:tc>
                  <a:txBody>
                    <a:bodyPr/>
                    <a:lstStyle/>
                    <a:p>
                      <a:pPr>
                        <a:lnSpc>
                          <a:spcPct val="107000"/>
                        </a:lnSpc>
                        <a:spcAft>
                          <a:spcPts val="800"/>
                        </a:spcAft>
                        <a:buNone/>
                      </a:pPr>
                      <a:r>
                        <a:rPr lang="fr-FR" sz="800" b="1" kern="100" dirty="0" err="1">
                          <a:effectLst/>
                        </a:rPr>
                        <a:t>Camenbert</a:t>
                      </a:r>
                      <a:r>
                        <a:rPr lang="fr-FR" sz="800" b="1" kern="100" dirty="0">
                          <a:effectLst/>
                        </a:rPr>
                        <a:t> Rural/Urbaine</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1201192268"/>
                  </a:ext>
                </a:extLst>
              </a:tr>
              <a:tr h="315367">
                <a:tc>
                  <a:txBody>
                    <a:bodyPr/>
                    <a:lstStyle/>
                    <a:p>
                      <a:pPr>
                        <a:lnSpc>
                          <a:spcPct val="107000"/>
                        </a:lnSpc>
                        <a:spcAft>
                          <a:spcPts val="800"/>
                        </a:spcAft>
                        <a:buNone/>
                      </a:pPr>
                      <a:r>
                        <a:rPr lang="fr-FR" sz="800" b="0" kern="100" dirty="0">
                          <a:effectLst/>
                        </a:rPr>
                        <a:t>Voir </a:t>
                      </a:r>
                      <a:r>
                        <a:rPr lang="fr-FR" sz="800" b="1" kern="100" dirty="0">
                          <a:effectLst/>
                        </a:rPr>
                        <a:t>l’évolution temporelle </a:t>
                      </a:r>
                      <a:r>
                        <a:rPr lang="fr-FR" sz="800" b="0" kern="100" dirty="0">
                          <a:effectLst/>
                        </a:rPr>
                        <a:t>des</a:t>
                      </a:r>
                      <a:r>
                        <a:rPr lang="fr-FR" sz="800" kern="100" dirty="0">
                          <a:effectLst/>
                        </a:rPr>
                        <a:t> populations rurale, urbaine, totale </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Population rurale, urbaine, et  totale </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err="1">
                          <a:effectLst/>
                        </a:rPr>
                        <a:t>Stacked</a:t>
                      </a:r>
                      <a:r>
                        <a:rPr lang="fr-FR" sz="800" b="1" kern="100" dirty="0">
                          <a:effectLst/>
                        </a:rPr>
                        <a:t> bar plot</a:t>
                      </a:r>
                    </a:p>
                    <a:p>
                      <a:pPr>
                        <a:lnSpc>
                          <a:spcPct val="107000"/>
                        </a:lnSpc>
                        <a:spcAft>
                          <a:spcPts val="800"/>
                        </a:spcAft>
                        <a:buNone/>
                      </a:pPr>
                      <a:r>
                        <a:rPr lang="fr-FR" sz="800" b="1" kern="100" dirty="0">
                          <a:effectLst/>
                        </a:rPr>
                        <a:t> </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512471642"/>
                  </a:ext>
                </a:extLst>
              </a:tr>
              <a:tr h="40281">
                <a:tc>
                  <a:txBody>
                    <a:bodyPr/>
                    <a:lstStyle/>
                    <a:p>
                      <a:pPr>
                        <a:lnSpc>
                          <a:spcPct val="107000"/>
                        </a:lnSpc>
                        <a:spcAft>
                          <a:spcPts val="800"/>
                        </a:spcAft>
                        <a:buNone/>
                      </a:pPr>
                      <a:r>
                        <a:rPr lang="fr-FR" sz="800" kern="100" dirty="0">
                          <a:solidFill>
                            <a:srgbClr val="00863D"/>
                          </a:solidFill>
                          <a:effectLst/>
                        </a:rPr>
                        <a:t> </a:t>
                      </a:r>
                      <a:r>
                        <a:rPr lang="fr-FR" sz="800" b="1" kern="100" dirty="0">
                          <a:solidFill>
                            <a:srgbClr val="00863D"/>
                          </a:solidFill>
                          <a:effectLst/>
                          <a:latin typeface="Aptos" panose="020B0004020202020204" pitchFamily="34" charset="0"/>
                          <a:cs typeface="Times New Roman" panose="02020603050405020304" pitchFamily="18" charset="0"/>
                        </a:rPr>
                        <a:t>ACCES A l’EAU de base, et de qualité</a:t>
                      </a:r>
                      <a:endParaRPr lang="fr-FR" sz="800" kern="100" dirty="0">
                        <a:solidFill>
                          <a:srgbClr val="00863D"/>
                        </a:solidFill>
                        <a:effectLst/>
                        <a:latin typeface="Aptos" panose="020B0004020202020204" pitchFamily="34" charset="0"/>
                        <a:ea typeface="+mn-ea"/>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kern="100">
                          <a:effectLst/>
                        </a:rPr>
                        <a:t> </a:t>
                      </a: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a:effectLst/>
                        </a:rPr>
                        <a:t> </a:t>
                      </a:r>
                      <a:endParaRPr lang="fr-FR" sz="800" b="1" kern="10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a:effectLst/>
                        </a:rPr>
                        <a:t> </a:t>
                      </a:r>
                      <a:endParaRPr lang="fr-FR" sz="800" b="1" kern="10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17578738"/>
                  </a:ext>
                </a:extLst>
              </a:tr>
              <a:tr h="452081">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Observer l’accès</a:t>
                      </a:r>
                      <a:r>
                        <a:rPr lang="fr-FR" sz="800" b="0" kern="100" dirty="0">
                          <a:solidFill>
                            <a:schemeClr val="tx1"/>
                          </a:solidFill>
                          <a:effectLst/>
                          <a:latin typeface="+mn-lt"/>
                          <a:ea typeface="+mn-ea"/>
                          <a:cs typeface="+mn-cs"/>
                        </a:rPr>
                        <a:t> à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une</a:t>
                      </a:r>
                      <a:r>
                        <a:rPr lang="fr-FR" sz="800" b="1" kern="100" dirty="0">
                          <a:solidFill>
                            <a:schemeClr val="tx1"/>
                          </a:solidFill>
                          <a:effectLst/>
                          <a:latin typeface="+mn-lt"/>
                          <a:ea typeface="+mn-ea"/>
                          <a:cs typeface="+mn-cs"/>
                        </a:rPr>
                        <a:t> eau de base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une</a:t>
                      </a:r>
                      <a:r>
                        <a:rPr lang="fr-FR" sz="800" b="1" kern="100" dirty="0">
                          <a:solidFill>
                            <a:schemeClr val="tx1"/>
                          </a:solidFill>
                          <a:effectLst/>
                          <a:latin typeface="+mn-lt"/>
                          <a:ea typeface="+mn-ea"/>
                          <a:cs typeface="+mn-cs"/>
                        </a:rPr>
                        <a:t> eau de qualité (« potable »)</a:t>
                      </a:r>
                    </a:p>
                  </a:txBody>
                  <a:tcPr marL="40654" marR="40654"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d’accès :</a:t>
                      </a:r>
                      <a:br>
                        <a:rPr lang="fr-FR" sz="800" b="1" kern="100" dirty="0">
                          <a:solidFill>
                            <a:schemeClr val="tx1"/>
                          </a:solidFill>
                          <a:effectLst/>
                          <a:latin typeface="+mn-lt"/>
                          <a:ea typeface="+mn-ea"/>
                          <a:cs typeface="+mn-cs"/>
                        </a:rPr>
                      </a:br>
                      <a:r>
                        <a:rPr lang="fr-FR" sz="800" b="1" kern="100" dirty="0">
                          <a:solidFill>
                            <a:schemeClr val="tx1"/>
                          </a:solidFill>
                          <a:effectLst/>
                          <a:latin typeface="+mn-lt"/>
                          <a:ea typeface="+mn-ea"/>
                          <a:cs typeface="+mn-cs"/>
                        </a:rPr>
                        <a:t>- eau de base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eau de qualité</a:t>
                      </a:r>
                    </a:p>
                  </a:txBody>
                  <a:tcPr marL="40654" marR="40654" marT="0" marB="0"/>
                </a:tc>
                <a:tc>
                  <a:txBody>
                    <a:bodyPr/>
                    <a:lstStyle/>
                    <a:p>
                      <a:pPr>
                        <a:lnSpc>
                          <a:spcPct val="107000"/>
                        </a:lnSpc>
                        <a:spcAft>
                          <a:spcPts val="800"/>
                        </a:spcAft>
                        <a:buNone/>
                      </a:pPr>
                      <a:r>
                        <a:rPr lang="fr-FR" sz="800" b="1" kern="100" dirty="0">
                          <a:effectLst/>
                        </a:rPr>
                        <a:t>Tableau</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982919582"/>
                  </a:ext>
                </a:extLst>
              </a:tr>
              <a:tr h="424006">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Voir </a:t>
                      </a:r>
                      <a:r>
                        <a:rPr lang="fr-FR" sz="800" b="1" kern="100" dirty="0">
                          <a:solidFill>
                            <a:schemeClr val="tx1"/>
                          </a:solidFill>
                          <a:effectLst/>
                          <a:latin typeface="+mn-lt"/>
                          <a:ea typeface="+mn-ea"/>
                          <a:cs typeface="+mn-cs"/>
                        </a:rPr>
                        <a:t>Evolution temporelle </a:t>
                      </a:r>
                      <a:r>
                        <a:rPr lang="fr-FR" sz="800" b="0" kern="100" dirty="0">
                          <a:solidFill>
                            <a:schemeClr val="tx1"/>
                          </a:solidFill>
                          <a:effectLst/>
                          <a:latin typeface="+mn-lt"/>
                          <a:ea typeface="+mn-ea"/>
                          <a:cs typeface="+mn-cs"/>
                        </a:rPr>
                        <a:t>de </a:t>
                      </a:r>
                      <a:r>
                        <a:rPr lang="fr-FR" sz="800" b="1" kern="100" dirty="0">
                          <a:solidFill>
                            <a:schemeClr val="tx1"/>
                          </a:solidFill>
                          <a:effectLst/>
                          <a:latin typeface="+mn-lt"/>
                          <a:ea typeface="+mn-ea"/>
                          <a:cs typeface="+mn-cs"/>
                        </a:rPr>
                        <a:t>l’accès</a:t>
                      </a:r>
                      <a:r>
                        <a:rPr lang="fr-FR" sz="800" b="0" kern="100" dirty="0">
                          <a:solidFill>
                            <a:schemeClr val="tx1"/>
                          </a:solidFill>
                          <a:effectLst/>
                          <a:latin typeface="+mn-lt"/>
                          <a:ea typeface="+mn-ea"/>
                          <a:cs typeface="+mn-cs"/>
                        </a:rPr>
                        <a:t> à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une</a:t>
                      </a:r>
                      <a:r>
                        <a:rPr lang="fr-FR" sz="800" b="1" kern="100" dirty="0">
                          <a:solidFill>
                            <a:schemeClr val="tx1"/>
                          </a:solidFill>
                          <a:effectLst/>
                          <a:latin typeface="+mn-lt"/>
                          <a:ea typeface="+mn-ea"/>
                          <a:cs typeface="+mn-cs"/>
                        </a:rPr>
                        <a:t> eau de base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une</a:t>
                      </a:r>
                      <a:r>
                        <a:rPr lang="fr-FR" sz="800" b="1" kern="100" dirty="0">
                          <a:solidFill>
                            <a:schemeClr val="tx1"/>
                          </a:solidFill>
                          <a:effectLst/>
                          <a:latin typeface="+mn-lt"/>
                          <a:ea typeface="+mn-ea"/>
                          <a:cs typeface="+mn-cs"/>
                        </a:rPr>
                        <a:t> eau de qualité (« potable »)</a:t>
                      </a:r>
                    </a:p>
                  </a:txBody>
                  <a:tcPr marL="40654" marR="40654"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d’accès :</a:t>
                      </a:r>
                      <a:br>
                        <a:rPr lang="fr-FR" sz="800" b="1" kern="100" dirty="0">
                          <a:solidFill>
                            <a:schemeClr val="tx1"/>
                          </a:solidFill>
                          <a:effectLst/>
                          <a:latin typeface="+mn-lt"/>
                          <a:ea typeface="+mn-ea"/>
                          <a:cs typeface="+mn-cs"/>
                        </a:rPr>
                      </a:br>
                      <a:r>
                        <a:rPr lang="fr-FR" sz="800" b="1" kern="100" dirty="0">
                          <a:solidFill>
                            <a:schemeClr val="tx1"/>
                          </a:solidFill>
                          <a:effectLst/>
                          <a:latin typeface="+mn-lt"/>
                          <a:ea typeface="+mn-ea"/>
                          <a:cs typeface="+mn-cs"/>
                        </a:rPr>
                        <a:t>- eau de base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-eau de qualité</a:t>
                      </a:r>
                    </a:p>
                  </a:txBody>
                  <a:tcPr marL="40654" marR="40654" marT="0" marB="0"/>
                </a:tc>
                <a:tc>
                  <a:txBody>
                    <a:bodyPr/>
                    <a:lstStyle/>
                    <a:p>
                      <a:pPr>
                        <a:lnSpc>
                          <a:spcPct val="107000"/>
                        </a:lnSpc>
                        <a:spcAft>
                          <a:spcPts val="800"/>
                        </a:spcAft>
                        <a:buNone/>
                      </a:pPr>
                      <a:r>
                        <a:rPr lang="fr-FR" sz="800" b="1" kern="100" dirty="0" err="1">
                          <a:effectLst/>
                        </a:rPr>
                        <a:t>Grouped</a:t>
                      </a:r>
                      <a:r>
                        <a:rPr lang="fr-FR" sz="800" b="1" kern="100" dirty="0">
                          <a:effectLst/>
                        </a:rPr>
                        <a:t> bar plot</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165015068"/>
                  </a:ext>
                </a:extLst>
              </a:tr>
              <a:tr h="584106">
                <a:tc>
                  <a:txBody>
                    <a:bodyPr/>
                    <a:lstStyle/>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Voir </a:t>
                      </a:r>
                      <a:r>
                        <a:rPr lang="fr-FR" sz="800" b="1" kern="100" dirty="0">
                          <a:solidFill>
                            <a:schemeClr val="tx1"/>
                          </a:solidFill>
                          <a:effectLst/>
                          <a:latin typeface="+mn-lt"/>
                          <a:ea typeface="+mn-ea"/>
                          <a:cs typeface="+mn-cs"/>
                        </a:rPr>
                        <a:t>Evolution temporelle de l’accès</a:t>
                      </a:r>
                      <a:r>
                        <a:rPr lang="fr-FR" sz="800" b="0" kern="100" dirty="0">
                          <a:solidFill>
                            <a:schemeClr val="tx1"/>
                          </a:solidFill>
                          <a:effectLst/>
                          <a:latin typeface="+mn-lt"/>
                          <a:ea typeface="+mn-ea"/>
                          <a:cs typeface="+mn-cs"/>
                        </a:rPr>
                        <a:t> à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une</a:t>
                      </a:r>
                      <a:r>
                        <a:rPr lang="fr-FR" sz="800" b="1" kern="100" dirty="0">
                          <a:solidFill>
                            <a:schemeClr val="tx1"/>
                          </a:solidFill>
                          <a:effectLst/>
                          <a:latin typeface="+mn-lt"/>
                          <a:ea typeface="+mn-ea"/>
                          <a:cs typeface="+mn-cs"/>
                        </a:rPr>
                        <a:t> eau de base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 </a:t>
                      </a:r>
                      <a:r>
                        <a:rPr lang="fr-FR" sz="800" b="0" kern="100" dirty="0">
                          <a:solidFill>
                            <a:schemeClr val="tx1"/>
                          </a:solidFill>
                          <a:effectLst/>
                          <a:latin typeface="+mn-lt"/>
                          <a:ea typeface="+mn-ea"/>
                          <a:cs typeface="+mn-cs"/>
                        </a:rPr>
                        <a:t>une</a:t>
                      </a:r>
                      <a:r>
                        <a:rPr lang="fr-FR" sz="800" b="1" kern="100" dirty="0">
                          <a:solidFill>
                            <a:schemeClr val="tx1"/>
                          </a:solidFill>
                          <a:effectLst/>
                          <a:latin typeface="+mn-lt"/>
                          <a:ea typeface="+mn-ea"/>
                          <a:cs typeface="+mn-cs"/>
                        </a:rPr>
                        <a:t> eau de qualité (« potable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En milieu urbain</a:t>
                      </a:r>
                    </a:p>
                  </a:txBody>
                  <a:tcPr marL="40654" marR="40654"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d’accès :</a:t>
                      </a:r>
                      <a:br>
                        <a:rPr lang="fr-FR" sz="800" b="1" kern="100" dirty="0">
                          <a:solidFill>
                            <a:schemeClr val="tx1"/>
                          </a:solidFill>
                          <a:effectLst/>
                          <a:latin typeface="+mn-lt"/>
                          <a:ea typeface="+mn-ea"/>
                          <a:cs typeface="+mn-cs"/>
                        </a:rPr>
                      </a:br>
                      <a:r>
                        <a:rPr lang="fr-FR" sz="800" b="1" kern="100" dirty="0">
                          <a:solidFill>
                            <a:schemeClr val="tx1"/>
                          </a:solidFill>
                          <a:effectLst/>
                          <a:latin typeface="+mn-lt"/>
                          <a:ea typeface="+mn-ea"/>
                          <a:cs typeface="+mn-cs"/>
                        </a:rPr>
                        <a:t>- eau de base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-eau de qualité</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Selon granularité </a:t>
                      </a:r>
                      <a:r>
                        <a:rPr lang="fr-FR" sz="800" b="1" kern="100" dirty="0">
                          <a:solidFill>
                            <a:schemeClr val="tx1"/>
                          </a:solidFill>
                          <a:effectLst/>
                          <a:latin typeface="+mn-lt"/>
                          <a:ea typeface="+mn-ea"/>
                          <a:cs typeface="+mn-cs"/>
                        </a:rPr>
                        <a:t>rural, </a:t>
                      </a:r>
                      <a:r>
                        <a:rPr lang="fr-FR" sz="800" b="1" kern="100" dirty="0" err="1">
                          <a:solidFill>
                            <a:schemeClr val="tx1"/>
                          </a:solidFill>
                          <a:effectLst/>
                          <a:latin typeface="+mn-lt"/>
                          <a:ea typeface="+mn-ea"/>
                          <a:cs typeface="+mn-cs"/>
                        </a:rPr>
                        <a:t>urb</a:t>
                      </a:r>
                      <a:r>
                        <a:rPr lang="fr-FR" sz="800" b="1" kern="100" dirty="0">
                          <a:solidFill>
                            <a:schemeClr val="tx1"/>
                          </a:solidFill>
                          <a:effectLst/>
                          <a:latin typeface="+mn-lt"/>
                          <a:ea typeface="+mn-ea"/>
                          <a:cs typeface="+mn-cs"/>
                        </a:rPr>
                        <a:t>, </a:t>
                      </a:r>
                      <a:r>
                        <a:rPr lang="fr-FR" sz="800" b="1" kern="100" dirty="0" err="1">
                          <a:solidFill>
                            <a:schemeClr val="tx1"/>
                          </a:solidFill>
                          <a:effectLst/>
                          <a:latin typeface="+mn-lt"/>
                          <a:ea typeface="+mn-ea"/>
                          <a:cs typeface="+mn-cs"/>
                        </a:rPr>
                        <a:t>Tot</a:t>
                      </a:r>
                      <a:endParaRPr lang="fr-FR" sz="800" b="1" kern="100" dirty="0">
                        <a:solidFill>
                          <a:schemeClr val="tx1"/>
                        </a:solidFill>
                        <a:effectLst/>
                        <a:latin typeface="+mn-lt"/>
                        <a:ea typeface="+mn-ea"/>
                        <a:cs typeface="+mn-cs"/>
                      </a:endParaRPr>
                    </a:p>
                  </a:txBody>
                  <a:tcPr marL="40654" marR="40654" marT="0" marB="0"/>
                </a:tc>
                <a:tc>
                  <a:txBody>
                    <a:bodyPr/>
                    <a:lstStyle/>
                    <a:p>
                      <a:pPr>
                        <a:lnSpc>
                          <a:spcPct val="107000"/>
                        </a:lnSpc>
                        <a:spcAft>
                          <a:spcPts val="800"/>
                        </a:spcAft>
                        <a:buNone/>
                      </a:pPr>
                      <a:r>
                        <a:rPr lang="fr-FR" sz="800" b="1" kern="100">
                          <a:effectLst/>
                        </a:rPr>
                        <a:t>Lineplot</a:t>
                      </a:r>
                      <a:endParaRPr lang="fr-FR" sz="800" b="1" kern="10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64609087"/>
                  </a:ext>
                </a:extLst>
              </a:tr>
              <a:tr h="102045">
                <a:tc>
                  <a:txBody>
                    <a:bodyPr/>
                    <a:lstStyle/>
                    <a:p>
                      <a:pPr marL="0" marR="0" lvl="0" indent="0" algn="l" defTabSz="914126" rtl="0" eaLnBrk="1" fontAlgn="auto" latinLnBrk="0" hangingPunct="1">
                        <a:lnSpc>
                          <a:spcPct val="107000"/>
                        </a:lnSpc>
                        <a:spcBef>
                          <a:spcPts val="0"/>
                        </a:spcBef>
                        <a:spcAft>
                          <a:spcPts val="800"/>
                        </a:spcAft>
                        <a:buClrTx/>
                        <a:buSzTx/>
                        <a:buFontTx/>
                        <a:buNone/>
                        <a:tabLst/>
                        <a:defRPr/>
                      </a:pPr>
                      <a:r>
                        <a:rPr lang="fr-FR" sz="800" kern="100" dirty="0">
                          <a:solidFill>
                            <a:srgbClr val="00863D"/>
                          </a:solidFill>
                          <a:effectLst/>
                        </a:rPr>
                        <a:t> </a:t>
                      </a:r>
                      <a:r>
                        <a:rPr lang="fr-FR" sz="800" b="1" kern="100" dirty="0">
                          <a:solidFill>
                            <a:srgbClr val="00863D"/>
                          </a:solidFill>
                          <a:effectLst/>
                          <a:latin typeface="Aptos" panose="020B0004020202020204" pitchFamily="34" charset="0"/>
                          <a:cs typeface="Times New Roman" panose="02020603050405020304" pitchFamily="18" charset="0"/>
                        </a:rPr>
                        <a:t>TAUX de MORTALITE par eau insalubre</a:t>
                      </a:r>
                      <a:endParaRPr lang="fr-FR" sz="800" kern="100" dirty="0">
                        <a:solidFill>
                          <a:srgbClr val="00863D"/>
                        </a:solidFill>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538204281"/>
                  </a:ext>
                </a:extLst>
              </a:tr>
              <a:tr h="315367">
                <a:tc>
                  <a:txBody>
                    <a:bodyPr/>
                    <a:lstStyle/>
                    <a:p>
                      <a:pPr>
                        <a:lnSpc>
                          <a:spcPct val="107000"/>
                        </a:lnSpc>
                        <a:spcAft>
                          <a:spcPts val="800"/>
                        </a:spcAft>
                        <a:buNone/>
                      </a:pPr>
                      <a:r>
                        <a:rPr lang="fr-FR" sz="800" kern="100" dirty="0">
                          <a:effectLst/>
                        </a:rPr>
                        <a:t>Observer le Taux de mortalité lié à une eau insalubre </a:t>
                      </a:r>
                      <a:br>
                        <a:rPr lang="fr-FR" sz="800" kern="100" dirty="0">
                          <a:effectLst/>
                        </a:rPr>
                      </a:br>
                      <a:r>
                        <a:rPr lang="fr-FR" sz="800" kern="100" dirty="0">
                          <a:effectLst/>
                        </a:rPr>
                        <a:t>(données slmt en 2016)</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0000"/>
                        </a:lnSpc>
                        <a:spcAft>
                          <a:spcPts val="0"/>
                        </a:spcAft>
                        <a:buNone/>
                      </a:pPr>
                      <a:r>
                        <a:rPr lang="fr-FR" sz="800" b="1" kern="100" dirty="0">
                          <a:effectLst/>
                        </a:rPr>
                        <a:t>Agrégation </a:t>
                      </a:r>
                      <a:r>
                        <a:rPr lang="fr-FR" sz="800" b="0" kern="100" dirty="0">
                          <a:effectLst/>
                        </a:rPr>
                        <a:t>du</a:t>
                      </a:r>
                    </a:p>
                    <a:p>
                      <a:pPr>
                        <a:lnSpc>
                          <a:spcPct val="100000"/>
                        </a:lnSpc>
                        <a:spcAft>
                          <a:spcPts val="0"/>
                        </a:spcAft>
                        <a:buNone/>
                      </a:pPr>
                      <a:r>
                        <a:rPr lang="fr-FR" sz="800" b="1" kern="100" dirty="0">
                          <a:effectLst/>
                        </a:rPr>
                        <a:t>Taux de mortalité</a:t>
                      </a:r>
                    </a:p>
                    <a:p>
                      <a:pPr>
                        <a:lnSpc>
                          <a:spcPct val="100000"/>
                        </a:lnSpc>
                        <a:spcAft>
                          <a:spcPts val="0"/>
                        </a:spcAft>
                        <a:buNone/>
                      </a:pPr>
                      <a:r>
                        <a:rPr lang="fr-FR" sz="800" b="0" kern="100" dirty="0">
                          <a:effectLst/>
                          <a:latin typeface="Aptos" panose="020B0004020202020204" pitchFamily="34" charset="0"/>
                          <a:ea typeface="Aptos" panose="020B0004020202020204" pitchFamily="34" charset="0"/>
                          <a:cs typeface="Times New Roman" panose="02020603050405020304" pitchFamily="18" charset="0"/>
                        </a:rPr>
                        <a:t>Sur la zone</a:t>
                      </a:r>
                    </a:p>
                  </a:txBody>
                  <a:tcPr marL="40654" marR="40654" marT="0" marB="0"/>
                </a:tc>
                <a:tc>
                  <a:txBody>
                    <a:bodyPr/>
                    <a:lstStyle/>
                    <a:p>
                      <a:pPr>
                        <a:lnSpc>
                          <a:spcPct val="107000"/>
                        </a:lnSpc>
                        <a:spcAft>
                          <a:spcPts val="800"/>
                        </a:spcAft>
                        <a:buNone/>
                      </a:pPr>
                      <a:r>
                        <a:rPr lang="fr-FR" sz="800" b="1" kern="100" dirty="0">
                          <a:effectLst/>
                        </a:rPr>
                        <a:t>Affichage</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335019393"/>
                  </a:ext>
                </a:extLst>
              </a:tr>
              <a:tr h="0">
                <a:tc>
                  <a:txBody>
                    <a:bodyPr/>
                    <a:lstStyle/>
                    <a:p>
                      <a:pPr>
                        <a:lnSpc>
                          <a:spcPct val="107000"/>
                        </a:lnSpc>
                        <a:spcAft>
                          <a:spcPts val="800"/>
                        </a:spcAft>
                        <a:buNone/>
                      </a:pPr>
                      <a:r>
                        <a:rPr lang="fr-FR" sz="800" kern="100" dirty="0">
                          <a:effectLst/>
                        </a:rPr>
                        <a:t>Evolution temporelle du Taux de mortalité lié à une eau insalubre Selon rural/urbain</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0000"/>
                        </a:lnSpc>
                        <a:spcAft>
                          <a:spcPts val="0"/>
                        </a:spcAft>
                        <a:buNone/>
                      </a:pPr>
                      <a:r>
                        <a:rPr lang="fr-FR" sz="800" kern="100" dirty="0">
                          <a:effectLst/>
                        </a:rPr>
                        <a:t>Données </a:t>
                      </a:r>
                      <a:r>
                        <a:rPr lang="fr-FR" sz="800" b="1" kern="100" dirty="0">
                          <a:effectLst/>
                        </a:rPr>
                        <a:t>uniquement en 2016</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Pas de données </a:t>
                      </a:r>
                      <a:r>
                        <a:rPr lang="fr-FR" sz="800" b="0" kern="100" dirty="0">
                          <a:solidFill>
                            <a:schemeClr val="tx1"/>
                          </a:solidFill>
                          <a:effectLst/>
                          <a:latin typeface="+mn-lt"/>
                          <a:ea typeface="+mn-ea"/>
                          <a:cs typeface="+mn-cs"/>
                        </a:rPr>
                        <a:t>sur la granularité </a:t>
                      </a:r>
                      <a:r>
                        <a:rPr lang="fr-FR" sz="800" b="1" kern="100" dirty="0">
                          <a:solidFill>
                            <a:schemeClr val="tx1"/>
                          </a:solidFill>
                          <a:effectLst/>
                          <a:latin typeface="+mn-lt"/>
                          <a:ea typeface="+mn-ea"/>
                          <a:cs typeface="+mn-cs"/>
                        </a:rPr>
                        <a:t>rural/urbain</a:t>
                      </a:r>
                    </a:p>
                  </a:txBody>
                  <a:tcPr marL="40654" marR="40654" marT="0" marB="0"/>
                </a:tc>
                <a:tc>
                  <a:txBody>
                    <a:bodyPr/>
                    <a:lstStyle/>
                    <a:p>
                      <a:pPr>
                        <a:lnSpc>
                          <a:spcPct val="107000"/>
                        </a:lnSpc>
                        <a:spcAft>
                          <a:spcPts val="800"/>
                        </a:spcAft>
                        <a:buNone/>
                      </a:pPr>
                      <a:r>
                        <a:rPr lang="fr-FR" sz="800" b="1" kern="100" dirty="0">
                          <a:effectLst/>
                        </a:rPr>
                        <a:t>/</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294870828"/>
                  </a:ext>
                </a:extLst>
              </a:tr>
              <a:tr h="0">
                <a:tc>
                  <a:txBody>
                    <a:bodyPr/>
                    <a:lstStyle/>
                    <a:p>
                      <a:pPr marL="0" marR="0" lvl="0" indent="0" algn="l" defTabSz="914126" rtl="0" eaLnBrk="1" fontAlgn="auto" latinLnBrk="0" hangingPunct="1">
                        <a:lnSpc>
                          <a:spcPct val="107000"/>
                        </a:lnSpc>
                        <a:spcBef>
                          <a:spcPts val="0"/>
                        </a:spcBef>
                        <a:spcAft>
                          <a:spcPts val="800"/>
                        </a:spcAft>
                        <a:buClrTx/>
                        <a:buSzTx/>
                        <a:buFontTx/>
                        <a:buNone/>
                        <a:tabLst/>
                        <a:defRPr/>
                      </a:pPr>
                      <a:r>
                        <a:rPr lang="fr-FR" sz="800" kern="100" dirty="0">
                          <a:solidFill>
                            <a:srgbClr val="00863D"/>
                          </a:solidFill>
                          <a:effectLst/>
                        </a:rPr>
                        <a:t> </a:t>
                      </a:r>
                      <a:r>
                        <a:rPr lang="fr-FR" sz="800" b="1" kern="100" dirty="0">
                          <a:solidFill>
                            <a:srgbClr val="00863D"/>
                          </a:solidFill>
                          <a:effectLst/>
                          <a:latin typeface="Aptos" panose="020B0004020202020204" pitchFamily="34" charset="0"/>
                          <a:cs typeface="Times New Roman" panose="02020603050405020304" pitchFamily="18" charset="0"/>
                        </a:rPr>
                        <a:t>STABILITE POLITIQUE</a:t>
                      </a:r>
                      <a:endParaRPr lang="fr-FR" sz="800" kern="100" dirty="0">
                        <a:solidFill>
                          <a:srgbClr val="00863D"/>
                        </a:solidFill>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endParaRPr lang="fr-FR" sz="800" kern="10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endParaRPr lang="fr-FR" sz="800" b="1" kern="10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nchor="ctr"/>
                </a:tc>
                <a:tc>
                  <a:txBody>
                    <a:bodyPr/>
                    <a:lstStyle/>
                    <a:p>
                      <a:pPr>
                        <a:lnSpc>
                          <a:spcPct val="107000"/>
                        </a:lnSpc>
                        <a:spcAft>
                          <a:spcPts val="800"/>
                        </a:spcAft>
                        <a:buNone/>
                      </a:pP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965051654"/>
                  </a:ext>
                </a:extLst>
              </a:tr>
              <a:tr h="0">
                <a:tc rowSpan="2">
                  <a:txBody>
                    <a:bodyPr/>
                    <a:lstStyle/>
                    <a:p>
                      <a:pPr>
                        <a:lnSpc>
                          <a:spcPct val="100000"/>
                        </a:lnSpc>
                        <a:spcAft>
                          <a:spcPts val="0"/>
                        </a:spcAft>
                        <a:buNone/>
                      </a:pPr>
                      <a:r>
                        <a:rPr lang="fr-FR" sz="800" kern="100" dirty="0">
                          <a:effectLst/>
                        </a:rPr>
                        <a:t>Comprendre </a:t>
                      </a:r>
                    </a:p>
                    <a:p>
                      <a:pPr>
                        <a:lnSpc>
                          <a:spcPct val="100000"/>
                        </a:lnSpc>
                        <a:spcAft>
                          <a:spcPts val="0"/>
                        </a:spcAft>
                        <a:buNone/>
                      </a:pPr>
                      <a:r>
                        <a:rPr lang="fr-FR" sz="800" kern="100" dirty="0">
                          <a:effectLst/>
                        </a:rPr>
                        <a:t>la stabilité politique</a:t>
                      </a:r>
                    </a:p>
                  </a:txBody>
                  <a:tcPr marL="40654" marR="40654" marT="0" marB="0"/>
                </a:tc>
                <a:tc rowSpan="2">
                  <a:txBody>
                    <a:bodyPr/>
                    <a:lstStyle/>
                    <a:p>
                      <a:pPr>
                        <a:lnSpc>
                          <a:spcPct val="107000"/>
                        </a:lnSpc>
                        <a:spcAft>
                          <a:spcPts val="800"/>
                        </a:spcAft>
                        <a:buNone/>
                      </a:pPr>
                      <a:r>
                        <a:rPr lang="fr-FR" sz="800" b="1" kern="100" dirty="0">
                          <a:effectLst/>
                        </a:rPr>
                        <a:t>Agrégation</a:t>
                      </a:r>
                      <a:r>
                        <a:rPr lang="fr-FR" sz="800" kern="100" dirty="0">
                          <a:effectLst/>
                        </a:rPr>
                        <a:t> de l’</a:t>
                      </a:r>
                      <a:br>
                        <a:rPr lang="fr-FR" sz="800" kern="100" dirty="0">
                          <a:effectLst/>
                        </a:rPr>
                      </a:br>
                      <a:r>
                        <a:rPr lang="fr-FR" sz="800" b="1" kern="100" dirty="0">
                          <a:effectLst/>
                        </a:rPr>
                        <a:t>indice de Stabilité politique </a:t>
                      </a:r>
                      <a:br>
                        <a:rPr lang="fr-FR" sz="800" kern="100" dirty="0">
                          <a:effectLst/>
                        </a:rPr>
                      </a:br>
                      <a:r>
                        <a:rPr lang="fr-FR" sz="800" kern="100" dirty="0">
                          <a:effectLst/>
                        </a:rPr>
                        <a:t>(par la moyenne pondérée)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Affichage</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nchor="ctr"/>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280181493"/>
                  </a:ext>
                </a:extLst>
              </a:tr>
              <a:tr h="0">
                <a:tc vMerge="1">
                  <a:txBody>
                    <a:bodyPr/>
                    <a:lstStyle/>
                    <a:p>
                      <a:endParaRPr lang="fr-FR"/>
                    </a:p>
                  </a:txBody>
                  <a:tcPr/>
                </a:tc>
                <a:tc vMerge="1">
                  <a:txBody>
                    <a:bodyPr/>
                    <a:lstStyle/>
                    <a:p>
                      <a:endParaRPr lang="fr-FR"/>
                    </a:p>
                  </a:txBody>
                  <a:tcPr/>
                </a:tc>
                <a:tc>
                  <a:txBody>
                    <a:bodyPr/>
                    <a:lstStyle/>
                    <a:p>
                      <a:pPr>
                        <a:lnSpc>
                          <a:spcPct val="107000"/>
                        </a:lnSpc>
                        <a:spcAft>
                          <a:spcPts val="800"/>
                        </a:spcAft>
                        <a:buNone/>
                      </a:pPr>
                      <a:r>
                        <a:rPr lang="fr-FR" sz="800" b="1" kern="100" dirty="0">
                          <a:effectLst/>
                        </a:rPr>
                        <a:t>Carte du monde</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Monde /</a:t>
                      </a:r>
                      <a:br>
                        <a:rPr lang="fr-FR" sz="800" b="1" kern="100" dirty="0">
                          <a:effectLst/>
                        </a:rPr>
                      </a:br>
                      <a:r>
                        <a:rPr lang="fr-FR" sz="800" b="1" kern="100" dirty="0">
                          <a:effectLst/>
                        </a:rPr>
                        <a:t>Vue Continent</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2033345246"/>
                  </a:ext>
                </a:extLst>
              </a:tr>
              <a:tr h="0">
                <a:tc>
                  <a:txBody>
                    <a:bodyPr/>
                    <a:lstStyle/>
                    <a:p>
                      <a:pPr marL="0" algn="l" defTabSz="914126" rtl="0" eaLnBrk="1" latinLnBrk="0" hangingPunct="1">
                        <a:lnSpc>
                          <a:spcPct val="100000"/>
                        </a:lnSpc>
                        <a:spcAft>
                          <a:spcPts val="600"/>
                        </a:spcAft>
                        <a:buNone/>
                      </a:pPr>
                      <a:r>
                        <a:rPr lang="fr-FR" sz="800" b="0" kern="100" dirty="0">
                          <a:solidFill>
                            <a:schemeClr val="tx1"/>
                          </a:solidFill>
                          <a:effectLst/>
                          <a:latin typeface="+mn-lt"/>
                          <a:ea typeface="+mn-ea"/>
                          <a:cs typeface="+mn-cs"/>
                        </a:rPr>
                        <a:t>Voir</a:t>
                      </a:r>
                      <a:r>
                        <a:rPr lang="fr-FR" sz="800" b="1" kern="100" dirty="0">
                          <a:solidFill>
                            <a:schemeClr val="tx1"/>
                          </a:solidFill>
                          <a:effectLst/>
                          <a:latin typeface="+mn-lt"/>
                          <a:ea typeface="+mn-ea"/>
                          <a:cs typeface="+mn-cs"/>
                        </a:rPr>
                        <a:t> l’évolution temporelle</a:t>
                      </a:r>
                      <a:r>
                        <a:rPr lang="fr-FR" sz="800" b="0" kern="100" dirty="0">
                          <a:solidFill>
                            <a:schemeClr val="tx1"/>
                          </a:solidFill>
                          <a:effectLst/>
                          <a:latin typeface="+mn-lt"/>
                          <a:ea typeface="+mn-ea"/>
                          <a:cs typeface="+mn-cs"/>
                        </a:rPr>
                        <a:t> de la</a:t>
                      </a:r>
                      <a:r>
                        <a:rPr lang="fr-FR" sz="800" b="1" kern="100" dirty="0">
                          <a:solidFill>
                            <a:schemeClr val="tx1"/>
                          </a:solidFill>
                          <a:effectLst/>
                          <a:latin typeface="+mn-lt"/>
                          <a:ea typeface="+mn-ea"/>
                          <a:cs typeface="+mn-cs"/>
                        </a:rPr>
                        <a:t> stabilité politique</a:t>
                      </a:r>
                    </a:p>
                  </a:txBody>
                  <a:tcPr marL="40654" marR="40654" marT="0" marB="0"/>
                </a:tc>
                <a:tc>
                  <a:txBody>
                    <a:bodyPr/>
                    <a:lstStyle/>
                    <a:p>
                      <a:pPr>
                        <a:lnSpc>
                          <a:spcPct val="107000"/>
                        </a:lnSpc>
                        <a:spcAft>
                          <a:spcPts val="800"/>
                        </a:spcAft>
                        <a:buNone/>
                      </a:pPr>
                      <a:r>
                        <a:rPr lang="fr-FR" sz="800" b="1" kern="100" dirty="0">
                          <a:effectLst/>
                        </a:rPr>
                        <a:t>Agrégation</a:t>
                      </a:r>
                      <a:r>
                        <a:rPr lang="fr-FR" sz="800" kern="100" dirty="0">
                          <a:effectLst/>
                        </a:rPr>
                        <a:t> de l’</a:t>
                      </a:r>
                      <a:br>
                        <a:rPr lang="fr-FR" sz="800" kern="100" dirty="0">
                          <a:effectLst/>
                        </a:rPr>
                      </a:br>
                      <a:r>
                        <a:rPr lang="fr-FR" sz="800" b="1" kern="100" dirty="0">
                          <a:effectLst/>
                        </a:rPr>
                        <a:t>indice de Stabilité politique </a:t>
                      </a:r>
                      <a:br>
                        <a:rPr lang="fr-FR" sz="800" kern="100" dirty="0">
                          <a:effectLst/>
                        </a:rPr>
                      </a:br>
                      <a:r>
                        <a:rPr lang="fr-FR" sz="800" kern="100" dirty="0">
                          <a:effectLst/>
                        </a:rPr>
                        <a:t>(par la moyenne pondérée)</a:t>
                      </a:r>
                      <a:endParaRPr lang="fr-FR" sz="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err="1">
                          <a:effectLst/>
                        </a:rPr>
                        <a:t>Lineplot</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800" b="1" kern="100" dirty="0">
                          <a:effectLst/>
                        </a:rPr>
                        <a:t>Vue M+C+P</a:t>
                      </a:r>
                      <a:endParaRPr lang="fr-FR" sz="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453846459"/>
                  </a:ext>
                </a:extLst>
              </a:tr>
            </a:tbl>
          </a:graphicData>
        </a:graphic>
      </p:graphicFrame>
      <p:graphicFrame>
        <p:nvGraphicFramePr>
          <p:cNvPr id="7" name="Espace réservé du contenu 7">
            <a:extLst>
              <a:ext uri="{FF2B5EF4-FFF2-40B4-BE49-F238E27FC236}">
                <a16:creationId xmlns:a16="http://schemas.microsoft.com/office/drawing/2014/main" id="{AFB6D3EB-7663-C552-F283-557E1870F76B}"/>
              </a:ext>
            </a:extLst>
          </p:cNvPr>
          <p:cNvGraphicFramePr>
            <a:graphicFrameLocks noGrp="1"/>
          </p:cNvGraphicFramePr>
          <p:nvPr>
            <p:ph idx="13"/>
            <p:extLst>
              <p:ext uri="{D42A27DB-BD31-4B8C-83A1-F6EECF244321}">
                <p14:modId xmlns:p14="http://schemas.microsoft.com/office/powerpoint/2010/main" val="2064203425"/>
              </p:ext>
            </p:extLst>
          </p:nvPr>
        </p:nvGraphicFramePr>
        <p:xfrm>
          <a:off x="6192838" y="936000"/>
          <a:ext cx="5400601" cy="2914775"/>
        </p:xfrm>
        <a:graphic>
          <a:graphicData uri="http://schemas.openxmlformats.org/drawingml/2006/table">
            <a:tbl>
              <a:tblPr firstRow="1" firstCol="1" bandRow="1">
                <a:solidFill>
                  <a:schemeClr val="bg1"/>
                </a:solidFill>
                <a:effectLst>
                  <a:outerShdw blurRad="50800" dist="50800" dir="5400000" algn="ctr" rotWithShape="0">
                    <a:schemeClr val="bg1"/>
                  </a:outerShdw>
                </a:effectLst>
                <a:tableStyleId>{5DA37D80-6434-44D0-A028-1B22A696006F}</a:tableStyleId>
              </a:tblPr>
              <a:tblGrid>
                <a:gridCol w="1872208">
                  <a:extLst>
                    <a:ext uri="{9D8B030D-6E8A-4147-A177-3AD203B41FA5}">
                      <a16:colId xmlns:a16="http://schemas.microsoft.com/office/drawing/2014/main" val="3189898224"/>
                    </a:ext>
                  </a:extLst>
                </a:gridCol>
                <a:gridCol w="1512168">
                  <a:extLst>
                    <a:ext uri="{9D8B030D-6E8A-4147-A177-3AD203B41FA5}">
                      <a16:colId xmlns:a16="http://schemas.microsoft.com/office/drawing/2014/main" val="1390608630"/>
                    </a:ext>
                  </a:extLst>
                </a:gridCol>
                <a:gridCol w="1155600">
                  <a:extLst>
                    <a:ext uri="{9D8B030D-6E8A-4147-A177-3AD203B41FA5}">
                      <a16:colId xmlns:a16="http://schemas.microsoft.com/office/drawing/2014/main" val="1593554636"/>
                    </a:ext>
                  </a:extLst>
                </a:gridCol>
                <a:gridCol w="860625">
                  <a:extLst>
                    <a:ext uri="{9D8B030D-6E8A-4147-A177-3AD203B41FA5}">
                      <a16:colId xmlns:a16="http://schemas.microsoft.com/office/drawing/2014/main" val="212115010"/>
                    </a:ext>
                  </a:extLst>
                </a:gridCol>
              </a:tblGrid>
              <a:tr h="228037">
                <a:tc>
                  <a:txBody>
                    <a:bodyPr/>
                    <a:lstStyle/>
                    <a:p>
                      <a:pPr>
                        <a:lnSpc>
                          <a:spcPct val="107000"/>
                        </a:lnSpc>
                        <a:spcAft>
                          <a:spcPts val="800"/>
                        </a:spcAft>
                        <a:buNone/>
                      </a:pPr>
                      <a:r>
                        <a:rPr lang="fr-FR" sz="1100" b="1" kern="100" dirty="0">
                          <a:effectLst/>
                        </a:rPr>
                        <a:t>Besoin utilisateurs </a:t>
                      </a:r>
                      <a:endParaRPr lang="fr-FR"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1100" b="1" kern="100" dirty="0">
                          <a:effectLst/>
                        </a:rPr>
                        <a:t>Mesures spécifiques à utiliser </a:t>
                      </a:r>
                      <a:endParaRPr lang="fr-FR"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1100" b="1" kern="100" dirty="0">
                          <a:effectLst/>
                        </a:rPr>
                        <a:t>Visualisation</a:t>
                      </a:r>
                      <a:endParaRPr lang="fr-FR"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tc>
                  <a:txBody>
                    <a:bodyPr/>
                    <a:lstStyle/>
                    <a:p>
                      <a:pPr>
                        <a:lnSpc>
                          <a:spcPct val="107000"/>
                        </a:lnSpc>
                        <a:spcAft>
                          <a:spcPts val="800"/>
                        </a:spcAft>
                        <a:buNone/>
                      </a:pPr>
                      <a:r>
                        <a:rPr lang="fr-FR" sz="1100" b="1" kern="100" dirty="0">
                          <a:effectLst/>
                        </a:rPr>
                        <a:t>Vue</a:t>
                      </a:r>
                      <a:endParaRPr lang="fr-FR" sz="11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0654" marR="40654" marT="0" marB="0"/>
                </a:tc>
                <a:extLst>
                  <a:ext uri="{0D108BD9-81ED-4DB2-BD59-A6C34878D82A}">
                    <a16:rowId xmlns:a16="http://schemas.microsoft.com/office/drawing/2014/main" val="3163489482"/>
                  </a:ext>
                </a:extLst>
              </a:tr>
              <a:tr h="192404">
                <a:tc gridSpan="4">
                  <a:txBody>
                    <a:bodyPr/>
                    <a:lstStyle/>
                    <a:p>
                      <a:pPr>
                        <a:lnSpc>
                          <a:spcPct val="107000"/>
                        </a:lnSpc>
                        <a:spcAft>
                          <a:spcPts val="800"/>
                        </a:spcAft>
                        <a:buNone/>
                      </a:pPr>
                      <a:r>
                        <a:rPr lang="fr-FR" sz="9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OBSERVATION DES INDICATEURS CLES SELON LES DOMAINES</a:t>
                      </a:r>
                      <a:endParaRPr lang="fr-FR"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fr-FR"/>
                    </a:p>
                  </a:txBody>
                  <a:tcPr/>
                </a:tc>
                <a:tc hMerge="1">
                  <a:txBody>
                    <a:bodyPr/>
                    <a:lstStyle/>
                    <a:p>
                      <a:endParaRPr lang="fr-FR"/>
                    </a:p>
                  </a:txBody>
                  <a:tcPr/>
                </a:tc>
                <a:tc hMerge="1">
                  <a:txBody>
                    <a:bodyPr/>
                    <a:lstStyle/>
                    <a:p>
                      <a:pPr>
                        <a:lnSpc>
                          <a:spcPct val="107000"/>
                        </a:lnSpc>
                        <a:spcAft>
                          <a:spcPts val="800"/>
                        </a:spcAft>
                        <a:buNone/>
                      </a:pPr>
                      <a:endParaRPr lang="fr-FR"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4104918"/>
                  </a:ext>
                </a:extLst>
              </a:tr>
              <a:tr h="358810">
                <a:tc>
                  <a:txBody>
                    <a:bodyPr/>
                    <a:lstStyle/>
                    <a:p>
                      <a:pPr marL="0" algn="l" defTabSz="914126" rtl="0" eaLnBrk="1" latinLnBrk="0" hangingPunct="1">
                        <a:lnSpc>
                          <a:spcPct val="100000"/>
                        </a:lnSpc>
                        <a:spcAft>
                          <a:spcPts val="0"/>
                        </a:spcAft>
                        <a:buNone/>
                      </a:pPr>
                      <a:r>
                        <a:rPr lang="fr-FR" sz="800" b="1" kern="100" dirty="0">
                          <a:solidFill>
                            <a:srgbClr val="00863D"/>
                          </a:solidFill>
                          <a:effectLst/>
                          <a:latin typeface="+mn-lt"/>
                          <a:ea typeface="+mn-ea"/>
                          <a:cs typeface="+mn-cs"/>
                        </a:rPr>
                        <a:t>1. CREATION SERVICES</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Croiser</a:t>
                      </a:r>
                      <a:r>
                        <a:rPr lang="fr-FR" sz="800" b="1" kern="100" dirty="0">
                          <a:solidFill>
                            <a:schemeClr val="tx1"/>
                          </a:solidFill>
                          <a:effectLst/>
                          <a:latin typeface="+mn-lt"/>
                          <a:ea typeface="+mn-ea"/>
                          <a:cs typeface="+mn-cs"/>
                        </a:rPr>
                        <a:t>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accès à eau de qualité </a:t>
                      </a:r>
                      <a:r>
                        <a:rPr lang="fr-FR" sz="800" b="0" kern="100" dirty="0">
                          <a:solidFill>
                            <a:schemeClr val="tx1"/>
                          </a:solidFill>
                          <a:effectLst/>
                          <a:latin typeface="+mn-lt"/>
                          <a:ea typeface="+mn-ea"/>
                          <a:cs typeface="+mn-cs"/>
                        </a:rPr>
                        <a:t>et</a:t>
                      </a:r>
                      <a:r>
                        <a:rPr lang="fr-FR" sz="800" b="1" kern="100" dirty="0">
                          <a:solidFill>
                            <a:schemeClr val="tx1"/>
                          </a:solidFill>
                          <a:effectLst/>
                          <a:latin typeface="+mn-lt"/>
                          <a:ea typeface="+mn-ea"/>
                          <a:cs typeface="+mn-cs"/>
                        </a:rPr>
                        <a:t>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de population urbaine</a:t>
                      </a:r>
                    </a:p>
                  </a:txBody>
                  <a:tcPr marL="68580" marR="68580"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Accès Eau Qualité</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Population urbaine</a:t>
                      </a:r>
                    </a:p>
                  </a:txBody>
                  <a:tcPr marL="68580" marR="68580" marT="0" marB="0"/>
                </a:tc>
                <a:tc>
                  <a:txBody>
                    <a:bodyPr/>
                    <a:lstStyle/>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Scatter</a:t>
                      </a:r>
                      <a:r>
                        <a:rPr lang="fr-FR" sz="800" b="1" kern="100" dirty="0">
                          <a:solidFill>
                            <a:schemeClr val="tx1"/>
                          </a:solidFill>
                          <a:effectLst/>
                          <a:latin typeface="+mn-lt"/>
                          <a:ea typeface="+mn-ea"/>
                          <a:cs typeface="+mn-cs"/>
                        </a:rPr>
                        <a:t> plot</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Taux Accès Eau qualité</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VS Taux Urban°</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Taille=Population</a:t>
                      </a:r>
                    </a:p>
                  </a:txBody>
                  <a:tcPr marL="68580" marR="68580" marT="0" marB="0"/>
                </a:tc>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Vue M+C+P</a:t>
                      </a:r>
                      <a:br>
                        <a:rPr lang="fr-FR" sz="800" b="1" kern="100">
                          <a:solidFill>
                            <a:schemeClr val="tx1"/>
                          </a:solidFill>
                          <a:effectLst/>
                          <a:latin typeface="+mn-lt"/>
                          <a:ea typeface="+mn-ea"/>
                          <a:cs typeface="+mn-cs"/>
                        </a:rPr>
                      </a:br>
                      <a:endParaRPr lang="fr-FR" sz="800" b="1" kern="10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512471642"/>
                  </a:ext>
                </a:extLst>
              </a:tr>
              <a:tr h="40281">
                <a:tc>
                  <a:txBody>
                    <a:bodyPr/>
                    <a:lstStyle/>
                    <a:p>
                      <a:pPr marL="0" algn="l" defTabSz="914126" rtl="0" eaLnBrk="1" latinLnBrk="0" hangingPunct="1">
                        <a:lnSpc>
                          <a:spcPct val="100000"/>
                        </a:lnSpc>
                        <a:spcAft>
                          <a:spcPts val="0"/>
                        </a:spcAft>
                        <a:buNone/>
                      </a:pPr>
                      <a:r>
                        <a:rPr lang="fr-FR" sz="800" b="1" kern="100" dirty="0">
                          <a:solidFill>
                            <a:srgbClr val="00863D"/>
                          </a:solidFill>
                          <a:effectLst/>
                          <a:latin typeface="+mn-lt"/>
                          <a:ea typeface="+mn-ea"/>
                          <a:cs typeface="+mn-cs"/>
                        </a:rPr>
                        <a:t>2.MODERNISATION SERVICES :</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Croiser</a:t>
                      </a:r>
                      <a:r>
                        <a:rPr lang="fr-FR" sz="800" b="1" kern="100" dirty="0">
                          <a:solidFill>
                            <a:schemeClr val="tx1"/>
                          </a:solidFill>
                          <a:effectLst/>
                          <a:latin typeface="+mn-lt"/>
                          <a:ea typeface="+mn-ea"/>
                          <a:cs typeface="+mn-cs"/>
                        </a:rPr>
                        <a:t> </a:t>
                      </a:r>
                      <a:br>
                        <a:rPr lang="fr-FR" sz="800" b="1" kern="100" dirty="0">
                          <a:solidFill>
                            <a:schemeClr val="tx1"/>
                          </a:solidFill>
                          <a:effectLst/>
                          <a:latin typeface="+mn-lt"/>
                          <a:ea typeface="+mn-ea"/>
                          <a:cs typeface="+mn-cs"/>
                        </a:rPr>
                      </a:br>
                      <a:r>
                        <a:rPr lang="fr-FR" sz="800" b="1" kern="100" dirty="0">
                          <a:solidFill>
                            <a:schemeClr val="tx1"/>
                          </a:solidFill>
                          <a:effectLst/>
                          <a:latin typeface="+mn-lt"/>
                          <a:ea typeface="+mn-ea"/>
                          <a:cs typeface="+mn-cs"/>
                        </a:rPr>
                        <a:t>Taux de service Basique </a:t>
                      </a:r>
                      <a:r>
                        <a:rPr lang="fr-FR" sz="800" b="0" kern="100" dirty="0">
                          <a:solidFill>
                            <a:schemeClr val="tx1"/>
                          </a:solidFill>
                          <a:effectLst/>
                          <a:latin typeface="+mn-lt"/>
                          <a:ea typeface="+mn-ea"/>
                          <a:cs typeface="+mn-cs"/>
                        </a:rPr>
                        <a:t>et</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Taux de Service qualité</a:t>
                      </a:r>
                    </a:p>
                  </a:txBody>
                  <a:tcPr marL="68580" marR="68580" marT="0" marB="0"/>
                </a:tc>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Taux Accès Eau Base</a:t>
                      </a:r>
                    </a:p>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Taux Accès Eau Qualité</a:t>
                      </a:r>
                    </a:p>
                  </a:txBody>
                  <a:tcPr marL="68580" marR="68580" marT="0" marB="0"/>
                </a:tc>
                <a:tc>
                  <a:txBody>
                    <a:bodyPr/>
                    <a:lstStyle/>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Scatter</a:t>
                      </a:r>
                      <a:r>
                        <a:rPr lang="fr-FR" sz="800" b="1" kern="100" dirty="0">
                          <a:solidFill>
                            <a:schemeClr val="tx1"/>
                          </a:solidFill>
                          <a:effectLst/>
                          <a:latin typeface="+mn-lt"/>
                          <a:ea typeface="+mn-ea"/>
                          <a:cs typeface="+mn-cs"/>
                        </a:rPr>
                        <a:t> plot</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Taux Accès Eau qualité</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VS Taux Accès Eau Base</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Taille=Population</a:t>
                      </a:r>
                    </a:p>
                  </a:txBody>
                  <a:tcPr marL="68580" marR="68580" marT="0" marB="0"/>
                </a:tc>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Vue Pays</a:t>
                      </a:r>
                    </a:p>
                  </a:txBody>
                  <a:tcPr marL="68580" marR="68580" marT="0" marB="0"/>
                </a:tc>
                <a:extLst>
                  <a:ext uri="{0D108BD9-81ED-4DB2-BD59-A6C34878D82A}">
                    <a16:rowId xmlns:a16="http://schemas.microsoft.com/office/drawing/2014/main" val="317578738"/>
                  </a:ext>
                </a:extLst>
              </a:tr>
              <a:tr h="315367">
                <a:tc>
                  <a:txBody>
                    <a:bodyPr/>
                    <a:lstStyle/>
                    <a:p>
                      <a:pPr marL="0" algn="l" defTabSz="914126" rtl="0" eaLnBrk="1" latinLnBrk="0" hangingPunct="1">
                        <a:lnSpc>
                          <a:spcPct val="100000"/>
                        </a:lnSpc>
                        <a:spcAft>
                          <a:spcPts val="0"/>
                        </a:spcAft>
                        <a:buNone/>
                      </a:pPr>
                      <a:r>
                        <a:rPr lang="fr-FR" sz="800" b="1" kern="100" dirty="0">
                          <a:solidFill>
                            <a:srgbClr val="00863D"/>
                          </a:solidFill>
                          <a:effectLst/>
                          <a:latin typeface="+mn-lt"/>
                          <a:ea typeface="+mn-ea"/>
                          <a:cs typeface="+mn-cs"/>
                        </a:rPr>
                        <a:t>3.CONSULTING </a:t>
                      </a:r>
                      <a:r>
                        <a:rPr lang="fr-FR" sz="800" b="1" kern="100" dirty="0" err="1">
                          <a:solidFill>
                            <a:srgbClr val="00863D"/>
                          </a:solidFill>
                          <a:effectLst/>
                          <a:latin typeface="+mn-lt"/>
                          <a:ea typeface="+mn-ea"/>
                          <a:cs typeface="+mn-cs"/>
                        </a:rPr>
                        <a:t>administrat</a:t>
                      </a:r>
                      <a:r>
                        <a:rPr lang="fr-FR" sz="800" b="1" kern="100" dirty="0">
                          <a:solidFill>
                            <a:srgbClr val="00863D"/>
                          </a:solidFill>
                          <a:effectLst/>
                          <a:latin typeface="+mn-lt"/>
                          <a:ea typeface="+mn-ea"/>
                          <a:cs typeface="+mn-cs"/>
                        </a:rPr>
                        <a:t>°:</a:t>
                      </a:r>
                    </a:p>
                    <a:p>
                      <a:pPr marL="0" algn="l" defTabSz="914126" rtl="0" eaLnBrk="1" latinLnBrk="0" hangingPunct="1">
                        <a:lnSpc>
                          <a:spcPct val="100000"/>
                        </a:lnSpc>
                        <a:spcAft>
                          <a:spcPts val="0"/>
                        </a:spcAft>
                        <a:buNone/>
                      </a:pPr>
                      <a:r>
                        <a:rPr lang="fr-FR" sz="800" b="1" kern="100" dirty="0">
                          <a:solidFill>
                            <a:srgbClr val="00863D"/>
                          </a:solidFill>
                          <a:effectLst/>
                          <a:latin typeface="+mn-lt"/>
                          <a:ea typeface="+mn-ea"/>
                          <a:cs typeface="+mn-cs"/>
                        </a:rPr>
                        <a:t>(Efficacité gouvernementale)</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Croiser</a:t>
                      </a:r>
                    </a:p>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Tx</a:t>
                      </a:r>
                      <a:r>
                        <a:rPr lang="fr-FR" sz="800" b="1" kern="100" dirty="0">
                          <a:solidFill>
                            <a:schemeClr val="tx1"/>
                          </a:solidFill>
                          <a:effectLst/>
                          <a:latin typeface="+mn-lt"/>
                          <a:ea typeface="+mn-ea"/>
                          <a:cs typeface="+mn-cs"/>
                        </a:rPr>
                        <a:t> accès eau Qualité</a:t>
                      </a:r>
                    </a:p>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Tx</a:t>
                      </a:r>
                      <a:r>
                        <a:rPr lang="fr-FR" sz="800" b="1" kern="100" dirty="0">
                          <a:solidFill>
                            <a:schemeClr val="tx1"/>
                          </a:solidFill>
                          <a:effectLst/>
                          <a:latin typeface="+mn-lt"/>
                          <a:ea typeface="+mn-ea"/>
                          <a:cs typeface="+mn-cs"/>
                        </a:rPr>
                        <a:t> de mortalité par Eau insalubre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+Tri par Instabilité Politique</a:t>
                      </a:r>
                    </a:p>
                  </a:txBody>
                  <a:tcPr marL="68580" marR="68580" marT="0" marB="0"/>
                </a:tc>
                <a:tc>
                  <a:txBody>
                    <a:bodyPr/>
                    <a:lstStyle/>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Tx</a:t>
                      </a:r>
                      <a:r>
                        <a:rPr lang="fr-FR" sz="800" b="1" kern="100" dirty="0">
                          <a:solidFill>
                            <a:schemeClr val="tx1"/>
                          </a:solidFill>
                          <a:effectLst/>
                          <a:latin typeface="+mn-lt"/>
                          <a:ea typeface="+mn-ea"/>
                          <a:cs typeface="+mn-cs"/>
                        </a:rPr>
                        <a:t> accès eau Qualité</a:t>
                      </a:r>
                    </a:p>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Tx</a:t>
                      </a:r>
                      <a:r>
                        <a:rPr lang="fr-FR" sz="800" b="1" kern="100" dirty="0">
                          <a:solidFill>
                            <a:schemeClr val="tx1"/>
                          </a:solidFill>
                          <a:effectLst/>
                          <a:latin typeface="+mn-lt"/>
                          <a:ea typeface="+mn-ea"/>
                          <a:cs typeface="+mn-cs"/>
                        </a:rPr>
                        <a:t> de mortalité par Eau insalubre</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Instabilité politique</a:t>
                      </a:r>
                    </a:p>
                  </a:txBody>
                  <a:tcPr marL="68580" marR="68580" marT="0" marB="0"/>
                </a:tc>
                <a:tc>
                  <a:txBody>
                    <a:bodyPr/>
                    <a:lstStyle/>
                    <a:p>
                      <a:pPr marL="0" algn="l" defTabSz="914126" rtl="0" eaLnBrk="1" latinLnBrk="0" hangingPunct="1">
                        <a:lnSpc>
                          <a:spcPct val="100000"/>
                        </a:lnSpc>
                        <a:spcAft>
                          <a:spcPts val="0"/>
                        </a:spcAft>
                        <a:buNone/>
                      </a:pPr>
                      <a:r>
                        <a:rPr lang="fr-FR" sz="800" b="1" kern="100" dirty="0" err="1">
                          <a:solidFill>
                            <a:schemeClr val="tx1"/>
                          </a:solidFill>
                          <a:effectLst/>
                          <a:latin typeface="+mn-lt"/>
                          <a:ea typeface="+mn-ea"/>
                          <a:cs typeface="+mn-cs"/>
                        </a:rPr>
                        <a:t>Scatter</a:t>
                      </a:r>
                      <a:r>
                        <a:rPr lang="fr-FR" sz="800" b="1" kern="100" dirty="0">
                          <a:solidFill>
                            <a:schemeClr val="tx1"/>
                          </a:solidFill>
                          <a:effectLst/>
                          <a:latin typeface="+mn-lt"/>
                          <a:ea typeface="+mn-ea"/>
                          <a:cs typeface="+mn-cs"/>
                        </a:rPr>
                        <a:t> plot</a:t>
                      </a:r>
                    </a:p>
                    <a:p>
                      <a:pPr marL="0" algn="l" defTabSz="914126" rtl="0" eaLnBrk="1" latinLnBrk="0" hangingPunct="1">
                        <a:lnSpc>
                          <a:spcPct val="100000"/>
                        </a:lnSpc>
                        <a:spcAft>
                          <a:spcPts val="0"/>
                        </a:spcAft>
                        <a:buNone/>
                      </a:pPr>
                      <a:r>
                        <a:rPr lang="fr-FR" sz="800" b="0" kern="100" dirty="0" err="1">
                          <a:solidFill>
                            <a:schemeClr val="tx1"/>
                          </a:solidFill>
                          <a:effectLst/>
                          <a:latin typeface="+mn-lt"/>
                          <a:ea typeface="+mn-ea"/>
                          <a:cs typeface="+mn-cs"/>
                        </a:rPr>
                        <a:t>Tx</a:t>
                      </a:r>
                      <a:r>
                        <a:rPr lang="fr-FR" sz="800" b="0" kern="100" dirty="0">
                          <a:solidFill>
                            <a:schemeClr val="tx1"/>
                          </a:solidFill>
                          <a:effectLst/>
                          <a:latin typeface="+mn-lt"/>
                          <a:ea typeface="+mn-ea"/>
                          <a:cs typeface="+mn-cs"/>
                        </a:rPr>
                        <a:t> Accès Eau Qualité</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Vs </a:t>
                      </a:r>
                      <a:r>
                        <a:rPr lang="fr-FR" sz="800" b="0" kern="100" dirty="0" err="1">
                          <a:solidFill>
                            <a:schemeClr val="tx1"/>
                          </a:solidFill>
                          <a:effectLst/>
                          <a:latin typeface="+mn-lt"/>
                          <a:ea typeface="+mn-ea"/>
                          <a:cs typeface="+mn-cs"/>
                        </a:rPr>
                        <a:t>Tx</a:t>
                      </a:r>
                      <a:r>
                        <a:rPr lang="fr-FR" sz="800" b="0" kern="100" dirty="0">
                          <a:solidFill>
                            <a:schemeClr val="tx1"/>
                          </a:solidFill>
                          <a:effectLst/>
                          <a:latin typeface="+mn-lt"/>
                          <a:ea typeface="+mn-ea"/>
                          <a:cs typeface="+mn-cs"/>
                        </a:rPr>
                        <a:t> Mort Eau </a:t>
                      </a:r>
                      <a:r>
                        <a:rPr lang="fr-FR" sz="700" b="0" kern="100" dirty="0">
                          <a:solidFill>
                            <a:schemeClr val="tx1"/>
                          </a:solidFill>
                          <a:effectLst/>
                          <a:latin typeface="+mn-lt"/>
                          <a:ea typeface="+mn-ea"/>
                          <a:cs typeface="+mn-cs"/>
                        </a:rPr>
                        <a:t>insalubre</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Taille = Instabilité Pol</a:t>
                      </a:r>
                    </a:p>
                    <a:p>
                      <a:pPr marL="0" algn="l" defTabSz="914126" rtl="0" eaLnBrk="1" latinLnBrk="0" hangingPunct="1">
                        <a:lnSpc>
                          <a:spcPct val="100000"/>
                        </a:lnSpc>
                        <a:spcAft>
                          <a:spcPts val="0"/>
                        </a:spcAft>
                        <a:buNone/>
                      </a:pPr>
                      <a:r>
                        <a:rPr lang="fr-FR" sz="800" b="0" kern="100" dirty="0">
                          <a:solidFill>
                            <a:schemeClr val="tx1"/>
                          </a:solidFill>
                          <a:effectLst/>
                          <a:latin typeface="+mn-lt"/>
                          <a:ea typeface="+mn-ea"/>
                          <a:cs typeface="+mn-cs"/>
                        </a:rPr>
                        <a:t>(+Filtre Instabilité Pol)</a:t>
                      </a:r>
                    </a:p>
                  </a:txBody>
                  <a:tcPr marL="68580" marR="68580"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Vue M+C+P</a:t>
                      </a:r>
                    </a:p>
                  </a:txBody>
                  <a:tcPr marL="68580" marR="68580" marT="0" marB="0"/>
                </a:tc>
                <a:extLst>
                  <a:ext uri="{0D108BD9-81ED-4DB2-BD59-A6C34878D82A}">
                    <a16:rowId xmlns:a16="http://schemas.microsoft.com/office/drawing/2014/main" val="198424634"/>
                  </a:ext>
                </a:extLst>
              </a:tr>
              <a:tr h="102688">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 </a:t>
                      </a:r>
                    </a:p>
                  </a:txBody>
                  <a:tcPr marL="68580" marR="68580" marT="0" marB="0"/>
                </a:tc>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 </a:t>
                      </a:r>
                    </a:p>
                  </a:txBody>
                  <a:tcPr marL="68580" marR="68580" marT="0" marB="0"/>
                </a:tc>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 </a:t>
                      </a:r>
                    </a:p>
                  </a:txBody>
                  <a:tcPr marL="68580" marR="68580" marT="0" marB="0"/>
                </a:tc>
                <a:tc>
                  <a:txBody>
                    <a:bodyPr/>
                    <a:lstStyle/>
                    <a:p>
                      <a:pPr marL="0" algn="l" defTabSz="914126" rtl="0" eaLnBrk="1" latinLnBrk="0" hangingPunct="1">
                        <a:lnSpc>
                          <a:spcPct val="100000"/>
                        </a:lnSpc>
                        <a:spcAft>
                          <a:spcPts val="0"/>
                        </a:spcAft>
                        <a:buNone/>
                      </a:pPr>
                      <a:r>
                        <a:rPr lang="fr-FR" sz="800" b="1" kern="100">
                          <a:solidFill>
                            <a:schemeClr val="tx1"/>
                          </a:solidFill>
                          <a:effectLst/>
                          <a:latin typeface="+mn-lt"/>
                          <a:ea typeface="+mn-ea"/>
                          <a:cs typeface="+mn-cs"/>
                        </a:rPr>
                        <a:t> </a:t>
                      </a:r>
                    </a:p>
                  </a:txBody>
                  <a:tcPr marL="68580" marR="68580" marT="0" marB="0"/>
                </a:tc>
                <a:extLst>
                  <a:ext uri="{0D108BD9-81ED-4DB2-BD59-A6C34878D82A}">
                    <a16:rowId xmlns:a16="http://schemas.microsoft.com/office/drawing/2014/main" val="1900427978"/>
                  </a:ext>
                </a:extLst>
              </a:tr>
              <a:tr h="542162">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Filtrer </a:t>
                      </a:r>
                      <a:r>
                        <a:rPr lang="fr-FR" sz="800" b="0" kern="100" dirty="0">
                          <a:solidFill>
                            <a:schemeClr val="tx1"/>
                          </a:solidFill>
                          <a:effectLst/>
                          <a:latin typeface="+mn-lt"/>
                          <a:ea typeface="+mn-ea"/>
                          <a:cs typeface="+mn-cs"/>
                        </a:rPr>
                        <a:t>les pays </a:t>
                      </a:r>
                    </a:p>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selon </a:t>
                      </a:r>
                      <a:r>
                        <a:rPr lang="fr-FR" sz="800" b="0" kern="100" dirty="0">
                          <a:solidFill>
                            <a:schemeClr val="tx1"/>
                          </a:solidFill>
                          <a:effectLst/>
                          <a:latin typeface="+mn-lt"/>
                          <a:ea typeface="+mn-ea"/>
                          <a:cs typeface="+mn-cs"/>
                        </a:rPr>
                        <a:t>leur</a:t>
                      </a:r>
                      <a:r>
                        <a:rPr lang="fr-FR" sz="800" b="1" kern="100" dirty="0">
                          <a:solidFill>
                            <a:schemeClr val="tx1"/>
                          </a:solidFill>
                          <a:effectLst/>
                          <a:latin typeface="+mn-lt"/>
                          <a:ea typeface="+mn-ea"/>
                          <a:cs typeface="+mn-cs"/>
                        </a:rPr>
                        <a:t> stabilité politique</a:t>
                      </a:r>
                    </a:p>
                  </a:txBody>
                  <a:tcPr marL="68580" marR="68580"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Indice de stabilité politique</a:t>
                      </a:r>
                    </a:p>
                  </a:txBody>
                  <a:tcPr marL="68580" marR="68580" marT="0" marB="0">
                    <a:solidFill>
                      <a:schemeClr val="bg1"/>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fr-FR" sz="800" b="1" kern="100" dirty="0">
                          <a:solidFill>
                            <a:schemeClr val="tx1"/>
                          </a:solidFill>
                          <a:effectLst/>
                          <a:latin typeface="+mn-lt"/>
                          <a:ea typeface="+mn-ea"/>
                          <a:cs typeface="+mn-cs"/>
                        </a:rPr>
                        <a:t>Filtre visuel (</a:t>
                      </a:r>
                      <a:r>
                        <a:rPr lang="fr-FR" sz="800" b="1" kern="100" dirty="0" err="1">
                          <a:solidFill>
                            <a:schemeClr val="tx1"/>
                          </a:solidFill>
                          <a:effectLst/>
                          <a:latin typeface="+mn-lt"/>
                          <a:ea typeface="+mn-ea"/>
                          <a:cs typeface="+mn-cs"/>
                        </a:rPr>
                        <a:t>slider</a:t>
                      </a:r>
                      <a:r>
                        <a:rPr lang="fr-FR" sz="800" b="1" kern="100" dirty="0">
                          <a:solidFill>
                            <a:schemeClr val="tx1"/>
                          </a:solidFill>
                          <a:effectLst/>
                          <a:latin typeface="+mn-lt"/>
                          <a:ea typeface="+mn-ea"/>
                          <a:cs typeface="+mn-cs"/>
                        </a:rPr>
                        <a:t>)</a:t>
                      </a:r>
                    </a:p>
                    <a:p>
                      <a:pPr marL="0" marR="0" lvl="0" indent="0" algn="l" defTabSz="914126" rtl="0" eaLnBrk="1" fontAlgn="auto" latinLnBrk="0" hangingPunct="1">
                        <a:lnSpc>
                          <a:spcPct val="100000"/>
                        </a:lnSpc>
                        <a:spcBef>
                          <a:spcPts val="0"/>
                        </a:spcBef>
                        <a:spcAft>
                          <a:spcPts val="0"/>
                        </a:spcAft>
                        <a:buClrTx/>
                        <a:buSzTx/>
                        <a:buFontTx/>
                        <a:buNone/>
                        <a:tabLst/>
                        <a:defRPr/>
                      </a:pPr>
                      <a:r>
                        <a:rPr lang="fr-FR" sz="800" b="1" kern="100" dirty="0">
                          <a:solidFill>
                            <a:schemeClr val="tx1"/>
                          </a:solidFill>
                          <a:effectLst/>
                          <a:latin typeface="+mn-lt"/>
                          <a:ea typeface="+mn-ea"/>
                          <a:cs typeface="+mn-cs"/>
                        </a:rPr>
                        <a:t>avec un curseur de seuil </a:t>
                      </a:r>
                    </a:p>
                  </a:txBody>
                  <a:tcPr marL="68580" marR="68580" marT="0" marB="0"/>
                </a:tc>
                <a:tc>
                  <a:txBody>
                    <a:bodyPr/>
                    <a:lstStyle/>
                    <a:p>
                      <a:pPr marL="0" algn="l" defTabSz="914126" rtl="0" eaLnBrk="1" latinLnBrk="0" hangingPunct="1">
                        <a:lnSpc>
                          <a:spcPct val="100000"/>
                        </a:lnSpc>
                        <a:spcAft>
                          <a:spcPts val="0"/>
                        </a:spcAft>
                        <a:buNone/>
                      </a:pPr>
                      <a:r>
                        <a:rPr lang="fr-FR" sz="800" b="1" kern="100" dirty="0">
                          <a:solidFill>
                            <a:schemeClr val="tx1"/>
                          </a:solidFill>
                          <a:effectLst/>
                          <a:latin typeface="+mn-lt"/>
                          <a:ea typeface="+mn-ea"/>
                          <a:cs typeface="+mn-cs"/>
                        </a:rPr>
                        <a:t>Vue M+C+P</a:t>
                      </a:r>
                    </a:p>
                  </a:txBody>
                  <a:tcPr marL="68580" marR="68580" marT="0" marB="0"/>
                </a:tc>
                <a:extLst>
                  <a:ext uri="{0D108BD9-81ED-4DB2-BD59-A6C34878D82A}">
                    <a16:rowId xmlns:a16="http://schemas.microsoft.com/office/drawing/2014/main" val="3982919582"/>
                  </a:ext>
                </a:extLst>
              </a:tr>
            </a:tbl>
          </a:graphicData>
        </a:graphic>
      </p:graphicFrame>
    </p:spTree>
    <p:extLst>
      <p:ext uri="{BB962C8B-B14F-4D97-AF65-F5344CB8AC3E}">
        <p14:creationId xmlns:p14="http://schemas.microsoft.com/office/powerpoint/2010/main" val="209962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B2E5C-DD37-F163-F7A5-638BFC31E598}"/>
              </a:ext>
            </a:extLst>
          </p:cNvPr>
          <p:cNvSpPr>
            <a:spLocks noGrp="1"/>
          </p:cNvSpPr>
          <p:nvPr>
            <p:ph type="title"/>
          </p:nvPr>
        </p:nvSpPr>
        <p:spPr/>
        <p:txBody>
          <a:bodyPr/>
          <a:lstStyle/>
          <a:p>
            <a:r>
              <a:rPr lang="fr-FR" dirty="0"/>
              <a:t>I.D – </a:t>
            </a:r>
            <a:r>
              <a:rPr lang="fr-FR" dirty="0" err="1"/>
              <a:t>Mock</a:t>
            </a:r>
            <a:r>
              <a:rPr lang="fr-FR" dirty="0"/>
              <a:t> up</a:t>
            </a:r>
          </a:p>
        </p:txBody>
      </p:sp>
      <p:sp>
        <p:nvSpPr>
          <p:cNvPr id="4" name="Espace réservé du numéro de diapositive 3">
            <a:extLst>
              <a:ext uri="{FF2B5EF4-FFF2-40B4-BE49-F238E27FC236}">
                <a16:creationId xmlns:a16="http://schemas.microsoft.com/office/drawing/2014/main" id="{47938FB4-D90D-8663-5687-E1F19A80F1BF}"/>
              </a:ext>
            </a:extLst>
          </p:cNvPr>
          <p:cNvSpPr>
            <a:spLocks noGrp="1"/>
          </p:cNvSpPr>
          <p:nvPr>
            <p:ph type="sldNum" sz="quarter" idx="12"/>
          </p:nvPr>
        </p:nvSpPr>
        <p:spPr/>
        <p:txBody>
          <a:bodyPr/>
          <a:lstStyle/>
          <a:p>
            <a:pPr rtl="0"/>
            <a:fld id="{7DC1BBB0-96F0-4077-A278-0F3FB5C104D3}" type="slidenum">
              <a:rPr lang="fr-FR" noProof="0" smtClean="0"/>
              <a:t>6</a:t>
            </a:fld>
            <a:endParaRPr lang="fr-FR" noProof="0"/>
          </a:p>
        </p:txBody>
      </p:sp>
      <p:pic>
        <p:nvPicPr>
          <p:cNvPr id="9" name="Image 8">
            <a:extLst>
              <a:ext uri="{FF2B5EF4-FFF2-40B4-BE49-F238E27FC236}">
                <a16:creationId xmlns:a16="http://schemas.microsoft.com/office/drawing/2014/main" id="{CB39004E-C3FB-7F91-5164-7E998F77A6CD}"/>
              </a:ext>
            </a:extLst>
          </p:cNvPr>
          <p:cNvPicPr>
            <a:picLocks noChangeAspect="1"/>
          </p:cNvPicPr>
          <p:nvPr/>
        </p:nvPicPr>
        <p:blipFill>
          <a:blip r:embed="rId2"/>
          <a:srcRect l="-1" r="434" b="1235"/>
          <a:stretch>
            <a:fillRect/>
          </a:stretch>
        </p:blipFill>
        <p:spPr>
          <a:xfrm>
            <a:off x="693811" y="936573"/>
            <a:ext cx="4606334" cy="2567440"/>
          </a:xfrm>
          <a:prstGeom prst="rect">
            <a:avLst/>
          </a:prstGeom>
          <a:ln w="19050">
            <a:solidFill>
              <a:srgbClr val="333C6B"/>
            </a:solidFill>
          </a:ln>
        </p:spPr>
      </p:pic>
      <p:pic>
        <p:nvPicPr>
          <p:cNvPr id="11" name="Image 10">
            <a:extLst>
              <a:ext uri="{FF2B5EF4-FFF2-40B4-BE49-F238E27FC236}">
                <a16:creationId xmlns:a16="http://schemas.microsoft.com/office/drawing/2014/main" id="{3BF16B73-5BBF-8DA5-BFDC-65DC569381B7}"/>
              </a:ext>
            </a:extLst>
          </p:cNvPr>
          <p:cNvPicPr>
            <a:picLocks noChangeAspect="1"/>
          </p:cNvPicPr>
          <p:nvPr/>
        </p:nvPicPr>
        <p:blipFill>
          <a:blip r:embed="rId3"/>
          <a:srcRect b="-146"/>
          <a:stretch>
            <a:fillRect/>
          </a:stretch>
        </p:blipFill>
        <p:spPr>
          <a:xfrm>
            <a:off x="693812" y="3639557"/>
            <a:ext cx="4571495" cy="2527781"/>
          </a:xfrm>
          <a:prstGeom prst="rect">
            <a:avLst/>
          </a:prstGeom>
          <a:ln w="19050">
            <a:solidFill>
              <a:srgbClr val="333C6B"/>
            </a:solidFill>
          </a:ln>
        </p:spPr>
      </p:pic>
      <p:pic>
        <p:nvPicPr>
          <p:cNvPr id="13" name="Image 12">
            <a:extLst>
              <a:ext uri="{FF2B5EF4-FFF2-40B4-BE49-F238E27FC236}">
                <a16:creationId xmlns:a16="http://schemas.microsoft.com/office/drawing/2014/main" id="{E6046981-5DD4-00D8-075E-D02D1DF0B681}"/>
              </a:ext>
            </a:extLst>
          </p:cNvPr>
          <p:cNvPicPr>
            <a:picLocks noChangeAspect="1"/>
          </p:cNvPicPr>
          <p:nvPr/>
        </p:nvPicPr>
        <p:blipFill>
          <a:blip r:embed="rId4"/>
          <a:srcRect b="1449"/>
          <a:stretch>
            <a:fillRect/>
          </a:stretch>
        </p:blipFill>
        <p:spPr>
          <a:xfrm>
            <a:off x="7083858" y="928785"/>
            <a:ext cx="4605790" cy="2558497"/>
          </a:xfrm>
          <a:prstGeom prst="rect">
            <a:avLst/>
          </a:prstGeom>
          <a:ln w="19050">
            <a:solidFill>
              <a:srgbClr val="333C6B"/>
            </a:solidFill>
          </a:ln>
        </p:spPr>
      </p:pic>
      <p:grpSp>
        <p:nvGrpSpPr>
          <p:cNvPr id="6" name="Groupe 5">
            <a:extLst>
              <a:ext uri="{FF2B5EF4-FFF2-40B4-BE49-F238E27FC236}">
                <a16:creationId xmlns:a16="http://schemas.microsoft.com/office/drawing/2014/main" id="{25770597-09EC-2BE7-D55E-C28C97DD77A4}"/>
              </a:ext>
            </a:extLst>
          </p:cNvPr>
          <p:cNvGrpSpPr/>
          <p:nvPr/>
        </p:nvGrpSpPr>
        <p:grpSpPr>
          <a:xfrm>
            <a:off x="7083858" y="3639556"/>
            <a:ext cx="4605789" cy="2527781"/>
            <a:chOff x="189754" y="1447398"/>
            <a:chExt cx="3976044" cy="1071868"/>
          </a:xfrm>
        </p:grpSpPr>
        <p:sp>
          <p:nvSpPr>
            <p:cNvPr id="3" name="Espace réservé du contenu 6">
              <a:extLst>
                <a:ext uri="{FF2B5EF4-FFF2-40B4-BE49-F238E27FC236}">
                  <a16:creationId xmlns:a16="http://schemas.microsoft.com/office/drawing/2014/main" id="{2B80FFF4-5C9C-2940-155C-9889CE255C5E}"/>
                </a:ext>
              </a:extLst>
            </p:cNvPr>
            <p:cNvSpPr txBox="1">
              <a:spLocks/>
            </p:cNvSpPr>
            <p:nvPr/>
          </p:nvSpPr>
          <p:spPr>
            <a:xfrm>
              <a:off x="189754" y="1807398"/>
              <a:ext cx="3976044" cy="711868"/>
            </a:xfrm>
            <a:prstGeom prst="rect">
              <a:avLst/>
            </a:prstGeom>
            <a:solidFill>
              <a:schemeClr val="bg2"/>
            </a:solidFill>
            <a:ln w="19050">
              <a:solidFill>
                <a:schemeClr val="accent1">
                  <a:lumMod val="50000"/>
                </a:schemeClr>
              </a:solidFill>
            </a:ln>
          </p:spPr>
          <p:txBody>
            <a:bodyPr vert="horz" wrap="square" lIns="91440" tIns="45720" rIns="91440" bIns="45720" rtlCol="0" anchor="t">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600" dirty="0"/>
                <a:t>3 pages </a:t>
              </a:r>
              <a:r>
                <a:rPr lang="fr-FR" sz="1600" b="1" dirty="0"/>
                <a:t>Zoom</a:t>
              </a:r>
              <a:r>
                <a:rPr lang="fr-FR" sz="1600" dirty="0"/>
                <a:t> sur chacun des </a:t>
              </a:r>
              <a:r>
                <a:rPr lang="fr-FR" sz="1600" b="1" dirty="0"/>
                <a:t>Domaines</a:t>
              </a:r>
            </a:p>
            <a:p>
              <a:r>
                <a:rPr lang="fr-FR" sz="1600" dirty="0"/>
                <a:t>Bouton pour effacer tous les filtres</a:t>
              </a:r>
            </a:p>
          </p:txBody>
        </p:sp>
        <p:sp>
          <p:nvSpPr>
            <p:cNvPr id="5" name="Espace réservé du texte 6">
              <a:extLst>
                <a:ext uri="{FF2B5EF4-FFF2-40B4-BE49-F238E27FC236}">
                  <a16:creationId xmlns:a16="http://schemas.microsoft.com/office/drawing/2014/main" id="{245D1A1F-B88A-C2F9-17FD-5EF1F9F50E08}"/>
                </a:ext>
              </a:extLst>
            </p:cNvPr>
            <p:cNvSpPr txBox="1">
              <a:spLocks/>
            </p:cNvSpPr>
            <p:nvPr/>
          </p:nvSpPr>
          <p:spPr>
            <a:xfrm>
              <a:off x="189756" y="1447398"/>
              <a:ext cx="3976042" cy="360000"/>
            </a:xfrm>
            <a:prstGeom prst="rect">
              <a:avLst/>
            </a:prstGeom>
            <a:gradFill>
              <a:gsLst>
                <a:gs pos="66000">
                  <a:schemeClr val="accent1">
                    <a:lumMod val="60000"/>
                    <a:lumOff val="40000"/>
                  </a:schemeClr>
                </a:gs>
                <a:gs pos="0">
                  <a:schemeClr val="accent1">
                    <a:lumMod val="60000"/>
                    <a:lumOff val="40000"/>
                  </a:schemeClr>
                </a:gs>
                <a:gs pos="100000">
                  <a:schemeClr val="bg1"/>
                </a:gs>
              </a:gsLst>
              <a:lin ang="2700000" scaled="1"/>
            </a:gradFill>
            <a:ln w="19050" cap="flat">
              <a:solidFill>
                <a:schemeClr val="accent1">
                  <a:lumMod val="50000"/>
                </a:schemeClr>
              </a:solidFill>
            </a:ln>
          </p:spPr>
          <p:txBody>
            <a:bodyPr vert="horz" wrap="square" lIns="91440" tIns="45720" rIns="91440" bIns="45720" rtlCol="0" anchor="ctr">
              <a:no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spcBef>
                  <a:spcPts val="0"/>
                </a:spcBef>
                <a:spcAft>
                  <a:spcPts val="600"/>
                </a:spcAft>
                <a:buNone/>
              </a:pPr>
              <a:r>
                <a:rPr lang="fr-FR" sz="2000" b="1" dirty="0">
                  <a:solidFill>
                    <a:srgbClr val="333C6B"/>
                  </a:solidFill>
                </a:rPr>
                <a:t>SCALE UP</a:t>
              </a:r>
            </a:p>
          </p:txBody>
        </p:sp>
      </p:grpSp>
    </p:spTree>
    <p:extLst>
      <p:ext uri="{BB962C8B-B14F-4D97-AF65-F5344CB8AC3E}">
        <p14:creationId xmlns:p14="http://schemas.microsoft.com/office/powerpoint/2010/main" val="124779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50AAB-5BF3-D062-95C5-2A889607BE6D}"/>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8C2C588D-38B8-7991-1026-260E8D16EF80}"/>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E1C9DC19-7C8C-9AB7-6E1E-B55C72852AF7}"/>
              </a:ext>
            </a:extLst>
          </p:cNvPr>
          <p:cNvSpPr>
            <a:spLocks noGrp="1"/>
          </p:cNvSpPr>
          <p:nvPr>
            <p:ph idx="1"/>
          </p:nvPr>
        </p:nvSpPr>
        <p:spPr/>
        <p:txBody>
          <a:bodyPr/>
          <a:lstStyle/>
          <a:p>
            <a:r>
              <a:rPr lang="fr-FR" dirty="0"/>
              <a:t>I – Présentation</a:t>
            </a:r>
          </a:p>
          <a:p>
            <a:r>
              <a:rPr lang="fr-FR" dirty="0">
                <a:highlight>
                  <a:srgbClr val="C1D4F4"/>
                </a:highlight>
              </a:rPr>
              <a:t>II – Traitement des données</a:t>
            </a:r>
          </a:p>
          <a:p>
            <a:pPr lvl="1"/>
            <a:r>
              <a:rPr lang="fr-FR" dirty="0"/>
              <a:t>II.A – Les données sources</a:t>
            </a:r>
          </a:p>
          <a:p>
            <a:pPr lvl="1"/>
            <a:r>
              <a:rPr lang="fr-FR" dirty="0"/>
              <a:t>II.B – Traitement de données </a:t>
            </a:r>
            <a:endParaRPr lang="fr-FR" dirty="0">
              <a:highlight>
                <a:srgbClr val="C1D4F4"/>
              </a:highlight>
            </a:endParaRPr>
          </a:p>
          <a:p>
            <a:r>
              <a:rPr lang="fr-FR" dirty="0"/>
              <a:t>III – Modèle de données</a:t>
            </a:r>
          </a:p>
          <a:p>
            <a:r>
              <a:rPr lang="fr-FR" dirty="0"/>
              <a:t>IV – Tableau de Bord</a:t>
            </a:r>
          </a:p>
          <a:p>
            <a:r>
              <a:rPr lang="fr-FR" dirty="0"/>
              <a:t>V – Conclusions et Perspectives</a:t>
            </a:r>
          </a:p>
          <a:p>
            <a:r>
              <a:rPr lang="fr-FR" dirty="0"/>
              <a:t> ANNEXE</a:t>
            </a:r>
          </a:p>
          <a:p>
            <a:pPr lvl="1"/>
            <a:r>
              <a:rPr lang="fr-FR" dirty="0"/>
              <a:t>Documentation RGPD (ANNEXE)</a:t>
            </a:r>
          </a:p>
        </p:txBody>
      </p:sp>
      <p:sp>
        <p:nvSpPr>
          <p:cNvPr id="3" name="Espace réservé du numéro de diapositive 2">
            <a:extLst>
              <a:ext uri="{FF2B5EF4-FFF2-40B4-BE49-F238E27FC236}">
                <a16:creationId xmlns:a16="http://schemas.microsoft.com/office/drawing/2014/main" id="{41C9FE87-05C0-E2C7-F0E9-58335E51F4DB}"/>
              </a:ext>
            </a:extLst>
          </p:cNvPr>
          <p:cNvSpPr>
            <a:spLocks noGrp="1"/>
          </p:cNvSpPr>
          <p:nvPr>
            <p:ph type="sldNum" sz="quarter" idx="12"/>
          </p:nvPr>
        </p:nvSpPr>
        <p:spPr/>
        <p:txBody>
          <a:bodyPr/>
          <a:lstStyle/>
          <a:p>
            <a:pPr rtl="0"/>
            <a:fld id="{7DC1BBB0-96F0-4077-A278-0F3FB5C104D3}" type="slidenum">
              <a:rPr lang="fr-FR" noProof="0" smtClean="0"/>
              <a:t>7</a:t>
            </a:fld>
            <a:endParaRPr lang="fr-FR" noProof="0"/>
          </a:p>
        </p:txBody>
      </p:sp>
    </p:spTree>
    <p:extLst>
      <p:ext uri="{BB962C8B-B14F-4D97-AF65-F5344CB8AC3E}">
        <p14:creationId xmlns:p14="http://schemas.microsoft.com/office/powerpoint/2010/main" val="407572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E10E1-5B0F-D499-F375-5568CFCE9D2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5593081-C05E-88AC-60A7-392D52AD62E7}"/>
              </a:ext>
            </a:extLst>
          </p:cNvPr>
          <p:cNvSpPr>
            <a:spLocks noGrp="1"/>
          </p:cNvSpPr>
          <p:nvPr>
            <p:ph type="title"/>
          </p:nvPr>
        </p:nvSpPr>
        <p:spPr/>
        <p:txBody>
          <a:bodyPr/>
          <a:lstStyle/>
          <a:p>
            <a:r>
              <a:rPr lang="fr-FR" dirty="0"/>
              <a:t>II.A – Les données d’origine</a:t>
            </a:r>
          </a:p>
        </p:txBody>
      </p:sp>
      <p:sp>
        <p:nvSpPr>
          <p:cNvPr id="4" name="Espace réservé du numéro de diapositive 3">
            <a:extLst>
              <a:ext uri="{FF2B5EF4-FFF2-40B4-BE49-F238E27FC236}">
                <a16:creationId xmlns:a16="http://schemas.microsoft.com/office/drawing/2014/main" id="{0C81A1D5-3947-6939-B5C2-8DC1B44E73B0}"/>
              </a:ext>
            </a:extLst>
          </p:cNvPr>
          <p:cNvSpPr>
            <a:spLocks noGrp="1"/>
          </p:cNvSpPr>
          <p:nvPr>
            <p:ph type="sldNum" sz="quarter" idx="12"/>
          </p:nvPr>
        </p:nvSpPr>
        <p:spPr/>
        <p:txBody>
          <a:bodyPr/>
          <a:lstStyle/>
          <a:p>
            <a:pPr rtl="0"/>
            <a:fld id="{7DC1BBB0-96F0-4077-A278-0F3FB5C104D3}" type="slidenum">
              <a:rPr lang="fr-FR" noProof="0" smtClean="0"/>
              <a:t>8</a:t>
            </a:fld>
            <a:endParaRPr lang="fr-FR" noProof="0"/>
          </a:p>
        </p:txBody>
      </p:sp>
      <p:graphicFrame>
        <p:nvGraphicFramePr>
          <p:cNvPr id="5" name="Espace réservé du contenu 4">
            <a:extLst>
              <a:ext uri="{FF2B5EF4-FFF2-40B4-BE49-F238E27FC236}">
                <a16:creationId xmlns:a16="http://schemas.microsoft.com/office/drawing/2014/main" id="{CCA29B0D-027B-66F3-C953-1B8622F4E3FE}"/>
              </a:ext>
            </a:extLst>
          </p:cNvPr>
          <p:cNvGraphicFramePr>
            <a:graphicFrameLocks noGrp="1"/>
          </p:cNvGraphicFramePr>
          <p:nvPr>
            <p:ph idx="1"/>
            <p:extLst>
              <p:ext uri="{D42A27DB-BD31-4B8C-83A1-F6EECF244321}">
                <p14:modId xmlns:p14="http://schemas.microsoft.com/office/powerpoint/2010/main" val="3274758305"/>
              </p:ext>
            </p:extLst>
          </p:nvPr>
        </p:nvGraphicFramePr>
        <p:xfrm>
          <a:off x="64364" y="877650"/>
          <a:ext cx="7520105" cy="4638853"/>
        </p:xfrm>
        <a:graphic>
          <a:graphicData uri="http://schemas.openxmlformats.org/drawingml/2006/table">
            <a:tbl>
              <a:tblPr firstRow="1" bandRow="1">
                <a:tableStyleId>{5C22544A-7EE6-4342-B048-85BDC9FD1C3A}</a:tableStyleId>
              </a:tblPr>
              <a:tblGrid>
                <a:gridCol w="485432">
                  <a:extLst>
                    <a:ext uri="{9D8B030D-6E8A-4147-A177-3AD203B41FA5}">
                      <a16:colId xmlns:a16="http://schemas.microsoft.com/office/drawing/2014/main" val="11954831"/>
                    </a:ext>
                  </a:extLst>
                </a:gridCol>
                <a:gridCol w="1082224">
                  <a:extLst>
                    <a:ext uri="{9D8B030D-6E8A-4147-A177-3AD203B41FA5}">
                      <a16:colId xmlns:a16="http://schemas.microsoft.com/office/drawing/2014/main" val="4207952112"/>
                    </a:ext>
                  </a:extLst>
                </a:gridCol>
                <a:gridCol w="1512168">
                  <a:extLst>
                    <a:ext uri="{9D8B030D-6E8A-4147-A177-3AD203B41FA5}">
                      <a16:colId xmlns:a16="http://schemas.microsoft.com/office/drawing/2014/main" val="161709198"/>
                    </a:ext>
                  </a:extLst>
                </a:gridCol>
                <a:gridCol w="936104">
                  <a:extLst>
                    <a:ext uri="{9D8B030D-6E8A-4147-A177-3AD203B41FA5}">
                      <a16:colId xmlns:a16="http://schemas.microsoft.com/office/drawing/2014/main" val="2747075809"/>
                    </a:ext>
                  </a:extLst>
                </a:gridCol>
                <a:gridCol w="792088">
                  <a:extLst>
                    <a:ext uri="{9D8B030D-6E8A-4147-A177-3AD203B41FA5}">
                      <a16:colId xmlns:a16="http://schemas.microsoft.com/office/drawing/2014/main" val="2711681395"/>
                    </a:ext>
                  </a:extLst>
                </a:gridCol>
                <a:gridCol w="2064017">
                  <a:extLst>
                    <a:ext uri="{9D8B030D-6E8A-4147-A177-3AD203B41FA5}">
                      <a16:colId xmlns:a16="http://schemas.microsoft.com/office/drawing/2014/main" val="2577356905"/>
                    </a:ext>
                  </a:extLst>
                </a:gridCol>
                <a:gridCol w="648072">
                  <a:extLst>
                    <a:ext uri="{9D8B030D-6E8A-4147-A177-3AD203B41FA5}">
                      <a16:colId xmlns:a16="http://schemas.microsoft.com/office/drawing/2014/main" val="4281065403"/>
                    </a:ext>
                  </a:extLst>
                </a:gridCol>
              </a:tblGrid>
              <a:tr h="398095">
                <a:tc>
                  <a:txBody>
                    <a:bodyPr/>
                    <a:lstStyle/>
                    <a:p>
                      <a:pPr algn="ctr" fontAlgn="ctr">
                        <a:buNone/>
                      </a:pPr>
                      <a:r>
                        <a:rPr lang="fr-FR" sz="1100" b="1" i="0" u="none" strike="noStrike" dirty="0">
                          <a:solidFill>
                            <a:srgbClr val="FFFFFF"/>
                          </a:solidFill>
                          <a:effectLst/>
                          <a:latin typeface="Aptos Narrow" panose="020B0004020202020204" pitchFamily="34" charset="0"/>
                        </a:rPr>
                        <a:t>Source</a:t>
                      </a:r>
                    </a:p>
                  </a:txBody>
                  <a:tcPr marL="9525" marR="9525" marT="9525" marB="0" anchor="ctr">
                    <a:lnL w="19050" cap="flat" cmpd="sng" algn="ctr">
                      <a:solidFill>
                        <a:srgbClr val="333C6B"/>
                      </a:solidFill>
                      <a:prstDash val="solid"/>
                      <a:round/>
                      <a:headEnd type="none" w="med" len="med"/>
                      <a:tailEnd type="none" w="med" len="med"/>
                    </a:lnL>
                    <a:lnT w="19050" cap="flat" cmpd="sng" algn="ctr">
                      <a:solidFill>
                        <a:srgbClr val="333C6B"/>
                      </a:solidFill>
                      <a:prstDash val="solid"/>
                      <a:round/>
                      <a:headEnd type="none" w="med" len="med"/>
                      <a:tailEnd type="none" w="med" len="med"/>
                    </a:lnT>
                  </a:tcPr>
                </a:tc>
                <a:tc>
                  <a:txBody>
                    <a:bodyPr/>
                    <a:lstStyle/>
                    <a:p>
                      <a:pPr algn="ctr" fontAlgn="ctr">
                        <a:buNone/>
                      </a:pPr>
                      <a:r>
                        <a:rPr lang="fr-FR" sz="1100" b="1" i="0" u="none" strike="noStrike" dirty="0">
                          <a:solidFill>
                            <a:srgbClr val="FFFFFF"/>
                          </a:solidFill>
                          <a:effectLst/>
                          <a:latin typeface="Aptos Narrow" panose="020B0004020202020204" pitchFamily="34" charset="0"/>
                        </a:rPr>
                        <a:t>Tables (5)</a:t>
                      </a:r>
                    </a:p>
                  </a:txBody>
                  <a:tcPr marL="9525" marR="9525" marT="9525" marB="0" anchor="ctr">
                    <a:lnT w="19050" cap="flat" cmpd="sng" algn="ctr">
                      <a:solidFill>
                        <a:srgbClr val="333C6B"/>
                      </a:solidFill>
                      <a:prstDash val="solid"/>
                      <a:round/>
                      <a:headEnd type="none" w="med" len="med"/>
                      <a:tailEnd type="none" w="med" len="med"/>
                    </a:lnT>
                  </a:tcPr>
                </a:tc>
                <a:tc>
                  <a:txBody>
                    <a:bodyPr/>
                    <a:lstStyle/>
                    <a:p>
                      <a:pPr algn="ctr" fontAlgn="ctr">
                        <a:buNone/>
                      </a:pPr>
                      <a:r>
                        <a:rPr lang="fr-FR" sz="1100" b="1" u="none" strike="noStrike" dirty="0">
                          <a:solidFill>
                            <a:srgbClr val="FFFFFF"/>
                          </a:solidFill>
                          <a:effectLst/>
                        </a:rPr>
                        <a:t>Indicateur</a:t>
                      </a:r>
                      <a:endParaRPr lang="fr-FR" sz="1100" b="1" i="0" u="none" strike="noStrike" dirty="0">
                        <a:solidFill>
                          <a:srgbClr val="FFFFFF"/>
                        </a:solidFill>
                        <a:effectLst/>
                        <a:latin typeface="Aptos Narrow" panose="020B0004020202020204" pitchFamily="34" charset="0"/>
                      </a:endParaRPr>
                    </a:p>
                  </a:txBody>
                  <a:tcPr marL="9525" marR="9525" marT="9525" marB="0" anchor="ctr">
                    <a:lnT w="19050" cap="flat" cmpd="sng" algn="ctr">
                      <a:solidFill>
                        <a:srgbClr val="333C6B"/>
                      </a:solidFill>
                      <a:prstDash val="solid"/>
                      <a:round/>
                      <a:headEnd type="none" w="med" len="med"/>
                      <a:tailEnd type="none" w="med" len="med"/>
                    </a:lnT>
                  </a:tcPr>
                </a:tc>
                <a:tc>
                  <a:txBody>
                    <a:bodyPr/>
                    <a:lstStyle/>
                    <a:p>
                      <a:pPr algn="ctr" fontAlgn="ctr">
                        <a:buNone/>
                      </a:pPr>
                      <a:r>
                        <a:rPr lang="fr-FR" sz="1100" b="1" u="none" strike="noStrike" dirty="0">
                          <a:solidFill>
                            <a:srgbClr val="FFFFFF"/>
                          </a:solidFill>
                          <a:effectLst/>
                        </a:rPr>
                        <a:t>Granularité</a:t>
                      </a:r>
                      <a:endParaRPr lang="fr-FR" sz="1100" b="1" i="0" u="none" strike="noStrike" dirty="0">
                        <a:solidFill>
                          <a:srgbClr val="FFFFFF"/>
                        </a:solidFill>
                        <a:effectLst/>
                        <a:latin typeface="Aptos Narrow" panose="020B0004020202020204" pitchFamily="34" charset="0"/>
                      </a:endParaRPr>
                    </a:p>
                  </a:txBody>
                  <a:tcPr marL="9525" marR="9525" marT="9525" marB="0" anchor="ctr">
                    <a:lnT w="19050" cap="flat" cmpd="sng" algn="ctr">
                      <a:solidFill>
                        <a:srgbClr val="333C6B"/>
                      </a:solidFill>
                      <a:prstDash val="solid"/>
                      <a:round/>
                      <a:headEnd type="none" w="med" len="med"/>
                      <a:tailEnd type="none" w="med" len="med"/>
                    </a:lnT>
                  </a:tcPr>
                </a:tc>
                <a:tc>
                  <a:txBody>
                    <a:bodyPr/>
                    <a:lstStyle/>
                    <a:p>
                      <a:pPr algn="ctr" fontAlgn="ctr">
                        <a:buNone/>
                      </a:pPr>
                      <a:r>
                        <a:rPr lang="fr-FR" sz="1100" b="1" i="0" u="none" strike="noStrike" dirty="0">
                          <a:solidFill>
                            <a:srgbClr val="FFFFFF"/>
                          </a:solidFill>
                          <a:effectLst/>
                          <a:latin typeface="Aptos Narrow" panose="020B0004020202020204" pitchFamily="34" charset="0"/>
                        </a:rPr>
                        <a:t>Années disponibles</a:t>
                      </a:r>
                    </a:p>
                  </a:txBody>
                  <a:tcPr marL="9525" marR="9525" marT="9525" marB="0" anchor="ctr">
                    <a:lnT w="19050" cap="flat" cmpd="sng" algn="ctr">
                      <a:solidFill>
                        <a:srgbClr val="333C6B"/>
                      </a:solidFill>
                      <a:prstDash val="solid"/>
                      <a:round/>
                      <a:headEnd type="none" w="med" len="med"/>
                      <a:tailEnd type="none" w="med" len="med"/>
                    </a:lnT>
                  </a:tcPr>
                </a:tc>
                <a:tc>
                  <a:txBody>
                    <a:bodyPr/>
                    <a:lstStyle/>
                    <a:p>
                      <a:pPr algn="ctr" fontAlgn="ctr">
                        <a:buNone/>
                      </a:pPr>
                      <a:r>
                        <a:rPr lang="fr-FR" sz="1100" b="1" u="none" strike="noStrike" dirty="0">
                          <a:solidFill>
                            <a:srgbClr val="FFFFFF"/>
                          </a:solidFill>
                          <a:effectLst/>
                        </a:rPr>
                        <a:t>Description courte</a:t>
                      </a:r>
                      <a:br>
                        <a:rPr lang="fr-FR" sz="1100" b="1" u="none" strike="noStrike" dirty="0">
                          <a:solidFill>
                            <a:srgbClr val="FFFFFF"/>
                          </a:solidFill>
                          <a:effectLst/>
                        </a:rPr>
                      </a:br>
                      <a:endParaRPr lang="fr-FR" sz="1100" b="1" i="0" u="none" strike="noStrike" dirty="0">
                        <a:solidFill>
                          <a:srgbClr val="FFFFFF"/>
                        </a:solidFill>
                        <a:effectLst/>
                        <a:latin typeface="Aptos Narrow" panose="020B0004020202020204" pitchFamily="34" charset="0"/>
                      </a:endParaRPr>
                    </a:p>
                  </a:txBody>
                  <a:tcPr marL="9525" marR="9525" marT="9525" marB="0" anchor="ctr">
                    <a:lnT w="19050" cap="flat" cmpd="sng" algn="ctr">
                      <a:solidFill>
                        <a:srgbClr val="333C6B"/>
                      </a:solidFill>
                      <a:prstDash val="solid"/>
                      <a:round/>
                      <a:headEnd type="none" w="med" len="med"/>
                      <a:tailEnd type="none" w="med" len="med"/>
                    </a:lnT>
                  </a:tcPr>
                </a:tc>
                <a:tc>
                  <a:txBody>
                    <a:bodyPr/>
                    <a:lstStyle/>
                    <a:p>
                      <a:pPr algn="ctr" fontAlgn="ctr">
                        <a:buNone/>
                      </a:pPr>
                      <a:r>
                        <a:rPr lang="fr-FR" sz="1100" b="1" i="0" u="none" strike="noStrike" dirty="0">
                          <a:solidFill>
                            <a:srgbClr val="FFFFFF"/>
                          </a:solidFill>
                          <a:effectLst/>
                          <a:latin typeface="Aptos Narrow" panose="020B0004020202020204" pitchFamily="34" charset="0"/>
                        </a:rPr>
                        <a:t>Source</a:t>
                      </a:r>
                    </a:p>
                  </a:txBody>
                  <a:tcPr marL="9525" marR="9525" marT="9525" marB="0" anchor="ctr">
                    <a:lnR w="19050" cap="flat" cmpd="sng" algn="ctr">
                      <a:solidFill>
                        <a:srgbClr val="333C6B"/>
                      </a:solidFill>
                      <a:prstDash val="solid"/>
                      <a:round/>
                      <a:headEnd type="none" w="med" len="med"/>
                      <a:tailEnd type="none" w="med" len="med"/>
                    </a:lnR>
                    <a:lnT w="19050" cap="flat" cmpd="sng" algn="ctr">
                      <a:solidFill>
                        <a:srgbClr val="333C6B"/>
                      </a:solidFill>
                      <a:prstDash val="solid"/>
                      <a:round/>
                      <a:headEnd type="none" w="med" len="med"/>
                      <a:tailEnd type="none" w="med" len="med"/>
                    </a:lnT>
                  </a:tcPr>
                </a:tc>
                <a:extLst>
                  <a:ext uri="{0D108BD9-81ED-4DB2-BD59-A6C34878D82A}">
                    <a16:rowId xmlns:a16="http://schemas.microsoft.com/office/drawing/2014/main" val="923633626"/>
                  </a:ext>
                </a:extLst>
              </a:tr>
              <a:tr h="209039">
                <a:tc>
                  <a:txBody>
                    <a:bodyPr/>
                    <a:lstStyle/>
                    <a:p>
                      <a:pPr marL="0" algn="l" defTabSz="914126" rtl="0" eaLnBrk="1" fontAlgn="b" latinLnBrk="0" hangingPunct="1">
                        <a:buNone/>
                      </a:pPr>
                      <a:r>
                        <a:rPr lang="fr-FR" sz="1100" b="0" i="0" u="none" strike="noStrike" kern="1200" dirty="0">
                          <a:solidFill>
                            <a:srgbClr val="000000"/>
                          </a:solidFill>
                          <a:effectLst/>
                          <a:latin typeface="Aptos Narrow" panose="020B0004020202020204" pitchFamily="34" charset="0"/>
                          <a:ea typeface="+mn-ea"/>
                          <a:cs typeface="+mn-cs"/>
                        </a:rPr>
                        <a:t>?</a:t>
                      </a:r>
                    </a:p>
                  </a:txBody>
                  <a:tcPr marL="9525" marR="9525" marT="9525" marB="0" anchor="ctr">
                    <a:lnL w="19050" cap="flat" cmpd="sng" algn="ctr">
                      <a:solidFill>
                        <a:srgbClr val="333C6B"/>
                      </a:solidFill>
                      <a:prstDash val="solid"/>
                      <a:round/>
                      <a:headEnd type="none" w="med" len="med"/>
                      <a:tailEnd type="none" w="med" len="med"/>
                    </a:lnL>
                    <a:solidFill>
                      <a:srgbClr val="FFFF00"/>
                    </a:solidFill>
                  </a:tcPr>
                </a:tc>
                <a:tc>
                  <a:txBody>
                    <a:bodyPr/>
                    <a:lstStyle/>
                    <a:p>
                      <a:pPr marL="0" algn="l" defTabSz="914126" rtl="0" eaLnBrk="1" fontAlgn="b" latinLnBrk="0" hangingPunct="1">
                        <a:buNone/>
                      </a:pPr>
                      <a:r>
                        <a:rPr lang="fr-FR" sz="1100" b="0" i="0" u="none" strike="noStrike" kern="1200" dirty="0" err="1">
                          <a:solidFill>
                            <a:srgbClr val="000000"/>
                          </a:solidFill>
                          <a:effectLst/>
                          <a:latin typeface="Aptos Narrow" panose="020B0004020202020204" pitchFamily="34" charset="0"/>
                          <a:ea typeface="+mn-ea"/>
                          <a:cs typeface="+mn-cs"/>
                        </a:rPr>
                        <a:t>RegionCountry</a:t>
                      </a:r>
                      <a:endParaRPr lang="fr-FR" sz="1100" b="0" i="0" u="none" strike="noStrike" kern="1200" dirty="0">
                        <a:solidFill>
                          <a:srgbClr val="000000"/>
                        </a:solidFill>
                        <a:effectLst/>
                        <a:latin typeface="Aptos Narrow" panose="020B0004020202020204" pitchFamily="34" charset="0"/>
                        <a:ea typeface="+mn-ea"/>
                        <a:cs typeface="+mn-cs"/>
                      </a:endParaRPr>
                    </a:p>
                  </a:txBody>
                  <a:tcPr marL="9525" marR="9525" marT="9525" marB="0" anchor="ctr">
                    <a:solidFill>
                      <a:srgbClr val="FFFF93"/>
                    </a:solidFill>
                  </a:tcPr>
                </a:tc>
                <a:tc>
                  <a:txBody>
                    <a:bodyPr/>
                    <a:lstStyle/>
                    <a:p>
                      <a:pPr marL="0" algn="l" defTabSz="914126" rtl="0" eaLnBrk="1" fontAlgn="b" latinLnBrk="0" hangingPunct="1">
                        <a:buNone/>
                      </a:pPr>
                      <a:endParaRPr lang="fr-FR" sz="1100" b="0" i="0" u="none" strike="noStrike" kern="1200" dirty="0">
                        <a:solidFill>
                          <a:srgbClr val="000000"/>
                        </a:solidFill>
                        <a:effectLst/>
                        <a:latin typeface="Aptos Narrow" panose="020B0004020202020204" pitchFamily="34" charset="0"/>
                        <a:ea typeface="+mn-ea"/>
                        <a:cs typeface="+mn-cs"/>
                      </a:endParaRPr>
                    </a:p>
                  </a:txBody>
                  <a:tcPr marL="9525" marR="9525" marT="9525" marB="0" anchor="ctr">
                    <a:solidFill>
                      <a:srgbClr val="FFE4AF"/>
                    </a:solidFill>
                  </a:tcPr>
                </a:tc>
                <a:tc>
                  <a:txBody>
                    <a:bodyPr/>
                    <a:lstStyle/>
                    <a:p>
                      <a:pPr marL="0" algn="l" defTabSz="914126" rtl="0" eaLnBrk="1" fontAlgn="b" latinLnBrk="0" hangingPunct="1">
                        <a:buNone/>
                      </a:pPr>
                      <a:endParaRPr lang="fr-FR" sz="1100" b="0" i="0" u="none" strike="noStrike" kern="1200" dirty="0">
                        <a:solidFill>
                          <a:srgbClr val="000000"/>
                        </a:solidFill>
                        <a:effectLst/>
                        <a:latin typeface="Aptos Narrow" panose="020B0004020202020204" pitchFamily="34" charset="0"/>
                        <a:ea typeface="+mn-ea"/>
                        <a:cs typeface="+mn-cs"/>
                      </a:endParaRPr>
                    </a:p>
                  </a:txBody>
                  <a:tcPr marL="9525" marR="9525" marT="9525" marB="0" anchor="ctr"/>
                </a:tc>
                <a:tc>
                  <a:txBody>
                    <a:bodyPr/>
                    <a:lstStyle/>
                    <a:p>
                      <a:pPr marL="0" algn="l" defTabSz="914126" rtl="0" eaLnBrk="1" fontAlgn="b" latinLnBrk="0" hangingPunct="1">
                        <a:buNone/>
                      </a:pPr>
                      <a:endParaRPr lang="fr-FR" sz="1100" b="0" i="0" u="none" strike="noStrike" kern="1200" dirty="0">
                        <a:solidFill>
                          <a:srgbClr val="000000"/>
                        </a:solidFill>
                        <a:effectLst/>
                        <a:latin typeface="Aptos Narrow" panose="020B0004020202020204" pitchFamily="34" charset="0"/>
                        <a:ea typeface="+mn-ea"/>
                        <a:cs typeface="+mn-cs"/>
                      </a:endParaRPr>
                    </a:p>
                  </a:txBody>
                  <a:tcPr marL="9525" marR="9525" marT="9525" marB="0" anchor="ctr"/>
                </a:tc>
                <a:tc>
                  <a:txBody>
                    <a:bodyPr/>
                    <a:lstStyle/>
                    <a:p>
                      <a:pPr marL="0" algn="l" defTabSz="914126" rtl="0" eaLnBrk="1" fontAlgn="b" latinLnBrk="0" hangingPunct="1">
                        <a:buNone/>
                      </a:pPr>
                      <a:endParaRPr lang="fr-FR" sz="1100" b="0" i="0" u="none" strike="noStrike" kern="1200" dirty="0">
                        <a:solidFill>
                          <a:srgbClr val="000000"/>
                        </a:solidFill>
                        <a:effectLst/>
                        <a:latin typeface="Aptos Narrow" panose="020B0004020202020204" pitchFamily="34" charset="0"/>
                        <a:ea typeface="+mn-ea"/>
                        <a:cs typeface="+mn-cs"/>
                      </a:endParaRPr>
                    </a:p>
                  </a:txBody>
                  <a:tcPr marL="9525" marR="9525" marT="9525" marB="0" anchor="ctr"/>
                </a:tc>
                <a:tc>
                  <a:txBody>
                    <a:bodyPr/>
                    <a:lstStyle/>
                    <a:p>
                      <a:pPr marL="0" algn="l" defTabSz="914126" rtl="0" eaLnBrk="1" fontAlgn="b" latinLnBrk="0" hangingPunct="1">
                        <a:buNone/>
                      </a:pPr>
                      <a:endParaRPr lang="fr-FR" sz="1100" b="0" i="0" u="none" strike="noStrike" kern="1200" dirty="0">
                        <a:solidFill>
                          <a:srgbClr val="000000"/>
                        </a:solidFill>
                        <a:effectLst/>
                        <a:latin typeface="Aptos Narrow" panose="020B0004020202020204" pitchFamily="34" charset="0"/>
                        <a:ea typeface="+mn-ea"/>
                        <a:cs typeface="+mn-cs"/>
                      </a:endParaRPr>
                    </a:p>
                  </a:txBody>
                  <a:tcPr marL="9525" marR="9525" marT="9525" marB="0" anchor="ctr">
                    <a:lnR w="1905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2602932976"/>
                  </a:ext>
                </a:extLst>
              </a:tr>
              <a:tr h="576064">
                <a:tc>
                  <a:txBody>
                    <a:bodyPr/>
                    <a:lstStyle/>
                    <a:p>
                      <a:pPr algn="l" fontAlgn="b">
                        <a:buNone/>
                      </a:pPr>
                      <a:r>
                        <a:rPr lang="fr-FR" sz="1100" b="0" i="0" u="none" strike="noStrike" dirty="0">
                          <a:solidFill>
                            <a:srgbClr val="000000"/>
                          </a:solidFill>
                          <a:effectLst/>
                          <a:latin typeface="Aptos Narrow" panose="020B0004020202020204" pitchFamily="34" charset="0"/>
                        </a:rPr>
                        <a:t>FAO</a:t>
                      </a:r>
                    </a:p>
                  </a:txBody>
                  <a:tcPr marL="9525" marR="9525" marT="9525" marB="0" anchor="ctr">
                    <a:lnL w="19050" cap="flat" cmpd="sng" algn="ctr">
                      <a:solidFill>
                        <a:srgbClr val="333C6B"/>
                      </a:solidFill>
                      <a:prstDash val="solid"/>
                      <a:round/>
                      <a:headEnd type="none" w="med" len="med"/>
                      <a:tailEnd type="none" w="med" len="med"/>
                    </a:lnL>
                    <a:solidFill>
                      <a:srgbClr val="FF99FF"/>
                    </a:solidFill>
                  </a:tcPr>
                </a:tc>
                <a:tc>
                  <a:txBody>
                    <a:bodyPr/>
                    <a:lstStyle/>
                    <a:p>
                      <a:pPr algn="l" fontAlgn="b">
                        <a:buNone/>
                      </a:pPr>
                      <a:r>
                        <a:rPr lang="fr-FR" sz="1100" b="0" i="0" u="none" strike="noStrike" dirty="0">
                          <a:solidFill>
                            <a:srgbClr val="000000"/>
                          </a:solidFill>
                          <a:effectLst/>
                          <a:latin typeface="Aptos Narrow" panose="020B0004020202020204" pitchFamily="34" charset="0"/>
                        </a:rPr>
                        <a:t>Population</a:t>
                      </a:r>
                    </a:p>
                  </a:txBody>
                  <a:tcPr marL="9525" marR="9525" marT="9525" marB="0" anchor="ctr">
                    <a:solidFill>
                      <a:srgbClr val="FF99FF"/>
                    </a:solidFill>
                  </a:tcPr>
                </a:tc>
                <a:tc>
                  <a:txBody>
                    <a:bodyPr/>
                    <a:lstStyle/>
                    <a:p>
                      <a:pPr algn="l" fontAlgn="ctr">
                        <a:buNone/>
                      </a:pPr>
                      <a:r>
                        <a:rPr lang="fr-FR" sz="1100" b="1" i="0" u="none" strike="noStrike" dirty="0">
                          <a:solidFill>
                            <a:srgbClr val="000000"/>
                          </a:solidFill>
                          <a:effectLst/>
                          <a:latin typeface="Aptos Narrow" panose="020B0004020202020204" pitchFamily="34" charset="0"/>
                        </a:rPr>
                        <a:t>Population</a:t>
                      </a:r>
                    </a:p>
                  </a:txBody>
                  <a:tcPr marL="9525" marR="9525" marT="9525" marB="0" anchor="ctr">
                    <a:solidFill>
                      <a:srgbClr val="FFE4AF"/>
                    </a:solidFill>
                  </a:tcPr>
                </a:tc>
                <a:tc>
                  <a:txBody>
                    <a:bodyPr/>
                    <a:lstStyle/>
                    <a:p>
                      <a:pPr algn="l" fontAlgn="b">
                        <a:buNone/>
                      </a:pPr>
                      <a:r>
                        <a:rPr lang="en-US" sz="1100" b="0" i="0" u="none" strike="noStrike" dirty="0">
                          <a:solidFill>
                            <a:srgbClr val="000000"/>
                          </a:solidFill>
                          <a:effectLst/>
                          <a:latin typeface="Aptos Narrow" panose="020B0004020202020204" pitchFamily="34" charset="0"/>
                        </a:rPr>
                        <a:t>Total, </a:t>
                      </a:r>
                      <a:br>
                        <a:rPr lang="en-US" sz="1100" b="0" i="0" u="none" strike="noStrike" dirty="0">
                          <a:solidFill>
                            <a:srgbClr val="000000"/>
                          </a:solidFill>
                          <a:effectLst/>
                          <a:latin typeface="Aptos Narrow" panose="020B0004020202020204" pitchFamily="34" charset="0"/>
                        </a:rPr>
                      </a:br>
                      <a:r>
                        <a:rPr lang="en-US" sz="1100" b="0" i="0" u="none" strike="noStrike" dirty="0">
                          <a:solidFill>
                            <a:srgbClr val="000000"/>
                          </a:solidFill>
                          <a:effectLst/>
                          <a:latin typeface="Aptos Narrow" panose="020B0004020202020204" pitchFamily="34" charset="0"/>
                        </a:rPr>
                        <a:t>Rural, Urbain, </a:t>
                      </a:r>
                    </a:p>
                    <a:p>
                      <a:pPr algn="l" fontAlgn="b">
                        <a:buNone/>
                      </a:pPr>
                      <a:r>
                        <a:rPr lang="en-US" sz="1100" b="0" i="0" u="none" strike="noStrike" dirty="0">
                          <a:solidFill>
                            <a:srgbClr val="000000"/>
                          </a:solidFill>
                          <a:effectLst/>
                          <a:latin typeface="Aptos Narrow" panose="020B0004020202020204" pitchFamily="34" charset="0"/>
                        </a:rPr>
                        <a:t>Female, Male</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2000-2018</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Population</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hlinkClick r:id="rId2"/>
                        </a:rPr>
                        <a:t>FAO Population</a:t>
                      </a:r>
                      <a:endParaRPr lang="fr-FR" sz="1100" b="0" i="0" u="none" strike="noStrike" dirty="0">
                        <a:solidFill>
                          <a:srgbClr val="000000"/>
                        </a:solidFill>
                        <a:effectLst/>
                        <a:latin typeface="Aptos Narrow" panose="020B0004020202020204" pitchFamily="34" charset="0"/>
                      </a:endParaRPr>
                    </a:p>
                  </a:txBody>
                  <a:tcPr marL="9525" marR="9525" marT="9525" marB="0" anchor="ctr">
                    <a:lnR w="1905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1490177542"/>
                  </a:ext>
                </a:extLst>
              </a:tr>
              <a:tr h="504056">
                <a:tc>
                  <a:txBody>
                    <a:bodyPr/>
                    <a:lstStyle/>
                    <a:p>
                      <a:pPr algn="l" fontAlgn="b">
                        <a:buNone/>
                      </a:pPr>
                      <a:r>
                        <a:rPr lang="fr-FR" sz="1100" b="0" i="0" u="none" strike="noStrike" dirty="0">
                          <a:solidFill>
                            <a:srgbClr val="000000"/>
                          </a:solidFill>
                          <a:effectLst/>
                          <a:latin typeface="Aptos Narrow" panose="020B0004020202020204" pitchFamily="34" charset="0"/>
                        </a:rPr>
                        <a:t>FAO</a:t>
                      </a:r>
                    </a:p>
                  </a:txBody>
                  <a:tcPr marL="9525" marR="9525" marT="9525" marB="0" anchor="ctr">
                    <a:lnL w="19050" cap="flat" cmpd="sng" algn="ctr">
                      <a:solidFill>
                        <a:srgbClr val="333C6B"/>
                      </a:solidFill>
                      <a:prstDash val="solid"/>
                      <a:round/>
                      <a:headEnd type="none" w="med" len="med"/>
                      <a:tailEnd type="none" w="med" len="med"/>
                    </a:lnL>
                    <a:solidFill>
                      <a:srgbClr val="FFE1FF"/>
                    </a:solidFill>
                  </a:tcPr>
                </a:tc>
                <a:tc>
                  <a:txBody>
                    <a:bodyPr/>
                    <a:lstStyle/>
                    <a:p>
                      <a:pPr algn="l" fontAlgn="b">
                        <a:buNone/>
                      </a:pPr>
                      <a:r>
                        <a:rPr lang="fr-FR" sz="1100" b="0" i="0" u="none" strike="noStrike" dirty="0" err="1">
                          <a:solidFill>
                            <a:srgbClr val="000000"/>
                          </a:solidFill>
                          <a:effectLst/>
                          <a:latin typeface="Aptos Narrow" panose="020B0004020202020204" pitchFamily="34" charset="0"/>
                        </a:rPr>
                        <a:t>PoliticalStability</a:t>
                      </a:r>
                      <a:endParaRPr lang="fr-FR" sz="1100" b="0" i="0" u="none" strike="noStrike" dirty="0">
                        <a:solidFill>
                          <a:srgbClr val="000000"/>
                        </a:solidFill>
                        <a:effectLst/>
                        <a:latin typeface="Aptos Narrow" panose="020B0004020202020204" pitchFamily="34" charset="0"/>
                      </a:endParaRPr>
                    </a:p>
                  </a:txBody>
                  <a:tcPr marL="9525" marR="9525" marT="9525" marB="0" anchor="ctr">
                    <a:solidFill>
                      <a:srgbClr val="FFE1FF"/>
                    </a:solidFill>
                  </a:tcPr>
                </a:tc>
                <a:tc>
                  <a:txBody>
                    <a:bodyPr/>
                    <a:lstStyle/>
                    <a:p>
                      <a:pPr algn="l" fontAlgn="ctr">
                        <a:buNone/>
                      </a:pPr>
                      <a:r>
                        <a:rPr lang="fr-FR" sz="1100" b="1" i="0" u="none" strike="noStrike" dirty="0" err="1">
                          <a:solidFill>
                            <a:srgbClr val="000000"/>
                          </a:solidFill>
                          <a:effectLst/>
                          <a:latin typeface="Aptos Narrow" panose="020B0004020202020204" pitchFamily="34" charset="0"/>
                        </a:rPr>
                        <a:t>Political_Stability</a:t>
                      </a:r>
                      <a:endParaRPr lang="fr-FR" sz="1100" b="1" i="0" u="none" strike="noStrike" dirty="0">
                        <a:solidFill>
                          <a:srgbClr val="000000"/>
                        </a:solidFill>
                        <a:effectLst/>
                        <a:latin typeface="Aptos Narrow" panose="020B0004020202020204" pitchFamily="34" charset="0"/>
                      </a:endParaRPr>
                    </a:p>
                  </a:txBody>
                  <a:tcPr marL="9525" marR="9525" marT="9525" marB="0" anchor="ctr">
                    <a:solidFill>
                      <a:srgbClr val="FFE4AF"/>
                    </a:solidFill>
                  </a:tcPr>
                </a:tc>
                <a:tc>
                  <a:txBody>
                    <a:bodyPr/>
                    <a:lstStyle/>
                    <a:p>
                      <a:pPr algn="l" fontAlgn="b">
                        <a:buNone/>
                      </a:pPr>
                      <a:r>
                        <a:rPr lang="fr-FR" sz="1100" b="0" i="0" u="none" strike="noStrike" dirty="0">
                          <a:solidFill>
                            <a:srgbClr val="000000"/>
                          </a:solidFill>
                          <a:effectLst/>
                          <a:latin typeface="Aptos Narrow" panose="020B0004020202020204" pitchFamily="34" charset="0"/>
                        </a:rPr>
                        <a:t>Total</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2000-2018</a:t>
                      </a:r>
                    </a:p>
                  </a:txBody>
                  <a:tcPr marL="9525" marR="9525" marT="9525" marB="0" anchor="ctr"/>
                </a:tc>
                <a:tc>
                  <a:txBody>
                    <a:bodyPr/>
                    <a:lstStyle/>
                    <a:p>
                      <a:pPr algn="l" fontAlgn="b">
                        <a:buNone/>
                      </a:pPr>
                      <a:r>
                        <a:rPr lang="en-US" sz="1100" b="0" i="0" u="none" strike="noStrike" dirty="0">
                          <a:solidFill>
                            <a:srgbClr val="000000"/>
                          </a:solidFill>
                          <a:effectLst/>
                          <a:latin typeface="Aptos Narrow" panose="020B0004020202020204" pitchFamily="34" charset="0"/>
                        </a:rPr>
                        <a:t>Political stability and absence of violence/terrorism (index)</a:t>
                      </a:r>
                      <a:endParaRPr lang="fr-FR"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hlinkClick r:id="rId3"/>
                        </a:rPr>
                        <a:t>FAO </a:t>
                      </a:r>
                      <a:r>
                        <a:rPr lang="fr-FR" sz="1100" b="0" i="0" u="none" strike="noStrike" dirty="0" err="1">
                          <a:solidFill>
                            <a:srgbClr val="000000"/>
                          </a:solidFill>
                          <a:effectLst/>
                          <a:latin typeface="Aptos Narrow" panose="020B0004020202020204" pitchFamily="34" charset="0"/>
                          <a:hlinkClick r:id="rId3"/>
                        </a:rPr>
                        <a:t>PolStab</a:t>
                      </a:r>
                      <a:endParaRPr lang="fr-FR" sz="1100" b="0" i="0" u="none" strike="noStrike" dirty="0">
                        <a:solidFill>
                          <a:srgbClr val="000000"/>
                        </a:solidFill>
                        <a:effectLst/>
                        <a:latin typeface="Aptos Narrow" panose="020B0004020202020204" pitchFamily="34" charset="0"/>
                      </a:endParaRPr>
                    </a:p>
                  </a:txBody>
                  <a:tcPr marL="9525" marR="9525" marT="9525" marB="0" anchor="ctr">
                    <a:lnR w="1905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2151466900"/>
                  </a:ext>
                </a:extLst>
              </a:tr>
              <a:tr h="576064">
                <a:tc>
                  <a:txBody>
                    <a:bodyPr/>
                    <a:lstStyle/>
                    <a:p>
                      <a:pPr algn="l" fontAlgn="b">
                        <a:buNone/>
                      </a:pPr>
                      <a:r>
                        <a:rPr lang="fr-FR" sz="1100" b="0" i="0" u="none" strike="noStrike" dirty="0">
                          <a:solidFill>
                            <a:srgbClr val="000000"/>
                          </a:solidFill>
                          <a:effectLst/>
                          <a:latin typeface="Aptos Narrow" panose="020B0004020202020204" pitchFamily="34" charset="0"/>
                        </a:rPr>
                        <a:t>WHO</a:t>
                      </a:r>
                    </a:p>
                  </a:txBody>
                  <a:tcPr marL="9525" marR="9525" marT="9525" marB="0" anchor="ctr">
                    <a:lnL w="19050" cap="flat" cmpd="sng" algn="ctr">
                      <a:solidFill>
                        <a:srgbClr val="333C6B"/>
                      </a:solidFill>
                      <a:prstDash val="solid"/>
                      <a:round/>
                      <a:headEnd type="none" w="med" len="med"/>
                      <a:tailEnd type="none" w="med" len="med"/>
                    </a:lnL>
                    <a:solidFill>
                      <a:srgbClr val="00B0F0"/>
                    </a:solidFill>
                  </a:tcPr>
                </a:tc>
                <a:tc>
                  <a:txBody>
                    <a:bodyPr/>
                    <a:lstStyle/>
                    <a:p>
                      <a:pPr algn="l" fontAlgn="b">
                        <a:buNone/>
                      </a:pPr>
                      <a:r>
                        <a:rPr lang="fr-FR" sz="1100" b="0" i="0" u="none" strike="noStrike" dirty="0" err="1">
                          <a:solidFill>
                            <a:srgbClr val="000000"/>
                          </a:solidFill>
                          <a:effectLst/>
                          <a:latin typeface="Aptos Narrow" panose="020B0004020202020204" pitchFamily="34" charset="0"/>
                        </a:rPr>
                        <a:t>BasicAndSafely</a:t>
                      </a:r>
                      <a:endParaRPr lang="fr-FR" sz="1100" b="0" i="0" u="none" strike="noStrike" dirty="0">
                        <a:solidFill>
                          <a:srgbClr val="000000"/>
                        </a:solidFill>
                        <a:effectLst/>
                        <a:latin typeface="Aptos Narrow" panose="020B0004020202020204" pitchFamily="34" charset="0"/>
                      </a:endParaRPr>
                    </a:p>
                    <a:p>
                      <a:pPr algn="l" fontAlgn="b">
                        <a:buNone/>
                      </a:pPr>
                      <a:r>
                        <a:rPr lang="fr-FR" sz="1100" b="0" i="0" u="none" strike="noStrike" dirty="0" err="1">
                          <a:solidFill>
                            <a:srgbClr val="000000"/>
                          </a:solidFill>
                          <a:effectLst/>
                          <a:latin typeface="Aptos Narrow" panose="020B0004020202020204" pitchFamily="34" charset="0"/>
                        </a:rPr>
                        <a:t>Managed</a:t>
                      </a:r>
                      <a:r>
                        <a:rPr lang="fr-FR" sz="1100" b="0" i="0" u="none" strike="noStrike" dirty="0">
                          <a:solidFill>
                            <a:srgbClr val="000000"/>
                          </a:solidFill>
                          <a:effectLst/>
                          <a:latin typeface="Aptos Narrow" panose="020B0004020202020204" pitchFamily="34" charset="0"/>
                        </a:rPr>
                        <a:t> </a:t>
                      </a:r>
                      <a:r>
                        <a:rPr lang="fr-FR" sz="1100" b="0" i="0" u="none" strike="noStrike" dirty="0" err="1">
                          <a:solidFill>
                            <a:srgbClr val="000000"/>
                          </a:solidFill>
                          <a:effectLst/>
                          <a:latin typeface="Aptos Narrow" panose="020B0004020202020204" pitchFamily="34" charset="0"/>
                        </a:rPr>
                        <a:t>Drinking</a:t>
                      </a:r>
                      <a:endParaRPr lang="fr-FR" sz="1100" b="0" i="0" u="none" strike="noStrike" dirty="0">
                        <a:solidFill>
                          <a:srgbClr val="000000"/>
                        </a:solidFill>
                        <a:effectLst/>
                        <a:latin typeface="Aptos Narrow" panose="020B0004020202020204" pitchFamily="34" charset="0"/>
                      </a:endParaRPr>
                    </a:p>
                    <a:p>
                      <a:pPr algn="l" fontAlgn="b">
                        <a:buNone/>
                      </a:pPr>
                      <a:r>
                        <a:rPr lang="fr-FR" sz="1100" b="0" i="0" u="none" strike="noStrike" dirty="0" err="1">
                          <a:solidFill>
                            <a:srgbClr val="000000"/>
                          </a:solidFill>
                          <a:effectLst/>
                          <a:latin typeface="Aptos Narrow" panose="020B0004020202020204" pitchFamily="34" charset="0"/>
                        </a:rPr>
                        <a:t>WaterServices</a:t>
                      </a:r>
                      <a:endParaRPr lang="fr-FR" sz="1100" b="0" i="0" u="none" strike="noStrike" dirty="0">
                        <a:solidFill>
                          <a:srgbClr val="000000"/>
                        </a:solidFill>
                        <a:effectLst/>
                        <a:latin typeface="Aptos Narrow" panose="020B0004020202020204" pitchFamily="34" charset="0"/>
                      </a:endParaRPr>
                    </a:p>
                  </a:txBody>
                  <a:tcPr marL="9525" marR="9525" marT="9525" marB="0" anchor="ctr">
                    <a:solidFill>
                      <a:srgbClr val="00B0F0"/>
                    </a:solidFill>
                  </a:tcPr>
                </a:tc>
                <a:tc>
                  <a:txBody>
                    <a:bodyPr/>
                    <a:lstStyle/>
                    <a:p>
                      <a:pPr algn="l" fontAlgn="b">
                        <a:buNone/>
                      </a:pPr>
                      <a:r>
                        <a:rPr lang="en-US" sz="1100" b="1" u="none" strike="noStrike" dirty="0">
                          <a:solidFill>
                            <a:srgbClr val="000000"/>
                          </a:solidFill>
                          <a:effectLst/>
                        </a:rPr>
                        <a:t>Population using at least basic drinking-water services (%)</a:t>
                      </a:r>
                      <a:endParaRPr lang="fr-FR" sz="1100" b="1" i="0" u="none" strike="noStrike" dirty="0">
                        <a:solidFill>
                          <a:srgbClr val="000000"/>
                        </a:solidFill>
                        <a:effectLst/>
                        <a:latin typeface="Aptos Narrow" panose="020B0004020202020204" pitchFamily="34" charset="0"/>
                      </a:endParaRPr>
                    </a:p>
                  </a:txBody>
                  <a:tcPr marL="9525" marR="9525" marT="9525" marB="0" anchor="ctr">
                    <a:solidFill>
                      <a:srgbClr val="FFE4AF"/>
                    </a:solidFill>
                  </a:tcPr>
                </a:tc>
                <a:tc>
                  <a:txBody>
                    <a:bodyPr/>
                    <a:lstStyle/>
                    <a:p>
                      <a:pPr algn="l" fontAlgn="b">
                        <a:buNone/>
                      </a:pPr>
                      <a:r>
                        <a:rPr lang="fr-FR" sz="1100" b="0" u="none" strike="noStrike" dirty="0">
                          <a:solidFill>
                            <a:srgbClr val="000000"/>
                          </a:solidFill>
                          <a:effectLst/>
                        </a:rPr>
                        <a:t>Total, </a:t>
                      </a:r>
                      <a:br>
                        <a:rPr lang="fr-FR" sz="1100" b="0" u="none" strike="noStrike" dirty="0">
                          <a:solidFill>
                            <a:srgbClr val="000000"/>
                          </a:solidFill>
                          <a:effectLst/>
                        </a:rPr>
                      </a:br>
                      <a:r>
                        <a:rPr lang="fr-FR" sz="1100" b="0" u="none" strike="noStrike" dirty="0">
                          <a:solidFill>
                            <a:srgbClr val="000000"/>
                          </a:solidFill>
                          <a:effectLst/>
                        </a:rPr>
                        <a:t>Rural, Urbain</a:t>
                      </a:r>
                      <a:endParaRPr lang="fr-FR"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buNone/>
                      </a:pPr>
                      <a:r>
                        <a:rPr lang="fr-FR" sz="1100" b="0" u="none" strike="noStrike" dirty="0">
                          <a:solidFill>
                            <a:srgbClr val="000000"/>
                          </a:solidFill>
                          <a:effectLst/>
                        </a:rPr>
                        <a:t>2000-2017</a:t>
                      </a:r>
                      <a:endParaRPr lang="fr-FR"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 Pourcentage de la population buvant de l’eau provenant d’une source de base ?</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a:t>
                      </a:r>
                    </a:p>
                  </a:txBody>
                  <a:tcPr marL="9525" marR="9525" marT="9525" marB="0" anchor="ctr">
                    <a:lnR w="1905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3431107321"/>
                  </a:ext>
                </a:extLst>
              </a:tr>
              <a:tr h="398095">
                <a:tc>
                  <a:txBody>
                    <a:bodyPr/>
                    <a:lstStyle/>
                    <a:p>
                      <a:pPr algn="l" fontAlgn="b">
                        <a:buNone/>
                      </a:pPr>
                      <a:r>
                        <a:rPr lang="fr-FR" sz="1100" b="0" i="0" u="none" strike="noStrike" dirty="0">
                          <a:solidFill>
                            <a:srgbClr val="000000"/>
                          </a:solidFill>
                          <a:effectLst/>
                          <a:latin typeface="Aptos Narrow" panose="020B0004020202020204" pitchFamily="34" charset="0"/>
                        </a:rPr>
                        <a:t>WHO</a:t>
                      </a:r>
                    </a:p>
                  </a:txBody>
                  <a:tcPr marL="9525" marR="9525" marT="9525" marB="0" anchor="ctr">
                    <a:lnL w="19050" cap="flat" cmpd="sng" algn="ctr">
                      <a:solidFill>
                        <a:srgbClr val="333C6B"/>
                      </a:solidFill>
                      <a:prstDash val="solid"/>
                      <a:round/>
                      <a:headEnd type="none" w="med" len="med"/>
                      <a:tailEnd type="none" w="med" len="med"/>
                    </a:lnL>
                    <a:solidFill>
                      <a:srgbClr val="00B0F0"/>
                    </a:solidFill>
                  </a:tcPr>
                </a:tc>
                <a:tc>
                  <a:txBody>
                    <a:bodyPr/>
                    <a:lstStyle/>
                    <a:p>
                      <a:pPr marL="0" marR="0" lvl="0" indent="0" algn="l" defTabSz="914126" rtl="0" eaLnBrk="1" fontAlgn="b" latinLnBrk="0" hangingPunct="1">
                        <a:lnSpc>
                          <a:spcPct val="100000"/>
                        </a:lnSpc>
                        <a:spcBef>
                          <a:spcPts val="0"/>
                        </a:spcBef>
                        <a:spcAft>
                          <a:spcPts val="0"/>
                        </a:spcAft>
                        <a:buClrTx/>
                        <a:buSzTx/>
                        <a:buFontTx/>
                        <a:buNone/>
                        <a:tabLst/>
                        <a:defRPr/>
                      </a:pPr>
                      <a:r>
                        <a:rPr lang="fr-FR" sz="1100" b="0" i="0" u="none" strike="noStrike" dirty="0" err="1">
                          <a:solidFill>
                            <a:srgbClr val="000000"/>
                          </a:solidFill>
                          <a:effectLst/>
                          <a:latin typeface="Aptos Narrow" panose="020B0004020202020204" pitchFamily="34" charset="0"/>
                        </a:rPr>
                        <a:t>BasicAndSafely</a:t>
                      </a:r>
                      <a:endParaRPr lang="fr-FR" sz="1100" b="0" i="0" u="none" strike="noStrike" dirty="0">
                        <a:solidFill>
                          <a:srgbClr val="000000"/>
                        </a:solidFill>
                        <a:effectLst/>
                        <a:latin typeface="Aptos Narrow" panose="020B0004020202020204" pitchFamily="34" charset="0"/>
                      </a:endParaRPr>
                    </a:p>
                    <a:p>
                      <a:pPr marL="0" marR="0" lvl="0" indent="0" algn="l" defTabSz="914126" rtl="0" eaLnBrk="1" fontAlgn="b" latinLnBrk="0" hangingPunct="1">
                        <a:lnSpc>
                          <a:spcPct val="100000"/>
                        </a:lnSpc>
                        <a:spcBef>
                          <a:spcPts val="0"/>
                        </a:spcBef>
                        <a:spcAft>
                          <a:spcPts val="0"/>
                        </a:spcAft>
                        <a:buClrTx/>
                        <a:buSzTx/>
                        <a:buFontTx/>
                        <a:buNone/>
                        <a:tabLst/>
                        <a:defRPr/>
                      </a:pPr>
                      <a:r>
                        <a:rPr lang="fr-FR" sz="1100" b="0" i="0" u="none" strike="noStrike" dirty="0" err="1">
                          <a:solidFill>
                            <a:srgbClr val="000000"/>
                          </a:solidFill>
                          <a:effectLst/>
                          <a:latin typeface="Aptos Narrow" panose="020B0004020202020204" pitchFamily="34" charset="0"/>
                        </a:rPr>
                        <a:t>ManagedDrinkingWaterServices</a:t>
                      </a:r>
                      <a:endParaRPr lang="fr-FR" sz="1100" b="0" i="0" u="none" strike="noStrike" dirty="0">
                        <a:solidFill>
                          <a:srgbClr val="000000"/>
                        </a:solidFill>
                        <a:effectLst/>
                        <a:latin typeface="Aptos Narrow" panose="020B0004020202020204" pitchFamily="34" charset="0"/>
                      </a:endParaRPr>
                    </a:p>
                  </a:txBody>
                  <a:tcPr marL="9525" marR="9525" marT="9525" marB="0" anchor="ctr">
                    <a:solidFill>
                      <a:srgbClr val="00B0F0"/>
                    </a:solidFill>
                  </a:tcPr>
                </a:tc>
                <a:tc>
                  <a:txBody>
                    <a:bodyPr/>
                    <a:lstStyle/>
                    <a:p>
                      <a:pPr algn="l" fontAlgn="b">
                        <a:buNone/>
                      </a:pPr>
                      <a:r>
                        <a:rPr lang="en-US" sz="1100" b="1" u="none" strike="noStrike" dirty="0">
                          <a:solidFill>
                            <a:srgbClr val="000000"/>
                          </a:solidFill>
                          <a:effectLst/>
                        </a:rPr>
                        <a:t>Population using safely managed drinking-water services (%)</a:t>
                      </a:r>
                      <a:endParaRPr lang="fr-FR" sz="1100" b="1" i="0" u="none" strike="noStrike" dirty="0">
                        <a:solidFill>
                          <a:srgbClr val="000000"/>
                        </a:solidFill>
                        <a:effectLst/>
                        <a:latin typeface="Aptos Narrow" panose="020B0004020202020204" pitchFamily="34" charset="0"/>
                      </a:endParaRPr>
                    </a:p>
                  </a:txBody>
                  <a:tcPr marL="9525" marR="9525" marT="9525" marB="0" anchor="ctr">
                    <a:solidFill>
                      <a:srgbClr val="FFE4AF"/>
                    </a:solidFill>
                  </a:tcPr>
                </a:tc>
                <a:tc>
                  <a:txBody>
                    <a:bodyPr/>
                    <a:lstStyle/>
                    <a:p>
                      <a:pPr marL="0" marR="0" lvl="0" indent="0" algn="l" defTabSz="914126" rtl="0" eaLnBrk="1" fontAlgn="b" latinLnBrk="0" hangingPunct="1">
                        <a:lnSpc>
                          <a:spcPct val="100000"/>
                        </a:lnSpc>
                        <a:spcBef>
                          <a:spcPts val="0"/>
                        </a:spcBef>
                        <a:spcAft>
                          <a:spcPts val="0"/>
                        </a:spcAft>
                        <a:buClrTx/>
                        <a:buSzTx/>
                        <a:buFontTx/>
                        <a:buNone/>
                        <a:tabLst/>
                        <a:defRPr/>
                      </a:pPr>
                      <a:r>
                        <a:rPr lang="fr-FR" sz="1100" b="0" u="none" strike="noStrike" dirty="0">
                          <a:solidFill>
                            <a:srgbClr val="000000"/>
                          </a:solidFill>
                          <a:effectLst/>
                        </a:rPr>
                        <a:t>Total, </a:t>
                      </a:r>
                      <a:br>
                        <a:rPr lang="fr-FR" sz="1100" b="0" u="none" strike="noStrike" dirty="0">
                          <a:solidFill>
                            <a:srgbClr val="000000"/>
                          </a:solidFill>
                          <a:effectLst/>
                        </a:rPr>
                      </a:br>
                      <a:r>
                        <a:rPr lang="fr-FR" sz="1100" b="0" u="none" strike="noStrike" dirty="0">
                          <a:solidFill>
                            <a:srgbClr val="000000"/>
                          </a:solidFill>
                          <a:effectLst/>
                        </a:rPr>
                        <a:t>Rural, Urbain</a:t>
                      </a:r>
                      <a:endParaRPr lang="fr-FR"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buNone/>
                      </a:pPr>
                      <a:r>
                        <a:rPr lang="fr-FR" sz="1100" b="0" u="none" strike="noStrike" dirty="0">
                          <a:solidFill>
                            <a:srgbClr val="000000"/>
                          </a:solidFill>
                          <a:effectLst/>
                        </a:rPr>
                        <a:t>2000-2017</a:t>
                      </a:r>
                      <a:endParaRPr lang="fr-FR"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Pourcentage de la population buvant de l’eau provenant d’une source améliorée qui est accessible sur place, disponible en cas de besoin et exempte de contamination fécale et chimique prioritaire.</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hlinkClick r:id="rId4"/>
                        </a:rPr>
                        <a:t>WHO MDWS</a:t>
                      </a:r>
                      <a:endParaRPr lang="fr-FR" sz="1100" b="0" i="0" u="none" strike="noStrike" dirty="0">
                        <a:solidFill>
                          <a:srgbClr val="000000"/>
                        </a:solidFill>
                        <a:effectLst/>
                        <a:latin typeface="Aptos Narrow" panose="020B0004020202020204" pitchFamily="34" charset="0"/>
                      </a:endParaRPr>
                    </a:p>
                  </a:txBody>
                  <a:tcPr marL="9525" marR="9525" marT="9525" marB="0" anchor="ctr">
                    <a:lnR w="1905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1163277757"/>
                  </a:ext>
                </a:extLst>
              </a:tr>
              <a:tr h="591644">
                <a:tc>
                  <a:txBody>
                    <a:bodyPr/>
                    <a:lstStyle/>
                    <a:p>
                      <a:pPr marL="0" marR="0" lvl="0" indent="0" algn="l" defTabSz="914126" rtl="0" eaLnBrk="1" fontAlgn="b" latinLnBrk="0" hangingPunct="1">
                        <a:lnSpc>
                          <a:spcPct val="100000"/>
                        </a:lnSpc>
                        <a:spcBef>
                          <a:spcPts val="0"/>
                        </a:spcBef>
                        <a:spcAft>
                          <a:spcPts val="0"/>
                        </a:spcAft>
                        <a:buClrTx/>
                        <a:buSzTx/>
                        <a:buFontTx/>
                        <a:buNone/>
                        <a:tabLst/>
                        <a:defRPr/>
                      </a:pPr>
                      <a:r>
                        <a:rPr lang="fr-FR" sz="1100" b="0" i="0" u="none" strike="noStrike" dirty="0">
                          <a:solidFill>
                            <a:srgbClr val="000000"/>
                          </a:solidFill>
                          <a:effectLst/>
                          <a:latin typeface="Aptos Narrow" panose="020B0004020202020204" pitchFamily="34" charset="0"/>
                        </a:rPr>
                        <a:t>WHO</a:t>
                      </a:r>
                    </a:p>
                  </a:txBody>
                  <a:tcPr marL="9525" marR="9525" marT="9525" marB="0" anchor="ctr">
                    <a:lnL w="19050" cap="flat" cmpd="sng" algn="ctr">
                      <a:solidFill>
                        <a:srgbClr val="333C6B"/>
                      </a:solidFill>
                      <a:prstDash val="solid"/>
                      <a:round/>
                      <a:headEnd type="none" w="med" len="med"/>
                      <a:tailEnd type="none" w="med" len="med"/>
                    </a:lnL>
                    <a:solidFill>
                      <a:srgbClr val="92D1FF"/>
                    </a:solidFill>
                  </a:tcPr>
                </a:tc>
                <a:tc>
                  <a:txBody>
                    <a:bodyPr/>
                    <a:lstStyle/>
                    <a:p>
                      <a:pPr algn="l" fontAlgn="b">
                        <a:buNone/>
                      </a:pPr>
                      <a:r>
                        <a:rPr lang="fr-FR" sz="1100" b="0" i="0" u="none" strike="noStrike" dirty="0" err="1">
                          <a:solidFill>
                            <a:srgbClr val="000000"/>
                          </a:solidFill>
                          <a:effectLst/>
                          <a:latin typeface="Aptos Narrow" panose="020B0004020202020204" pitchFamily="34" charset="0"/>
                        </a:rPr>
                        <a:t>MortalityRate</a:t>
                      </a:r>
                      <a:r>
                        <a:rPr lang="fr-FR" sz="1100" b="0" i="0" u="none" strike="noStrike" dirty="0">
                          <a:solidFill>
                            <a:srgbClr val="000000"/>
                          </a:solidFill>
                          <a:effectLst/>
                          <a:latin typeface="Aptos Narrow" panose="020B0004020202020204" pitchFamily="34" charset="0"/>
                        </a:rPr>
                        <a:t> </a:t>
                      </a:r>
                      <a:r>
                        <a:rPr lang="fr-FR" sz="1100" b="0" i="0" u="none" strike="noStrike" dirty="0" err="1">
                          <a:solidFill>
                            <a:srgbClr val="000000"/>
                          </a:solidFill>
                          <a:effectLst/>
                          <a:latin typeface="Aptos Narrow" panose="020B0004020202020204" pitchFamily="34" charset="0"/>
                        </a:rPr>
                        <a:t>AttributedToWater</a:t>
                      </a:r>
                      <a:endParaRPr lang="fr-FR" sz="1100" b="0" i="0" u="none" strike="noStrike" dirty="0">
                        <a:solidFill>
                          <a:srgbClr val="000000"/>
                        </a:solidFill>
                        <a:effectLst/>
                        <a:latin typeface="Aptos Narrow" panose="020B0004020202020204" pitchFamily="34" charset="0"/>
                      </a:endParaRPr>
                    </a:p>
                  </a:txBody>
                  <a:tcPr marL="9525" marR="9525" marT="9525" marB="0" anchor="ctr">
                    <a:solidFill>
                      <a:srgbClr val="92D1FF"/>
                    </a:solidFill>
                  </a:tcPr>
                </a:tc>
                <a:tc>
                  <a:txBody>
                    <a:bodyPr/>
                    <a:lstStyle/>
                    <a:p>
                      <a:pPr algn="l" fontAlgn="ctr">
                        <a:buNone/>
                      </a:pPr>
                      <a:r>
                        <a:rPr lang="en-US" sz="1100" b="1" i="0" u="none" strike="noStrike" dirty="0">
                          <a:solidFill>
                            <a:srgbClr val="000000"/>
                          </a:solidFill>
                          <a:effectLst/>
                          <a:latin typeface="Aptos Narrow" panose="020B0004020202020204" pitchFamily="34" charset="0"/>
                        </a:rPr>
                        <a:t>Mortality rate attributed to exposure to unsafe WASH services</a:t>
                      </a:r>
                    </a:p>
                  </a:txBody>
                  <a:tcPr marL="9525" marR="9525" marT="9525" marB="0" anchor="ctr">
                    <a:solidFill>
                      <a:srgbClr val="FFE4AF"/>
                    </a:solidFill>
                  </a:tcPr>
                </a:tc>
                <a:tc>
                  <a:txBody>
                    <a:bodyPr/>
                    <a:lstStyle/>
                    <a:p>
                      <a:pPr algn="l" fontAlgn="b">
                        <a:buNone/>
                      </a:pPr>
                      <a:r>
                        <a:rPr lang="fr-FR" sz="1100" b="0" i="0" u="none" strike="noStrike" dirty="0">
                          <a:solidFill>
                            <a:srgbClr val="000000"/>
                          </a:solidFill>
                          <a:effectLst/>
                          <a:latin typeface="Aptos Narrow" panose="020B0004020202020204" pitchFamily="34" charset="0"/>
                        </a:rPr>
                        <a:t>Total, </a:t>
                      </a:r>
                      <a:br>
                        <a:rPr lang="fr-FR" sz="1100" b="0" i="0" u="none" strike="noStrike" dirty="0">
                          <a:solidFill>
                            <a:srgbClr val="000000"/>
                          </a:solidFill>
                          <a:effectLst/>
                          <a:latin typeface="Aptos Narrow" panose="020B0004020202020204" pitchFamily="34" charset="0"/>
                        </a:rPr>
                      </a:br>
                      <a:r>
                        <a:rPr lang="fr-FR" sz="1100" b="0" i="0" u="none" strike="noStrike" dirty="0" err="1">
                          <a:solidFill>
                            <a:srgbClr val="000000"/>
                          </a:solidFill>
                          <a:effectLst/>
                          <a:latin typeface="Aptos Narrow" panose="020B0004020202020204" pitchFamily="34" charset="0"/>
                        </a:rPr>
                        <a:t>Female</a:t>
                      </a:r>
                      <a:r>
                        <a:rPr lang="fr-FR" sz="1100" b="0" i="0" u="none" strike="noStrike" dirty="0">
                          <a:solidFill>
                            <a:srgbClr val="000000"/>
                          </a:solidFill>
                          <a:effectLst/>
                          <a:latin typeface="Aptos Narrow" panose="020B0004020202020204" pitchFamily="34" charset="0"/>
                        </a:rPr>
                        <a:t>, Male</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2016</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rPr>
                        <a:t>Nombre de décès dus à des activités WASH (Eau, assainissement et hygiène) insalubres en un an, divisé par la population et multiplié par 100 000.</a:t>
                      </a:r>
                    </a:p>
                  </a:txBody>
                  <a:tcPr marL="9525" marR="9525" marT="9525" marB="0" anchor="ctr"/>
                </a:tc>
                <a:tc>
                  <a:txBody>
                    <a:bodyPr/>
                    <a:lstStyle/>
                    <a:p>
                      <a:pPr algn="l" fontAlgn="b">
                        <a:buNone/>
                      </a:pPr>
                      <a:r>
                        <a:rPr lang="fr-FR" sz="1100" b="0" i="0" u="none" strike="noStrike" dirty="0">
                          <a:solidFill>
                            <a:srgbClr val="000000"/>
                          </a:solidFill>
                          <a:effectLst/>
                          <a:latin typeface="Aptos Narrow" panose="020B0004020202020204" pitchFamily="34" charset="0"/>
                          <a:hlinkClick r:id="rId5"/>
                        </a:rPr>
                        <a:t>WHO </a:t>
                      </a:r>
                      <a:r>
                        <a:rPr lang="fr-FR" sz="1100" b="0" i="0" u="none" strike="noStrike" dirty="0" err="1">
                          <a:solidFill>
                            <a:srgbClr val="000000"/>
                          </a:solidFill>
                          <a:effectLst/>
                          <a:latin typeface="Aptos Narrow" panose="020B0004020202020204" pitchFamily="34" charset="0"/>
                          <a:hlinkClick r:id="rId5"/>
                        </a:rPr>
                        <a:t>Mortality</a:t>
                      </a:r>
                      <a:r>
                        <a:rPr lang="fr-FR" sz="1100" b="0" i="0" u="none" strike="noStrike" dirty="0">
                          <a:solidFill>
                            <a:srgbClr val="000000"/>
                          </a:solidFill>
                          <a:effectLst/>
                          <a:latin typeface="Aptos Narrow" panose="020B0004020202020204" pitchFamily="34" charset="0"/>
                          <a:hlinkClick r:id="rId5"/>
                        </a:rPr>
                        <a:t> WASH</a:t>
                      </a:r>
                      <a:endParaRPr lang="fr-FR" sz="1100" b="0" i="0" u="none" strike="noStrike" dirty="0">
                        <a:solidFill>
                          <a:srgbClr val="000000"/>
                        </a:solidFill>
                        <a:effectLst/>
                        <a:latin typeface="Aptos Narrow" panose="020B0004020202020204" pitchFamily="34" charset="0"/>
                      </a:endParaRPr>
                    </a:p>
                  </a:txBody>
                  <a:tcPr marL="9525" marR="9525" marT="9525" marB="0" anchor="ctr">
                    <a:lnR w="19050" cap="flat" cmpd="sng" algn="ctr">
                      <a:solidFill>
                        <a:srgbClr val="333C6B"/>
                      </a:solidFill>
                      <a:prstDash val="solid"/>
                      <a:round/>
                      <a:headEnd type="none" w="med" len="med"/>
                      <a:tailEnd type="none" w="med" len="med"/>
                    </a:lnR>
                  </a:tcPr>
                </a:tc>
                <a:extLst>
                  <a:ext uri="{0D108BD9-81ED-4DB2-BD59-A6C34878D82A}">
                    <a16:rowId xmlns:a16="http://schemas.microsoft.com/office/drawing/2014/main" val="1062688147"/>
                  </a:ext>
                </a:extLst>
              </a:tr>
              <a:tr h="327568">
                <a:tc>
                  <a:txBody>
                    <a:bodyPr/>
                    <a:lstStyle/>
                    <a:p>
                      <a:pPr algn="l" fontAlgn="b">
                        <a:buNone/>
                      </a:pPr>
                      <a:r>
                        <a:rPr lang="fr-FR" sz="1100" b="0" i="0" u="none" strike="noStrike" dirty="0">
                          <a:solidFill>
                            <a:srgbClr val="000000"/>
                          </a:solidFill>
                          <a:effectLst/>
                          <a:latin typeface="Aptos Narrow" panose="020B0004020202020204" pitchFamily="34" charset="0"/>
                        </a:rPr>
                        <a:t>WHO</a:t>
                      </a:r>
                    </a:p>
                  </a:txBody>
                  <a:tcPr marL="9525" marR="9525" marT="9525" marB="0" anchor="ctr">
                    <a:lnL w="19050" cap="flat" cmpd="sng" algn="ctr">
                      <a:solidFill>
                        <a:srgbClr val="333C6B"/>
                      </a:solidFill>
                      <a:prstDash val="solid"/>
                      <a:round/>
                      <a:headEnd type="none" w="med" len="med"/>
                      <a:tailEnd type="none" w="med" len="med"/>
                    </a:lnL>
                    <a:lnB w="19050" cap="flat" cmpd="sng" algn="ctr">
                      <a:solidFill>
                        <a:srgbClr val="333C6B"/>
                      </a:solidFill>
                      <a:prstDash val="solid"/>
                      <a:round/>
                      <a:headEnd type="none" w="med" len="med"/>
                      <a:tailEnd type="none" w="med" len="med"/>
                    </a:lnB>
                    <a:solidFill>
                      <a:srgbClr val="92D1FF"/>
                    </a:solidFill>
                  </a:tcPr>
                </a:tc>
                <a:tc>
                  <a:txBody>
                    <a:bodyPr/>
                    <a:lstStyle/>
                    <a:p>
                      <a:pPr algn="l" fontAlgn="b">
                        <a:buNone/>
                      </a:pPr>
                      <a:r>
                        <a:rPr lang="fr-FR" sz="1100" b="0" i="0" u="none" strike="noStrike" dirty="0" err="1">
                          <a:solidFill>
                            <a:srgbClr val="000000"/>
                          </a:solidFill>
                          <a:effectLst/>
                          <a:latin typeface="Aptos Narrow" panose="020B0004020202020204" pitchFamily="34" charset="0"/>
                        </a:rPr>
                        <a:t>MortalityRate</a:t>
                      </a:r>
                      <a:r>
                        <a:rPr lang="fr-FR" sz="1100" b="0" i="0" u="none" strike="noStrike" dirty="0">
                          <a:solidFill>
                            <a:srgbClr val="000000"/>
                          </a:solidFill>
                          <a:effectLst/>
                          <a:latin typeface="Aptos Narrow" panose="020B0004020202020204" pitchFamily="34" charset="0"/>
                        </a:rPr>
                        <a:t> </a:t>
                      </a:r>
                      <a:r>
                        <a:rPr lang="fr-FR" sz="1100" b="0" i="0" u="none" strike="noStrike" dirty="0" err="1">
                          <a:solidFill>
                            <a:srgbClr val="000000"/>
                          </a:solidFill>
                          <a:effectLst/>
                          <a:latin typeface="Aptos Narrow" panose="020B0004020202020204" pitchFamily="34" charset="0"/>
                        </a:rPr>
                        <a:t>AttributedToWater</a:t>
                      </a:r>
                      <a:endParaRPr lang="fr-FR" sz="1100" b="0" i="0" u="none" strike="noStrike" dirty="0">
                        <a:solidFill>
                          <a:srgbClr val="000000"/>
                        </a:solidFill>
                        <a:effectLst/>
                        <a:latin typeface="Aptos Narrow" panose="020B0004020202020204" pitchFamily="34" charset="0"/>
                      </a:endParaRPr>
                    </a:p>
                  </a:txBody>
                  <a:tcPr marL="9525" marR="9525" marT="9525" marB="0" anchor="ctr">
                    <a:lnB w="19050" cap="flat" cmpd="sng" algn="ctr">
                      <a:solidFill>
                        <a:srgbClr val="333C6B"/>
                      </a:solidFill>
                      <a:prstDash val="solid"/>
                      <a:round/>
                      <a:headEnd type="none" w="med" len="med"/>
                      <a:tailEnd type="none" w="med" len="med"/>
                    </a:lnB>
                    <a:solidFill>
                      <a:srgbClr val="92D1FF"/>
                    </a:solidFill>
                  </a:tcPr>
                </a:tc>
                <a:tc>
                  <a:txBody>
                    <a:bodyPr/>
                    <a:lstStyle/>
                    <a:p>
                      <a:pPr algn="l" fontAlgn="ctr">
                        <a:buNone/>
                      </a:pPr>
                      <a:r>
                        <a:rPr lang="fr-FR" sz="1100" b="1" i="0" u="none" strike="noStrike" dirty="0">
                          <a:solidFill>
                            <a:srgbClr val="000000"/>
                          </a:solidFill>
                          <a:effectLst/>
                          <a:latin typeface="Aptos Narrow" panose="020B0004020202020204" pitchFamily="34" charset="0"/>
                        </a:rPr>
                        <a:t>WASH </a:t>
                      </a:r>
                      <a:r>
                        <a:rPr lang="fr-FR" sz="1100" b="1" i="0" u="none" strike="noStrike" dirty="0" err="1">
                          <a:solidFill>
                            <a:srgbClr val="000000"/>
                          </a:solidFill>
                          <a:effectLst/>
                          <a:latin typeface="Aptos Narrow" panose="020B0004020202020204" pitchFamily="34" charset="0"/>
                        </a:rPr>
                        <a:t>deaths</a:t>
                      </a:r>
                      <a:endParaRPr lang="fr-FR" sz="1100" b="1" i="0" u="none" strike="noStrike" dirty="0">
                        <a:solidFill>
                          <a:srgbClr val="000000"/>
                        </a:solidFill>
                        <a:effectLst/>
                        <a:latin typeface="Aptos Narrow" panose="020B0004020202020204" pitchFamily="34" charset="0"/>
                      </a:endParaRPr>
                    </a:p>
                  </a:txBody>
                  <a:tcPr marL="9525" marR="9525" marT="9525" marB="0" anchor="ctr">
                    <a:lnB w="19050" cap="flat" cmpd="sng" algn="ctr">
                      <a:solidFill>
                        <a:srgbClr val="333C6B"/>
                      </a:solidFill>
                      <a:prstDash val="solid"/>
                      <a:round/>
                      <a:headEnd type="none" w="med" len="med"/>
                      <a:tailEnd type="none" w="med" len="med"/>
                    </a:lnB>
                    <a:solidFill>
                      <a:srgbClr val="FFE4AF"/>
                    </a:solidFill>
                  </a:tcPr>
                </a:tc>
                <a:tc>
                  <a:txBody>
                    <a:bodyPr/>
                    <a:lstStyle/>
                    <a:p>
                      <a:pPr algn="l" fontAlgn="b">
                        <a:buNone/>
                      </a:pPr>
                      <a:r>
                        <a:rPr lang="fr-FR" sz="1100" b="0" i="0" u="none" strike="noStrike" dirty="0">
                          <a:solidFill>
                            <a:srgbClr val="000000"/>
                          </a:solidFill>
                          <a:effectLst/>
                          <a:latin typeface="Aptos Narrow" panose="020B0004020202020204" pitchFamily="34" charset="0"/>
                        </a:rPr>
                        <a:t>Total, </a:t>
                      </a:r>
                      <a:br>
                        <a:rPr lang="fr-FR" sz="1100" b="0" i="0" u="none" strike="noStrike" dirty="0">
                          <a:solidFill>
                            <a:srgbClr val="000000"/>
                          </a:solidFill>
                          <a:effectLst/>
                          <a:latin typeface="Aptos Narrow" panose="020B0004020202020204" pitchFamily="34" charset="0"/>
                        </a:rPr>
                      </a:br>
                      <a:r>
                        <a:rPr lang="fr-FR" sz="1100" b="0" i="0" u="none" strike="noStrike" dirty="0" err="1">
                          <a:solidFill>
                            <a:srgbClr val="000000"/>
                          </a:solidFill>
                          <a:effectLst/>
                          <a:latin typeface="Aptos Narrow" panose="020B0004020202020204" pitchFamily="34" charset="0"/>
                        </a:rPr>
                        <a:t>Female</a:t>
                      </a:r>
                      <a:r>
                        <a:rPr lang="fr-FR" sz="1100" b="0" i="0" u="none" strike="noStrike" dirty="0">
                          <a:solidFill>
                            <a:srgbClr val="000000"/>
                          </a:solidFill>
                          <a:effectLst/>
                          <a:latin typeface="Aptos Narrow" panose="020B0004020202020204" pitchFamily="34" charset="0"/>
                        </a:rPr>
                        <a:t>, Male</a:t>
                      </a:r>
                    </a:p>
                  </a:txBody>
                  <a:tcPr marL="9525" marR="9525" marT="9525" marB="0" anchor="ctr">
                    <a:lnB w="19050" cap="flat" cmpd="sng" algn="ctr">
                      <a:solidFill>
                        <a:srgbClr val="333C6B"/>
                      </a:solidFill>
                      <a:prstDash val="solid"/>
                      <a:round/>
                      <a:headEnd type="none" w="med" len="med"/>
                      <a:tailEnd type="none" w="med" len="med"/>
                    </a:lnB>
                    <a:solidFill>
                      <a:srgbClr val="CFD5DB"/>
                    </a:solidFill>
                  </a:tcPr>
                </a:tc>
                <a:tc>
                  <a:txBody>
                    <a:bodyPr/>
                    <a:lstStyle/>
                    <a:p>
                      <a:pPr algn="l" fontAlgn="b">
                        <a:buNone/>
                      </a:pPr>
                      <a:r>
                        <a:rPr lang="fr-FR" sz="1100" b="0" i="0" u="none" strike="noStrike" dirty="0">
                          <a:solidFill>
                            <a:srgbClr val="000000"/>
                          </a:solidFill>
                          <a:effectLst/>
                          <a:latin typeface="Aptos Narrow" panose="020B0004020202020204" pitchFamily="34" charset="0"/>
                        </a:rPr>
                        <a:t>2016</a:t>
                      </a:r>
                    </a:p>
                  </a:txBody>
                  <a:tcPr marL="9525" marR="9525" marT="9525" marB="0" anchor="ctr">
                    <a:lnB w="19050" cap="flat" cmpd="sng" algn="ctr">
                      <a:solidFill>
                        <a:srgbClr val="333C6B"/>
                      </a:solidFill>
                      <a:prstDash val="solid"/>
                      <a:round/>
                      <a:headEnd type="none" w="med" len="med"/>
                      <a:tailEnd type="none" w="med" len="med"/>
                    </a:lnB>
                  </a:tcPr>
                </a:tc>
                <a:tc>
                  <a:txBody>
                    <a:bodyPr/>
                    <a:lstStyle/>
                    <a:p>
                      <a:pPr algn="l" fontAlgn="b">
                        <a:buNone/>
                      </a:pPr>
                      <a:r>
                        <a:rPr lang="fr-FR" sz="1100" b="0" i="0" u="none" strike="noStrike" dirty="0">
                          <a:solidFill>
                            <a:srgbClr val="000000"/>
                          </a:solidFill>
                          <a:effectLst/>
                          <a:latin typeface="Aptos Narrow" panose="020B0004020202020204" pitchFamily="34" charset="0"/>
                        </a:rPr>
                        <a:t>? nombre de mort en unité pour le pays, calculé </a:t>
                      </a:r>
                      <a:br>
                        <a:rPr lang="fr-FR" sz="1100" b="0" i="0" u="none" strike="noStrike" dirty="0">
                          <a:solidFill>
                            <a:srgbClr val="000000"/>
                          </a:solidFill>
                          <a:effectLst/>
                          <a:latin typeface="Aptos Narrow" panose="020B0004020202020204" pitchFamily="34" charset="0"/>
                        </a:rPr>
                      </a:br>
                      <a:r>
                        <a:rPr lang="fr-FR" sz="1100" b="0" i="0" u="none" strike="noStrike" dirty="0">
                          <a:solidFill>
                            <a:srgbClr val="000000"/>
                          </a:solidFill>
                          <a:effectLst/>
                          <a:latin typeface="Aptos Narrow" panose="020B0004020202020204" pitchFamily="34" charset="0"/>
                        </a:rPr>
                        <a:t>(vérif par calcul)?</a:t>
                      </a:r>
                    </a:p>
                  </a:txBody>
                  <a:tcPr marL="9525" marR="9525" marT="9525" marB="0" anchor="ctr">
                    <a:lnB w="19050" cap="flat" cmpd="sng" algn="ctr">
                      <a:solidFill>
                        <a:srgbClr val="333C6B"/>
                      </a:solidFill>
                      <a:prstDash val="solid"/>
                      <a:round/>
                      <a:headEnd type="none" w="med" len="med"/>
                      <a:tailEnd type="none" w="med" len="med"/>
                    </a:lnB>
                  </a:tcPr>
                </a:tc>
                <a:tc>
                  <a:txBody>
                    <a:bodyPr/>
                    <a:lstStyle/>
                    <a:p>
                      <a:pPr algn="l" fontAlgn="b">
                        <a:buNone/>
                      </a:pPr>
                      <a:r>
                        <a:rPr lang="fr-FR" sz="1100" b="0" i="0" u="none" strike="noStrike" dirty="0">
                          <a:solidFill>
                            <a:srgbClr val="000000"/>
                          </a:solidFill>
                          <a:effectLst/>
                          <a:latin typeface="Aptos Narrow" panose="020B0004020202020204" pitchFamily="34" charset="0"/>
                        </a:rPr>
                        <a:t>?</a:t>
                      </a:r>
                    </a:p>
                  </a:txBody>
                  <a:tcPr marL="9525" marR="9525" marT="9525" marB="0" anchor="ctr">
                    <a:lnR w="19050" cap="flat" cmpd="sng" algn="ctr">
                      <a:solidFill>
                        <a:srgbClr val="333C6B"/>
                      </a:solidFill>
                      <a:prstDash val="solid"/>
                      <a:round/>
                      <a:headEnd type="none" w="med" len="med"/>
                      <a:tailEnd type="none" w="med" len="med"/>
                    </a:lnR>
                    <a:lnB w="19050" cap="flat" cmpd="sng" algn="ctr">
                      <a:solidFill>
                        <a:srgbClr val="333C6B"/>
                      </a:solidFill>
                      <a:prstDash val="solid"/>
                      <a:round/>
                      <a:headEnd type="none" w="med" len="med"/>
                      <a:tailEnd type="none" w="med" len="med"/>
                    </a:lnB>
                  </a:tcPr>
                </a:tc>
                <a:extLst>
                  <a:ext uri="{0D108BD9-81ED-4DB2-BD59-A6C34878D82A}">
                    <a16:rowId xmlns:a16="http://schemas.microsoft.com/office/drawing/2014/main" val="1617625175"/>
                  </a:ext>
                </a:extLst>
              </a:tr>
            </a:tbl>
          </a:graphicData>
        </a:graphic>
      </p:graphicFrame>
      <p:sp>
        <p:nvSpPr>
          <p:cNvPr id="6" name="Espace réservé du contenu 6">
            <a:extLst>
              <a:ext uri="{FF2B5EF4-FFF2-40B4-BE49-F238E27FC236}">
                <a16:creationId xmlns:a16="http://schemas.microsoft.com/office/drawing/2014/main" id="{19F9361C-BC00-8DAC-9A37-9B81BFCAEB97}"/>
              </a:ext>
            </a:extLst>
          </p:cNvPr>
          <p:cNvSpPr txBox="1">
            <a:spLocks/>
          </p:cNvSpPr>
          <p:nvPr/>
        </p:nvSpPr>
        <p:spPr>
          <a:xfrm>
            <a:off x="64364" y="5728322"/>
            <a:ext cx="7494396" cy="504056"/>
          </a:xfrm>
          <a:prstGeom prst="rect">
            <a:avLst/>
          </a:prstGeom>
          <a:solidFill>
            <a:srgbClr val="CEDBE6"/>
          </a:solidFill>
          <a:ln w="19050">
            <a:solidFill>
              <a:schemeClr val="accent1">
                <a:lumMod val="50000"/>
              </a:schemeClr>
            </a:solidFill>
          </a:ln>
        </p:spPr>
        <p:txBody>
          <a:bodyPr vert="horz" wrap="square" lIns="91440" tIns="45720" rIns="91440" bIns="45720" numCol="3" rtlCol="0" anchor="ctr" anchorCtr="0">
            <a:normAutofit fontScale="92500" lnSpcReduction="10000"/>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fr-FR" sz="1300" dirty="0">
                <a:solidFill>
                  <a:srgbClr val="253748"/>
                </a:solidFill>
              </a:rPr>
              <a:t>WHO  : World </a:t>
            </a:r>
            <a:r>
              <a:rPr lang="fr-FR" sz="1300" dirty="0" err="1">
                <a:solidFill>
                  <a:srgbClr val="253748"/>
                </a:solidFill>
              </a:rPr>
              <a:t>Health</a:t>
            </a:r>
            <a:r>
              <a:rPr lang="fr-FR" sz="1300" dirty="0">
                <a:solidFill>
                  <a:srgbClr val="253748"/>
                </a:solidFill>
              </a:rPr>
              <a:t> </a:t>
            </a:r>
            <a:r>
              <a:rPr lang="fr-FR" sz="1300" dirty="0" err="1">
                <a:solidFill>
                  <a:srgbClr val="253748"/>
                </a:solidFill>
              </a:rPr>
              <a:t>Organization</a:t>
            </a:r>
            <a:endParaRPr lang="fr-FR" sz="1300" dirty="0">
              <a:solidFill>
                <a:srgbClr val="253748"/>
              </a:solidFill>
            </a:endParaRPr>
          </a:p>
          <a:p>
            <a:r>
              <a:rPr lang="en-US" sz="1300" dirty="0">
                <a:solidFill>
                  <a:srgbClr val="253748"/>
                </a:solidFill>
              </a:rPr>
              <a:t>FAO  : Food and Agriculture Organization</a:t>
            </a:r>
          </a:p>
          <a:p>
            <a:r>
              <a:rPr lang="en-US" sz="1300" dirty="0">
                <a:solidFill>
                  <a:srgbClr val="253748"/>
                </a:solidFill>
              </a:rPr>
              <a:t>? = page non </a:t>
            </a:r>
            <a:r>
              <a:rPr lang="en-US" sz="1300" dirty="0" err="1">
                <a:solidFill>
                  <a:srgbClr val="253748"/>
                </a:solidFill>
              </a:rPr>
              <a:t>trouvée</a:t>
            </a:r>
            <a:endParaRPr lang="fr-FR" sz="1200" dirty="0">
              <a:solidFill>
                <a:srgbClr val="253748"/>
              </a:solidFill>
            </a:endParaRPr>
          </a:p>
        </p:txBody>
      </p:sp>
      <p:grpSp>
        <p:nvGrpSpPr>
          <p:cNvPr id="7" name="Groupe 6">
            <a:extLst>
              <a:ext uri="{FF2B5EF4-FFF2-40B4-BE49-F238E27FC236}">
                <a16:creationId xmlns:a16="http://schemas.microsoft.com/office/drawing/2014/main" id="{1DA45759-9782-A35F-3997-0D0A298AA27F}"/>
              </a:ext>
            </a:extLst>
          </p:cNvPr>
          <p:cNvGrpSpPr/>
          <p:nvPr/>
        </p:nvGrpSpPr>
        <p:grpSpPr>
          <a:xfrm>
            <a:off x="7678588" y="877650"/>
            <a:ext cx="4418197" cy="4955976"/>
            <a:chOff x="6084000" y="998736"/>
            <a:chExt cx="5652516" cy="4955976"/>
          </a:xfrm>
        </p:grpSpPr>
        <p:sp>
          <p:nvSpPr>
            <p:cNvPr id="8" name="Espace réservé du contenu 2">
              <a:extLst>
                <a:ext uri="{FF2B5EF4-FFF2-40B4-BE49-F238E27FC236}">
                  <a16:creationId xmlns:a16="http://schemas.microsoft.com/office/drawing/2014/main" id="{692FB4FF-770C-0865-9C78-3B6EE329BDCB}"/>
                </a:ext>
              </a:extLst>
            </p:cNvPr>
            <p:cNvSpPr txBox="1">
              <a:spLocks/>
            </p:cNvSpPr>
            <p:nvPr/>
          </p:nvSpPr>
          <p:spPr>
            <a:xfrm>
              <a:off x="6084000" y="1351840"/>
              <a:ext cx="5652516" cy="4602872"/>
            </a:xfrm>
            <a:prstGeom prst="rect">
              <a:avLst/>
            </a:prstGeom>
            <a:solidFill>
              <a:srgbClr val="F0F0F0"/>
            </a:solidFill>
            <a:ln w="19050" cap="flat">
              <a:solidFill>
                <a:srgbClr val="333C6B"/>
              </a:solidFill>
            </a:ln>
          </p:spPr>
          <p:txBody>
            <a:bodyPr vert="horz" lIns="91440" tIns="45720" rIns="91440" bIns="36000" rtlCol="0">
              <a:normAutofit/>
            </a:bodyPr>
            <a:lstStyle>
              <a:lvl1pPr marL="228531" indent="-228531" algn="l" defTabSz="914126" rtl="0" eaLnBrk="1" latinLnBrk="0" hangingPunct="1">
                <a:lnSpc>
                  <a:spcPct val="120000"/>
                </a:lnSpc>
                <a:spcBef>
                  <a:spcPts val="1000"/>
                </a:spcBef>
                <a:buClr>
                  <a:schemeClr val="accent1">
                    <a:lumMod val="75000"/>
                  </a:schemeClr>
                </a:buClr>
                <a:buSzPct val="100000"/>
                <a:buFont typeface="Arial" panose="020B0604020202020204" pitchFamily="34" charset="0"/>
                <a:buChar char="•"/>
                <a:defRPr sz="1999" kern="1200">
                  <a:solidFill>
                    <a:schemeClr val="accent6">
                      <a:lumMod val="50000"/>
                    </a:schemeClr>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799" kern="1200" cap="none" baseline="0">
                  <a:solidFill>
                    <a:schemeClr val="accent6">
                      <a:lumMod val="50000"/>
                    </a:schemeClr>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600" kern="1200">
                  <a:solidFill>
                    <a:schemeClr val="accent6">
                      <a:lumMod val="50000"/>
                    </a:schemeClr>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400" kern="1200" cap="none" baseline="0">
                  <a:solidFill>
                    <a:schemeClr val="accent6">
                      <a:lumMod val="50000"/>
                    </a:schemeClr>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lumMod val="75000"/>
                  </a:schemeClr>
                </a:buClr>
                <a:buSzPct val="100000"/>
                <a:buFont typeface="Arial" panose="020B0604020202020204" pitchFamily="34" charset="0"/>
                <a:buChar char="•"/>
                <a:defRPr sz="1200" kern="1200">
                  <a:solidFill>
                    <a:schemeClr val="accent6">
                      <a:lumMod val="50000"/>
                    </a:schemeClr>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None/>
              </a:pPr>
              <a:r>
                <a:rPr lang="fr-FR" sz="1200" b="1" u="sng" dirty="0" err="1">
                  <a:solidFill>
                    <a:srgbClr val="271A38"/>
                  </a:solidFill>
                  <a:latin typeface="Inter"/>
                </a:rPr>
                <a:t>RegionCountry</a:t>
              </a:r>
              <a:r>
                <a:rPr lang="fr-FR" sz="1200" b="1" u="sng" dirty="0">
                  <a:solidFill>
                    <a:srgbClr val="271A38"/>
                  </a:solidFill>
                  <a:latin typeface="Inter"/>
                </a:rPr>
                <a:t> (194 lignes) :</a:t>
              </a:r>
            </a:p>
            <a:p>
              <a:pPr marL="228531" lvl="1">
                <a:lnSpc>
                  <a:spcPct val="100000"/>
                </a:lnSpc>
                <a:spcBef>
                  <a:spcPts val="0"/>
                </a:spcBef>
                <a:spcAft>
                  <a:spcPts val="600"/>
                </a:spcAft>
                <a:buFont typeface="Courier New" panose="02070309020205020404" pitchFamily="49" charset="0"/>
                <a:buChar char="o"/>
              </a:pPr>
              <a:r>
                <a:rPr lang="fr-FR" sz="1200" dirty="0">
                  <a:solidFill>
                    <a:srgbClr val="271A38"/>
                  </a:solidFill>
                  <a:latin typeface="Inter"/>
                </a:rPr>
                <a:t>Country</a:t>
              </a:r>
            </a:p>
            <a:p>
              <a:pPr marL="228531" lvl="1">
                <a:lnSpc>
                  <a:spcPct val="100000"/>
                </a:lnSpc>
                <a:spcBef>
                  <a:spcPts val="0"/>
                </a:spcBef>
                <a:spcAft>
                  <a:spcPts val="600"/>
                </a:spcAft>
                <a:buFont typeface="Courier New" panose="02070309020205020404" pitchFamily="49" charset="0"/>
                <a:buChar char="o"/>
              </a:pPr>
              <a:r>
                <a:rPr lang="fr-FR" sz="1200" dirty="0" err="1">
                  <a:solidFill>
                    <a:srgbClr val="271A38"/>
                  </a:solidFill>
                  <a:latin typeface="Inter"/>
                </a:rPr>
                <a:t>Region</a:t>
              </a:r>
              <a:endParaRPr lang="fr-FR" sz="1200" dirty="0">
                <a:solidFill>
                  <a:srgbClr val="271A38"/>
                </a:solidFill>
                <a:latin typeface="Inter"/>
              </a:endParaRPr>
            </a:p>
            <a:p>
              <a:pPr marL="0" indent="0">
                <a:lnSpc>
                  <a:spcPct val="100000"/>
                </a:lnSpc>
                <a:spcBef>
                  <a:spcPts val="0"/>
                </a:spcBef>
                <a:spcAft>
                  <a:spcPts val="600"/>
                </a:spcAft>
                <a:buNone/>
              </a:pPr>
              <a:r>
                <a:rPr lang="fr-FR" sz="1200" b="1" u="sng" dirty="0">
                  <a:solidFill>
                    <a:srgbClr val="271A38"/>
                  </a:solidFill>
                  <a:latin typeface="Inter"/>
                </a:rPr>
                <a:t>Population (20 914 lignes ) :</a:t>
              </a:r>
            </a:p>
            <a:p>
              <a:pPr>
                <a:lnSpc>
                  <a:spcPct val="100000"/>
                </a:lnSpc>
                <a:spcBef>
                  <a:spcPts val="0"/>
                </a:spcBef>
                <a:spcAft>
                  <a:spcPts val="600"/>
                </a:spcAft>
                <a:buFont typeface="Courier New" panose="02070309020205020404" pitchFamily="49" charset="0"/>
                <a:buChar char="o"/>
              </a:pPr>
              <a:r>
                <a:rPr lang="fr-FR" sz="1200" dirty="0">
                  <a:solidFill>
                    <a:srgbClr val="271A38"/>
                  </a:solidFill>
                  <a:latin typeface="Inter"/>
                </a:rPr>
                <a:t>Country, </a:t>
              </a:r>
              <a:r>
                <a:rPr lang="fr-FR" sz="1200" dirty="0" err="1">
                  <a:solidFill>
                    <a:srgbClr val="271A38"/>
                  </a:solidFill>
                  <a:latin typeface="Inter"/>
                </a:rPr>
                <a:t>Year</a:t>
              </a:r>
              <a:r>
                <a:rPr lang="fr-FR" sz="1200" dirty="0">
                  <a:solidFill>
                    <a:srgbClr val="271A38"/>
                  </a:solidFill>
                  <a:latin typeface="Inter"/>
                </a:rPr>
                <a:t>, </a:t>
              </a:r>
              <a:r>
                <a:rPr lang="fr-FR" sz="1200" dirty="0" err="1">
                  <a:solidFill>
                    <a:srgbClr val="271A38"/>
                  </a:solidFill>
                  <a:latin typeface="Inter"/>
                </a:rPr>
                <a:t>Granularity</a:t>
              </a:r>
              <a:endParaRPr lang="fr-FR" sz="1200" dirty="0">
                <a:solidFill>
                  <a:srgbClr val="271A38"/>
                </a:solidFill>
                <a:latin typeface="Inter"/>
              </a:endParaRPr>
            </a:p>
            <a:p>
              <a:pPr>
                <a:lnSpc>
                  <a:spcPct val="100000"/>
                </a:lnSpc>
                <a:spcBef>
                  <a:spcPts val="0"/>
                </a:spcBef>
                <a:spcAft>
                  <a:spcPts val="600"/>
                </a:spcAft>
                <a:buFont typeface="Courier New" panose="02070309020205020404" pitchFamily="49" charset="0"/>
                <a:buChar char="o"/>
              </a:pPr>
              <a:r>
                <a:rPr lang="fr-FR" sz="1200" b="1" dirty="0">
                  <a:solidFill>
                    <a:srgbClr val="271A38"/>
                  </a:solidFill>
                  <a:latin typeface="Inter"/>
                </a:rPr>
                <a:t>Population</a:t>
              </a:r>
            </a:p>
            <a:p>
              <a:pPr marL="0" indent="0">
                <a:lnSpc>
                  <a:spcPct val="100000"/>
                </a:lnSpc>
                <a:spcBef>
                  <a:spcPts val="0"/>
                </a:spcBef>
                <a:spcAft>
                  <a:spcPts val="600"/>
                </a:spcAft>
                <a:buNone/>
              </a:pPr>
              <a:r>
                <a:rPr lang="fr-FR" sz="1200" b="1" u="sng" dirty="0" err="1">
                  <a:solidFill>
                    <a:srgbClr val="271A38"/>
                  </a:solidFill>
                  <a:latin typeface="Inter"/>
                </a:rPr>
                <a:t>PoliticalStability</a:t>
              </a:r>
              <a:r>
                <a:rPr lang="fr-FR" sz="1200" b="1" u="sng" dirty="0">
                  <a:solidFill>
                    <a:srgbClr val="271A38"/>
                  </a:solidFill>
                  <a:latin typeface="Inter"/>
                </a:rPr>
                <a:t> (3 526 lignes):</a:t>
              </a:r>
            </a:p>
            <a:p>
              <a:pPr marL="228531" lvl="1">
                <a:lnSpc>
                  <a:spcPct val="100000"/>
                </a:lnSpc>
                <a:spcBef>
                  <a:spcPts val="0"/>
                </a:spcBef>
                <a:spcAft>
                  <a:spcPts val="600"/>
                </a:spcAft>
                <a:buFont typeface="Courier New" panose="02070309020205020404" pitchFamily="49" charset="0"/>
                <a:buChar char="o"/>
              </a:pPr>
              <a:r>
                <a:rPr lang="fr-FR" sz="1200" dirty="0">
                  <a:solidFill>
                    <a:srgbClr val="271A38"/>
                  </a:solidFill>
                  <a:latin typeface="Inter"/>
                </a:rPr>
                <a:t>Country, </a:t>
              </a:r>
              <a:r>
                <a:rPr lang="fr-FR" sz="1200" dirty="0" err="1">
                  <a:solidFill>
                    <a:srgbClr val="271A38"/>
                  </a:solidFill>
                  <a:latin typeface="Inter"/>
                </a:rPr>
                <a:t>Year</a:t>
              </a:r>
              <a:r>
                <a:rPr lang="fr-FR" sz="1200" dirty="0">
                  <a:solidFill>
                    <a:srgbClr val="271A38"/>
                  </a:solidFill>
                  <a:latin typeface="Inter"/>
                </a:rPr>
                <a:t>, </a:t>
              </a:r>
              <a:r>
                <a:rPr lang="fr-FR" sz="1200" dirty="0" err="1">
                  <a:solidFill>
                    <a:srgbClr val="271A38"/>
                  </a:solidFill>
                  <a:latin typeface="Inter"/>
                </a:rPr>
                <a:t>Granularity</a:t>
              </a:r>
              <a:endParaRPr lang="fr-FR" sz="1200" dirty="0">
                <a:solidFill>
                  <a:srgbClr val="271A38"/>
                </a:solidFill>
                <a:latin typeface="Inter"/>
              </a:endParaRPr>
            </a:p>
            <a:p>
              <a:pPr marL="228531" lvl="1">
                <a:lnSpc>
                  <a:spcPct val="100000"/>
                </a:lnSpc>
                <a:spcBef>
                  <a:spcPts val="0"/>
                </a:spcBef>
                <a:spcAft>
                  <a:spcPts val="600"/>
                </a:spcAft>
                <a:buFont typeface="Courier New" panose="02070309020205020404" pitchFamily="49" charset="0"/>
                <a:buChar char="o"/>
              </a:pPr>
              <a:r>
                <a:rPr lang="fr-FR" sz="1200" b="1" dirty="0" err="1">
                  <a:solidFill>
                    <a:srgbClr val="271A38"/>
                  </a:solidFill>
                  <a:latin typeface="Inter"/>
                </a:rPr>
                <a:t>Political_Stability</a:t>
              </a:r>
              <a:endParaRPr lang="fr-FR" sz="1200" b="1" dirty="0">
                <a:solidFill>
                  <a:srgbClr val="271A38"/>
                </a:solidFill>
                <a:latin typeface="Inter"/>
              </a:endParaRPr>
            </a:p>
            <a:p>
              <a:pPr marL="0" indent="0">
                <a:lnSpc>
                  <a:spcPct val="100000"/>
                </a:lnSpc>
                <a:spcBef>
                  <a:spcPts val="0"/>
                </a:spcBef>
                <a:spcAft>
                  <a:spcPts val="600"/>
                </a:spcAft>
                <a:buNone/>
              </a:pPr>
              <a:r>
                <a:rPr lang="fr-FR" sz="1200" b="1" u="sng" dirty="0" err="1">
                  <a:solidFill>
                    <a:srgbClr val="271A38"/>
                  </a:solidFill>
                  <a:latin typeface="Inter"/>
                </a:rPr>
                <a:t>BasicAndSafelyManaged</a:t>
              </a:r>
              <a:r>
                <a:rPr lang="fr-FR" sz="1200" b="1" u="sng" dirty="0">
                  <a:solidFill>
                    <a:srgbClr val="271A38"/>
                  </a:solidFill>
                  <a:latin typeface="Inter"/>
                </a:rPr>
                <a:t> </a:t>
              </a:r>
              <a:r>
                <a:rPr lang="fr-FR" sz="1200" b="1" u="sng" dirty="0" err="1">
                  <a:solidFill>
                    <a:srgbClr val="271A38"/>
                  </a:solidFill>
                  <a:latin typeface="Inter"/>
                </a:rPr>
                <a:t>DrinkingWaterServices</a:t>
              </a:r>
              <a:r>
                <a:rPr lang="fr-FR" sz="1200" b="1" u="sng" dirty="0">
                  <a:solidFill>
                    <a:srgbClr val="271A38"/>
                  </a:solidFill>
                  <a:latin typeface="Inter"/>
                </a:rPr>
                <a:t> (10 476 lignes):</a:t>
              </a:r>
            </a:p>
            <a:p>
              <a:pPr marL="228531" lvl="1">
                <a:lnSpc>
                  <a:spcPct val="100000"/>
                </a:lnSpc>
                <a:spcBef>
                  <a:spcPts val="0"/>
                </a:spcBef>
                <a:spcAft>
                  <a:spcPts val="600"/>
                </a:spcAft>
                <a:buFont typeface="Courier New" panose="02070309020205020404" pitchFamily="49" charset="0"/>
                <a:buChar char="o"/>
              </a:pPr>
              <a:r>
                <a:rPr lang="fr-FR" sz="1200" dirty="0">
                  <a:solidFill>
                    <a:srgbClr val="271A38"/>
                  </a:solidFill>
                  <a:latin typeface="Inter"/>
                </a:rPr>
                <a:t>Country, </a:t>
              </a:r>
              <a:r>
                <a:rPr lang="fr-FR" sz="1200" dirty="0" err="1">
                  <a:solidFill>
                    <a:srgbClr val="271A38"/>
                  </a:solidFill>
                  <a:latin typeface="Inter"/>
                </a:rPr>
                <a:t>Year</a:t>
              </a:r>
              <a:r>
                <a:rPr lang="fr-FR" sz="1200" dirty="0">
                  <a:solidFill>
                    <a:srgbClr val="271A38"/>
                  </a:solidFill>
                  <a:latin typeface="Inter"/>
                </a:rPr>
                <a:t>, </a:t>
              </a:r>
              <a:r>
                <a:rPr lang="fr-FR" sz="1200" dirty="0" err="1">
                  <a:solidFill>
                    <a:srgbClr val="271A38"/>
                  </a:solidFill>
                  <a:latin typeface="Inter"/>
                </a:rPr>
                <a:t>Granularity</a:t>
              </a:r>
              <a:endParaRPr lang="fr-FR" sz="1200" dirty="0">
                <a:solidFill>
                  <a:srgbClr val="271A38"/>
                </a:solidFill>
                <a:latin typeface="Inter"/>
              </a:endParaRPr>
            </a:p>
            <a:p>
              <a:pPr marL="228531" lvl="1">
                <a:lnSpc>
                  <a:spcPct val="100000"/>
                </a:lnSpc>
                <a:spcBef>
                  <a:spcPts val="0"/>
                </a:spcBef>
                <a:spcAft>
                  <a:spcPts val="600"/>
                </a:spcAft>
                <a:buFont typeface="Courier New" panose="02070309020205020404" pitchFamily="49" charset="0"/>
                <a:buChar char="o"/>
              </a:pPr>
              <a:r>
                <a:rPr lang="en-US" sz="1200" b="1" dirty="0">
                  <a:solidFill>
                    <a:srgbClr val="271A38"/>
                  </a:solidFill>
                  <a:latin typeface="Inter"/>
                </a:rPr>
                <a:t>Population using at least basic drinking-water services (%)</a:t>
              </a:r>
            </a:p>
            <a:p>
              <a:pPr marL="228531" lvl="1">
                <a:lnSpc>
                  <a:spcPct val="100000"/>
                </a:lnSpc>
                <a:spcBef>
                  <a:spcPts val="0"/>
                </a:spcBef>
                <a:spcAft>
                  <a:spcPts val="600"/>
                </a:spcAft>
                <a:buFont typeface="Courier New" panose="02070309020205020404" pitchFamily="49" charset="0"/>
                <a:buChar char="o"/>
              </a:pPr>
              <a:r>
                <a:rPr lang="en-US" sz="1200" b="1" dirty="0">
                  <a:solidFill>
                    <a:srgbClr val="271A38"/>
                  </a:solidFill>
                  <a:latin typeface="Inter"/>
                </a:rPr>
                <a:t>Population using safely managed drinking-water services (%)</a:t>
              </a:r>
              <a:endParaRPr lang="fr-FR" sz="1200" b="1" dirty="0">
                <a:solidFill>
                  <a:srgbClr val="271A38"/>
                </a:solidFill>
                <a:latin typeface="Inter"/>
              </a:endParaRPr>
            </a:p>
            <a:p>
              <a:pPr marL="0" indent="0">
                <a:lnSpc>
                  <a:spcPct val="100000"/>
                </a:lnSpc>
                <a:spcBef>
                  <a:spcPts val="0"/>
                </a:spcBef>
                <a:spcAft>
                  <a:spcPts val="600"/>
                </a:spcAft>
                <a:buNone/>
              </a:pPr>
              <a:r>
                <a:rPr lang="fr-FR" sz="1200" b="1" u="sng" dirty="0" err="1">
                  <a:solidFill>
                    <a:srgbClr val="271A38"/>
                  </a:solidFill>
                  <a:latin typeface="Inter"/>
                </a:rPr>
                <a:t>MortalityRate</a:t>
              </a:r>
              <a:r>
                <a:rPr lang="fr-FR" sz="1200" b="1" u="sng" dirty="0">
                  <a:solidFill>
                    <a:srgbClr val="271A38"/>
                  </a:solidFill>
                  <a:latin typeface="Inter"/>
                </a:rPr>
                <a:t> </a:t>
              </a:r>
              <a:r>
                <a:rPr lang="fr-FR" sz="1200" b="1" u="sng" dirty="0" err="1">
                  <a:solidFill>
                    <a:srgbClr val="271A38"/>
                  </a:solidFill>
                  <a:latin typeface="Inter"/>
                </a:rPr>
                <a:t>AttributedToWater</a:t>
              </a:r>
              <a:r>
                <a:rPr lang="fr-FR" sz="1200" b="1" u="sng" dirty="0">
                  <a:solidFill>
                    <a:srgbClr val="271A38"/>
                  </a:solidFill>
                  <a:latin typeface="Inter"/>
                </a:rPr>
                <a:t> (549 lignes):</a:t>
              </a:r>
            </a:p>
            <a:p>
              <a:pPr marL="228531" lvl="1">
                <a:lnSpc>
                  <a:spcPct val="100000"/>
                </a:lnSpc>
                <a:spcBef>
                  <a:spcPts val="0"/>
                </a:spcBef>
                <a:spcAft>
                  <a:spcPts val="600"/>
                </a:spcAft>
                <a:buFont typeface="Courier New" panose="02070309020205020404" pitchFamily="49" charset="0"/>
                <a:buChar char="o"/>
              </a:pPr>
              <a:r>
                <a:rPr lang="fr-FR" sz="1200" dirty="0">
                  <a:solidFill>
                    <a:srgbClr val="271A38"/>
                  </a:solidFill>
                  <a:latin typeface="Inter"/>
                </a:rPr>
                <a:t>Country, </a:t>
              </a:r>
              <a:r>
                <a:rPr lang="fr-FR" sz="1200" dirty="0" err="1">
                  <a:solidFill>
                    <a:srgbClr val="271A38"/>
                  </a:solidFill>
                  <a:latin typeface="Inter"/>
                </a:rPr>
                <a:t>Year</a:t>
              </a:r>
              <a:r>
                <a:rPr lang="fr-FR" sz="1200" dirty="0">
                  <a:solidFill>
                    <a:srgbClr val="271A38"/>
                  </a:solidFill>
                  <a:latin typeface="Inter"/>
                </a:rPr>
                <a:t>, </a:t>
              </a:r>
              <a:r>
                <a:rPr lang="fr-FR" sz="1200" dirty="0" err="1">
                  <a:solidFill>
                    <a:srgbClr val="271A38"/>
                  </a:solidFill>
                  <a:latin typeface="Inter"/>
                </a:rPr>
                <a:t>Granularity</a:t>
              </a:r>
              <a:endParaRPr lang="en-US" sz="1200" dirty="0">
                <a:solidFill>
                  <a:srgbClr val="271A38"/>
                </a:solidFill>
                <a:latin typeface="Inter"/>
              </a:endParaRPr>
            </a:p>
            <a:p>
              <a:pPr marL="228531" lvl="1">
                <a:lnSpc>
                  <a:spcPct val="100000"/>
                </a:lnSpc>
                <a:spcBef>
                  <a:spcPts val="0"/>
                </a:spcBef>
                <a:spcAft>
                  <a:spcPts val="600"/>
                </a:spcAft>
                <a:buFont typeface="Courier New" panose="02070309020205020404" pitchFamily="49" charset="0"/>
                <a:buChar char="o"/>
              </a:pPr>
              <a:r>
                <a:rPr lang="en-US" sz="1200" b="1" dirty="0">
                  <a:solidFill>
                    <a:srgbClr val="271A38"/>
                  </a:solidFill>
                  <a:latin typeface="Inter"/>
                </a:rPr>
                <a:t>Mortality rate attributed to WASH services per 100_000 </a:t>
              </a:r>
              <a:r>
                <a:rPr lang="en-US" sz="1200" b="1" dirty="0" err="1">
                  <a:solidFill>
                    <a:srgbClr val="271A38"/>
                  </a:solidFill>
                  <a:latin typeface="Inter"/>
                </a:rPr>
                <a:t>inhab</a:t>
              </a:r>
              <a:endParaRPr lang="en-US" sz="1200" b="1" dirty="0">
                <a:solidFill>
                  <a:srgbClr val="271A38"/>
                </a:solidFill>
                <a:latin typeface="Inter"/>
              </a:endParaRPr>
            </a:p>
            <a:p>
              <a:pPr marL="228531" lvl="1">
                <a:lnSpc>
                  <a:spcPct val="100000"/>
                </a:lnSpc>
                <a:spcBef>
                  <a:spcPts val="0"/>
                </a:spcBef>
                <a:spcAft>
                  <a:spcPts val="600"/>
                </a:spcAft>
                <a:buFont typeface="Courier New" panose="02070309020205020404" pitchFamily="49" charset="0"/>
                <a:buChar char="o"/>
              </a:pPr>
              <a:r>
                <a:rPr lang="fr-FR" sz="1200" b="1" dirty="0">
                  <a:solidFill>
                    <a:srgbClr val="271A38"/>
                  </a:solidFill>
                  <a:latin typeface="Inter"/>
                </a:rPr>
                <a:t>WASH </a:t>
              </a:r>
              <a:r>
                <a:rPr lang="fr-FR" sz="1200" b="1" dirty="0" err="1">
                  <a:solidFill>
                    <a:srgbClr val="271A38"/>
                  </a:solidFill>
                  <a:latin typeface="Inter"/>
                </a:rPr>
                <a:t>deaths</a:t>
              </a:r>
              <a:endParaRPr lang="fr-FR" sz="1200" b="1" dirty="0">
                <a:solidFill>
                  <a:srgbClr val="271A38"/>
                </a:solidFill>
                <a:latin typeface="Inter"/>
              </a:endParaRPr>
            </a:p>
          </p:txBody>
        </p:sp>
        <p:sp>
          <p:nvSpPr>
            <p:cNvPr id="9" name="Espace réservé du contenu 2">
              <a:extLst>
                <a:ext uri="{FF2B5EF4-FFF2-40B4-BE49-F238E27FC236}">
                  <a16:creationId xmlns:a16="http://schemas.microsoft.com/office/drawing/2014/main" id="{613D8727-92E6-9A31-D459-6D2090975B4B}"/>
                </a:ext>
              </a:extLst>
            </p:cNvPr>
            <p:cNvSpPr txBox="1">
              <a:spLocks/>
            </p:cNvSpPr>
            <p:nvPr/>
          </p:nvSpPr>
          <p:spPr>
            <a:xfrm>
              <a:off x="6084000" y="998736"/>
              <a:ext cx="5652516" cy="360000"/>
            </a:xfrm>
            <a:prstGeom prst="rect">
              <a:avLst/>
            </a:prstGeom>
            <a:gradFill>
              <a:gsLst>
                <a:gs pos="76000">
                  <a:srgbClr val="7DA8CA"/>
                </a:gs>
                <a:gs pos="0">
                  <a:srgbClr val="7DA8CA"/>
                </a:gs>
                <a:gs pos="100000">
                  <a:schemeClr val="bg1"/>
                </a:gs>
              </a:gsLst>
              <a:lin ang="2700000" scaled="1"/>
            </a:gradFill>
            <a:ln w="19050" cap="flat">
              <a:solidFill>
                <a:srgbClr val="333C6B"/>
              </a:solidFill>
            </a:ln>
          </p:spPr>
          <p:txBody>
            <a:bodyPr vert="horz" wrap="none" lIns="36000" tIns="36000" rIns="36000" bIns="36000" rtlCol="0" anchor="t">
              <a:normAutofit/>
            </a:bodyPr>
            <a:lst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spcBef>
                  <a:spcPts val="0"/>
                </a:spcBef>
                <a:spcAft>
                  <a:spcPts val="600"/>
                </a:spcAft>
                <a:buClr>
                  <a:srgbClr val="333C6B"/>
                </a:buClr>
                <a:buNone/>
              </a:pPr>
              <a:r>
                <a:rPr lang="fr-FR" sz="1400" b="1" dirty="0"/>
                <a:t>5 TABLES</a:t>
              </a:r>
            </a:p>
          </p:txBody>
        </p:sp>
      </p:grpSp>
    </p:spTree>
    <p:extLst>
      <p:ext uri="{BB962C8B-B14F-4D97-AF65-F5344CB8AC3E}">
        <p14:creationId xmlns:p14="http://schemas.microsoft.com/office/powerpoint/2010/main" val="4758322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1450C9-3180-F1C1-506D-A52ACF1EE94A}"/>
              </a:ext>
            </a:extLst>
          </p:cNvPr>
          <p:cNvSpPr>
            <a:spLocks noGrp="1"/>
          </p:cNvSpPr>
          <p:nvPr>
            <p:ph type="title"/>
          </p:nvPr>
        </p:nvSpPr>
        <p:spPr/>
        <p:txBody>
          <a:bodyPr/>
          <a:lstStyle/>
          <a:p>
            <a:r>
              <a:rPr lang="fr-FR" dirty="0"/>
              <a:t>II.B – Traitement de données </a:t>
            </a:r>
            <a:r>
              <a:rPr lang="fr-FR" sz="1200" dirty="0"/>
              <a:t>(post import)</a:t>
            </a:r>
          </a:p>
        </p:txBody>
      </p:sp>
      <p:sp>
        <p:nvSpPr>
          <p:cNvPr id="3" name="Espace réservé du contenu 2">
            <a:extLst>
              <a:ext uri="{FF2B5EF4-FFF2-40B4-BE49-F238E27FC236}">
                <a16:creationId xmlns:a16="http://schemas.microsoft.com/office/drawing/2014/main" id="{E9B80429-5884-AC89-B834-B40B6537B71F}"/>
              </a:ext>
            </a:extLst>
          </p:cNvPr>
          <p:cNvSpPr>
            <a:spLocks noGrp="1"/>
          </p:cNvSpPr>
          <p:nvPr>
            <p:ph idx="1"/>
          </p:nvPr>
        </p:nvSpPr>
        <p:spPr>
          <a:xfrm>
            <a:off x="432000" y="836712"/>
            <a:ext cx="11340000" cy="5472608"/>
          </a:xfrm>
        </p:spPr>
        <p:txBody>
          <a:bodyPr>
            <a:normAutofit/>
          </a:bodyPr>
          <a:lstStyle/>
          <a:p>
            <a:r>
              <a:rPr lang="fr-FR" b="1" u="sng" dirty="0" err="1"/>
              <a:t>Retypage</a:t>
            </a:r>
            <a:r>
              <a:rPr lang="fr-FR" b="1" u="sng" dirty="0"/>
              <a:t> des données </a:t>
            </a:r>
            <a:r>
              <a:rPr lang="fr-FR" sz="1400" dirty="0"/>
              <a:t>(notamment nombres décimaux, données géographiques)</a:t>
            </a:r>
          </a:p>
          <a:p>
            <a:r>
              <a:rPr lang="fr-FR" b="1" u="sng" dirty="0"/>
              <a:t>Transformation de colonne</a:t>
            </a:r>
            <a:r>
              <a:rPr lang="fr-FR" dirty="0"/>
              <a:t> : </a:t>
            </a:r>
            <a:r>
              <a:rPr lang="fr-FR" sz="1400" dirty="0"/>
              <a:t>( Population = [</a:t>
            </a:r>
            <a:r>
              <a:rPr lang="fr-FR" sz="1400" dirty="0" err="1"/>
              <a:t>Population_milliers</a:t>
            </a:r>
            <a:r>
              <a:rPr lang="fr-FR" sz="1400" dirty="0"/>
              <a:t>]*1000 )</a:t>
            </a:r>
          </a:p>
          <a:p>
            <a:r>
              <a:rPr lang="fr-FR" b="1" u="sng" dirty="0"/>
              <a:t>Renommage de colonnes :</a:t>
            </a:r>
          </a:p>
          <a:p>
            <a:pPr lvl="1"/>
            <a:r>
              <a:rPr lang="en-US" sz="1500" dirty="0"/>
              <a:t>Ex : "Mortality rate attributed to exposure to unsafe WASH services“ =&gt; "Mortality rate attributed to WASH services per 100_000 </a:t>
            </a:r>
            <a:r>
              <a:rPr lang="en-US" sz="1500" dirty="0" err="1"/>
              <a:t>inhab</a:t>
            </a:r>
            <a:r>
              <a:rPr lang="en-US" sz="1500" dirty="0"/>
              <a:t>"</a:t>
            </a:r>
            <a:endParaRPr lang="fr-FR" sz="1500" dirty="0"/>
          </a:p>
          <a:p>
            <a:r>
              <a:rPr lang="fr-FR" b="1" u="sng" dirty="0"/>
              <a:t>Travail sur les noms des pays dans les différentes tables :</a:t>
            </a:r>
          </a:p>
          <a:p>
            <a:pPr lvl="1"/>
            <a:r>
              <a:rPr lang="fr-FR" b="1" dirty="0"/>
              <a:t>simplification de noms :	</a:t>
            </a:r>
            <a:r>
              <a:rPr lang="fr-FR" sz="1500" dirty="0"/>
              <a:t>Ex :</a:t>
            </a:r>
            <a:r>
              <a:rPr lang="fr-FR" sz="1500" b="1" dirty="0"/>
              <a:t>  </a:t>
            </a:r>
            <a:r>
              <a:rPr lang="en-US" sz="1500" dirty="0"/>
              <a:t>"Bolivia (Plurinational State of)“ =&gt; "Bolivia"</a:t>
            </a:r>
          </a:p>
          <a:p>
            <a:pPr lvl="1"/>
            <a:r>
              <a:rPr lang="fr-FR" b="1" dirty="0"/>
              <a:t>cohérence entre les tables :	</a:t>
            </a:r>
            <a:r>
              <a:rPr lang="fr-FR" sz="1400" dirty="0"/>
              <a:t>Ex : </a:t>
            </a:r>
            <a:r>
              <a:rPr lang="en-US" sz="1400" dirty="0"/>
              <a:t>"Republic of North Macedonia“ =&gt;"North Macedonia</a:t>
            </a:r>
            <a:endParaRPr lang="fr-FR" sz="1400" dirty="0"/>
          </a:p>
          <a:p>
            <a:pPr lvl="1"/>
            <a:r>
              <a:rPr lang="fr-FR" b="1" dirty="0"/>
              <a:t>Suppression (Filtre) ancien pays, DOM-TOM présents dans Population: </a:t>
            </a:r>
            <a:r>
              <a:rPr lang="fr-FR" sz="1400" dirty="0"/>
              <a:t>Ex: American Samoa, </a:t>
            </a:r>
            <a:r>
              <a:rPr lang="fr-FR" sz="1400" dirty="0" err="1"/>
              <a:t>Sudan</a:t>
            </a:r>
            <a:r>
              <a:rPr lang="fr-FR" sz="1400" dirty="0"/>
              <a:t> (former)</a:t>
            </a:r>
            <a:r>
              <a:rPr lang="fr-FR" dirty="0"/>
              <a:t> </a:t>
            </a:r>
          </a:p>
          <a:p>
            <a:r>
              <a:rPr lang="fr-FR" b="1" u="sng" dirty="0"/>
              <a:t>Suppression(filtre) données :</a:t>
            </a:r>
          </a:p>
          <a:p>
            <a:pPr lvl="1"/>
            <a:r>
              <a:rPr lang="fr-FR" b="1" u="sng" dirty="0"/>
              <a:t>Année 2018 </a:t>
            </a:r>
            <a:r>
              <a:rPr lang="fr-FR" b="1" dirty="0"/>
              <a:t>: </a:t>
            </a:r>
            <a:r>
              <a:rPr lang="fr-FR" dirty="0"/>
              <a:t>pas d’indicateur eau en 2018</a:t>
            </a:r>
          </a:p>
          <a:p>
            <a:pPr lvl="1"/>
            <a:r>
              <a:rPr lang="fr-FR" b="1" u="sng" dirty="0"/>
              <a:t>granularité Male/</a:t>
            </a:r>
            <a:r>
              <a:rPr lang="fr-FR" b="1" u="sng" dirty="0" err="1"/>
              <a:t>Female</a:t>
            </a:r>
            <a:r>
              <a:rPr lang="fr-FR" b="1" u="sng" dirty="0"/>
              <a:t> : </a:t>
            </a:r>
            <a:r>
              <a:rPr lang="fr-FR" b="1" dirty="0"/>
              <a:t>hors scope de l’analyse </a:t>
            </a:r>
            <a:r>
              <a:rPr lang="fr-FR" dirty="0"/>
              <a:t>(et peu de données eau)</a:t>
            </a:r>
          </a:p>
          <a:p>
            <a:r>
              <a:rPr lang="fr-FR" b="1" u="sng" dirty="0"/>
              <a:t>Vérification des doublons </a:t>
            </a:r>
            <a:r>
              <a:rPr lang="fr-FR" dirty="0"/>
              <a:t>( {Country, </a:t>
            </a:r>
            <a:r>
              <a:rPr lang="fr-FR" dirty="0" err="1"/>
              <a:t>Year</a:t>
            </a:r>
            <a:r>
              <a:rPr lang="fr-FR" dirty="0"/>
              <a:t>, </a:t>
            </a:r>
            <a:r>
              <a:rPr lang="fr-FR" dirty="0" err="1"/>
              <a:t>Granularity</a:t>
            </a:r>
            <a:r>
              <a:rPr lang="fr-FR" dirty="0"/>
              <a:t>} ) : pas de doublons</a:t>
            </a:r>
          </a:p>
        </p:txBody>
      </p:sp>
      <p:sp>
        <p:nvSpPr>
          <p:cNvPr id="4" name="Espace réservé du numéro de diapositive 3">
            <a:extLst>
              <a:ext uri="{FF2B5EF4-FFF2-40B4-BE49-F238E27FC236}">
                <a16:creationId xmlns:a16="http://schemas.microsoft.com/office/drawing/2014/main" id="{7F1A7F31-4C94-EA9B-AB34-B9EB7A48A289}"/>
              </a:ext>
            </a:extLst>
          </p:cNvPr>
          <p:cNvSpPr>
            <a:spLocks noGrp="1"/>
          </p:cNvSpPr>
          <p:nvPr>
            <p:ph type="sldNum" sz="quarter" idx="12"/>
          </p:nvPr>
        </p:nvSpPr>
        <p:spPr/>
        <p:txBody>
          <a:bodyPr/>
          <a:lstStyle/>
          <a:p>
            <a:pPr rtl="0"/>
            <a:fld id="{7DC1BBB0-96F0-4077-A278-0F3FB5C104D3}" type="slidenum">
              <a:rPr lang="fr-FR" noProof="0" smtClean="0"/>
              <a:t>9</a:t>
            </a:fld>
            <a:endParaRPr lang="fr-FR" noProof="0"/>
          </a:p>
        </p:txBody>
      </p:sp>
    </p:spTree>
    <p:extLst>
      <p:ext uri="{BB962C8B-B14F-4D97-AF65-F5344CB8AC3E}">
        <p14:creationId xmlns:p14="http://schemas.microsoft.com/office/powerpoint/2010/main" val="163719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erie">
  <a:themeElements>
    <a:clrScheme name="Personnalisé 5">
      <a:dk1>
        <a:sysClr val="windowText" lastClr="000000"/>
      </a:dk1>
      <a:lt1>
        <a:sysClr val="window" lastClr="FFFFFF"/>
      </a:lt1>
      <a:dk2>
        <a:srgbClr val="373545"/>
      </a:dk2>
      <a:lt2>
        <a:srgbClr val="CEDBE6"/>
      </a:lt2>
      <a:accent1>
        <a:srgbClr val="496F90"/>
      </a:accent1>
      <a:accent2>
        <a:srgbClr val="0070C0"/>
      </a:accent2>
      <a:accent3>
        <a:srgbClr val="85A5C1"/>
      </a:accent3>
      <a:accent4>
        <a:srgbClr val="BFE4FF"/>
      </a:accent4>
      <a:accent5>
        <a:srgbClr val="B1C5D7"/>
      </a:accent5>
      <a:accent6>
        <a:srgbClr val="CEDBE6"/>
      </a:accent6>
      <a:hlink>
        <a:srgbClr val="0070C0"/>
      </a:hlink>
      <a:folHlink>
        <a:srgbClr val="7FCAFF"/>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27910</TotalTime>
  <Words>3099</Words>
  <Application>Microsoft Office PowerPoint</Application>
  <PresentationFormat>Personnalisé</PresentationFormat>
  <Paragraphs>521</Paragraphs>
  <Slides>25</Slides>
  <Notes>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25</vt:i4>
      </vt:variant>
    </vt:vector>
  </HeadingPairs>
  <TitlesOfParts>
    <vt:vector size="35" baseType="lpstr">
      <vt:lpstr>Aptos</vt:lpstr>
      <vt:lpstr>Aptos Narrow</vt:lpstr>
      <vt:lpstr>Arial</vt:lpstr>
      <vt:lpstr>Cambria Math</vt:lpstr>
      <vt:lpstr>Courier New</vt:lpstr>
      <vt:lpstr>Euphemia</vt:lpstr>
      <vt:lpstr>Gill Sans MT</vt:lpstr>
      <vt:lpstr>Inter</vt:lpstr>
      <vt:lpstr>Wingdings</vt:lpstr>
      <vt:lpstr>Galerie</vt:lpstr>
      <vt:lpstr>Etude sur  l’accès à l'eau</vt:lpstr>
      <vt:lpstr>SOMMAIRE</vt:lpstr>
      <vt:lpstr>I.A – Contexte </vt:lpstr>
      <vt:lpstr>I.B - Méthodologie de cadrage de la mission de datavisualisation</vt:lpstr>
      <vt:lpstr>I.C – Blueprint</vt:lpstr>
      <vt:lpstr>I.D – Mock up</vt:lpstr>
      <vt:lpstr>SOMMAIRE</vt:lpstr>
      <vt:lpstr>II.A – Les données d’origine</vt:lpstr>
      <vt:lpstr>II.B – Traitement de données (post import)</vt:lpstr>
      <vt:lpstr>SOMMAIRE</vt:lpstr>
      <vt:lpstr>III.A – Les tables </vt:lpstr>
      <vt:lpstr>III.B – Jonction en une table de faits Fact_Sum_Up</vt:lpstr>
      <vt:lpstr>III.C – Modèle en étoile</vt:lpstr>
      <vt:lpstr>SOMMAIRE</vt:lpstr>
      <vt:lpstr>IV.A – Choix de l’outil de visualisation : Power BI</vt:lpstr>
      <vt:lpstr>IV.B – Vues globales Monde / Continent / Pays</vt:lpstr>
      <vt:lpstr>IV.C –Zoom Création de Services :</vt:lpstr>
      <vt:lpstr>IV.C –Zoom Modernisation de Services :</vt:lpstr>
      <vt:lpstr>IV.C –Zoom Consulting : Efficacité gouvernementale :</vt:lpstr>
      <vt:lpstr>V – Conclusions et perspectives</vt:lpstr>
      <vt:lpstr>Merci !</vt:lpstr>
      <vt:lpstr>ANNEXE -Documentation RGPD</vt:lpstr>
      <vt:lpstr>ANNEXE – Liste de documents complémentaires </vt:lpstr>
      <vt:lpstr>II.B – Traitement de données (post import)</vt:lpstr>
      <vt:lpstr>FIN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Matthieu Verclytte</dc:creator>
  <cp:lastModifiedBy>Matthieu Verclytte</cp:lastModifiedBy>
  <cp:revision>399</cp:revision>
  <dcterms:created xsi:type="dcterms:W3CDTF">2024-11-12T15:44:30Z</dcterms:created>
  <dcterms:modified xsi:type="dcterms:W3CDTF">2025-08-15T14:06:52Z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