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y="10287000" cx="18288000"/>
  <p:notesSz cx="18288000" cy="10287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895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72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15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7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895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315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wo Content">
    <p:bg>
      <p:bgPr>
        <a:solidFill>
          <a:schemeClr val="bg1"/>
        </a:solidFill>
        <a:effectLst/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13" name="bg object 17"/>
          <p:cNvSpPr/>
          <p:nvPr/>
        </p:nvSpPr>
        <p:spPr>
          <a:xfrm>
            <a:off x="81162" y="9995373"/>
            <a:ext cx="346075" cy="292100"/>
          </a:xfrm>
          <a:custGeom>
            <a:avLst/>
            <a:ahLst/>
            <a:rect l="l" t="t" r="r" b="b"/>
            <a:pathLst>
              <a:path w="346075" h="292100">
                <a:moveTo>
                  <a:pt x="227289" y="291626"/>
                </a:moveTo>
                <a:lnTo>
                  <a:pt x="118654" y="291626"/>
                </a:lnTo>
                <a:lnTo>
                  <a:pt x="0" y="172971"/>
                </a:lnTo>
                <a:lnTo>
                  <a:pt x="172972" y="0"/>
                </a:lnTo>
                <a:lnTo>
                  <a:pt x="345944" y="172971"/>
                </a:lnTo>
                <a:lnTo>
                  <a:pt x="227289" y="291626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14" name="bg object 18"/>
          <p:cNvSpPr/>
          <p:nvPr/>
        </p:nvSpPr>
        <p:spPr>
          <a:xfrm>
            <a:off x="772810" y="9304019"/>
            <a:ext cx="346075" cy="346075"/>
          </a:xfrm>
          <a:custGeom>
            <a:avLst/>
            <a:ah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15" name="bg object 19"/>
          <p:cNvSpPr/>
          <p:nvPr/>
        </p:nvSpPr>
        <p:spPr>
          <a:xfrm>
            <a:off x="1464430" y="9995305"/>
            <a:ext cx="346075" cy="292100"/>
          </a:xfrm>
          <a:custGeom>
            <a:avLst/>
            <a:ahLst/>
            <a:rect l="l" t="t" r="r" b="b"/>
            <a:pathLst>
              <a:path w="346075" h="292100">
                <a:moveTo>
                  <a:pt x="227101" y="291693"/>
                </a:moveTo>
                <a:lnTo>
                  <a:pt x="118719" y="291693"/>
                </a:lnTo>
                <a:lnTo>
                  <a:pt x="0" y="172973"/>
                </a:lnTo>
                <a:lnTo>
                  <a:pt x="172974" y="0"/>
                </a:lnTo>
                <a:lnTo>
                  <a:pt x="345820" y="172973"/>
                </a:lnTo>
                <a:lnTo>
                  <a:pt x="227101" y="291693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16" name="bg object 20"/>
          <p:cNvSpPr/>
          <p:nvPr/>
        </p:nvSpPr>
        <p:spPr>
          <a:xfrm>
            <a:off x="2155936" y="9304067"/>
            <a:ext cx="346075" cy="346075"/>
          </a:xfrm>
          <a:custGeom>
            <a:avLst/>
            <a:ah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17" name="bg object 21"/>
          <p:cNvSpPr/>
          <p:nvPr/>
        </p:nvSpPr>
        <p:spPr>
          <a:xfrm>
            <a:off x="2847508" y="9995401"/>
            <a:ext cx="346075" cy="292100"/>
          </a:xfrm>
          <a:custGeom>
            <a:avLst/>
            <a:ahLst/>
            <a:rect l="l" t="t" r="r" b="b"/>
            <a:pathLst>
              <a:path w="346075" h="292100">
                <a:moveTo>
                  <a:pt x="227078" y="291594"/>
                </a:moveTo>
                <a:lnTo>
                  <a:pt x="118619" y="291594"/>
                </a:lnTo>
                <a:lnTo>
                  <a:pt x="0" y="172975"/>
                </a:lnTo>
                <a:lnTo>
                  <a:pt x="172975" y="0"/>
                </a:lnTo>
                <a:lnTo>
                  <a:pt x="345697" y="172975"/>
                </a:lnTo>
                <a:lnTo>
                  <a:pt x="227078" y="291594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18" name="bg object 22"/>
          <p:cNvSpPr/>
          <p:nvPr/>
        </p:nvSpPr>
        <p:spPr>
          <a:xfrm>
            <a:off x="3531250" y="9258375"/>
            <a:ext cx="346075" cy="346075"/>
          </a:xfrm>
          <a:custGeom>
            <a:avLst/>
            <a:ah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19" name="bg object 23"/>
          <p:cNvSpPr/>
          <p:nvPr/>
        </p:nvSpPr>
        <p:spPr>
          <a:xfrm>
            <a:off x="4222879" y="9950195"/>
            <a:ext cx="346075" cy="337185"/>
          </a:xfrm>
          <a:custGeom>
            <a:avLst/>
            <a:ahLst/>
            <a:rect l="l" t="t" r="r" b="b"/>
            <a:pathLst>
              <a:path w="346075" h="337184">
                <a:moveTo>
                  <a:pt x="181864" y="336803"/>
                </a:moveTo>
                <a:lnTo>
                  <a:pt x="163829" y="336803"/>
                </a:lnTo>
                <a:lnTo>
                  <a:pt x="0" y="172973"/>
                </a:lnTo>
                <a:lnTo>
                  <a:pt x="172973" y="0"/>
                </a:lnTo>
                <a:lnTo>
                  <a:pt x="345693" y="172973"/>
                </a:lnTo>
                <a:lnTo>
                  <a:pt x="181864" y="336803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20" name="bg object 24"/>
          <p:cNvSpPr/>
          <p:nvPr/>
        </p:nvSpPr>
        <p:spPr>
          <a:xfrm>
            <a:off x="4914509" y="9258308"/>
            <a:ext cx="346075" cy="346075"/>
          </a:xfrm>
          <a:custGeom>
            <a:avLst/>
            <a:ah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21" name="bg object 25"/>
          <p:cNvSpPr/>
          <p:nvPr/>
        </p:nvSpPr>
        <p:spPr>
          <a:xfrm>
            <a:off x="5606005" y="9950253"/>
            <a:ext cx="346075" cy="337185"/>
          </a:xfrm>
          <a:custGeom>
            <a:avLst/>
            <a:ahLst/>
            <a:rect l="l" t="t" r="r" b="b"/>
            <a:pathLst>
              <a:path w="346075" h="337184">
                <a:moveTo>
                  <a:pt x="182038" y="336746"/>
                </a:moveTo>
                <a:lnTo>
                  <a:pt x="163776" y="336746"/>
                </a:lnTo>
                <a:lnTo>
                  <a:pt x="0" y="172970"/>
                </a:lnTo>
                <a:lnTo>
                  <a:pt x="172970" y="0"/>
                </a:lnTo>
                <a:lnTo>
                  <a:pt x="345814" y="172970"/>
                </a:lnTo>
                <a:lnTo>
                  <a:pt x="182038" y="336746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22" name="bg object 26"/>
          <p:cNvSpPr/>
          <p:nvPr/>
        </p:nvSpPr>
        <p:spPr>
          <a:xfrm>
            <a:off x="6297587" y="9258414"/>
            <a:ext cx="346075" cy="346075"/>
          </a:xfrm>
          <a:custGeom>
            <a:avLst/>
            <a:ahLst/>
            <a:rect l="l" t="t" r="r" b="b"/>
            <a:pathLst>
              <a:path w="346075" h="346075">
                <a:moveTo>
                  <a:pt x="172971" y="345814"/>
                </a:moveTo>
                <a:lnTo>
                  <a:pt x="0" y="172970"/>
                </a:lnTo>
                <a:lnTo>
                  <a:pt x="172970" y="0"/>
                </a:lnTo>
                <a:lnTo>
                  <a:pt x="345814" y="172970"/>
                </a:lnTo>
                <a:lnTo>
                  <a:pt x="172971" y="345814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23" name="bg object 27"/>
          <p:cNvSpPr/>
          <p:nvPr/>
        </p:nvSpPr>
        <p:spPr>
          <a:xfrm>
            <a:off x="7010253" y="10147506"/>
            <a:ext cx="279400" cy="139700"/>
          </a:xfrm>
          <a:custGeom>
            <a:avLst/>
            <a:ahLst/>
            <a:rect l="l" t="t" r="r" b="b"/>
            <a:pathLst>
              <a:path w="279400" h="139700">
                <a:moveTo>
                  <a:pt x="279012" y="139442"/>
                </a:moveTo>
                <a:lnTo>
                  <a:pt x="0" y="139442"/>
                </a:lnTo>
                <a:lnTo>
                  <a:pt x="139570" y="0"/>
                </a:lnTo>
                <a:lnTo>
                  <a:pt x="279012" y="139442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24" name="bg object 28"/>
          <p:cNvSpPr/>
          <p:nvPr/>
        </p:nvSpPr>
        <p:spPr>
          <a:xfrm>
            <a:off x="7668491" y="9456153"/>
            <a:ext cx="346075" cy="346075"/>
          </a:xfrm>
          <a:custGeom>
            <a:avLst/>
            <a:ah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25" name="bg object 29"/>
          <p:cNvSpPr/>
          <p:nvPr/>
        </p:nvSpPr>
        <p:spPr>
          <a:xfrm>
            <a:off x="8393525" y="10147439"/>
            <a:ext cx="279400" cy="139700"/>
          </a:xfrm>
          <a:custGeom>
            <a:avLst/>
            <a:ahLst/>
            <a:rect l="l" t="t" r="r" b="b"/>
            <a:pathLst>
              <a:path w="279400" h="139700">
                <a:moveTo>
                  <a:pt x="278990" y="139558"/>
                </a:moveTo>
                <a:lnTo>
                  <a:pt x="0" y="139558"/>
                </a:lnTo>
                <a:lnTo>
                  <a:pt x="139558" y="0"/>
                </a:lnTo>
                <a:lnTo>
                  <a:pt x="278990" y="139558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26" name="bg object 30"/>
          <p:cNvSpPr/>
          <p:nvPr/>
        </p:nvSpPr>
        <p:spPr>
          <a:xfrm>
            <a:off x="9051617" y="9456210"/>
            <a:ext cx="346075" cy="346075"/>
          </a:xfrm>
          <a:custGeom>
            <a:avLst/>
            <a:ah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pic>
        <p:nvPicPr>
          <p:cNvPr id="2097153" name="bg object 31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096355" y="3254854"/>
            <a:ext cx="47624" cy="4857749"/>
          </a:xfrm>
          <a:prstGeom prst="rect"/>
        </p:spPr>
      </p:pic>
      <p:sp>
        <p:nvSpPr>
          <p:cNvPr id="1048627" name="bg object 32"/>
          <p:cNvSpPr/>
          <p:nvPr/>
        </p:nvSpPr>
        <p:spPr>
          <a:xfrm>
            <a:off x="9776716" y="10147544"/>
            <a:ext cx="279400" cy="139700"/>
          </a:xfrm>
          <a:custGeom>
            <a:avLst/>
            <a:ahLst/>
            <a:rect l="l" t="t" r="r" b="b"/>
            <a:pathLst>
              <a:path w="279400" h="139700">
                <a:moveTo>
                  <a:pt x="278885" y="139442"/>
                </a:moveTo>
                <a:lnTo>
                  <a:pt x="0" y="139442"/>
                </a:lnTo>
                <a:lnTo>
                  <a:pt x="139442" y="0"/>
                </a:lnTo>
                <a:lnTo>
                  <a:pt x="278885" y="139442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28" name="bg object 33"/>
          <p:cNvSpPr/>
          <p:nvPr/>
        </p:nvSpPr>
        <p:spPr>
          <a:xfrm>
            <a:off x="10426931" y="9410519"/>
            <a:ext cx="346075" cy="346075"/>
          </a:xfrm>
          <a:custGeom>
            <a:avLst/>
            <a:ah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29" name="bg object 34"/>
          <p:cNvSpPr/>
          <p:nvPr/>
        </p:nvSpPr>
        <p:spPr>
          <a:xfrm>
            <a:off x="11118569" y="10102339"/>
            <a:ext cx="346075" cy="184785"/>
          </a:xfrm>
          <a:custGeom>
            <a:avLst/>
            <a:ahLst/>
            <a:rect l="l" t="t" r="r" b="b"/>
            <a:pathLst>
              <a:path w="346075" h="184784">
                <a:moveTo>
                  <a:pt x="334119" y="184648"/>
                </a:moveTo>
                <a:lnTo>
                  <a:pt x="11683" y="184648"/>
                </a:lnTo>
                <a:lnTo>
                  <a:pt x="0" y="172964"/>
                </a:lnTo>
                <a:lnTo>
                  <a:pt x="172964" y="0"/>
                </a:lnTo>
                <a:lnTo>
                  <a:pt x="345518" y="172680"/>
                </a:lnTo>
                <a:lnTo>
                  <a:pt x="345518" y="173249"/>
                </a:lnTo>
                <a:lnTo>
                  <a:pt x="334119" y="184648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30" name="bg object 35"/>
          <p:cNvSpPr/>
          <p:nvPr/>
        </p:nvSpPr>
        <p:spPr>
          <a:xfrm>
            <a:off x="11810190" y="9410451"/>
            <a:ext cx="346075" cy="346075"/>
          </a:xfrm>
          <a:custGeom>
            <a:avLst/>
            <a:ahLst/>
            <a:rect l="l" t="t" r="r" b="b"/>
            <a:pathLst>
              <a:path w="346075" h="346075">
                <a:moveTo>
                  <a:pt x="172972" y="345817"/>
                </a:moveTo>
                <a:lnTo>
                  <a:pt x="0" y="172972"/>
                </a:lnTo>
                <a:lnTo>
                  <a:pt x="172972" y="0"/>
                </a:lnTo>
                <a:lnTo>
                  <a:pt x="345817" y="172972"/>
                </a:lnTo>
                <a:lnTo>
                  <a:pt x="172972" y="345817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31" name="bg object 36"/>
          <p:cNvSpPr/>
          <p:nvPr/>
        </p:nvSpPr>
        <p:spPr>
          <a:xfrm>
            <a:off x="12501695" y="10102395"/>
            <a:ext cx="346075" cy="184785"/>
          </a:xfrm>
          <a:custGeom>
            <a:avLst/>
            <a:ahLst/>
            <a:rect l="l" t="t" r="r" b="b"/>
            <a:pathLst>
              <a:path w="346075" h="184784">
                <a:moveTo>
                  <a:pt x="334182" y="184603"/>
                </a:moveTo>
                <a:lnTo>
                  <a:pt x="11633" y="184603"/>
                </a:lnTo>
                <a:lnTo>
                  <a:pt x="0" y="172970"/>
                </a:lnTo>
                <a:lnTo>
                  <a:pt x="172971" y="0"/>
                </a:lnTo>
                <a:lnTo>
                  <a:pt x="345815" y="172970"/>
                </a:lnTo>
                <a:lnTo>
                  <a:pt x="334182" y="184603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32" name="bg object 37"/>
          <p:cNvSpPr/>
          <p:nvPr/>
        </p:nvSpPr>
        <p:spPr>
          <a:xfrm>
            <a:off x="13193276" y="9410556"/>
            <a:ext cx="346075" cy="346075"/>
          </a:xfrm>
          <a:custGeom>
            <a:avLst/>
            <a:ahLst/>
            <a:rect l="l" t="t" r="r" b="b"/>
            <a:pathLst>
              <a:path w="346075" h="346075">
                <a:moveTo>
                  <a:pt x="172971" y="345814"/>
                </a:moveTo>
                <a:lnTo>
                  <a:pt x="0" y="172970"/>
                </a:lnTo>
                <a:lnTo>
                  <a:pt x="172971" y="0"/>
                </a:lnTo>
                <a:lnTo>
                  <a:pt x="345813" y="172970"/>
                </a:lnTo>
                <a:lnTo>
                  <a:pt x="172971" y="345814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33" name="bg object 38"/>
          <p:cNvSpPr/>
          <p:nvPr/>
        </p:nvSpPr>
        <p:spPr>
          <a:xfrm>
            <a:off x="15966395" y="9995373"/>
            <a:ext cx="346075" cy="292100"/>
          </a:xfrm>
          <a:custGeom>
            <a:avLst/>
            <a:ahLst/>
            <a:rect l="l" t="t" r="r" b="b"/>
            <a:pathLst>
              <a:path w="346075" h="292100">
                <a:moveTo>
                  <a:pt x="227290" y="291626"/>
                </a:moveTo>
                <a:lnTo>
                  <a:pt x="118654" y="291626"/>
                </a:lnTo>
                <a:lnTo>
                  <a:pt x="0" y="172971"/>
                </a:lnTo>
                <a:lnTo>
                  <a:pt x="172972" y="0"/>
                </a:lnTo>
                <a:lnTo>
                  <a:pt x="345943" y="172971"/>
                </a:lnTo>
                <a:lnTo>
                  <a:pt x="227290" y="291626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34" name="bg object 39"/>
          <p:cNvSpPr/>
          <p:nvPr/>
        </p:nvSpPr>
        <p:spPr>
          <a:xfrm>
            <a:off x="16658043" y="9304019"/>
            <a:ext cx="346075" cy="346075"/>
          </a:xfrm>
          <a:custGeom>
            <a:avLst/>
            <a:ah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35" name="bg object 40"/>
          <p:cNvSpPr/>
          <p:nvPr/>
        </p:nvSpPr>
        <p:spPr>
          <a:xfrm>
            <a:off x="17349663" y="9995305"/>
            <a:ext cx="346075" cy="292100"/>
          </a:xfrm>
          <a:custGeom>
            <a:avLst/>
            <a:ahLst/>
            <a:rect l="l" t="t" r="r" b="b"/>
            <a:pathLst>
              <a:path w="346075" h="292100">
                <a:moveTo>
                  <a:pt x="227101" y="291693"/>
                </a:moveTo>
                <a:lnTo>
                  <a:pt x="118720" y="291693"/>
                </a:lnTo>
                <a:lnTo>
                  <a:pt x="0" y="172973"/>
                </a:lnTo>
                <a:lnTo>
                  <a:pt x="172973" y="0"/>
                </a:lnTo>
                <a:lnTo>
                  <a:pt x="345821" y="172973"/>
                </a:lnTo>
                <a:lnTo>
                  <a:pt x="227101" y="291693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36" name="bg object 41"/>
          <p:cNvSpPr/>
          <p:nvPr/>
        </p:nvSpPr>
        <p:spPr>
          <a:xfrm>
            <a:off x="18041170" y="9304067"/>
            <a:ext cx="247015" cy="346075"/>
          </a:xfrm>
          <a:custGeom>
            <a:avLst/>
            <a:ahLst/>
            <a:rect l="l" t="t" r="r" b="b"/>
            <a:pathLst>
              <a:path w="247015" h="346075">
                <a:moveTo>
                  <a:pt x="172978" y="345829"/>
                </a:moveTo>
                <a:lnTo>
                  <a:pt x="0" y="172978"/>
                </a:lnTo>
                <a:lnTo>
                  <a:pt x="172978" y="0"/>
                </a:lnTo>
                <a:lnTo>
                  <a:pt x="246830" y="73852"/>
                </a:lnTo>
                <a:lnTo>
                  <a:pt x="246830" y="271978"/>
                </a:lnTo>
                <a:lnTo>
                  <a:pt x="172978" y="345829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3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895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38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9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4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bg 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8314677"/>
            <a:ext cx="3505323" cy="1972322"/>
          </a:xfrm>
          <a:prstGeom prst="rect"/>
        </p:spPr>
      </p:pic>
      <p:pic>
        <p:nvPicPr>
          <p:cNvPr id="2097159" name="bg 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979798" y="2535431"/>
            <a:ext cx="190499" cy="190499"/>
          </a:xfrm>
          <a:prstGeom prst="rect"/>
        </p:spPr>
      </p:pic>
      <p:pic>
        <p:nvPicPr>
          <p:cNvPr id="2097160" name="bg object 1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912168" y="0"/>
            <a:ext cx="4457699" cy="2200398"/>
          </a:xfrm>
          <a:prstGeom prst="rect"/>
        </p:spPr>
      </p:pic>
      <p:pic>
        <p:nvPicPr>
          <p:cNvPr id="2097161" name="bg object 19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4371375" y="2914849"/>
            <a:ext cx="11420473" cy="9524"/>
          </a:xfrm>
          <a:prstGeom prst="rect"/>
        </p:spPr>
      </p:pic>
      <p:pic>
        <p:nvPicPr>
          <p:cNvPr id="2097162" name="bg object 20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1178149" y="2723673"/>
            <a:ext cx="16078199" cy="4638674"/>
          </a:xfrm>
          <a:prstGeom prst="rect"/>
        </p:spPr>
      </p:pic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895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962021" y="335115"/>
            <a:ext cx="13330700" cy="1913527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895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1451587" y="3244698"/>
            <a:ext cx="14918690" cy="431990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15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52" name="object 3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/>
          </p:spPr>
        </p:pic>
        <p:sp>
          <p:nvSpPr>
            <p:cNvPr id="1048587" name="object 4" descr=""/>
            <p:cNvSpPr/>
            <p:nvPr/>
          </p:nvSpPr>
          <p:spPr>
            <a:xfrm>
              <a:off x="4061479" y="1752879"/>
              <a:ext cx="10160000" cy="8523605"/>
            </a:xfrm>
            <a:custGeom>
              <a:avLst/>
              <a:ahLst/>
              <a:rect l="l" t="t" r="r" b="b"/>
              <a:pathLst>
                <a:path w="10160000" h="8523605">
                  <a:moveTo>
                    <a:pt x="5331836" y="12683"/>
                  </a:moveTo>
                  <a:lnTo>
                    <a:pt x="4932830" y="12683"/>
                  </a:lnTo>
                  <a:lnTo>
                    <a:pt x="4982722" y="0"/>
                  </a:lnTo>
                  <a:lnTo>
                    <a:pt x="5082536" y="0"/>
                  </a:lnTo>
                  <a:lnTo>
                    <a:pt x="5331836" y="12683"/>
                  </a:lnTo>
                  <a:close/>
                </a:path>
                <a:path w="10160000" h="8523605">
                  <a:moveTo>
                    <a:pt x="8820895" y="8523335"/>
                  </a:moveTo>
                  <a:lnTo>
                    <a:pt x="1354679" y="8523335"/>
                  </a:lnTo>
                  <a:lnTo>
                    <a:pt x="1316481" y="8485284"/>
                  </a:lnTo>
                  <a:lnTo>
                    <a:pt x="1283136" y="8447234"/>
                  </a:lnTo>
                  <a:lnTo>
                    <a:pt x="1250164" y="8409183"/>
                  </a:lnTo>
                  <a:lnTo>
                    <a:pt x="1217570" y="8371133"/>
                  </a:lnTo>
                  <a:lnTo>
                    <a:pt x="1185360" y="8333082"/>
                  </a:lnTo>
                  <a:lnTo>
                    <a:pt x="1153539" y="8295031"/>
                  </a:lnTo>
                  <a:lnTo>
                    <a:pt x="1000124" y="8104778"/>
                  </a:lnTo>
                  <a:lnTo>
                    <a:pt x="970604" y="8066728"/>
                  </a:lnTo>
                  <a:lnTo>
                    <a:pt x="941480" y="8028677"/>
                  </a:lnTo>
                  <a:lnTo>
                    <a:pt x="912753" y="7977943"/>
                  </a:lnTo>
                  <a:lnTo>
                    <a:pt x="884422" y="7939892"/>
                  </a:lnTo>
                  <a:lnTo>
                    <a:pt x="856487" y="7901842"/>
                  </a:lnTo>
                  <a:lnTo>
                    <a:pt x="723010" y="7686222"/>
                  </a:lnTo>
                  <a:lnTo>
                    <a:pt x="697557" y="7648171"/>
                  </a:lnTo>
                  <a:lnTo>
                    <a:pt x="672549" y="7610120"/>
                  </a:lnTo>
                  <a:lnTo>
                    <a:pt x="647974" y="7559386"/>
                  </a:lnTo>
                  <a:lnTo>
                    <a:pt x="623820" y="7521336"/>
                  </a:lnTo>
                  <a:lnTo>
                    <a:pt x="600074" y="7470602"/>
                  </a:lnTo>
                  <a:lnTo>
                    <a:pt x="487933" y="7254981"/>
                  </a:lnTo>
                  <a:lnTo>
                    <a:pt x="466825" y="7204247"/>
                  </a:lnTo>
                  <a:lnTo>
                    <a:pt x="446168" y="7166197"/>
                  </a:lnTo>
                  <a:lnTo>
                    <a:pt x="425955" y="7115463"/>
                  </a:lnTo>
                  <a:lnTo>
                    <a:pt x="406182" y="7064728"/>
                  </a:lnTo>
                  <a:lnTo>
                    <a:pt x="386841" y="7026678"/>
                  </a:lnTo>
                  <a:lnTo>
                    <a:pt x="297052" y="6785691"/>
                  </a:lnTo>
                  <a:lnTo>
                    <a:pt x="280504" y="6747640"/>
                  </a:lnTo>
                  <a:lnTo>
                    <a:pt x="264394" y="6696906"/>
                  </a:lnTo>
                  <a:lnTo>
                    <a:pt x="248735" y="6646172"/>
                  </a:lnTo>
                  <a:lnTo>
                    <a:pt x="233540" y="6595438"/>
                  </a:lnTo>
                  <a:lnTo>
                    <a:pt x="218820" y="6557387"/>
                  </a:lnTo>
                  <a:lnTo>
                    <a:pt x="152272" y="6316400"/>
                  </a:lnTo>
                  <a:lnTo>
                    <a:pt x="140399" y="6265666"/>
                  </a:lnTo>
                  <a:lnTo>
                    <a:pt x="129008" y="6214932"/>
                  </a:lnTo>
                  <a:lnTo>
                    <a:pt x="118092" y="6164197"/>
                  </a:lnTo>
                  <a:lnTo>
                    <a:pt x="107646" y="6113463"/>
                  </a:lnTo>
                  <a:lnTo>
                    <a:pt x="97662" y="6075413"/>
                  </a:lnTo>
                  <a:lnTo>
                    <a:pt x="54990" y="5821742"/>
                  </a:lnTo>
                  <a:lnTo>
                    <a:pt x="47919" y="5771008"/>
                  </a:lnTo>
                  <a:lnTo>
                    <a:pt x="41335" y="5720274"/>
                  </a:lnTo>
                  <a:lnTo>
                    <a:pt x="35239" y="5682223"/>
                  </a:lnTo>
                  <a:lnTo>
                    <a:pt x="29631" y="5631489"/>
                  </a:lnTo>
                  <a:lnTo>
                    <a:pt x="24510" y="5580755"/>
                  </a:lnTo>
                  <a:lnTo>
                    <a:pt x="6096" y="5327084"/>
                  </a:lnTo>
                  <a:lnTo>
                    <a:pt x="3901" y="5276350"/>
                  </a:lnTo>
                  <a:lnTo>
                    <a:pt x="2194" y="5225616"/>
                  </a:lnTo>
                  <a:lnTo>
                    <a:pt x="975" y="5174882"/>
                  </a:lnTo>
                  <a:lnTo>
                    <a:pt x="243" y="5124148"/>
                  </a:lnTo>
                  <a:lnTo>
                    <a:pt x="0" y="5086097"/>
                  </a:lnTo>
                  <a:lnTo>
                    <a:pt x="6096" y="4832426"/>
                  </a:lnTo>
                  <a:lnTo>
                    <a:pt x="8792" y="4781692"/>
                  </a:lnTo>
                  <a:lnTo>
                    <a:pt x="12001" y="4730958"/>
                  </a:lnTo>
                  <a:lnTo>
                    <a:pt x="15715" y="4680224"/>
                  </a:lnTo>
                  <a:lnTo>
                    <a:pt x="19929" y="4629490"/>
                  </a:lnTo>
                  <a:lnTo>
                    <a:pt x="24638" y="4578756"/>
                  </a:lnTo>
                  <a:lnTo>
                    <a:pt x="55118" y="4337768"/>
                  </a:lnTo>
                  <a:lnTo>
                    <a:pt x="62677" y="4287034"/>
                  </a:lnTo>
                  <a:lnTo>
                    <a:pt x="70723" y="4236300"/>
                  </a:lnTo>
                  <a:lnTo>
                    <a:pt x="79258" y="4185566"/>
                  </a:lnTo>
                  <a:lnTo>
                    <a:pt x="88280" y="4134832"/>
                  </a:lnTo>
                  <a:lnTo>
                    <a:pt x="97789" y="4084098"/>
                  </a:lnTo>
                  <a:lnTo>
                    <a:pt x="152400" y="3843111"/>
                  </a:lnTo>
                  <a:lnTo>
                    <a:pt x="164758" y="3805060"/>
                  </a:lnTo>
                  <a:lnTo>
                    <a:pt x="177598" y="3754326"/>
                  </a:lnTo>
                  <a:lnTo>
                    <a:pt x="190914" y="3703592"/>
                  </a:lnTo>
                  <a:lnTo>
                    <a:pt x="204699" y="3652858"/>
                  </a:lnTo>
                  <a:lnTo>
                    <a:pt x="218947" y="3602123"/>
                  </a:lnTo>
                  <a:lnTo>
                    <a:pt x="297179" y="3373820"/>
                  </a:lnTo>
                  <a:lnTo>
                    <a:pt x="314235" y="3323086"/>
                  </a:lnTo>
                  <a:lnTo>
                    <a:pt x="331729" y="3272352"/>
                  </a:lnTo>
                  <a:lnTo>
                    <a:pt x="349675" y="3234301"/>
                  </a:lnTo>
                  <a:lnTo>
                    <a:pt x="368084" y="3183567"/>
                  </a:lnTo>
                  <a:lnTo>
                    <a:pt x="386968" y="3132833"/>
                  </a:lnTo>
                  <a:lnTo>
                    <a:pt x="488060" y="2904529"/>
                  </a:lnTo>
                  <a:lnTo>
                    <a:pt x="509610" y="2866478"/>
                  </a:lnTo>
                  <a:lnTo>
                    <a:pt x="531594" y="2815744"/>
                  </a:lnTo>
                  <a:lnTo>
                    <a:pt x="554016" y="2777694"/>
                  </a:lnTo>
                  <a:lnTo>
                    <a:pt x="576883" y="2726960"/>
                  </a:lnTo>
                  <a:lnTo>
                    <a:pt x="600201" y="2688909"/>
                  </a:lnTo>
                  <a:lnTo>
                    <a:pt x="723137" y="2473289"/>
                  </a:lnTo>
                  <a:lnTo>
                    <a:pt x="749016" y="2422555"/>
                  </a:lnTo>
                  <a:lnTo>
                    <a:pt x="775296" y="2384504"/>
                  </a:lnTo>
                  <a:lnTo>
                    <a:pt x="801986" y="2346453"/>
                  </a:lnTo>
                  <a:lnTo>
                    <a:pt x="829089" y="2295719"/>
                  </a:lnTo>
                  <a:lnTo>
                    <a:pt x="856614" y="2257669"/>
                  </a:lnTo>
                  <a:lnTo>
                    <a:pt x="1000251" y="2054732"/>
                  </a:lnTo>
                  <a:lnTo>
                    <a:pt x="1030166" y="2016682"/>
                  </a:lnTo>
                  <a:lnTo>
                    <a:pt x="1060471" y="1978631"/>
                  </a:lnTo>
                  <a:lnTo>
                    <a:pt x="1091160" y="1940580"/>
                  </a:lnTo>
                  <a:lnTo>
                    <a:pt x="1122228" y="1902530"/>
                  </a:lnTo>
                  <a:lnTo>
                    <a:pt x="1153667" y="1864479"/>
                  </a:lnTo>
                  <a:lnTo>
                    <a:pt x="1316607" y="1674226"/>
                  </a:lnTo>
                  <a:lnTo>
                    <a:pt x="1350255" y="1636176"/>
                  </a:lnTo>
                  <a:lnTo>
                    <a:pt x="1384287" y="1598125"/>
                  </a:lnTo>
                  <a:lnTo>
                    <a:pt x="1418691" y="1560074"/>
                  </a:lnTo>
                  <a:lnTo>
                    <a:pt x="1453455" y="1522024"/>
                  </a:lnTo>
                  <a:lnTo>
                    <a:pt x="1488566" y="1496657"/>
                  </a:lnTo>
                  <a:lnTo>
                    <a:pt x="1669286" y="1319087"/>
                  </a:lnTo>
                  <a:lnTo>
                    <a:pt x="1706410" y="1281037"/>
                  </a:lnTo>
                  <a:lnTo>
                    <a:pt x="1743863" y="1255669"/>
                  </a:lnTo>
                  <a:lnTo>
                    <a:pt x="1781639" y="1217619"/>
                  </a:lnTo>
                  <a:lnTo>
                    <a:pt x="1819732" y="1192252"/>
                  </a:lnTo>
                  <a:lnTo>
                    <a:pt x="1858136" y="1154201"/>
                  </a:lnTo>
                  <a:lnTo>
                    <a:pt x="2054604" y="1001999"/>
                  </a:lnTo>
                  <a:lnTo>
                    <a:pt x="2094823" y="976632"/>
                  </a:lnTo>
                  <a:lnTo>
                    <a:pt x="2135323" y="938581"/>
                  </a:lnTo>
                  <a:lnTo>
                    <a:pt x="2258566" y="862480"/>
                  </a:lnTo>
                  <a:lnTo>
                    <a:pt x="2469386" y="722961"/>
                  </a:lnTo>
                  <a:lnTo>
                    <a:pt x="2642520" y="621493"/>
                  </a:lnTo>
                  <a:lnTo>
                    <a:pt x="2686429" y="608809"/>
                  </a:lnTo>
                  <a:lnTo>
                    <a:pt x="2909313" y="494657"/>
                  </a:lnTo>
                  <a:lnTo>
                    <a:pt x="2999953" y="443923"/>
                  </a:lnTo>
                  <a:lnTo>
                    <a:pt x="3045577" y="431240"/>
                  </a:lnTo>
                  <a:lnTo>
                    <a:pt x="3091397" y="405873"/>
                  </a:lnTo>
                  <a:lnTo>
                    <a:pt x="3137406" y="393189"/>
                  </a:lnTo>
                  <a:lnTo>
                    <a:pt x="3370197" y="304404"/>
                  </a:lnTo>
                  <a:lnTo>
                    <a:pt x="3417275" y="279037"/>
                  </a:lnTo>
                  <a:lnTo>
                    <a:pt x="3607051" y="228303"/>
                  </a:lnTo>
                  <a:lnTo>
                    <a:pt x="3847462" y="152202"/>
                  </a:lnTo>
                  <a:lnTo>
                    <a:pt x="3895970" y="139518"/>
                  </a:lnTo>
                  <a:lnTo>
                    <a:pt x="3944571" y="139518"/>
                  </a:lnTo>
                  <a:lnTo>
                    <a:pt x="4090921" y="101468"/>
                  </a:lnTo>
                  <a:lnTo>
                    <a:pt x="4336792" y="63417"/>
                  </a:lnTo>
                  <a:lnTo>
                    <a:pt x="4386138" y="50734"/>
                  </a:lnTo>
                  <a:lnTo>
                    <a:pt x="4435570" y="50734"/>
                  </a:lnTo>
                  <a:lnTo>
                    <a:pt x="4485081" y="38050"/>
                  </a:lnTo>
                  <a:lnTo>
                    <a:pt x="4534665" y="38050"/>
                  </a:lnTo>
                  <a:lnTo>
                    <a:pt x="4584316" y="25367"/>
                  </a:lnTo>
                  <a:lnTo>
                    <a:pt x="4833109" y="12683"/>
                  </a:lnTo>
                  <a:lnTo>
                    <a:pt x="5431437" y="12683"/>
                  </a:lnTo>
                  <a:lnTo>
                    <a:pt x="5481176" y="25367"/>
                  </a:lnTo>
                  <a:lnTo>
                    <a:pt x="5580503" y="25367"/>
                  </a:lnTo>
                  <a:lnTo>
                    <a:pt x="5828025" y="63417"/>
                  </a:lnTo>
                  <a:lnTo>
                    <a:pt x="5877357" y="63417"/>
                  </a:lnTo>
                  <a:lnTo>
                    <a:pt x="5975746" y="88784"/>
                  </a:lnTo>
                  <a:lnTo>
                    <a:pt x="6024804" y="88784"/>
                  </a:lnTo>
                  <a:lnTo>
                    <a:pt x="6073770" y="101468"/>
                  </a:lnTo>
                  <a:lnTo>
                    <a:pt x="6317229" y="152202"/>
                  </a:lnTo>
                  <a:lnTo>
                    <a:pt x="6509801" y="202936"/>
                  </a:lnTo>
                  <a:lnTo>
                    <a:pt x="6557640" y="228303"/>
                  </a:lnTo>
                  <a:lnTo>
                    <a:pt x="6794495" y="304404"/>
                  </a:lnTo>
                  <a:lnTo>
                    <a:pt x="6888159" y="329771"/>
                  </a:lnTo>
                  <a:lnTo>
                    <a:pt x="6934717" y="355138"/>
                  </a:lnTo>
                  <a:lnTo>
                    <a:pt x="6981093" y="367822"/>
                  </a:lnTo>
                  <a:lnTo>
                    <a:pt x="7027285" y="393189"/>
                  </a:lnTo>
                  <a:lnTo>
                    <a:pt x="7255377" y="494657"/>
                  </a:lnTo>
                  <a:lnTo>
                    <a:pt x="7300430" y="507341"/>
                  </a:lnTo>
                  <a:lnTo>
                    <a:pt x="7478262" y="608809"/>
                  </a:lnTo>
                  <a:lnTo>
                    <a:pt x="7695306" y="722961"/>
                  </a:lnTo>
                  <a:lnTo>
                    <a:pt x="7822571" y="799062"/>
                  </a:lnTo>
                  <a:lnTo>
                    <a:pt x="7864473" y="837113"/>
                  </a:lnTo>
                  <a:lnTo>
                    <a:pt x="7906125" y="862480"/>
                  </a:lnTo>
                  <a:lnTo>
                    <a:pt x="8110087" y="1001999"/>
                  </a:lnTo>
                  <a:lnTo>
                    <a:pt x="8150078" y="1027366"/>
                  </a:lnTo>
                  <a:lnTo>
                    <a:pt x="8189739" y="1065416"/>
                  </a:lnTo>
                  <a:lnTo>
                    <a:pt x="8229078" y="1090784"/>
                  </a:lnTo>
                  <a:lnTo>
                    <a:pt x="8268099" y="1128834"/>
                  </a:lnTo>
                  <a:lnTo>
                    <a:pt x="8306809" y="1154201"/>
                  </a:lnTo>
                  <a:lnTo>
                    <a:pt x="8495532" y="1319087"/>
                  </a:lnTo>
                  <a:lnTo>
                    <a:pt x="8532383" y="1357138"/>
                  </a:lnTo>
                  <a:lnTo>
                    <a:pt x="8568875" y="1382505"/>
                  </a:lnTo>
                  <a:lnTo>
                    <a:pt x="8605013" y="1420555"/>
                  </a:lnTo>
                  <a:lnTo>
                    <a:pt x="8640804" y="1458606"/>
                  </a:lnTo>
                  <a:lnTo>
                    <a:pt x="8676253" y="1496657"/>
                  </a:lnTo>
                  <a:lnTo>
                    <a:pt x="8848210" y="1674226"/>
                  </a:lnTo>
                  <a:lnTo>
                    <a:pt x="8881555" y="1712277"/>
                  </a:lnTo>
                  <a:lnTo>
                    <a:pt x="8914527" y="1750327"/>
                  </a:lnTo>
                  <a:lnTo>
                    <a:pt x="8947121" y="1788378"/>
                  </a:lnTo>
                  <a:lnTo>
                    <a:pt x="8979331" y="1826429"/>
                  </a:lnTo>
                  <a:lnTo>
                    <a:pt x="9011150" y="1864479"/>
                  </a:lnTo>
                  <a:lnTo>
                    <a:pt x="9164567" y="2054732"/>
                  </a:lnTo>
                  <a:lnTo>
                    <a:pt x="9194087" y="2092783"/>
                  </a:lnTo>
                  <a:lnTo>
                    <a:pt x="9223210" y="2130833"/>
                  </a:lnTo>
                  <a:lnTo>
                    <a:pt x="9251938" y="2181568"/>
                  </a:lnTo>
                  <a:lnTo>
                    <a:pt x="9280269" y="2219618"/>
                  </a:lnTo>
                  <a:lnTo>
                    <a:pt x="9308204" y="2257669"/>
                  </a:lnTo>
                  <a:lnTo>
                    <a:pt x="9441682" y="2473289"/>
                  </a:lnTo>
                  <a:lnTo>
                    <a:pt x="9467134" y="2511339"/>
                  </a:lnTo>
                  <a:lnTo>
                    <a:pt x="9492142" y="2562074"/>
                  </a:lnTo>
                  <a:lnTo>
                    <a:pt x="9516716" y="2600124"/>
                  </a:lnTo>
                  <a:lnTo>
                    <a:pt x="9540871" y="2638175"/>
                  </a:lnTo>
                  <a:lnTo>
                    <a:pt x="9564617" y="2688909"/>
                  </a:lnTo>
                  <a:lnTo>
                    <a:pt x="9676757" y="2904529"/>
                  </a:lnTo>
                  <a:lnTo>
                    <a:pt x="9697866" y="2955263"/>
                  </a:lnTo>
                  <a:lnTo>
                    <a:pt x="9718523" y="3005997"/>
                  </a:lnTo>
                  <a:lnTo>
                    <a:pt x="9738736" y="3044048"/>
                  </a:lnTo>
                  <a:lnTo>
                    <a:pt x="9758509" y="3094782"/>
                  </a:lnTo>
                  <a:lnTo>
                    <a:pt x="9777850" y="3132833"/>
                  </a:lnTo>
                  <a:lnTo>
                    <a:pt x="9867638" y="3373820"/>
                  </a:lnTo>
                  <a:lnTo>
                    <a:pt x="9884187" y="3411870"/>
                  </a:lnTo>
                  <a:lnTo>
                    <a:pt x="9900296" y="3462605"/>
                  </a:lnTo>
                  <a:lnTo>
                    <a:pt x="9915955" y="3513339"/>
                  </a:lnTo>
                  <a:lnTo>
                    <a:pt x="9931150" y="3564073"/>
                  </a:lnTo>
                  <a:lnTo>
                    <a:pt x="9945870" y="3602123"/>
                  </a:lnTo>
                  <a:lnTo>
                    <a:pt x="10012418" y="3843111"/>
                  </a:lnTo>
                  <a:lnTo>
                    <a:pt x="10024291" y="3893845"/>
                  </a:lnTo>
                  <a:lnTo>
                    <a:pt x="10035683" y="3944579"/>
                  </a:lnTo>
                  <a:lnTo>
                    <a:pt x="10046599" y="3995313"/>
                  </a:lnTo>
                  <a:lnTo>
                    <a:pt x="10057045" y="4046047"/>
                  </a:lnTo>
                  <a:lnTo>
                    <a:pt x="10067028" y="4084098"/>
                  </a:lnTo>
                  <a:lnTo>
                    <a:pt x="10109700" y="4337768"/>
                  </a:lnTo>
                  <a:lnTo>
                    <a:pt x="10116771" y="4388503"/>
                  </a:lnTo>
                  <a:lnTo>
                    <a:pt x="10123355" y="4439237"/>
                  </a:lnTo>
                  <a:lnTo>
                    <a:pt x="10129451" y="4489971"/>
                  </a:lnTo>
                  <a:lnTo>
                    <a:pt x="10135060" y="4528021"/>
                  </a:lnTo>
                  <a:lnTo>
                    <a:pt x="10140181" y="4578756"/>
                  </a:lnTo>
                  <a:lnTo>
                    <a:pt x="10159511" y="4845110"/>
                  </a:lnTo>
                  <a:lnTo>
                    <a:pt x="10159511" y="5289034"/>
                  </a:lnTo>
                  <a:lnTo>
                    <a:pt x="10155913" y="5377818"/>
                  </a:lnTo>
                  <a:lnTo>
                    <a:pt x="10152743" y="5428552"/>
                  </a:lnTo>
                  <a:lnTo>
                    <a:pt x="10149086" y="5479287"/>
                  </a:lnTo>
                  <a:lnTo>
                    <a:pt x="10144940" y="5530021"/>
                  </a:lnTo>
                  <a:lnTo>
                    <a:pt x="10140308" y="5580755"/>
                  </a:lnTo>
                  <a:lnTo>
                    <a:pt x="10109828" y="5821742"/>
                  </a:lnTo>
                  <a:lnTo>
                    <a:pt x="10102268" y="5872476"/>
                  </a:lnTo>
                  <a:lnTo>
                    <a:pt x="10094222" y="5923210"/>
                  </a:lnTo>
                  <a:lnTo>
                    <a:pt x="10085687" y="5973944"/>
                  </a:lnTo>
                  <a:lnTo>
                    <a:pt x="10076665" y="6024679"/>
                  </a:lnTo>
                  <a:lnTo>
                    <a:pt x="10067156" y="6075413"/>
                  </a:lnTo>
                  <a:lnTo>
                    <a:pt x="10012546" y="6316400"/>
                  </a:lnTo>
                  <a:lnTo>
                    <a:pt x="10000187" y="6367134"/>
                  </a:lnTo>
                  <a:lnTo>
                    <a:pt x="9987347" y="6405185"/>
                  </a:lnTo>
                  <a:lnTo>
                    <a:pt x="9974031" y="6455919"/>
                  </a:lnTo>
                  <a:lnTo>
                    <a:pt x="9960246" y="6506653"/>
                  </a:lnTo>
                  <a:lnTo>
                    <a:pt x="9945998" y="6557387"/>
                  </a:lnTo>
                  <a:lnTo>
                    <a:pt x="9867766" y="6785691"/>
                  </a:lnTo>
                  <a:lnTo>
                    <a:pt x="9850710" y="6836425"/>
                  </a:lnTo>
                  <a:lnTo>
                    <a:pt x="9833216" y="6887159"/>
                  </a:lnTo>
                  <a:lnTo>
                    <a:pt x="9815270" y="6925210"/>
                  </a:lnTo>
                  <a:lnTo>
                    <a:pt x="9796861" y="6975944"/>
                  </a:lnTo>
                  <a:lnTo>
                    <a:pt x="9777977" y="7026678"/>
                  </a:lnTo>
                  <a:lnTo>
                    <a:pt x="9676885" y="7254981"/>
                  </a:lnTo>
                  <a:lnTo>
                    <a:pt x="9655334" y="7293032"/>
                  </a:lnTo>
                  <a:lnTo>
                    <a:pt x="9633351" y="7343766"/>
                  </a:lnTo>
                  <a:lnTo>
                    <a:pt x="9610929" y="7381817"/>
                  </a:lnTo>
                  <a:lnTo>
                    <a:pt x="9588062" y="7432551"/>
                  </a:lnTo>
                  <a:lnTo>
                    <a:pt x="9564745" y="7470602"/>
                  </a:lnTo>
                  <a:lnTo>
                    <a:pt x="9441808" y="7686222"/>
                  </a:lnTo>
                  <a:lnTo>
                    <a:pt x="9415929" y="7736956"/>
                  </a:lnTo>
                  <a:lnTo>
                    <a:pt x="9389648" y="7775006"/>
                  </a:lnTo>
                  <a:lnTo>
                    <a:pt x="9362959" y="7813057"/>
                  </a:lnTo>
                  <a:lnTo>
                    <a:pt x="9335855" y="7863791"/>
                  </a:lnTo>
                  <a:lnTo>
                    <a:pt x="9308330" y="7901842"/>
                  </a:lnTo>
                  <a:lnTo>
                    <a:pt x="9164695" y="8104778"/>
                  </a:lnTo>
                  <a:lnTo>
                    <a:pt x="9134779" y="8142829"/>
                  </a:lnTo>
                  <a:lnTo>
                    <a:pt x="9104473" y="8180880"/>
                  </a:lnTo>
                  <a:lnTo>
                    <a:pt x="9073784" y="8218930"/>
                  </a:lnTo>
                  <a:lnTo>
                    <a:pt x="9042717" y="8256981"/>
                  </a:lnTo>
                  <a:lnTo>
                    <a:pt x="9011278" y="8295031"/>
                  </a:lnTo>
                  <a:lnTo>
                    <a:pt x="8848337" y="8485284"/>
                  </a:lnTo>
                  <a:lnTo>
                    <a:pt x="8820895" y="8523335"/>
                  </a:lnTo>
                  <a:close/>
                </a:path>
              </a:pathLst>
            </a:custGeom>
            <a:solidFill>
              <a:srgbClr val="031B3C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 txBox="1">
            <a:spLocks noGrp="1"/>
          </p:cNvSpPr>
          <p:nvPr>
            <p:ph type="title"/>
          </p:nvPr>
        </p:nvSpPr>
        <p:spPr>
          <a:xfrm>
            <a:off x="2779410" y="903951"/>
            <a:ext cx="3944620" cy="9131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50" spc="-105"/>
              <a:t>Employee</a:t>
            </a:r>
            <a:r>
              <a:rPr dirty="0" sz="6050" spc="-229"/>
              <a:t> </a:t>
            </a:r>
            <a:r>
              <a:rPr dirty="0" sz="6050" spc="210"/>
              <a:t>D</a:t>
            </a:r>
            <a:endParaRPr sz="6050"/>
          </a:p>
        </p:txBody>
      </p:sp>
      <p:sp>
        <p:nvSpPr>
          <p:cNvPr id="1048589" name="object 6" descr=""/>
          <p:cNvSpPr txBox="1"/>
          <p:nvPr/>
        </p:nvSpPr>
        <p:spPr>
          <a:xfrm>
            <a:off x="7913260" y="903951"/>
            <a:ext cx="6590030" cy="1814829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dirty="0" sz="6050" spc="-4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b="1" dirty="0" sz="6050" spc="-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6050" spc="-125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b="1" dirty="0" sz="6050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6050" spc="-10">
                <a:solidFill>
                  <a:srgbClr val="FFFFFF"/>
                </a:solidFill>
                <a:latin typeface="Times New Roman"/>
                <a:cs typeface="Times New Roman"/>
              </a:rPr>
              <a:t>Excel</a:t>
            </a:r>
            <a:endParaRPr sz="6050">
              <a:latin typeface="Times New Roman"/>
              <a:cs typeface="Times New Roman"/>
            </a:endParaRPr>
          </a:p>
        </p:txBody>
      </p:sp>
      <p:sp>
        <p:nvSpPr>
          <p:cNvPr id="1048590" name="object 7" descr=""/>
          <p:cNvSpPr txBox="1"/>
          <p:nvPr/>
        </p:nvSpPr>
        <p:spPr>
          <a:xfrm>
            <a:off x="3725124" y="3997828"/>
            <a:ext cx="11078845" cy="4035425"/>
          </a:xfrm>
          <a:prstGeom prst="rect"/>
        </p:spPr>
        <p:txBody>
          <a:bodyPr bIns="0" lIns="0" rIns="0" rtlCol="0" tIns="46990" vert="horz" wrap="square">
            <a:spAutoFit/>
          </a:bodyPr>
          <a:p>
            <a:pPr algn="ctr" indent="-635" marL="374015" marR="366395">
              <a:lnSpc>
                <a:spcPts val="6300"/>
              </a:lnSpc>
              <a:spcBef>
                <a:spcPts val="370"/>
              </a:spcBef>
            </a:pPr>
            <a:r>
              <a:rPr dirty="0" sz="5300" spc="345">
                <a:solidFill>
                  <a:srgbClr val="FFFFFF"/>
                </a:solidFill>
                <a:latin typeface="Times New Roman"/>
                <a:cs typeface="Times New Roman"/>
              </a:rPr>
              <a:t>STUDENT</a:t>
            </a:r>
            <a:r>
              <a:rPr dirty="0" sz="53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305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dirty="0" sz="53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>
                <a:solidFill>
                  <a:srgbClr val="FFFFFF"/>
                </a:solidFill>
                <a:latin typeface="Times New Roman"/>
                <a:cs typeface="Times New Roman"/>
              </a:rPr>
              <a:t>V.</a:t>
            </a:r>
            <a:r>
              <a:rPr dirty="0" sz="53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185">
                <a:solidFill>
                  <a:srgbClr val="FFFFFF"/>
                </a:solidFill>
                <a:latin typeface="Times New Roman"/>
                <a:cs typeface="Times New Roman"/>
              </a:rPr>
              <a:t>Meena </a:t>
            </a:r>
            <a:r>
              <a:rPr dirty="0" sz="5300" spc="335">
                <a:solidFill>
                  <a:srgbClr val="FFFFFF"/>
                </a:solidFill>
                <a:latin typeface="Times New Roman"/>
                <a:cs typeface="Times New Roman"/>
              </a:rPr>
              <a:t>REGISTER</a:t>
            </a:r>
            <a:r>
              <a:rPr dirty="0" sz="53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330">
                <a:solidFill>
                  <a:srgbClr val="FFFFFF"/>
                </a:solidFill>
                <a:latin typeface="Times New Roman"/>
                <a:cs typeface="Times New Roman"/>
              </a:rPr>
              <a:t>NUMBER:</a:t>
            </a:r>
            <a:r>
              <a:rPr dirty="0" sz="53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-10">
                <a:solidFill>
                  <a:srgbClr val="FFFFFF"/>
                </a:solidFill>
                <a:latin typeface="Times New Roman"/>
                <a:cs typeface="Times New Roman"/>
              </a:rPr>
              <a:t>312200782</a:t>
            </a:r>
            <a:endParaRPr sz="5300">
              <a:latin typeface="Times New Roman"/>
              <a:cs typeface="Times New Roman"/>
            </a:endParaRPr>
          </a:p>
          <a:p>
            <a:pPr algn="ctr" indent="-635" marL="12700" marR="5080">
              <a:lnSpc>
                <a:spcPts val="6300"/>
              </a:lnSpc>
            </a:pPr>
            <a:r>
              <a:rPr dirty="0" sz="5300" spc="335">
                <a:solidFill>
                  <a:srgbClr val="FFFFFF"/>
                </a:solidFill>
                <a:latin typeface="Times New Roman"/>
                <a:cs typeface="Times New Roman"/>
              </a:rPr>
              <a:t>DEPARTMENT:</a:t>
            </a:r>
            <a:r>
              <a:rPr dirty="0" sz="5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114">
                <a:solidFill>
                  <a:srgbClr val="FFFFFF"/>
                </a:solidFill>
                <a:latin typeface="Times New Roman"/>
                <a:cs typeface="Times New Roman"/>
              </a:rPr>
              <a:t>Commerce </a:t>
            </a:r>
            <a:r>
              <a:rPr dirty="0" sz="5300" spc="265">
                <a:solidFill>
                  <a:srgbClr val="FFFFFF"/>
                </a:solidFill>
                <a:latin typeface="Times New Roman"/>
                <a:cs typeface="Times New Roman"/>
              </a:rPr>
              <a:t>COLLEGE:</a:t>
            </a:r>
            <a:r>
              <a:rPr dirty="0" sz="53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155">
                <a:solidFill>
                  <a:srgbClr val="FFFFFF"/>
                </a:solidFill>
                <a:latin typeface="Times New Roman"/>
                <a:cs typeface="Times New Roman"/>
              </a:rPr>
              <a:t>Pachaiyappa's</a:t>
            </a:r>
            <a:r>
              <a:rPr dirty="0" sz="53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17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53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114">
                <a:solidFill>
                  <a:srgbClr val="FFFFFF"/>
                </a:solidFill>
                <a:latin typeface="Times New Roman"/>
                <a:cs typeface="Times New Roman"/>
              </a:rPr>
              <a:t>women </a:t>
            </a:r>
            <a:r>
              <a:rPr dirty="0" sz="530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dirty="0" sz="5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195">
                <a:solidFill>
                  <a:srgbClr val="FFFFFF"/>
                </a:solidFill>
                <a:latin typeface="Times New Roman"/>
                <a:cs typeface="Times New Roman"/>
              </a:rPr>
              <a:t>kanchipuram</a:t>
            </a:r>
            <a:endParaRPr sz="5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 descr=""/>
          <p:cNvSpPr/>
          <p:nvPr/>
        </p:nvSpPr>
        <p:spPr>
          <a:xfrm>
            <a:off x="293198" y="9218628"/>
            <a:ext cx="294640" cy="294640"/>
          </a:xfrm>
          <a:custGeom>
            <a:avLst/>
            <a:ah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592" name="object 3" descr=""/>
          <p:cNvSpPr/>
          <p:nvPr/>
        </p:nvSpPr>
        <p:spPr>
          <a:xfrm>
            <a:off x="881500" y="8630554"/>
            <a:ext cx="294640" cy="294640"/>
          </a:xfrm>
          <a:custGeom>
            <a:avLst/>
            <a:ah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593" name="object 4" descr=""/>
          <p:cNvSpPr/>
          <p:nvPr/>
        </p:nvSpPr>
        <p:spPr>
          <a:xfrm>
            <a:off x="881500" y="9807168"/>
            <a:ext cx="294640" cy="294640"/>
          </a:xfrm>
          <a:custGeom>
            <a:avLst/>
            <a:ahLst/>
            <a:rect l="l" t="t" r="r" b="b"/>
            <a:pathLst>
              <a:path w="294640" h="294640">
                <a:moveTo>
                  <a:pt x="147069" y="294227"/>
                </a:moveTo>
                <a:lnTo>
                  <a:pt x="0" y="147107"/>
                </a:lnTo>
                <a:lnTo>
                  <a:pt x="147031" y="0"/>
                </a:lnTo>
                <a:lnTo>
                  <a:pt x="294189" y="147031"/>
                </a:lnTo>
                <a:lnTo>
                  <a:pt x="147069" y="29422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594" name="object 5" descr=""/>
          <p:cNvSpPr/>
          <p:nvPr/>
        </p:nvSpPr>
        <p:spPr>
          <a:xfrm>
            <a:off x="1469936" y="9218714"/>
            <a:ext cx="294640" cy="294640"/>
          </a:xfrm>
          <a:custGeom>
            <a:avLst/>
            <a:ahLst/>
            <a:rect l="l" t="t" r="r" b="b"/>
            <a:pathLst>
              <a:path w="294639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595" name="object 6" descr=""/>
          <p:cNvSpPr/>
          <p:nvPr/>
        </p:nvSpPr>
        <p:spPr>
          <a:xfrm>
            <a:off x="2028390" y="1146073"/>
            <a:ext cx="391795" cy="511809"/>
          </a:xfrm>
          <a:custGeom>
            <a:avLst/>
            <a:ahLst/>
            <a:rect l="l" t="t" r="r" b="b"/>
            <a:pathLst>
              <a:path w="391794" h="511810">
                <a:moveTo>
                  <a:pt x="363600" y="511428"/>
                </a:moveTo>
                <a:lnTo>
                  <a:pt x="18160" y="401573"/>
                </a:lnTo>
                <a:lnTo>
                  <a:pt x="0" y="376554"/>
                </a:lnTo>
                <a:lnTo>
                  <a:pt x="1777" y="25780"/>
                </a:lnTo>
                <a:lnTo>
                  <a:pt x="1777" y="17526"/>
                </a:lnTo>
                <a:lnTo>
                  <a:pt x="5841" y="9778"/>
                </a:lnTo>
                <a:lnTo>
                  <a:pt x="12445" y="4825"/>
                </a:lnTo>
                <a:lnTo>
                  <a:pt x="22224" y="0"/>
                </a:lnTo>
                <a:lnTo>
                  <a:pt x="27685" y="0"/>
                </a:lnTo>
                <a:lnTo>
                  <a:pt x="373125" y="108585"/>
                </a:lnTo>
                <a:lnTo>
                  <a:pt x="391287" y="133476"/>
                </a:lnTo>
                <a:lnTo>
                  <a:pt x="389635" y="492506"/>
                </a:lnTo>
                <a:lnTo>
                  <a:pt x="385572" y="500252"/>
                </a:lnTo>
                <a:lnTo>
                  <a:pt x="378967" y="505205"/>
                </a:lnTo>
                <a:lnTo>
                  <a:pt x="363600" y="511428"/>
                </a:lnTo>
                <a:close/>
              </a:path>
            </a:pathLst>
          </a:custGeom>
          <a:solidFill>
            <a:srgbClr val="0070C8"/>
          </a:solidFill>
        </p:spPr>
        <p:txBody>
          <a:bodyPr bIns="0" lIns="0" rIns="0" rtlCol="0" tIns="0" wrap="square"/>
          <a:p/>
        </p:txBody>
      </p:sp>
      <p:sp>
        <p:nvSpPr>
          <p:cNvPr id="1048596" name="object 7" descr=""/>
          <p:cNvSpPr/>
          <p:nvPr/>
        </p:nvSpPr>
        <p:spPr>
          <a:xfrm>
            <a:off x="1573983" y="1146073"/>
            <a:ext cx="391795" cy="511809"/>
          </a:xfrm>
          <a:custGeom>
            <a:avLst/>
            <a:ahLst/>
            <a:rect l="l" t="t" r="r" b="b"/>
            <a:pathLst>
              <a:path w="391794" h="511810">
                <a:moveTo>
                  <a:pt x="27813" y="511556"/>
                </a:moveTo>
                <a:lnTo>
                  <a:pt x="19177" y="510158"/>
                </a:lnTo>
                <a:lnTo>
                  <a:pt x="12446" y="505205"/>
                </a:lnTo>
                <a:lnTo>
                  <a:pt x="1778" y="492506"/>
                </a:lnTo>
                <a:lnTo>
                  <a:pt x="0" y="133603"/>
                </a:lnTo>
                <a:lnTo>
                  <a:pt x="1301" y="125374"/>
                </a:lnTo>
                <a:lnTo>
                  <a:pt x="355727" y="1269"/>
                </a:lnTo>
                <a:lnTo>
                  <a:pt x="360934" y="0"/>
                </a:lnTo>
                <a:lnTo>
                  <a:pt x="363601" y="0"/>
                </a:lnTo>
                <a:lnTo>
                  <a:pt x="389817" y="61594"/>
                </a:lnTo>
                <a:lnTo>
                  <a:pt x="337693" y="61594"/>
                </a:lnTo>
                <a:lnTo>
                  <a:pt x="52197" y="152400"/>
                </a:lnTo>
                <a:lnTo>
                  <a:pt x="53594" y="448563"/>
                </a:lnTo>
                <a:lnTo>
                  <a:pt x="225842" y="448563"/>
                </a:lnTo>
                <a:lnTo>
                  <a:pt x="27813" y="511556"/>
                </a:lnTo>
                <a:close/>
              </a:path>
              <a:path w="391794" h="511810">
                <a:moveTo>
                  <a:pt x="225842" y="448563"/>
                </a:moveTo>
                <a:lnTo>
                  <a:pt x="53594" y="448563"/>
                </a:lnTo>
                <a:lnTo>
                  <a:pt x="339090" y="357885"/>
                </a:lnTo>
                <a:lnTo>
                  <a:pt x="337693" y="61594"/>
                </a:lnTo>
                <a:lnTo>
                  <a:pt x="389817" y="61594"/>
                </a:lnTo>
                <a:lnTo>
                  <a:pt x="391414" y="376682"/>
                </a:lnTo>
                <a:lnTo>
                  <a:pt x="390112" y="384913"/>
                </a:lnTo>
                <a:lnTo>
                  <a:pt x="386429" y="392144"/>
                </a:lnTo>
                <a:lnTo>
                  <a:pt x="380698" y="397898"/>
                </a:lnTo>
                <a:lnTo>
                  <a:pt x="373253" y="401700"/>
                </a:lnTo>
                <a:lnTo>
                  <a:pt x="225842" y="448563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597" name="object 8" descr=""/>
          <p:cNvSpPr/>
          <p:nvPr/>
        </p:nvSpPr>
        <p:spPr>
          <a:xfrm>
            <a:off x="2028263" y="1627149"/>
            <a:ext cx="391795" cy="499109"/>
          </a:xfrm>
          <a:custGeom>
            <a:avLst/>
            <a:ahLst/>
            <a:rect l="l" t="t" r="r" b="b"/>
            <a:pathLst>
              <a:path w="391794" h="499110">
                <a:moveTo>
                  <a:pt x="29971" y="498729"/>
                </a:moveTo>
                <a:lnTo>
                  <a:pt x="21208" y="498729"/>
                </a:lnTo>
                <a:lnTo>
                  <a:pt x="16510" y="497331"/>
                </a:lnTo>
                <a:lnTo>
                  <a:pt x="0" y="472566"/>
                </a:lnTo>
                <a:lnTo>
                  <a:pt x="1777" y="17652"/>
                </a:lnTo>
                <a:lnTo>
                  <a:pt x="5715" y="9906"/>
                </a:lnTo>
                <a:lnTo>
                  <a:pt x="12445" y="4953"/>
                </a:lnTo>
                <a:lnTo>
                  <a:pt x="22351" y="0"/>
                </a:lnTo>
                <a:lnTo>
                  <a:pt x="27813" y="0"/>
                </a:lnTo>
                <a:lnTo>
                  <a:pt x="373252" y="108585"/>
                </a:lnTo>
                <a:lnTo>
                  <a:pt x="391414" y="133731"/>
                </a:lnTo>
                <a:lnTo>
                  <a:pt x="389635" y="303402"/>
                </a:lnTo>
                <a:lnTo>
                  <a:pt x="37719" y="495934"/>
                </a:lnTo>
                <a:lnTo>
                  <a:pt x="34036" y="497840"/>
                </a:lnTo>
                <a:lnTo>
                  <a:pt x="29971" y="498729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598" name="object 9" descr=""/>
          <p:cNvSpPr/>
          <p:nvPr/>
        </p:nvSpPr>
        <p:spPr>
          <a:xfrm>
            <a:off x="1573983" y="1627149"/>
            <a:ext cx="391795" cy="499109"/>
          </a:xfrm>
          <a:custGeom>
            <a:avLst/>
            <a:ahLst/>
            <a:rect l="l" t="t" r="r" b="b"/>
            <a:pathLst>
              <a:path w="391794" h="499110">
                <a:moveTo>
                  <a:pt x="370078" y="498729"/>
                </a:moveTo>
                <a:lnTo>
                  <a:pt x="361315" y="498729"/>
                </a:lnTo>
                <a:lnTo>
                  <a:pt x="357251" y="497840"/>
                </a:lnTo>
                <a:lnTo>
                  <a:pt x="353568" y="495934"/>
                </a:lnTo>
                <a:lnTo>
                  <a:pt x="16129" y="326389"/>
                </a:lnTo>
                <a:lnTo>
                  <a:pt x="0" y="133731"/>
                </a:lnTo>
                <a:lnTo>
                  <a:pt x="1248" y="125408"/>
                </a:lnTo>
                <a:lnTo>
                  <a:pt x="4937" y="118109"/>
                </a:lnTo>
                <a:lnTo>
                  <a:pt x="10697" y="112335"/>
                </a:lnTo>
                <a:lnTo>
                  <a:pt x="18161" y="108585"/>
                </a:lnTo>
                <a:lnTo>
                  <a:pt x="355727" y="1269"/>
                </a:lnTo>
                <a:lnTo>
                  <a:pt x="358267" y="381"/>
                </a:lnTo>
                <a:lnTo>
                  <a:pt x="360934" y="0"/>
                </a:lnTo>
                <a:lnTo>
                  <a:pt x="363474" y="0"/>
                </a:lnTo>
                <a:lnTo>
                  <a:pt x="389651" y="61594"/>
                </a:lnTo>
                <a:lnTo>
                  <a:pt x="337693" y="61594"/>
                </a:lnTo>
                <a:lnTo>
                  <a:pt x="52324" y="152400"/>
                </a:lnTo>
                <a:lnTo>
                  <a:pt x="53721" y="286893"/>
                </a:lnTo>
                <a:lnTo>
                  <a:pt x="339090" y="430275"/>
                </a:lnTo>
                <a:lnTo>
                  <a:pt x="391118" y="430275"/>
                </a:lnTo>
                <a:lnTo>
                  <a:pt x="391287" y="472566"/>
                </a:lnTo>
                <a:lnTo>
                  <a:pt x="374777" y="497458"/>
                </a:lnTo>
                <a:lnTo>
                  <a:pt x="370078" y="498729"/>
                </a:lnTo>
                <a:close/>
              </a:path>
              <a:path w="391794" h="499110">
                <a:moveTo>
                  <a:pt x="391118" y="430275"/>
                </a:moveTo>
                <a:lnTo>
                  <a:pt x="339090" y="430275"/>
                </a:lnTo>
                <a:lnTo>
                  <a:pt x="337693" y="61594"/>
                </a:lnTo>
                <a:lnTo>
                  <a:pt x="389651" y="61594"/>
                </a:lnTo>
                <a:lnTo>
                  <a:pt x="391118" y="430275"/>
                </a:lnTo>
                <a:close/>
              </a:path>
            </a:pathLst>
          </a:custGeom>
          <a:solidFill>
            <a:srgbClr val="0070C8"/>
          </a:solidFill>
        </p:spPr>
        <p:txBody>
          <a:bodyPr bIns="0" lIns="0" rIns="0" rtlCol="0" tIns="0" wrap="square"/>
          <a:p/>
        </p:txBody>
      </p:sp>
      <p:sp>
        <p:nvSpPr>
          <p:cNvPr id="1048599" name="object 10" descr=""/>
          <p:cNvSpPr/>
          <p:nvPr/>
        </p:nvSpPr>
        <p:spPr>
          <a:xfrm>
            <a:off x="2058295" y="8630573"/>
            <a:ext cx="294640" cy="294640"/>
          </a:xfrm>
          <a:custGeom>
            <a:avLst/>
            <a:ahLst/>
            <a:rect l="l" t="t" r="r" b="b"/>
            <a:pathLst>
              <a:path w="294639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00" name="object 11" descr=""/>
          <p:cNvSpPr/>
          <p:nvPr/>
        </p:nvSpPr>
        <p:spPr>
          <a:xfrm>
            <a:off x="2058314" y="9807111"/>
            <a:ext cx="294640" cy="294640"/>
          </a:xfrm>
          <a:custGeom>
            <a:avLst/>
            <a:ahLst/>
            <a:rect l="l" t="t" r="r" b="b"/>
            <a:pathLst>
              <a:path w="294639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01" name="object 12" descr=""/>
          <p:cNvSpPr/>
          <p:nvPr/>
        </p:nvSpPr>
        <p:spPr>
          <a:xfrm>
            <a:off x="11209003" y="165420"/>
            <a:ext cx="294640" cy="294640"/>
          </a:xfrm>
          <a:custGeom>
            <a:avLst/>
            <a:ahLst/>
            <a:rect l="l" t="t" r="r" b="b"/>
            <a:pathLst>
              <a:path w="294640" h="294640">
                <a:moveTo>
                  <a:pt x="147064" y="294204"/>
                </a:moveTo>
                <a:lnTo>
                  <a:pt x="0" y="147115"/>
                </a:lnTo>
                <a:lnTo>
                  <a:pt x="147013" y="0"/>
                </a:lnTo>
                <a:lnTo>
                  <a:pt x="294153" y="147013"/>
                </a:lnTo>
                <a:lnTo>
                  <a:pt x="147064" y="294204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02" name="object 13" descr=""/>
          <p:cNvSpPr/>
          <p:nvPr/>
        </p:nvSpPr>
        <p:spPr>
          <a:xfrm>
            <a:off x="11209003" y="1342148"/>
            <a:ext cx="294640" cy="294640"/>
          </a:xfrm>
          <a:custGeom>
            <a:avLst/>
            <a:ahLst/>
            <a:rect l="l" t="t" r="r" b="b"/>
            <a:pathLst>
              <a:path w="294640" h="294639">
                <a:moveTo>
                  <a:pt x="147064" y="294204"/>
                </a:moveTo>
                <a:lnTo>
                  <a:pt x="0" y="147115"/>
                </a:lnTo>
                <a:lnTo>
                  <a:pt x="147013" y="0"/>
                </a:lnTo>
                <a:lnTo>
                  <a:pt x="294153" y="147013"/>
                </a:lnTo>
                <a:lnTo>
                  <a:pt x="147064" y="294204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03" name="object 14" descr=""/>
          <p:cNvSpPr/>
          <p:nvPr/>
        </p:nvSpPr>
        <p:spPr>
          <a:xfrm>
            <a:off x="11797341" y="753570"/>
            <a:ext cx="294640" cy="294640"/>
          </a:xfrm>
          <a:custGeom>
            <a:avLst/>
            <a:ah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04" name="object 15" descr=""/>
          <p:cNvSpPr/>
          <p:nvPr/>
        </p:nvSpPr>
        <p:spPr>
          <a:xfrm>
            <a:off x="12385633" y="1342234"/>
            <a:ext cx="294640" cy="294640"/>
          </a:xfrm>
          <a:custGeom>
            <a:avLst/>
            <a:ahLst/>
            <a:rect l="l" t="t" r="r" b="b"/>
            <a:pathLst>
              <a:path w="294640" h="294639">
                <a:moveTo>
                  <a:pt x="147062" y="294217"/>
                </a:moveTo>
                <a:lnTo>
                  <a:pt x="0" y="147103"/>
                </a:lnTo>
                <a:lnTo>
                  <a:pt x="147024" y="0"/>
                </a:lnTo>
                <a:lnTo>
                  <a:pt x="294178" y="147025"/>
                </a:lnTo>
                <a:lnTo>
                  <a:pt x="147062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05" name="object 16" descr=""/>
          <p:cNvSpPr/>
          <p:nvPr/>
        </p:nvSpPr>
        <p:spPr>
          <a:xfrm>
            <a:off x="12385633" y="165505"/>
            <a:ext cx="294640" cy="294640"/>
          </a:xfrm>
          <a:custGeom>
            <a:avLst/>
            <a:ahLst/>
            <a:rect l="l" t="t" r="r" b="b"/>
            <a:pathLst>
              <a:path w="294640" h="294640">
                <a:moveTo>
                  <a:pt x="147062" y="294217"/>
                </a:moveTo>
                <a:lnTo>
                  <a:pt x="0" y="147103"/>
                </a:lnTo>
                <a:lnTo>
                  <a:pt x="147024" y="0"/>
                </a:lnTo>
                <a:lnTo>
                  <a:pt x="294178" y="147025"/>
                </a:lnTo>
                <a:lnTo>
                  <a:pt x="147062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06" name="object 17" descr=""/>
          <p:cNvSpPr/>
          <p:nvPr/>
        </p:nvSpPr>
        <p:spPr>
          <a:xfrm>
            <a:off x="12974031" y="753617"/>
            <a:ext cx="294640" cy="294640"/>
          </a:xfrm>
          <a:custGeom>
            <a:avLst/>
            <a:ah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07" name="object 18" descr=""/>
          <p:cNvSpPr/>
          <p:nvPr/>
        </p:nvSpPr>
        <p:spPr>
          <a:xfrm>
            <a:off x="13562438" y="1342186"/>
            <a:ext cx="294640" cy="294640"/>
          </a:xfrm>
          <a:custGeom>
            <a:avLst/>
            <a:ahLst/>
            <a:rect l="l" t="t" r="r" b="b"/>
            <a:pathLst>
              <a:path w="294640" h="294639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08" name="object 19" descr=""/>
          <p:cNvSpPr/>
          <p:nvPr/>
        </p:nvSpPr>
        <p:spPr>
          <a:xfrm>
            <a:off x="13562448" y="165458"/>
            <a:ext cx="294640" cy="294640"/>
          </a:xfrm>
          <a:custGeom>
            <a:avLst/>
            <a:ah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09" name="object 20" descr=""/>
          <p:cNvSpPr/>
          <p:nvPr/>
        </p:nvSpPr>
        <p:spPr>
          <a:xfrm>
            <a:off x="16406934" y="0"/>
            <a:ext cx="1881505" cy="10287635"/>
          </a:xfrm>
          <a:custGeom>
            <a:avLst/>
            <a:ahLst/>
            <a:rect l="l" t="t" r="r" b="b"/>
            <a:pathLst>
              <a:path w="1881505" h="10287635">
                <a:moveTo>
                  <a:pt x="1881060" y="10287048"/>
                </a:moveTo>
                <a:lnTo>
                  <a:pt x="0" y="10287048"/>
                </a:lnTo>
                <a:lnTo>
                  <a:pt x="0" y="0"/>
                </a:lnTo>
                <a:lnTo>
                  <a:pt x="1881060" y="0"/>
                </a:lnTo>
                <a:lnTo>
                  <a:pt x="1881060" y="10287048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10" name="object 21"/>
          <p:cNvSpPr txBox="1">
            <a:spLocks noGrp="1"/>
          </p:cNvSpPr>
          <p:nvPr>
            <p:ph type="title"/>
          </p:nvPr>
        </p:nvSpPr>
        <p:spPr>
          <a:xfrm>
            <a:off x="2781382" y="1515225"/>
            <a:ext cx="6529705" cy="9410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300" spc="110"/>
              <a:t>PROJECT</a:t>
            </a:r>
            <a:r>
              <a:rPr dirty="0" sz="6300" spc="15"/>
              <a:t> </a:t>
            </a:r>
            <a:r>
              <a:rPr dirty="0" sz="6300" spc="-10"/>
              <a:t>TITLE</a:t>
            </a:r>
            <a:endParaRPr sz="6300"/>
          </a:p>
        </p:txBody>
      </p:sp>
      <p:sp>
        <p:nvSpPr>
          <p:cNvPr id="1048611" name="object 22" descr=""/>
          <p:cNvSpPr txBox="1"/>
          <p:nvPr/>
        </p:nvSpPr>
        <p:spPr>
          <a:xfrm>
            <a:off x="2576069" y="4134656"/>
            <a:ext cx="11990705" cy="43967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>
              <a:lnSpc>
                <a:spcPts val="8630"/>
              </a:lnSpc>
              <a:spcBef>
                <a:spcPts val="100"/>
              </a:spcBef>
              <a:tabLst>
                <a:tab algn="l" pos="3963670"/>
                <a:tab algn="l" pos="8936355"/>
              </a:tabLst>
            </a:pPr>
            <a:r>
              <a:rPr b="1" dirty="0" sz="7200" spc="-10">
                <a:solidFill>
                  <a:srgbClr val="FFFFFF"/>
                </a:solidFill>
                <a:latin typeface="Times New Roman"/>
                <a:cs typeface="Times New Roman"/>
              </a:rPr>
              <a:t>Employee</a:t>
            </a:r>
            <a:r>
              <a:rPr b="1" dirty="0" sz="7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b="1" dirty="0" sz="7200" spc="-45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r>
              <a:rPr b="1" dirty="0" sz="7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b="1" dirty="0" sz="7200" spc="-5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7200">
              <a:latin typeface="Times New Roman"/>
              <a:cs typeface="Times New Roman"/>
            </a:endParaRPr>
          </a:p>
          <a:p>
            <a:pPr algn="ctr" marR="220979">
              <a:lnSpc>
                <a:spcPts val="8630"/>
              </a:lnSpc>
              <a:tabLst>
                <a:tab algn="l" pos="2199640"/>
              </a:tabLst>
            </a:pPr>
            <a:r>
              <a:rPr b="1" dirty="0" sz="7200" spc="-1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b="1" dirty="0" sz="7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b="1" dirty="0" sz="7200" spc="-10">
                <a:solidFill>
                  <a:srgbClr val="FFFFFF"/>
                </a:solidFill>
                <a:latin typeface="Times New Roman"/>
                <a:cs typeface="Times New Roman"/>
              </a:rPr>
              <a:t>Excel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>
            <a:spLocks noGrp="1"/>
          </p:cNvSpPr>
          <p:nvPr>
            <p:ph type="title"/>
          </p:nvPr>
        </p:nvSpPr>
        <p:spPr>
          <a:xfrm>
            <a:off x="962021" y="335115"/>
            <a:ext cx="13330700" cy="1635620"/>
          </a:xfrm>
          <a:prstGeom prst="rect"/>
        </p:spPr>
        <p:txBody>
          <a:bodyPr bIns="0" lIns="0" rIns="0" rtlCol="0" tIns="556120" vert="horz" wrap="square">
            <a:spAutoFit/>
          </a:bodyPr>
          <a:p>
            <a:pPr marL="5847715">
              <a:lnSpc>
                <a:spcPct val="100000"/>
              </a:lnSpc>
              <a:spcBef>
                <a:spcPts val="100"/>
              </a:spcBef>
            </a:pPr>
            <a:r>
              <a:rPr dirty="0" sz="7200" spc="65"/>
              <a:t>AGENDA</a:t>
            </a:r>
            <a:endParaRPr sz="7200"/>
          </a:p>
        </p:txBody>
      </p:sp>
      <p:sp>
        <p:nvSpPr>
          <p:cNvPr id="1048644" name="object 3" descr=""/>
          <p:cNvSpPr txBox="1"/>
          <p:nvPr/>
        </p:nvSpPr>
        <p:spPr>
          <a:xfrm>
            <a:off x="1016000" y="3119624"/>
            <a:ext cx="7383145" cy="770102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26060">
              <a:lnSpc>
                <a:spcPct val="100000"/>
              </a:lnSpc>
              <a:spcBef>
                <a:spcPts val="100"/>
              </a:spcBef>
              <a:tabLst>
                <a:tab algn="l" pos="3684270"/>
              </a:tabLst>
            </a:pPr>
            <a:r>
              <a:rPr b="1" dirty="0" sz="7200" spc="-1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b="1" dirty="0" sz="7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b="1" dirty="0" sz="7200" spc="-11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7200">
              <a:latin typeface="Times New Roman"/>
              <a:cs typeface="Times New Roman"/>
            </a:endParaRPr>
          </a:p>
          <a:p>
            <a:pPr indent="213360" marL="12700" marR="171450">
              <a:lnSpc>
                <a:spcPct val="170600"/>
              </a:lnSpc>
              <a:spcBef>
                <a:spcPts val="35"/>
              </a:spcBef>
              <a:tabLst>
                <a:tab algn="l" pos="3221990"/>
              </a:tabLst>
            </a:pPr>
            <a:r>
              <a:rPr b="1" dirty="0" sz="7200" spc="-1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b="1" dirty="0" sz="7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b="1" dirty="0" sz="7200" spc="-17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dirty="0" sz="7200" spc="-265">
                <a:solidFill>
                  <a:srgbClr val="FFFFFF"/>
                </a:solidFill>
                <a:latin typeface="Times New Roman"/>
                <a:cs typeface="Times New Roman"/>
              </a:rPr>
              <a:t>overview </a:t>
            </a:r>
            <a:r>
              <a:rPr b="1" dirty="0" sz="7200" spc="-10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  <a:r>
              <a:rPr b="1" dirty="0" sz="7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b="1" dirty="0" sz="7200" spc="-180">
                <a:solidFill>
                  <a:srgbClr val="FFFFFF"/>
                </a:solidFill>
                <a:latin typeface="Times New Roman"/>
                <a:cs typeface="Times New Roman"/>
              </a:rPr>
              <a:t>discription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048645" name="object 4" descr=""/>
          <p:cNvSpPr txBox="1"/>
          <p:nvPr/>
        </p:nvSpPr>
        <p:spPr>
          <a:xfrm>
            <a:off x="9617074" y="3104670"/>
            <a:ext cx="8054975" cy="503872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118610"/>
              </a:tabLst>
            </a:pPr>
            <a:r>
              <a:rPr b="1" dirty="0" sz="7200" spc="-10">
                <a:solidFill>
                  <a:srgbClr val="FFFFFF"/>
                </a:solidFill>
                <a:latin typeface="Times New Roman"/>
                <a:cs typeface="Times New Roman"/>
              </a:rPr>
              <a:t>Modelling</a:t>
            </a:r>
            <a:r>
              <a:rPr b="1" dirty="0" sz="7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b="1" dirty="0" sz="7200" spc="-100">
                <a:solidFill>
                  <a:srgbClr val="FFFFFF"/>
                </a:solidFill>
                <a:latin typeface="Times New Roman"/>
                <a:cs typeface="Times New Roman"/>
              </a:rPr>
              <a:t>approach</a:t>
            </a:r>
            <a:endParaRPr sz="7200">
              <a:latin typeface="Times New Roman"/>
              <a:cs typeface="Times New Roman"/>
            </a:endParaRPr>
          </a:p>
          <a:p>
            <a:pPr indent="-877569" marL="889635" marR="5080">
              <a:lnSpc>
                <a:spcPts val="14950"/>
              </a:lnSpc>
              <a:spcBef>
                <a:spcPts val="1175"/>
              </a:spcBef>
              <a:tabLst>
                <a:tab algn="l" pos="2660650"/>
                <a:tab algn="l" pos="4260850"/>
              </a:tabLst>
            </a:pPr>
            <a:r>
              <a:rPr b="1" dirty="0" sz="7200" spc="-1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b="1" dirty="0" sz="7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b="1" dirty="0" sz="7200" spc="-3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b="1" dirty="0" sz="7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b="1" dirty="0" sz="7200" spc="-155">
                <a:solidFill>
                  <a:srgbClr val="FFFFFF"/>
                </a:solidFill>
                <a:latin typeface="Times New Roman"/>
                <a:cs typeface="Times New Roman"/>
              </a:rPr>
              <a:t>discussion </a:t>
            </a:r>
            <a:r>
              <a:rPr b="1" dirty="0" sz="7200" spc="-5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 descr=""/>
          <p:cNvSpPr/>
          <p:nvPr/>
        </p:nvSpPr>
        <p:spPr>
          <a:xfrm>
            <a:off x="437311" y="597731"/>
            <a:ext cx="1009015" cy="1009015"/>
          </a:xfrm>
          <a:custGeom>
            <a:avLst/>
            <a:ahLst/>
            <a:rect l="l" t="t" r="r" b="b"/>
            <a:pathLst>
              <a:path w="1009015" h="1009015">
                <a:moveTo>
                  <a:pt x="504313" y="1008716"/>
                </a:moveTo>
                <a:lnTo>
                  <a:pt x="0" y="504351"/>
                </a:lnTo>
                <a:lnTo>
                  <a:pt x="504275" y="0"/>
                </a:lnTo>
                <a:lnTo>
                  <a:pt x="1008678" y="504275"/>
                </a:lnTo>
                <a:lnTo>
                  <a:pt x="504313" y="1008716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47" name="object 3" descr=""/>
          <p:cNvSpPr/>
          <p:nvPr/>
        </p:nvSpPr>
        <p:spPr>
          <a:xfrm>
            <a:off x="437302" y="8665768"/>
            <a:ext cx="1009015" cy="1009015"/>
          </a:xfrm>
          <a:custGeom>
            <a:avLst/>
            <a:ahLst/>
            <a:rect l="l" t="t" r="r" b="b"/>
            <a:pathLst>
              <a:path w="1009015" h="1009015">
                <a:moveTo>
                  <a:pt x="504376" y="1008687"/>
                </a:moveTo>
                <a:lnTo>
                  <a:pt x="504248" y="1008687"/>
                </a:lnTo>
                <a:lnTo>
                  <a:pt x="0" y="504312"/>
                </a:lnTo>
                <a:lnTo>
                  <a:pt x="504312" y="0"/>
                </a:lnTo>
                <a:lnTo>
                  <a:pt x="1008624" y="504312"/>
                </a:lnTo>
                <a:lnTo>
                  <a:pt x="1008624" y="504439"/>
                </a:lnTo>
                <a:lnTo>
                  <a:pt x="504376" y="100868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48" name="object 4" descr=""/>
          <p:cNvSpPr/>
          <p:nvPr/>
        </p:nvSpPr>
        <p:spPr>
          <a:xfrm>
            <a:off x="437349" y="4631416"/>
            <a:ext cx="1009015" cy="1009015"/>
          </a:xfrm>
          <a:custGeom>
            <a:avLst/>
            <a:ahLst/>
            <a:rect l="l" t="t" r="r" b="b"/>
            <a:pathLst>
              <a:path w="1009015" h="1009014">
                <a:moveTo>
                  <a:pt x="504432" y="1008649"/>
                </a:moveTo>
                <a:lnTo>
                  <a:pt x="504204" y="1008649"/>
                </a:lnTo>
                <a:lnTo>
                  <a:pt x="0" y="504318"/>
                </a:lnTo>
                <a:lnTo>
                  <a:pt x="504318" y="0"/>
                </a:lnTo>
                <a:lnTo>
                  <a:pt x="1008637" y="504318"/>
                </a:lnTo>
                <a:lnTo>
                  <a:pt x="1008637" y="504445"/>
                </a:lnTo>
                <a:lnTo>
                  <a:pt x="504432" y="1008649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49" name="object 5" descr=""/>
          <p:cNvSpPr txBox="1"/>
          <p:nvPr/>
        </p:nvSpPr>
        <p:spPr>
          <a:xfrm>
            <a:off x="3269243" y="2652348"/>
            <a:ext cx="12223750" cy="9776130"/>
          </a:xfrm>
          <a:prstGeom prst="rect"/>
        </p:spPr>
        <p:txBody>
          <a:bodyPr bIns="0" lIns="0" rIns="0" rtlCol="0" tIns="23495" vert="horz" wrap="square">
            <a:spAutoFit/>
          </a:bodyPr>
          <a:p>
            <a:pPr marL="12700" marR="5080">
              <a:lnSpc>
                <a:spcPct val="98200"/>
              </a:lnSpc>
              <a:spcBef>
                <a:spcPts val="185"/>
              </a:spcBef>
              <a:tabLst>
                <a:tab algn="l" pos="633730"/>
                <a:tab algn="l" pos="1386840"/>
                <a:tab algn="l" pos="2369185"/>
                <a:tab algn="l" pos="3028950"/>
                <a:tab algn="l" pos="4494530"/>
                <a:tab algn="l" pos="5257165"/>
                <a:tab algn="l" pos="6261735"/>
                <a:tab algn="l" pos="6685280"/>
                <a:tab algn="l" pos="7633334"/>
                <a:tab algn="l" pos="8863330"/>
                <a:tab algn="l" pos="8971280"/>
                <a:tab algn="l" pos="9559290"/>
                <a:tab algn="l" pos="10831195"/>
                <a:tab algn="l" pos="10866120"/>
                <a:tab algn="l" pos="11519535"/>
              </a:tabLst>
            </a:pPr>
            <a:r>
              <a:rPr dirty="0" sz="3950" spc="-175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395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5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95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395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3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395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55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395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0">
                <a:solidFill>
                  <a:srgbClr val="FFFFFF"/>
                </a:solidFill>
                <a:latin typeface="Trebuchet MS"/>
                <a:cs typeface="Trebuchet MS"/>
              </a:rPr>
              <a:t>involves </a:t>
            </a:r>
            <a:r>
              <a:rPr dirty="0" sz="3950" spc="-22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869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950" spc="-126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950" spc="-11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10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7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50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950" spc="-175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uat</a:t>
            </a:r>
            <a:r>
              <a:rPr dirty="0" sz="3950" spc="-1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12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11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950" spc="-184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fec</a:t>
            </a:r>
            <a:r>
              <a:rPr dirty="0" sz="3950" spc="-2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950" spc="-20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106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950" spc="-14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8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160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nes</a:t>
            </a:r>
            <a:r>
              <a:rPr dirty="0" sz="3950" spc="-145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dirty="0" sz="3950" spc="-15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7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11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 spc="-11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128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950" spc="-10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rin</a:t>
            </a:r>
            <a:r>
              <a:rPr dirty="0" sz="3950" spc="-167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effi</a:t>
            </a:r>
            <a:r>
              <a:rPr dirty="0" sz="3950" spc="-12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950" spc="-10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220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enc</a:t>
            </a:r>
            <a:r>
              <a:rPr dirty="0" sz="3950" spc="-115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3950" spc="-22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950" spc="-19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950" spc="-117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950" spc="-12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11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8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 spc="-114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950" spc="-12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1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13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e'</a:t>
            </a:r>
            <a:r>
              <a:rPr dirty="0" sz="3950" spc="-1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2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235">
                <a:solidFill>
                  <a:srgbClr val="FFFFFF"/>
                </a:solidFill>
                <a:latin typeface="Trebuchet MS"/>
                <a:cs typeface="Trebuchet MS"/>
              </a:rPr>
              <a:t>key </a:t>
            </a:r>
            <a:r>
              <a:rPr dirty="0" sz="3950" spc="-125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95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70">
                <a:solidFill>
                  <a:srgbClr val="FFFFFF"/>
                </a:solidFill>
                <a:latin typeface="Trebuchet MS"/>
                <a:cs typeface="Trebuchet MS"/>
              </a:rPr>
              <a:t>indicators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70">
                <a:solidFill>
                  <a:srgbClr val="FFFFFF"/>
                </a:solidFill>
                <a:latin typeface="Trebuchet MS"/>
                <a:cs typeface="Trebuchet MS"/>
              </a:rPr>
              <a:t>(KPIs).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8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95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40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45">
                <a:solidFill>
                  <a:srgbClr val="FFFFFF"/>
                </a:solidFill>
                <a:latin typeface="Trebuchet MS"/>
                <a:cs typeface="Trebuchet MS"/>
              </a:rPr>
              <a:t>analyzed </a:t>
            </a:r>
            <a:r>
              <a:rPr dirty="0" sz="3950" spc="-1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10">
                <a:solidFill>
                  <a:srgbClr val="FFFFFF"/>
                </a:solidFill>
                <a:latin typeface="Trebuchet MS"/>
                <a:cs typeface="Trebuchet MS"/>
              </a:rPr>
              <a:t>Excel's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1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10">
                <a:solidFill>
                  <a:srgbClr val="FFFFFF"/>
                </a:solidFill>
                <a:latin typeface="Trebuchet MS"/>
                <a:cs typeface="Trebuchet MS"/>
              </a:rPr>
              <a:t>tools,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2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10">
                <a:solidFill>
                  <a:srgbClr val="FFFFFF"/>
                </a:solidFill>
                <a:latin typeface="Trebuchet MS"/>
                <a:cs typeface="Trebuchet MS"/>
              </a:rPr>
              <a:t>pivot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tables, </a:t>
            </a:r>
            <a:r>
              <a:rPr dirty="0" sz="3950" spc="-65">
                <a:solidFill>
                  <a:srgbClr val="FFFFFF"/>
                </a:solidFill>
                <a:latin typeface="Trebuchet MS"/>
                <a:cs typeface="Trebuchet MS"/>
              </a:rPr>
              <a:t>charts,</a:t>
            </a:r>
            <a:r>
              <a:rPr dirty="0" sz="395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95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conditional</a:t>
            </a:r>
            <a:r>
              <a:rPr dirty="0" sz="395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25">
                <a:solidFill>
                  <a:srgbClr val="FFFFFF"/>
                </a:solidFill>
                <a:latin typeface="Trebuchet MS"/>
                <a:cs typeface="Trebuchet MS"/>
              </a:rPr>
              <a:t>formatting,</a:t>
            </a:r>
            <a:r>
              <a:rPr dirty="0" sz="395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95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95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395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00">
                <a:solidFill>
                  <a:srgbClr val="FFFFFF"/>
                </a:solidFill>
                <a:latin typeface="Trebuchet MS"/>
                <a:cs typeface="Trebuchet MS"/>
              </a:rPr>
              <a:t>patterns, </a:t>
            </a:r>
            <a:r>
              <a:rPr dirty="0" sz="3950" spc="-60">
                <a:solidFill>
                  <a:srgbClr val="FFFFFF"/>
                </a:solidFill>
                <a:latin typeface="Trebuchet MS"/>
                <a:cs typeface="Trebuchet MS"/>
              </a:rPr>
              <a:t>strengths,</a:t>
            </a:r>
            <a:r>
              <a:rPr dirty="0" sz="395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95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25">
                <a:solidFill>
                  <a:srgbClr val="FFFFFF"/>
                </a:solidFill>
                <a:latin typeface="Trebuchet MS"/>
                <a:cs typeface="Trebuchet MS"/>
              </a:rPr>
              <a:t>areas</a:t>
            </a:r>
            <a:r>
              <a:rPr dirty="0" sz="395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395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215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r>
              <a:rPr dirty="0" sz="39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14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7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395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0">
                <a:solidFill>
                  <a:srgbClr val="FFFFFF"/>
                </a:solidFill>
                <a:latin typeface="Trebuchet MS"/>
                <a:cs typeface="Trebuchet MS"/>
              </a:rPr>
              <a:t>helps </a:t>
            </a:r>
            <a:r>
              <a:rPr dirty="0" sz="3950" spc="-2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10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10">
                <a:solidFill>
                  <a:srgbClr val="FFFFFF"/>
                </a:solidFill>
                <a:latin typeface="Trebuchet MS"/>
                <a:cs typeface="Trebuchet MS"/>
              </a:rPr>
              <a:t>informed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10">
                <a:solidFill>
                  <a:srgbClr val="FFFFFF"/>
                </a:solidFill>
                <a:latin typeface="Trebuchet MS"/>
                <a:cs typeface="Trebuchet MS"/>
              </a:rPr>
              <a:t>decisions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10">
                <a:solidFill>
                  <a:srgbClr val="FFFFFF"/>
                </a:solidFill>
                <a:latin typeface="Trebuchet MS"/>
                <a:cs typeface="Trebuchet MS"/>
              </a:rPr>
              <a:t>regarding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3950" spc="-1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3950" spc="-200">
                <a:solidFill>
                  <a:srgbClr val="FFFFFF"/>
                </a:solidFill>
                <a:latin typeface="Trebuchet MS"/>
                <a:cs typeface="Trebuchet MS"/>
              </a:rPr>
              <a:t>needs, 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promotions,</a:t>
            </a:r>
            <a:r>
              <a:rPr dirty="0" sz="3950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95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90">
                <a:solidFill>
                  <a:srgbClr val="FFFFFF"/>
                </a:solidFill>
                <a:latin typeface="Trebuchet MS"/>
                <a:cs typeface="Trebuchet MS"/>
              </a:rPr>
              <a:t>overall</a:t>
            </a:r>
            <a:r>
              <a:rPr dirty="0" sz="395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50">
                <a:solidFill>
                  <a:srgbClr val="FFFFFF"/>
                </a:solidFill>
                <a:latin typeface="Trebuchet MS"/>
                <a:cs typeface="Trebuchet MS"/>
              </a:rPr>
              <a:t>workforce</a:t>
            </a:r>
            <a:r>
              <a:rPr dirty="0" sz="395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optimization.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1048650" name="object 6"/>
          <p:cNvSpPr txBox="1">
            <a:spLocks noGrp="1"/>
          </p:cNvSpPr>
          <p:nvPr>
            <p:ph type="title"/>
          </p:nvPr>
        </p:nvSpPr>
        <p:spPr>
          <a:xfrm>
            <a:off x="962021" y="335115"/>
            <a:ext cx="13330700" cy="1639888"/>
          </a:xfrm>
          <a:prstGeom prst="rect"/>
        </p:spPr>
        <p:txBody>
          <a:bodyPr bIns="0" lIns="0" rIns="0" rtlCol="0" tIns="560387" vert="horz" wrap="square">
            <a:spAutoFit/>
          </a:bodyPr>
          <a:p>
            <a:pPr marL="2817495">
              <a:lnSpc>
                <a:spcPct val="100000"/>
              </a:lnSpc>
              <a:spcBef>
                <a:spcPts val="100"/>
              </a:spcBef>
              <a:tabLst>
                <a:tab algn="l" pos="7447915"/>
              </a:tabLst>
            </a:pPr>
            <a:r>
              <a:rPr dirty="0" sz="7200" spc="120"/>
              <a:t>PROJECT</a:t>
            </a:r>
            <a:r>
              <a:rPr dirty="0" sz="7200"/>
              <a:t>	</a:t>
            </a:r>
            <a:r>
              <a:rPr dirty="0" sz="7200" spc="80"/>
              <a:t>STATEMENT</a:t>
            </a: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 descr=""/>
          <p:cNvSpPr/>
          <p:nvPr/>
        </p:nvSpPr>
        <p:spPr>
          <a:xfrm>
            <a:off x="437311" y="597731"/>
            <a:ext cx="1009015" cy="1009015"/>
          </a:xfrm>
          <a:custGeom>
            <a:avLst/>
            <a:ahLst/>
            <a:rect l="l" t="t" r="r" b="b"/>
            <a:pathLst>
              <a:path w="1009015" h="1009015">
                <a:moveTo>
                  <a:pt x="504313" y="1008716"/>
                </a:moveTo>
                <a:lnTo>
                  <a:pt x="0" y="504351"/>
                </a:lnTo>
                <a:lnTo>
                  <a:pt x="504275" y="0"/>
                </a:lnTo>
                <a:lnTo>
                  <a:pt x="1008678" y="504275"/>
                </a:lnTo>
                <a:lnTo>
                  <a:pt x="504313" y="1008716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52" name="object 3" descr=""/>
          <p:cNvSpPr/>
          <p:nvPr/>
        </p:nvSpPr>
        <p:spPr>
          <a:xfrm>
            <a:off x="437302" y="8665768"/>
            <a:ext cx="1009015" cy="1009015"/>
          </a:xfrm>
          <a:custGeom>
            <a:avLst/>
            <a:ahLst/>
            <a:rect l="l" t="t" r="r" b="b"/>
            <a:pathLst>
              <a:path w="1009015" h="1009015">
                <a:moveTo>
                  <a:pt x="504376" y="1008687"/>
                </a:moveTo>
                <a:lnTo>
                  <a:pt x="504248" y="1008687"/>
                </a:lnTo>
                <a:lnTo>
                  <a:pt x="0" y="504312"/>
                </a:lnTo>
                <a:lnTo>
                  <a:pt x="504312" y="0"/>
                </a:lnTo>
                <a:lnTo>
                  <a:pt x="1008624" y="504312"/>
                </a:lnTo>
                <a:lnTo>
                  <a:pt x="1008624" y="504439"/>
                </a:lnTo>
                <a:lnTo>
                  <a:pt x="504376" y="1008687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53" name="object 4" descr=""/>
          <p:cNvSpPr/>
          <p:nvPr/>
        </p:nvSpPr>
        <p:spPr>
          <a:xfrm>
            <a:off x="437349" y="4631416"/>
            <a:ext cx="1009015" cy="1009015"/>
          </a:xfrm>
          <a:custGeom>
            <a:avLst/>
            <a:ahLst/>
            <a:rect l="l" t="t" r="r" b="b"/>
            <a:pathLst>
              <a:path w="1009015" h="1009014">
                <a:moveTo>
                  <a:pt x="504432" y="1008649"/>
                </a:moveTo>
                <a:lnTo>
                  <a:pt x="504204" y="1008649"/>
                </a:lnTo>
                <a:lnTo>
                  <a:pt x="0" y="504318"/>
                </a:lnTo>
                <a:lnTo>
                  <a:pt x="504318" y="0"/>
                </a:lnTo>
                <a:lnTo>
                  <a:pt x="1008637" y="504318"/>
                </a:lnTo>
                <a:lnTo>
                  <a:pt x="1008637" y="504445"/>
                </a:lnTo>
                <a:lnTo>
                  <a:pt x="504432" y="1008649"/>
                </a:lnTo>
                <a:close/>
              </a:path>
            </a:pathLst>
          </a:custGeom>
          <a:solidFill>
            <a:srgbClr val="135CA0"/>
          </a:solidFill>
        </p:spPr>
        <p:txBody>
          <a:bodyPr bIns="0" lIns="0" rIns="0" rtlCol="0" tIns="0" wrap="square"/>
          <a:p/>
        </p:txBody>
      </p:sp>
      <p:sp>
        <p:nvSpPr>
          <p:cNvPr id="1048654" name="object 5" descr=""/>
          <p:cNvSpPr txBox="1"/>
          <p:nvPr/>
        </p:nvSpPr>
        <p:spPr>
          <a:xfrm>
            <a:off x="1433413" y="2534742"/>
            <a:ext cx="16209010" cy="5176520"/>
          </a:xfrm>
          <a:prstGeom prst="rect"/>
        </p:spPr>
        <p:txBody>
          <a:bodyPr bIns="0" lIns="0" rIns="0" rtlCol="0" tIns="33019" vert="horz" wrap="square">
            <a:spAutoFit/>
          </a:bodyPr>
          <a:p>
            <a:pPr algn="just" marL="12700" marR="5080">
              <a:lnSpc>
                <a:spcPts val="4500"/>
              </a:lnSpc>
              <a:spcBef>
                <a:spcPts val="259"/>
              </a:spcBef>
            </a:pPr>
            <a:r>
              <a:rPr dirty="0" sz="3800" spc="-16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6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16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800" spc="-9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800" spc="-1939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95">
                <a:solidFill>
                  <a:srgbClr val="FFFFFF"/>
                </a:solidFill>
                <a:latin typeface="Trebuchet MS"/>
                <a:cs typeface="Trebuchet MS"/>
              </a:rPr>
              <a:t>sys</a:t>
            </a:r>
            <a:r>
              <a:rPr dirty="0" sz="3800" spc="-14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894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800" spc="-13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4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295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800" spc="-9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800" spc="-555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3800" spc="-180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4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12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8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800" spc="-3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14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95">
                <a:solidFill>
                  <a:srgbClr val="FFFFFF"/>
                </a:solidFill>
                <a:latin typeface="Trebuchet MS"/>
                <a:cs typeface="Trebuchet MS"/>
              </a:rPr>
              <a:t>cal</a:t>
            </a:r>
            <a:r>
              <a:rPr dirty="0" sz="3800" spc="-944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800" spc="-67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dirty="0" sz="3800" spc="-137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800" spc="-2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201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14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800" spc="-62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800" spc="-176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800" spc="-434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869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800" spc="-484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800" spc="-18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800" spc="-5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800" spc="-152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800" spc="-7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15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6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26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800" spc="-2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800" spc="-233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800" spc="-2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16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2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800" spc="-17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800" spc="-2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800" spc="-20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800" spc="-2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800" spc="-22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2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306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8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47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800" spc="-18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800" spc="-1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1939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8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800" spc="-21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800" spc="-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800" spc="-4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800" spc="-20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1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67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17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800" spc="-20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7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55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800" spc="-160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800" spc="-1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800" spc="-12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8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40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19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800" spc="-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1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800" spc="-8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3800" spc="-15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13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800" spc="-16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800" spc="-18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16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800" spc="-5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800" spc="-17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tiv</a:t>
            </a:r>
            <a:r>
              <a:rPr dirty="0" sz="3800" spc="-8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15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6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800" spc="-139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3800" spc="-10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11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800" spc="-7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14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5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800" spc="-91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800" spc="-14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800" spc="5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8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800" spc="-13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30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800" spc="-8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800" spc="-10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8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85">
                <a:solidFill>
                  <a:srgbClr val="FFFFFF"/>
                </a:solidFill>
                <a:latin typeface="Trebuchet MS"/>
                <a:cs typeface="Trebuchet MS"/>
              </a:rPr>
              <a:t>ragin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800" spc="-6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Excel’s</a:t>
            </a:r>
            <a:r>
              <a:rPr dirty="0" sz="3800" spc="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0">
                <a:solidFill>
                  <a:srgbClr val="FFFFFF"/>
                </a:solidFill>
                <a:latin typeface="Trebuchet MS"/>
                <a:cs typeface="Trebuchet MS"/>
              </a:rPr>
              <a:t>analytical</a:t>
            </a:r>
            <a:r>
              <a:rPr dirty="0" sz="3800" spc="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tools.</a:t>
            </a:r>
            <a:r>
              <a:rPr dirty="0" sz="3800" spc="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800" spc="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3800" spc="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800" spc="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involve</a:t>
            </a:r>
            <a:r>
              <a:rPr dirty="0" sz="3800" spc="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collecting</a:t>
            </a:r>
            <a:r>
              <a:rPr dirty="0" sz="3800" spc="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40">
                <a:solidFill>
                  <a:srgbClr val="FFFFFF"/>
                </a:solidFill>
                <a:latin typeface="Trebuchet MS"/>
                <a:cs typeface="Trebuchet MS"/>
              </a:rPr>
              <a:t>organizing </a:t>
            </a:r>
            <a:r>
              <a:rPr dirty="0" sz="3800" spc="-55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8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8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dirty="0" sz="38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38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task</a:t>
            </a:r>
            <a:r>
              <a:rPr dirty="0" sz="38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5">
                <a:solidFill>
                  <a:srgbClr val="FFFFFF"/>
                </a:solidFill>
                <a:latin typeface="Trebuchet MS"/>
                <a:cs typeface="Trebuchet MS"/>
              </a:rPr>
              <a:t>completion</a:t>
            </a:r>
            <a:r>
              <a:rPr dirty="0" sz="3800" spc="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0">
                <a:solidFill>
                  <a:srgbClr val="FFFFFF"/>
                </a:solidFill>
                <a:latin typeface="Trebuchet MS"/>
                <a:cs typeface="Trebuchet MS"/>
              </a:rPr>
              <a:t>rates,</a:t>
            </a:r>
            <a:r>
              <a:rPr dirty="0" sz="38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85">
                <a:solidFill>
                  <a:srgbClr val="FFFFFF"/>
                </a:solidFill>
                <a:latin typeface="Trebuchet MS"/>
                <a:cs typeface="Trebuchet MS"/>
              </a:rPr>
              <a:t>accuracy,</a:t>
            </a:r>
            <a:r>
              <a:rPr dirty="0" sz="38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5">
                <a:solidFill>
                  <a:srgbClr val="FFFFFF"/>
                </a:solidFill>
                <a:latin typeface="Trebuchet MS"/>
                <a:cs typeface="Trebuchet MS"/>
              </a:rPr>
              <a:t>attendance 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records.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1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4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8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processed</a:t>
            </a:r>
            <a:r>
              <a:rPr dirty="0" sz="38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20">
                <a:solidFill>
                  <a:srgbClr val="FFFFFF"/>
                </a:solidFill>
                <a:latin typeface="Trebuchet MS"/>
                <a:cs typeface="Trebuchet MS"/>
              </a:rPr>
              <a:t>analyzed</a:t>
            </a:r>
            <a:r>
              <a:rPr dirty="0" sz="3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85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3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85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dirty="0" sz="3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7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3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5">
                <a:solidFill>
                  <a:srgbClr val="FFFFFF"/>
                </a:solidFill>
                <a:latin typeface="Trebuchet MS"/>
                <a:cs typeface="Trebuchet MS"/>
              </a:rPr>
              <a:t>pivot 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tables,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FFFFFF"/>
                </a:solidFill>
                <a:latin typeface="Trebuchet MS"/>
                <a:cs typeface="Trebuchet MS"/>
              </a:rPr>
              <a:t>charts,</a:t>
            </a:r>
            <a:r>
              <a:rPr dirty="0" sz="3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0">
                <a:solidFill>
                  <a:srgbClr val="FFFFFF"/>
                </a:solidFill>
                <a:latin typeface="Trebuchet MS"/>
                <a:cs typeface="Trebuchet MS"/>
              </a:rPr>
              <a:t>statistical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0">
                <a:solidFill>
                  <a:srgbClr val="FFFFFF"/>
                </a:solidFill>
                <a:latin typeface="Trebuchet MS"/>
                <a:cs typeface="Trebuchet MS"/>
              </a:rPr>
              <a:t>formulas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85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dirty="0" sz="3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3800" spc="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50">
                <a:solidFill>
                  <a:srgbClr val="FFFFFF"/>
                </a:solidFill>
                <a:latin typeface="Trebuchet MS"/>
                <a:cs typeface="Trebuchet MS"/>
              </a:rPr>
              <a:t>performance.</a:t>
            </a:r>
            <a:r>
              <a:rPr dirty="0" sz="3800" spc="5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800" spc="5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outcome</a:t>
            </a:r>
            <a:r>
              <a:rPr dirty="0" sz="3800" spc="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800" spc="5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dirty="0" sz="3800" spc="5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800" spc="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identifying</a:t>
            </a:r>
            <a:r>
              <a:rPr dirty="0" sz="3800" spc="5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dirty="0" sz="3800" spc="5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5">
                <a:solidFill>
                  <a:srgbClr val="FFFFFF"/>
                </a:solidFill>
                <a:latin typeface="Trebuchet MS"/>
                <a:cs typeface="Trebuchet MS"/>
              </a:rPr>
              <a:t>performers, </a:t>
            </a:r>
            <a:r>
              <a:rPr dirty="0" sz="3800" spc="-70">
                <a:solidFill>
                  <a:srgbClr val="FFFFFF"/>
                </a:solidFill>
                <a:latin typeface="Trebuchet MS"/>
                <a:cs typeface="Trebuchet MS"/>
              </a:rPr>
              <a:t>recognizing</a:t>
            </a:r>
            <a:r>
              <a:rPr dirty="0" sz="3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4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45">
                <a:solidFill>
                  <a:srgbClr val="FFFFFF"/>
                </a:solidFill>
                <a:latin typeface="Trebuchet MS"/>
                <a:cs typeface="Trebuchet MS"/>
              </a:rPr>
              <a:t>needs,</a:t>
            </a:r>
            <a:r>
              <a:rPr dirty="0" sz="3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85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65">
                <a:solidFill>
                  <a:srgbClr val="FFFFFF"/>
                </a:solidFill>
                <a:latin typeface="Trebuchet MS"/>
                <a:cs typeface="Trebuchet MS"/>
              </a:rPr>
              <a:t>data-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driven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40">
                <a:solidFill>
                  <a:srgbClr val="FFFFFF"/>
                </a:solidFill>
                <a:latin typeface="Trebuchet MS"/>
                <a:cs typeface="Trebuchet MS"/>
              </a:rPr>
              <a:t>decisions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8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800" spc="-145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r>
              <a:rPr dirty="0" sz="38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8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38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5">
                <a:solidFill>
                  <a:srgbClr val="FFFFFF"/>
                </a:solidFill>
                <a:latin typeface="Trebuchet MS"/>
                <a:cs typeface="Trebuchet MS"/>
              </a:rPr>
              <a:t>deliverable</a:t>
            </a:r>
            <a:r>
              <a:rPr dirty="0" sz="38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8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dirty="0" sz="38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50">
                <a:solidFill>
                  <a:srgbClr val="FFFFFF"/>
                </a:solidFill>
                <a:latin typeface="Trebuchet MS"/>
                <a:cs typeface="Trebuchet MS"/>
              </a:rPr>
              <a:t>detailed</a:t>
            </a:r>
            <a:r>
              <a:rPr dirty="0" sz="38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dirty="0" sz="38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">
                <a:solidFill>
                  <a:srgbClr val="FFFFFF"/>
                </a:solidFill>
                <a:latin typeface="Trebuchet MS"/>
                <a:cs typeface="Trebuchet MS"/>
              </a:rPr>
              <a:t>visual </a:t>
            </a:r>
            <a:r>
              <a:rPr dirty="0" sz="3800" spc="-80">
                <a:solidFill>
                  <a:srgbClr val="FFFFFF"/>
                </a:solidFill>
                <a:latin typeface="Trebuchet MS"/>
                <a:cs typeface="Trebuchet MS"/>
              </a:rPr>
              <a:t>dashboards</a:t>
            </a:r>
            <a:r>
              <a:rPr dirty="0" sz="38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38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dirty="0" sz="38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0">
                <a:solidFill>
                  <a:srgbClr val="FFFFFF"/>
                </a:solidFill>
                <a:latin typeface="Trebuchet MS"/>
                <a:cs typeface="Trebuchet MS"/>
              </a:rPr>
              <a:t>interpretation</a:t>
            </a:r>
            <a:r>
              <a:rPr dirty="0" sz="38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4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strategic</a:t>
            </a:r>
            <a:r>
              <a:rPr dirty="0" sz="38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5">
                <a:solidFill>
                  <a:srgbClr val="FFFFFF"/>
                </a:solidFill>
                <a:latin typeface="Trebuchet MS"/>
                <a:cs typeface="Trebuchet MS"/>
              </a:rPr>
              <a:t>planning.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4100718" y="882802"/>
            <a:ext cx="9858375" cy="10922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643120"/>
              </a:tabLst>
            </a:pPr>
            <a:r>
              <a:rPr dirty="0" sz="7200" spc="120"/>
              <a:t>PROJECT</a:t>
            </a:r>
            <a:r>
              <a:rPr dirty="0" sz="7200"/>
              <a:t>	</a:t>
            </a:r>
            <a:r>
              <a:rPr dirty="0" sz="7200" spc="-10"/>
              <a:t>OVERVIEW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 descr=""/>
          <p:cNvSpPr/>
          <p:nvPr/>
        </p:nvSpPr>
        <p:spPr>
          <a:xfrm>
            <a:off x="0" y="7923724"/>
            <a:ext cx="3582035" cy="2363470"/>
          </a:xfrm>
          <a:custGeom>
            <a:avLst/>
            <a:ahLst/>
            <a:rect l="l" t="t" r="r" b="b"/>
            <a:pathLst>
              <a:path w="3582035" h="2363470">
                <a:moveTo>
                  <a:pt x="3581522" y="2363212"/>
                </a:moveTo>
                <a:lnTo>
                  <a:pt x="0" y="2363212"/>
                </a:lnTo>
                <a:lnTo>
                  <a:pt x="0" y="0"/>
                </a:lnTo>
                <a:lnTo>
                  <a:pt x="2216274" y="0"/>
                </a:lnTo>
                <a:lnTo>
                  <a:pt x="3581522" y="2363212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57" name="object 3" descr=""/>
          <p:cNvSpPr/>
          <p:nvPr/>
        </p:nvSpPr>
        <p:spPr>
          <a:xfrm>
            <a:off x="13371718" y="0"/>
            <a:ext cx="4911725" cy="2794000"/>
          </a:xfrm>
          <a:custGeom>
            <a:avLst/>
            <a:ahLst/>
            <a:rect l="l" t="t" r="r" b="b"/>
            <a:pathLst>
              <a:path w="4911725" h="2794000">
                <a:moveTo>
                  <a:pt x="4834377" y="2793998"/>
                </a:moveTo>
                <a:lnTo>
                  <a:pt x="1609851" y="2793998"/>
                </a:lnTo>
                <a:lnTo>
                  <a:pt x="0" y="7365"/>
                </a:lnTo>
                <a:lnTo>
                  <a:pt x="0" y="0"/>
                </a:lnTo>
                <a:lnTo>
                  <a:pt x="4911347" y="0"/>
                </a:lnTo>
                <a:lnTo>
                  <a:pt x="4911347" y="2660704"/>
                </a:lnTo>
                <a:lnTo>
                  <a:pt x="4834377" y="2793998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58" name="object 4" descr=""/>
          <p:cNvSpPr txBox="1"/>
          <p:nvPr/>
        </p:nvSpPr>
        <p:spPr>
          <a:xfrm>
            <a:off x="1453826" y="2295963"/>
            <a:ext cx="15313660" cy="501967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ts val="2925"/>
              </a:lnSpc>
              <a:spcBef>
                <a:spcPts val="95"/>
              </a:spcBef>
            </a:pPr>
            <a:r>
              <a:rPr b="1" dirty="0" sz="2550" spc="100">
                <a:solidFill>
                  <a:srgbClr val="FFFFFF"/>
                </a:solidFill>
                <a:latin typeface="Trebuchet MS"/>
                <a:cs typeface="Trebuchet MS"/>
              </a:rPr>
              <a:t>Descriptions</a:t>
            </a:r>
            <a:r>
              <a:rPr b="1" dirty="0" sz="25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2550" spc="5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b="1" dirty="0" sz="25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2550" spc="105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b="1" dirty="0" sz="25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2550" spc="8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b="1" dirty="0" sz="25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25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b="1" dirty="0" sz="25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2550" spc="114">
                <a:solidFill>
                  <a:srgbClr val="FFFFFF"/>
                </a:solidFill>
                <a:latin typeface="Trebuchet MS"/>
                <a:cs typeface="Trebuchet MS"/>
              </a:rPr>
              <a:t>columns</a:t>
            </a:r>
            <a:r>
              <a:rPr b="1" dirty="0" sz="25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255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b="1" dirty="0" sz="25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25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b="1" dirty="0" sz="25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2550" spc="45">
                <a:solidFill>
                  <a:srgbClr val="FFFFFF"/>
                </a:solidFill>
                <a:latin typeface="Trebuchet MS"/>
                <a:cs typeface="Trebuchet MS"/>
              </a:rPr>
              <a:t>dataset:</a:t>
            </a:r>
            <a:endParaRPr sz="2550">
              <a:latin typeface="Trebuchet MS"/>
              <a:cs typeface="Trebuchet MS"/>
            </a:endParaRPr>
          </a:p>
          <a:p>
            <a:pPr indent="-271145" marL="440055">
              <a:lnSpc>
                <a:spcPts val="2895"/>
              </a:lnSpc>
              <a:buSzPct val="96078"/>
              <a:buFont typeface="Arial MT"/>
              <a:buAutoNum type="arabicPeriod"/>
              <a:tabLst>
                <a:tab algn="l" pos="440055"/>
              </a:tabLst>
            </a:pP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b="1" dirty="0" sz="255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b="1" dirty="0" sz="25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Unique</a:t>
            </a:r>
            <a:r>
              <a:rPr dirty="0" sz="25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identifier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25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organization.</a:t>
            </a:r>
            <a:endParaRPr sz="2550">
              <a:latin typeface="Arial MT"/>
              <a:cs typeface="Arial MT"/>
            </a:endParaRPr>
          </a:p>
          <a:p>
            <a:pPr indent="-271145" marL="440055">
              <a:lnSpc>
                <a:spcPts val="3000"/>
              </a:lnSpc>
              <a:buSzPct val="96078"/>
              <a:buFont typeface="Arial MT"/>
              <a:buAutoNum type="arabicPeriod"/>
              <a:tabLst>
                <a:tab algn="l" pos="440055"/>
              </a:tabLst>
            </a:pP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b="1" dirty="0" sz="255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b="1" dirty="0" sz="25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5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employee.</a:t>
            </a:r>
            <a:endParaRPr sz="2550">
              <a:latin typeface="Arial MT"/>
              <a:cs typeface="Arial MT"/>
            </a:endParaRPr>
          </a:p>
          <a:p>
            <a:pPr indent="-271145" marL="440055">
              <a:lnSpc>
                <a:spcPts val="3000"/>
              </a:lnSpc>
              <a:buSzPct val="96078"/>
              <a:buFont typeface="Arial MT"/>
              <a:buAutoNum type="arabicPeriod"/>
              <a:tabLst>
                <a:tab algn="l" pos="440055"/>
              </a:tabLst>
            </a:pP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b="1" dirty="0" sz="25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b="1" dirty="0" sz="25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r>
              <a:rPr dirty="0" sz="25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dirty="0" sz="25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5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employee.</a:t>
            </a:r>
            <a:endParaRPr sz="2550">
              <a:latin typeface="Arial MT"/>
              <a:cs typeface="Arial MT"/>
            </a:endParaRPr>
          </a:p>
          <a:p>
            <a:pPr indent="-271145" marL="440055">
              <a:lnSpc>
                <a:spcPts val="3000"/>
              </a:lnSpc>
              <a:buSzPct val="96078"/>
              <a:buFont typeface="Arial MT"/>
              <a:buAutoNum type="arabicPeriod"/>
              <a:tabLst>
                <a:tab algn="l" pos="440055"/>
              </a:tabLst>
            </a:pP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Email:</a:t>
            </a:r>
            <a:r>
              <a:rPr b="1" dirty="0" sz="255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email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address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associated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employee's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communication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organization.</a:t>
            </a:r>
            <a:endParaRPr sz="2550">
              <a:latin typeface="Arial MT"/>
              <a:cs typeface="Arial MT"/>
            </a:endParaRPr>
          </a:p>
          <a:p>
            <a:pPr indent="-271145" marL="440055">
              <a:lnSpc>
                <a:spcPts val="3000"/>
              </a:lnSpc>
              <a:buSzPct val="96078"/>
              <a:buFont typeface="Arial MT"/>
              <a:buAutoNum type="arabicPeriod"/>
              <a:tabLst>
                <a:tab algn="l" pos="440055"/>
              </a:tabLst>
            </a:pP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b="1" dirty="0" sz="255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Unit:</a:t>
            </a:r>
            <a:r>
              <a:rPr b="1" dirty="0" sz="255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specific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unit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belongs.</a:t>
            </a:r>
            <a:endParaRPr sz="2550">
              <a:latin typeface="Arial MT"/>
              <a:cs typeface="Arial MT"/>
            </a:endParaRPr>
          </a:p>
          <a:p>
            <a:pPr indent="-271145" marL="440055">
              <a:lnSpc>
                <a:spcPts val="3000"/>
              </a:lnSpc>
              <a:buSzPct val="96078"/>
              <a:buFont typeface="Arial MT"/>
              <a:buAutoNum type="arabicPeriod"/>
              <a:tabLst>
                <a:tab algn="l" pos="440055"/>
              </a:tabLst>
            </a:pP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State:</a:t>
            </a:r>
            <a:r>
              <a:rPr b="1" dirty="0" sz="25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dirty="0" sz="25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region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dirty="0" sz="25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5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located.</a:t>
            </a:r>
            <a:endParaRPr sz="2550">
              <a:latin typeface="Arial MT"/>
              <a:cs typeface="Arial MT"/>
            </a:endParaRPr>
          </a:p>
          <a:p>
            <a:pPr indent="-271145" marL="440055">
              <a:lnSpc>
                <a:spcPts val="3000"/>
              </a:lnSpc>
              <a:buSzPct val="96078"/>
              <a:buFont typeface="Arial MT"/>
              <a:buAutoNum type="arabicPeriod"/>
              <a:tabLst>
                <a:tab algn="l" pos="440055"/>
              </a:tabLst>
            </a:pP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b="1" dirty="0" sz="25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r>
              <a:rPr b="1" dirty="0" sz="25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brief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description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employee's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primary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job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5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role.</a:t>
            </a:r>
            <a:endParaRPr sz="2550">
              <a:latin typeface="Arial MT"/>
              <a:cs typeface="Arial MT"/>
            </a:endParaRPr>
          </a:p>
          <a:p>
            <a:pPr indent="-271145" marL="440055">
              <a:lnSpc>
                <a:spcPts val="3030"/>
              </a:lnSpc>
              <a:buSzPct val="96078"/>
              <a:buFont typeface="Arial MT"/>
              <a:buAutoNum type="arabicPeriod"/>
              <a:tabLst>
                <a:tab algn="l" pos="440055"/>
              </a:tabLst>
            </a:pP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Gender:</a:t>
            </a:r>
            <a:r>
              <a:rPr b="1" dirty="0" sz="255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representing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gender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(e.g.,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Male,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Female,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5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550" spc="-20">
                <a:solidFill>
                  <a:srgbClr val="FFFFFF"/>
                </a:solidFill>
                <a:latin typeface="Arial MT"/>
                <a:cs typeface="Arial MT"/>
              </a:rPr>
              <a:t> Non-</a:t>
            </a:r>
            <a:endParaRPr sz="2550">
              <a:latin typeface="Arial MT"/>
              <a:cs typeface="Arial MT"/>
            </a:endParaRPr>
          </a:p>
          <a:p>
            <a:pPr marL="473709">
              <a:lnSpc>
                <a:spcPts val="3050"/>
              </a:lnSpc>
              <a:spcBef>
                <a:spcPts val="290"/>
              </a:spcBef>
            </a:pP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binary).</a:t>
            </a:r>
            <a:endParaRPr sz="2550">
              <a:latin typeface="Arial MT"/>
              <a:cs typeface="Arial MT"/>
            </a:endParaRPr>
          </a:p>
          <a:p>
            <a:pPr indent="-271145" marL="440055" marR="5080">
              <a:lnSpc>
                <a:spcPts val="3040"/>
              </a:lnSpc>
              <a:spcBef>
                <a:spcPts val="110"/>
              </a:spcBef>
              <a:buSzPct val="96078"/>
              <a:buFont typeface="Arial MT"/>
              <a:buAutoNum type="arabicPeriod"/>
              <a:tabLst>
                <a:tab algn="l" pos="473709"/>
              </a:tabLst>
            </a:pP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b="1" dirty="0" sz="25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Score:</a:t>
            </a:r>
            <a:r>
              <a:rPr b="1" dirty="0" sz="25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score</a:t>
            </a:r>
            <a:r>
              <a:rPr dirty="0" sz="25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indicating</a:t>
            </a:r>
            <a:r>
              <a:rPr dirty="0" sz="25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employee's</a:t>
            </a:r>
            <a:r>
              <a:rPr dirty="0" sz="25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dirty="0" sz="25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level</a:t>
            </a:r>
            <a:r>
              <a:rPr dirty="0" sz="25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(e.g.,</a:t>
            </a:r>
            <a:r>
              <a:rPr dirty="0" sz="25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Excellent,</a:t>
            </a:r>
            <a:r>
              <a:rPr dirty="0" sz="25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Satisfactory, </a:t>
            </a: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Needs</a:t>
            </a:r>
            <a:r>
              <a:rPr dirty="0" sz="25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Improvement).</a:t>
            </a:r>
            <a:endParaRPr sz="2550">
              <a:latin typeface="Arial MT"/>
              <a:cs typeface="Arial MT"/>
            </a:endParaRPr>
          </a:p>
          <a:p>
            <a:pPr indent="-448309" marL="461009">
              <a:lnSpc>
                <a:spcPts val="2950"/>
              </a:lnSpc>
              <a:buSzPct val="96078"/>
              <a:buFont typeface="Arial MT"/>
              <a:buAutoNum type="arabicPeriod"/>
              <a:tabLst>
                <a:tab algn="l" pos="461009"/>
              </a:tabLst>
            </a:pP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b="1" dirty="0" sz="25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b="1" dirty="0" sz="25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550">
                <a:solidFill>
                  <a:srgbClr val="FFFFFF"/>
                </a:solidFill>
                <a:latin typeface="Arial"/>
                <a:cs typeface="Arial"/>
              </a:rPr>
              <a:t>Rating:</a:t>
            </a:r>
            <a:r>
              <a:rPr b="1" dirty="0" sz="255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dirty="0" sz="25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rating</a:t>
            </a:r>
            <a:r>
              <a:rPr dirty="0" sz="25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5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evaluation</a:t>
            </a:r>
            <a:r>
              <a:rPr dirty="0" sz="25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5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employee's</a:t>
            </a:r>
            <a:r>
              <a:rPr dirty="0" sz="25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overall</a:t>
            </a:r>
            <a:r>
              <a:rPr dirty="0" sz="25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performance.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1932009" y="335115"/>
            <a:ext cx="11219815" cy="10922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643120"/>
              </a:tabLst>
            </a:pPr>
            <a:r>
              <a:rPr dirty="0" sz="7200" spc="65"/>
              <a:t>DATASET</a:t>
            </a:r>
            <a:r>
              <a:rPr dirty="0" sz="7200"/>
              <a:t>	</a:t>
            </a:r>
            <a:r>
              <a:rPr dirty="0" sz="7200" spc="120"/>
              <a:t>DESCRIPTION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44386" y="4144642"/>
            <a:ext cx="116722" cy="116722"/>
          </a:xfrm>
          <a:prstGeom prst="rect"/>
        </p:spPr>
      </p:pic>
      <p:pic>
        <p:nvPicPr>
          <p:cNvPr id="2097155" name="object 3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44386" y="5057670"/>
            <a:ext cx="116722" cy="116722"/>
          </a:xfrm>
          <a:prstGeom prst="rect"/>
        </p:spPr>
      </p:pic>
      <p:pic>
        <p:nvPicPr>
          <p:cNvPr id="2097156" name="object 4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44386" y="6883727"/>
            <a:ext cx="116722" cy="116722"/>
          </a:xfrm>
          <a:prstGeom prst="rect"/>
        </p:spPr>
      </p:pic>
      <p:pic>
        <p:nvPicPr>
          <p:cNvPr id="2097157" name="object 5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44386" y="7796755"/>
            <a:ext cx="116722" cy="116722"/>
          </a:xfrm>
          <a:prstGeom prst="rect"/>
        </p:spPr>
      </p:pic>
      <p:sp>
        <p:nvSpPr>
          <p:cNvPr id="1048660" name="object 6" descr=""/>
          <p:cNvSpPr txBox="1"/>
          <p:nvPr/>
        </p:nvSpPr>
        <p:spPr>
          <a:xfrm>
            <a:off x="1398123" y="2084127"/>
            <a:ext cx="15845155" cy="7234555"/>
          </a:xfrm>
          <a:prstGeom prst="rect"/>
        </p:spPr>
        <p:txBody>
          <a:bodyPr bIns="0" lIns="0" rIns="0" rtlCol="0" tIns="36194" vert="horz" wrap="square">
            <a:spAutoFit/>
          </a:bodyPr>
          <a:p>
            <a:pPr marL="12700" marR="168910">
              <a:lnSpc>
                <a:spcPts val="3529"/>
              </a:lnSpc>
              <a:spcBef>
                <a:spcPts val="284"/>
              </a:spcBef>
            </a:pPr>
            <a:r>
              <a:rPr dirty="0" sz="3000" spc="-3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"Employee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00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300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Excel"</a:t>
            </a:r>
            <a:r>
              <a:rPr dirty="0" sz="300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85">
                <a:solidFill>
                  <a:srgbClr val="FFFFFF"/>
                </a:solidFill>
                <a:latin typeface="Trebuchet MS"/>
                <a:cs typeface="Trebuchet MS"/>
              </a:rPr>
              <a:t>project,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0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dirty="0" sz="300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involves</a:t>
            </a:r>
            <a:r>
              <a:rPr dirty="0" sz="300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Trebuchet MS"/>
                <a:cs typeface="Trebuchet MS"/>
              </a:rPr>
              <a:t>setting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Trebuchet MS"/>
                <a:cs typeface="Trebuchet MS"/>
              </a:rPr>
              <a:t>up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workbook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0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Trebuchet MS"/>
                <a:cs typeface="Trebuchet MS"/>
              </a:rPr>
              <a:t>visualize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0">
                <a:solidFill>
                  <a:srgbClr val="FFFFFF"/>
                </a:solidFill>
                <a:latin typeface="Trebuchet MS"/>
                <a:cs typeface="Trebuchet MS"/>
              </a:rPr>
              <a:t>effectively.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ts val="3375"/>
              </a:lnSpc>
            </a:pPr>
            <a:r>
              <a:rPr dirty="0" sz="3000" spc="-130">
                <a:solidFill>
                  <a:srgbClr val="FFFFFF"/>
                </a:solidFill>
                <a:latin typeface="Trebuchet MS"/>
                <a:cs typeface="Trebuchet MS"/>
              </a:rPr>
              <a:t>Here’s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component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rebuchet MS"/>
                <a:cs typeface="Trebuchet MS"/>
              </a:rPr>
              <a:t>used:</a:t>
            </a:r>
            <a:endParaRPr sz="3000">
              <a:latin typeface="Trebuchet MS"/>
              <a:cs typeface="Trebuchet MS"/>
            </a:endParaRPr>
          </a:p>
          <a:p>
            <a:pPr indent="-327025" marL="331470">
              <a:lnSpc>
                <a:spcPts val="3565"/>
              </a:lnSpc>
              <a:buSzPct val="86666"/>
              <a:buAutoNum type="arabicPeriod"/>
              <a:tabLst>
                <a:tab algn="l" pos="331470"/>
              </a:tabLst>
            </a:pPr>
            <a:r>
              <a:rPr b="1" dirty="0" sz="3000" spc="-9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b="1" dirty="0" sz="30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3000" spc="-10">
                <a:solidFill>
                  <a:srgbClr val="FFFFFF"/>
                </a:solidFill>
                <a:latin typeface="Trebuchet MS"/>
                <a:cs typeface="Trebuchet MS"/>
              </a:rPr>
              <a:t>Filtering</a:t>
            </a:r>
            <a:endParaRPr sz="3000">
              <a:latin typeface="Trebuchet MS"/>
              <a:cs typeface="Trebuchet MS"/>
            </a:endParaRPr>
          </a:p>
          <a:p>
            <a:pPr marL="556895" marR="5080">
              <a:lnSpc>
                <a:spcPts val="3529"/>
              </a:lnSpc>
              <a:spcBef>
                <a:spcPts val="380"/>
              </a:spcBef>
            </a:pPr>
            <a:r>
              <a:rPr b="1" dirty="0" sz="3000" spc="-185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3000" spc="-18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refine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0">
                <a:solidFill>
                  <a:srgbClr val="FFFFFF"/>
                </a:solidFill>
                <a:latin typeface="Trebuchet MS"/>
                <a:cs typeface="Trebuchet MS"/>
              </a:rPr>
              <a:t>focus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FFFFFF"/>
                </a:solidFill>
                <a:latin typeface="Trebuchet MS"/>
                <a:cs typeface="Trebuchet MS"/>
              </a:rPr>
              <a:t>criteria,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department,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Trebuchet MS"/>
                <a:cs typeface="Trebuchet MS"/>
              </a:rPr>
              <a:t>date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Trebuchet MS"/>
                <a:cs typeface="Trebuchet MS"/>
              </a:rPr>
              <a:t>range,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300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0">
                <a:solidFill>
                  <a:srgbClr val="FFFFFF"/>
                </a:solidFill>
                <a:latin typeface="Trebuchet MS"/>
                <a:cs typeface="Trebuchet MS"/>
              </a:rPr>
              <a:t>performance.</a:t>
            </a:r>
            <a:endParaRPr sz="3000">
              <a:latin typeface="Trebuchet MS"/>
              <a:cs typeface="Trebuchet MS"/>
            </a:endParaRPr>
          </a:p>
          <a:p>
            <a:pPr marL="556895">
              <a:lnSpc>
                <a:spcPts val="3375"/>
              </a:lnSpc>
            </a:pPr>
            <a:r>
              <a:rPr b="1" dirty="0" sz="3000" spc="-185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dirty="0" sz="3000" spc="-18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Excel’s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filtering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FFFFFF"/>
                </a:solidFill>
                <a:latin typeface="Trebuchet MS"/>
                <a:cs typeface="Trebuchet MS"/>
              </a:rPr>
              <a:t>applied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datasets,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allowing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endParaRPr sz="3000">
              <a:latin typeface="Trebuchet MS"/>
              <a:cs typeface="Trebuchet MS"/>
            </a:endParaRPr>
          </a:p>
          <a:p>
            <a:pPr marL="556895" marR="89535">
              <a:lnSpc>
                <a:spcPts val="3529"/>
              </a:lnSpc>
              <a:spcBef>
                <a:spcPts val="135"/>
              </a:spcBef>
            </a:pP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narrow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95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FFFFFF"/>
                </a:solidFill>
                <a:latin typeface="Trebuchet MS"/>
                <a:cs typeface="Trebuchet MS"/>
              </a:rPr>
              <a:t>information.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25">
                <a:solidFill>
                  <a:srgbClr val="FFFFFF"/>
                </a:solidFill>
                <a:latin typeface="Trebuchet MS"/>
                <a:cs typeface="Trebuchet MS"/>
              </a:rPr>
              <a:t>example,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filtering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0">
                <a:solidFill>
                  <a:srgbClr val="FFFFFF"/>
                </a:solidFill>
                <a:latin typeface="Trebuchet MS"/>
                <a:cs typeface="Trebuchet MS"/>
              </a:rPr>
              <a:t>department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rebuchet MS"/>
                <a:cs typeface="Trebuchet MS"/>
              </a:rPr>
              <a:t>rating.</a:t>
            </a:r>
            <a:endParaRPr sz="3000">
              <a:latin typeface="Trebuchet MS"/>
              <a:cs typeface="Trebuchet MS"/>
            </a:endParaRPr>
          </a:p>
          <a:p>
            <a:pPr indent="-364490" marL="921385">
              <a:lnSpc>
                <a:spcPts val="3375"/>
              </a:lnSpc>
              <a:buSzPct val="86666"/>
              <a:buAutoNum type="arabicPeriod"/>
              <a:tabLst>
                <a:tab algn="l" pos="921385"/>
              </a:tabLst>
            </a:pPr>
            <a:r>
              <a:rPr b="1" dirty="0" sz="3000" spc="-140">
                <a:solidFill>
                  <a:srgbClr val="FFFFFF"/>
                </a:solidFill>
                <a:latin typeface="Trebuchet MS"/>
                <a:cs typeface="Trebuchet MS"/>
              </a:rPr>
              <a:t>Pivot</a:t>
            </a:r>
            <a:r>
              <a:rPr b="1" dirty="0" sz="30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3000" spc="-10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endParaRPr sz="3000">
              <a:latin typeface="Trebuchet MS"/>
              <a:cs typeface="Trebuchet MS"/>
            </a:endParaRPr>
          </a:p>
          <a:p>
            <a:pPr marL="556895" marR="484505">
              <a:lnSpc>
                <a:spcPts val="3520"/>
              </a:lnSpc>
              <a:spcBef>
                <a:spcPts val="150"/>
              </a:spcBef>
            </a:pPr>
            <a:r>
              <a:rPr b="1" dirty="0" sz="3000" spc="-185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3000" spc="-18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summarize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Trebuchet MS"/>
                <a:cs typeface="Trebuchet MS"/>
              </a:rPr>
              <a:t>grouping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Trebuchet MS"/>
                <a:cs typeface="Trebuchet MS"/>
              </a:rPr>
              <a:t>aggregating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dirty="0" sz="3000" spc="-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00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rebuchet MS"/>
                <a:cs typeface="Trebuchet MS"/>
              </a:rPr>
              <a:t>metrics.</a:t>
            </a:r>
            <a:endParaRPr sz="3000">
              <a:latin typeface="Trebuchet MS"/>
              <a:cs typeface="Trebuchet MS"/>
            </a:endParaRPr>
          </a:p>
          <a:p>
            <a:pPr marL="556895" marR="384810">
              <a:lnSpc>
                <a:spcPts val="3520"/>
              </a:lnSpc>
              <a:spcBef>
                <a:spcPts val="10"/>
              </a:spcBef>
            </a:pPr>
            <a:r>
              <a:rPr b="1" dirty="0" sz="3000" spc="-185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dirty="0" sz="3000" spc="-18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Pivot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dynamically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calculate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000" spc="-80">
                <a:solidFill>
                  <a:srgbClr val="FFFFFF"/>
                </a:solidFill>
                <a:latin typeface="Trebuchet MS"/>
                <a:cs typeface="Trebuchet MS"/>
              </a:rPr>
              <a:t>indicators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rebuchet MS"/>
                <a:cs typeface="Trebuchet MS"/>
              </a:rPr>
              <a:t>(KPIs)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task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completion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29">
                <a:solidFill>
                  <a:srgbClr val="FFFFFF"/>
                </a:solidFill>
                <a:latin typeface="Trebuchet MS"/>
                <a:cs typeface="Trebuchet MS"/>
              </a:rPr>
              <a:t>time,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Trebuchet MS"/>
                <a:cs typeface="Trebuchet MS"/>
              </a:rPr>
              <a:t>hours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90">
                <a:solidFill>
                  <a:srgbClr val="FFFFFF"/>
                </a:solidFill>
                <a:latin typeface="Trebuchet MS"/>
                <a:cs typeface="Trebuchet MS"/>
              </a:rPr>
              <a:t>worked,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percentage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3000" spc="-50">
                <a:solidFill>
                  <a:srgbClr val="FFFFFF"/>
                </a:solidFill>
                <a:latin typeface="Trebuchet MS"/>
                <a:cs typeface="Trebuchet MS"/>
              </a:rPr>
              <a:t>targets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54">
                <a:solidFill>
                  <a:srgbClr val="FFFFFF"/>
                </a:solidFill>
                <a:latin typeface="Trebuchet MS"/>
                <a:cs typeface="Trebuchet MS"/>
              </a:rPr>
              <a:t>met.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FFFFFF"/>
                </a:solidFill>
                <a:latin typeface="Trebuchet MS"/>
                <a:cs typeface="Trebuchet MS"/>
              </a:rPr>
              <a:t>allow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95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metrics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dirty="0" sz="30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categories,</a:t>
            </a:r>
            <a:r>
              <a:rPr dirty="0" sz="3000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dirty="0" sz="3000" spc="-204">
                <a:solidFill>
                  <a:srgbClr val="FFFFFF"/>
                </a:solidFill>
                <a:latin typeface="Trebuchet MS"/>
                <a:cs typeface="Trebuchet MS"/>
              </a:rPr>
              <a:t>employee,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29">
                <a:solidFill>
                  <a:srgbClr val="FFFFFF"/>
                </a:solidFill>
                <a:latin typeface="Trebuchet MS"/>
                <a:cs typeface="Trebuchet MS"/>
              </a:rPr>
              <a:t>team,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000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rebuchet MS"/>
                <a:cs typeface="Trebuchet MS"/>
              </a:rPr>
              <a:t>month.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661" name="object 7"/>
          <p:cNvSpPr txBox="1">
            <a:spLocks noGrp="1"/>
          </p:cNvSpPr>
          <p:nvPr>
            <p:ph type="title"/>
          </p:nvPr>
        </p:nvSpPr>
        <p:spPr>
          <a:xfrm>
            <a:off x="1398123" y="335115"/>
            <a:ext cx="11563350" cy="10922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6195695"/>
              </a:tabLst>
            </a:pPr>
            <a:r>
              <a:rPr dirty="0" sz="7200" spc="110"/>
              <a:t>MODELLING</a:t>
            </a:r>
            <a:r>
              <a:rPr dirty="0" sz="7200"/>
              <a:t>	</a:t>
            </a:r>
            <a:r>
              <a:rPr dirty="0" sz="7200" spc="130"/>
              <a:t>APPROACH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>
            <a:spLocks noGrp="1"/>
          </p:cNvSpPr>
          <p:nvPr>
            <p:ph type="title"/>
          </p:nvPr>
        </p:nvSpPr>
        <p:spPr>
          <a:xfrm>
            <a:off x="962021" y="335115"/>
            <a:ext cx="13330700" cy="1338231"/>
          </a:xfrm>
          <a:prstGeom prst="rect"/>
        </p:spPr>
        <p:txBody>
          <a:bodyPr bIns="0" lIns="0" rIns="0" rtlCol="0" tIns="182531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850" spc="125">
                <a:solidFill>
                  <a:srgbClr val="000000"/>
                </a:solidFill>
              </a:rPr>
              <a:t>RESULTS</a:t>
            </a:r>
            <a:endParaRPr sz="78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 descr=""/>
          <p:cNvSpPr/>
          <p:nvPr/>
        </p:nvSpPr>
        <p:spPr>
          <a:xfrm>
            <a:off x="0" y="7923724"/>
            <a:ext cx="3582035" cy="2363470"/>
          </a:xfrm>
          <a:custGeom>
            <a:avLst/>
            <a:ahLst/>
            <a:rect l="l" t="t" r="r" b="b"/>
            <a:pathLst>
              <a:path w="3582035" h="2363470">
                <a:moveTo>
                  <a:pt x="3581522" y="2363212"/>
                </a:moveTo>
                <a:lnTo>
                  <a:pt x="0" y="2363212"/>
                </a:lnTo>
                <a:lnTo>
                  <a:pt x="0" y="0"/>
                </a:lnTo>
                <a:lnTo>
                  <a:pt x="2216274" y="0"/>
                </a:lnTo>
                <a:lnTo>
                  <a:pt x="3581522" y="2363212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68" name="object 3" descr=""/>
          <p:cNvSpPr/>
          <p:nvPr/>
        </p:nvSpPr>
        <p:spPr>
          <a:xfrm>
            <a:off x="13371718" y="0"/>
            <a:ext cx="4911725" cy="2794000"/>
          </a:xfrm>
          <a:custGeom>
            <a:avLst/>
            <a:ahLst/>
            <a:rect l="l" t="t" r="r" b="b"/>
            <a:pathLst>
              <a:path w="4911725" h="2794000">
                <a:moveTo>
                  <a:pt x="4834377" y="2793998"/>
                </a:moveTo>
                <a:lnTo>
                  <a:pt x="1609851" y="2793998"/>
                </a:lnTo>
                <a:lnTo>
                  <a:pt x="0" y="7365"/>
                </a:lnTo>
                <a:lnTo>
                  <a:pt x="0" y="0"/>
                </a:lnTo>
                <a:lnTo>
                  <a:pt x="4911347" y="0"/>
                </a:lnTo>
                <a:lnTo>
                  <a:pt x="4911347" y="2660704"/>
                </a:lnTo>
                <a:lnTo>
                  <a:pt x="4834377" y="2793998"/>
                </a:lnTo>
                <a:close/>
              </a:path>
            </a:pathLst>
          </a:custGeom>
          <a:solidFill>
            <a:srgbClr val="041C40"/>
          </a:solidFill>
        </p:spPr>
        <p:txBody>
          <a:bodyPr bIns="0" lIns="0" rIns="0" rtlCol="0" tIns="0" wrap="square"/>
          <a:p/>
        </p:txBody>
      </p:sp>
      <p:sp>
        <p:nvSpPr>
          <p:cNvPr id="1048669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33020" vert="horz" wrap="square">
            <a:spAutoFit/>
          </a:bodyPr>
          <a:p>
            <a:pPr algn="just" marL="12700" marR="5080">
              <a:lnSpc>
                <a:spcPts val="3750"/>
              </a:lnSpc>
              <a:spcBef>
                <a:spcPts val="260"/>
              </a:spcBef>
            </a:pPr>
            <a:r>
              <a:rPr dirty="0" spc="-100"/>
              <a:t>The</a:t>
            </a:r>
            <a:r>
              <a:rPr dirty="0" spc="-130"/>
              <a:t> </a:t>
            </a:r>
            <a:r>
              <a:rPr dirty="0" spc="-80"/>
              <a:t>"Employee</a:t>
            </a:r>
            <a:r>
              <a:rPr dirty="0" spc="-130"/>
              <a:t> </a:t>
            </a:r>
            <a:r>
              <a:rPr dirty="0" spc="-45"/>
              <a:t>Performance</a:t>
            </a:r>
            <a:r>
              <a:rPr dirty="0" spc="-130"/>
              <a:t> </a:t>
            </a:r>
            <a:r>
              <a:rPr dirty="0" spc="-10"/>
              <a:t>Analysis</a:t>
            </a:r>
            <a:r>
              <a:rPr dirty="0" spc="-125"/>
              <a:t> </a:t>
            </a:r>
            <a:r>
              <a:rPr dirty="0"/>
              <a:t>Using</a:t>
            </a:r>
            <a:r>
              <a:rPr dirty="0" spc="-130"/>
              <a:t> </a:t>
            </a:r>
            <a:r>
              <a:rPr dirty="0" spc="-55"/>
              <a:t>Excel"</a:t>
            </a:r>
            <a:r>
              <a:rPr dirty="0" spc="-130"/>
              <a:t> </a:t>
            </a:r>
            <a:r>
              <a:rPr dirty="0" spc="-90"/>
              <a:t>project</a:t>
            </a:r>
            <a:r>
              <a:rPr dirty="0" spc="-130"/>
              <a:t> </a:t>
            </a:r>
            <a:r>
              <a:rPr dirty="0" spc="-40"/>
              <a:t>provides</a:t>
            </a:r>
            <a:r>
              <a:rPr dirty="0" spc="-125"/>
              <a:t> </a:t>
            </a:r>
            <a:r>
              <a:rPr dirty="0"/>
              <a:t>a</a:t>
            </a:r>
            <a:r>
              <a:rPr dirty="0" spc="-130"/>
              <a:t> </a:t>
            </a:r>
            <a:r>
              <a:rPr dirty="0"/>
              <a:t>robust</a:t>
            </a:r>
            <a:r>
              <a:rPr dirty="0" spc="-130"/>
              <a:t> </a:t>
            </a:r>
            <a:r>
              <a:rPr dirty="0" spc="-20"/>
              <a:t>and</a:t>
            </a:r>
            <a:r>
              <a:rPr dirty="0" spc="-130"/>
              <a:t> </a:t>
            </a:r>
            <a:r>
              <a:rPr dirty="0" spc="35"/>
              <a:t>user- </a:t>
            </a:r>
            <a:r>
              <a:rPr dirty="0" spc="-25"/>
              <a:t>friendly</a:t>
            </a:r>
            <a:r>
              <a:rPr dirty="0"/>
              <a:t> solution</a:t>
            </a:r>
            <a:r>
              <a:rPr dirty="0" spc="5"/>
              <a:t> </a:t>
            </a:r>
            <a:r>
              <a:rPr dirty="0"/>
              <a:t>for</a:t>
            </a:r>
            <a:r>
              <a:rPr dirty="0" spc="10"/>
              <a:t> </a:t>
            </a:r>
            <a:r>
              <a:rPr dirty="0" spc="-20"/>
              <a:t>evaluating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/>
              <a:t>managing</a:t>
            </a:r>
            <a:r>
              <a:rPr dirty="0" spc="10"/>
              <a:t> </a:t>
            </a:r>
            <a:r>
              <a:rPr dirty="0" spc="-65"/>
              <a:t>employee</a:t>
            </a:r>
            <a:r>
              <a:rPr dirty="0" spc="10"/>
              <a:t> </a:t>
            </a:r>
            <a:r>
              <a:rPr dirty="0" spc="-70"/>
              <a:t>performance.</a:t>
            </a:r>
            <a:r>
              <a:rPr dirty="0" spc="5"/>
              <a:t> </a:t>
            </a:r>
            <a:r>
              <a:rPr dirty="0"/>
              <a:t>By</a:t>
            </a:r>
            <a:r>
              <a:rPr dirty="0" spc="10"/>
              <a:t> </a:t>
            </a:r>
            <a:r>
              <a:rPr dirty="0" spc="-10"/>
              <a:t>leveraging </a:t>
            </a:r>
            <a:r>
              <a:rPr dirty="0"/>
              <a:t>Excel's</a:t>
            </a:r>
            <a:r>
              <a:rPr dirty="0" spc="-5"/>
              <a:t>  </a:t>
            </a:r>
            <a:r>
              <a:rPr dirty="0"/>
              <a:t>powerful</a:t>
            </a:r>
            <a:r>
              <a:rPr dirty="0" spc="5"/>
              <a:t>  </a:t>
            </a:r>
            <a:r>
              <a:rPr dirty="0" spc="-10"/>
              <a:t>tools—</a:t>
            </a:r>
            <a:r>
              <a:rPr dirty="0"/>
              <a:t>such</a:t>
            </a:r>
            <a:r>
              <a:rPr dirty="0" spc="-5"/>
              <a:t>  </a:t>
            </a:r>
            <a:r>
              <a:rPr dirty="0"/>
              <a:t>as</a:t>
            </a:r>
            <a:r>
              <a:rPr dirty="0" spc="5"/>
              <a:t>  </a:t>
            </a:r>
            <a:r>
              <a:rPr dirty="0"/>
              <a:t>filtering,</a:t>
            </a:r>
            <a:r>
              <a:rPr dirty="0" spc="-5"/>
              <a:t>  </a:t>
            </a:r>
            <a:r>
              <a:rPr dirty="0"/>
              <a:t>pivot</a:t>
            </a:r>
            <a:r>
              <a:rPr dirty="0" spc="5"/>
              <a:t>  </a:t>
            </a:r>
            <a:r>
              <a:rPr dirty="0"/>
              <a:t>tables,</a:t>
            </a:r>
            <a:r>
              <a:rPr dirty="0" spc="-5"/>
              <a:t>  </a:t>
            </a:r>
            <a:r>
              <a:rPr dirty="0"/>
              <a:t>charts,</a:t>
            </a:r>
            <a:r>
              <a:rPr dirty="0" spc="5"/>
              <a:t>  </a:t>
            </a:r>
            <a:r>
              <a:rPr dirty="0"/>
              <a:t>and</a:t>
            </a:r>
            <a:r>
              <a:rPr dirty="0" spc="-5"/>
              <a:t>  </a:t>
            </a:r>
            <a:r>
              <a:rPr dirty="0" spc="-10"/>
              <a:t>conditional </a:t>
            </a:r>
            <a:r>
              <a:rPr dirty="0"/>
              <a:t>formatting</a:t>
            </a:r>
            <a:r>
              <a:rPr dirty="0" spc="-20"/>
              <a:t> </a:t>
            </a:r>
            <a:r>
              <a:rPr dirty="0" spc="60"/>
              <a:t>—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25"/>
              <a:t>project</a:t>
            </a:r>
            <a:r>
              <a:rPr dirty="0" spc="-20"/>
              <a:t> </a:t>
            </a:r>
            <a:r>
              <a:rPr dirty="0"/>
              <a:t>transforms</a:t>
            </a:r>
            <a:r>
              <a:rPr dirty="0" spc="-15"/>
              <a:t> </a:t>
            </a:r>
            <a:r>
              <a:rPr dirty="0"/>
              <a:t>raw</a:t>
            </a:r>
            <a:r>
              <a:rPr dirty="0" spc="-15"/>
              <a:t> </a:t>
            </a:r>
            <a:r>
              <a:rPr dirty="0" spc="-25"/>
              <a:t>performance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-15"/>
              <a:t> </a:t>
            </a:r>
            <a:r>
              <a:rPr dirty="0"/>
              <a:t>into</a:t>
            </a:r>
            <a:r>
              <a:rPr dirty="0" spc="-20"/>
              <a:t> </a:t>
            </a:r>
            <a:r>
              <a:rPr dirty="0" spc="-30"/>
              <a:t>actionable</a:t>
            </a:r>
            <a:r>
              <a:rPr dirty="0" spc="-15"/>
              <a:t> </a:t>
            </a:r>
            <a:r>
              <a:rPr dirty="0" spc="-10"/>
              <a:t>insights. </a:t>
            </a:r>
            <a:r>
              <a:rPr dirty="0" spc="-70"/>
              <a:t>The</a:t>
            </a:r>
            <a:r>
              <a:rPr dirty="0" spc="-165"/>
              <a:t> </a:t>
            </a:r>
            <a:r>
              <a:rPr dirty="0"/>
              <a:t>resulting</a:t>
            </a:r>
            <a:r>
              <a:rPr dirty="0" spc="-145"/>
              <a:t> </a:t>
            </a:r>
            <a:r>
              <a:rPr dirty="0" spc="-65"/>
              <a:t>interactive</a:t>
            </a:r>
            <a:r>
              <a:rPr dirty="0" spc="-150"/>
              <a:t> </a:t>
            </a:r>
            <a:r>
              <a:rPr dirty="0"/>
              <a:t>dashboards</a:t>
            </a:r>
            <a:r>
              <a:rPr dirty="0" spc="-150"/>
              <a:t> </a:t>
            </a:r>
            <a:r>
              <a:rPr dirty="0"/>
              <a:t>and</a:t>
            </a:r>
            <a:r>
              <a:rPr dirty="0" spc="-150"/>
              <a:t> </a:t>
            </a:r>
            <a:r>
              <a:rPr dirty="0" spc="-75"/>
              <a:t>customizable</a:t>
            </a:r>
            <a:r>
              <a:rPr dirty="0" spc="-145"/>
              <a:t> </a:t>
            </a:r>
            <a:r>
              <a:rPr dirty="0"/>
              <a:t>reports</a:t>
            </a:r>
            <a:r>
              <a:rPr dirty="0" spc="-150"/>
              <a:t> </a:t>
            </a:r>
            <a:r>
              <a:rPr dirty="0" spc="-100"/>
              <a:t>empower</a:t>
            </a:r>
            <a:r>
              <a:rPr dirty="0" spc="-140"/>
              <a:t> </a:t>
            </a:r>
            <a:r>
              <a:rPr dirty="0" spc="-10"/>
              <a:t>managers</a:t>
            </a:r>
            <a:r>
              <a:rPr dirty="0" spc="-150"/>
              <a:t> </a:t>
            </a:r>
            <a:r>
              <a:rPr dirty="0" spc="-25"/>
              <a:t>to </a:t>
            </a:r>
            <a:r>
              <a:rPr dirty="0" spc="-45"/>
              <a:t>make</a:t>
            </a:r>
            <a:r>
              <a:rPr dirty="0" spc="-95"/>
              <a:t> </a:t>
            </a:r>
            <a:r>
              <a:rPr dirty="0"/>
              <a:t>data-</a:t>
            </a:r>
            <a:r>
              <a:rPr dirty="0" spc="-95"/>
              <a:t> </a:t>
            </a:r>
            <a:r>
              <a:rPr dirty="0" spc="-10"/>
              <a:t>driven</a:t>
            </a:r>
            <a:r>
              <a:rPr dirty="0" spc="-90"/>
              <a:t> </a:t>
            </a:r>
            <a:r>
              <a:rPr dirty="0" spc="-35"/>
              <a:t>decisions,</a:t>
            </a:r>
            <a:r>
              <a:rPr dirty="0" spc="-95"/>
              <a:t> </a:t>
            </a:r>
            <a:r>
              <a:rPr dirty="0" spc="-75"/>
              <a:t>optimize</a:t>
            </a:r>
            <a:r>
              <a:rPr dirty="0" spc="-90"/>
              <a:t> </a:t>
            </a:r>
            <a:r>
              <a:rPr dirty="0" spc="-25"/>
              <a:t>workforce</a:t>
            </a:r>
            <a:r>
              <a:rPr dirty="0" spc="-95"/>
              <a:t> </a:t>
            </a:r>
            <a:r>
              <a:rPr dirty="0" spc="-75"/>
              <a:t>productivity,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/>
              <a:t>foster</a:t>
            </a:r>
            <a:r>
              <a:rPr dirty="0" spc="-95"/>
              <a:t> </a:t>
            </a:r>
            <a:r>
              <a:rPr dirty="0" spc="-10"/>
              <a:t>continuous </a:t>
            </a:r>
            <a:r>
              <a:rPr dirty="0" spc="-95"/>
              <a:t>improvement</a:t>
            </a:r>
            <a:r>
              <a:rPr dirty="0" spc="-114"/>
              <a:t> </a:t>
            </a:r>
            <a:r>
              <a:rPr dirty="0"/>
              <a:t>across</a:t>
            </a:r>
            <a:r>
              <a:rPr dirty="0" spc="-110"/>
              <a:t> </a:t>
            </a:r>
            <a:r>
              <a:rPr dirty="0"/>
              <a:t>the</a:t>
            </a:r>
            <a:r>
              <a:rPr dirty="0" spc="-114"/>
              <a:t> </a:t>
            </a:r>
            <a:r>
              <a:rPr dirty="0" spc="-80"/>
              <a:t>organization.</a:t>
            </a:r>
            <a:r>
              <a:rPr dirty="0" spc="-110"/>
              <a:t> </a:t>
            </a:r>
            <a:r>
              <a:rPr dirty="0"/>
              <a:t>This</a:t>
            </a:r>
            <a:r>
              <a:rPr dirty="0" spc="-114"/>
              <a:t> </a:t>
            </a:r>
            <a:r>
              <a:rPr dirty="0" spc="-10"/>
              <a:t>solution</a:t>
            </a:r>
            <a:r>
              <a:rPr dirty="0" spc="-110"/>
              <a:t> </a:t>
            </a:r>
            <a:r>
              <a:rPr dirty="0"/>
              <a:t>not</a:t>
            </a:r>
            <a:r>
              <a:rPr dirty="0" spc="-110"/>
              <a:t> </a:t>
            </a:r>
            <a:r>
              <a:rPr dirty="0" spc="-50"/>
              <a:t>only</a:t>
            </a:r>
            <a:r>
              <a:rPr dirty="0" spc="-114"/>
              <a:t> </a:t>
            </a:r>
            <a:r>
              <a:rPr dirty="0" spc="-35"/>
              <a:t>streamlines</a:t>
            </a:r>
            <a:r>
              <a:rPr dirty="0" spc="-110"/>
              <a:t> </a:t>
            </a:r>
            <a:r>
              <a:rPr dirty="0" spc="-10"/>
              <a:t>performance </a:t>
            </a:r>
            <a:r>
              <a:rPr dirty="0" spc="-55"/>
              <a:t>management</a:t>
            </a:r>
            <a:r>
              <a:rPr dirty="0" spc="-105"/>
              <a:t> </a:t>
            </a:r>
            <a:r>
              <a:rPr dirty="0"/>
              <a:t>but</a:t>
            </a:r>
            <a:r>
              <a:rPr dirty="0" spc="-105"/>
              <a:t> </a:t>
            </a:r>
            <a:r>
              <a:rPr dirty="0"/>
              <a:t>also</a:t>
            </a:r>
            <a:r>
              <a:rPr dirty="0" spc="-100"/>
              <a:t> </a:t>
            </a:r>
            <a:r>
              <a:rPr dirty="0"/>
              <a:t>offers</a:t>
            </a:r>
            <a:r>
              <a:rPr dirty="0" spc="-105"/>
              <a:t> </a:t>
            </a:r>
            <a:r>
              <a:rPr dirty="0"/>
              <a:t>a</a:t>
            </a:r>
            <a:r>
              <a:rPr dirty="0" spc="-100"/>
              <a:t> </a:t>
            </a:r>
            <a:r>
              <a:rPr dirty="0" spc="65"/>
              <a:t>cost-</a:t>
            </a:r>
            <a:r>
              <a:rPr dirty="0" spc="-130"/>
              <a:t>effective,</a:t>
            </a:r>
            <a:r>
              <a:rPr dirty="0" spc="-105"/>
              <a:t> </a:t>
            </a:r>
            <a:r>
              <a:rPr dirty="0" spc="-35"/>
              <a:t>scalable</a:t>
            </a:r>
            <a:r>
              <a:rPr dirty="0" spc="-100"/>
              <a:t> </a:t>
            </a:r>
            <a:r>
              <a:rPr dirty="0" spc="-10"/>
              <a:t>approach</a:t>
            </a:r>
            <a:r>
              <a:rPr dirty="0" spc="-105"/>
              <a:t> </a:t>
            </a:r>
            <a:r>
              <a:rPr dirty="0"/>
              <a:t>to</a:t>
            </a:r>
            <a:r>
              <a:rPr dirty="0" spc="-100"/>
              <a:t> </a:t>
            </a:r>
            <a:r>
              <a:rPr dirty="0"/>
              <a:t>enhancing</a:t>
            </a:r>
            <a:r>
              <a:rPr dirty="0" spc="-105"/>
              <a:t> </a:t>
            </a:r>
            <a:r>
              <a:rPr dirty="0" spc="-10"/>
              <a:t>overall </a:t>
            </a:r>
            <a:r>
              <a:rPr dirty="0" spc="-75"/>
              <a:t>organizational</a:t>
            </a:r>
            <a:r>
              <a:rPr dirty="0" spc="-125"/>
              <a:t> </a:t>
            </a:r>
            <a:r>
              <a:rPr dirty="0" spc="-35"/>
              <a:t>efficiency.</a:t>
            </a:r>
          </a:p>
        </p:txBody>
      </p:sp>
      <p:sp>
        <p:nvSpPr>
          <p:cNvPr id="1048670" name="object 5"/>
          <p:cNvSpPr txBox="1">
            <a:spLocks noGrp="1"/>
          </p:cNvSpPr>
          <p:nvPr>
            <p:ph type="title"/>
          </p:nvPr>
        </p:nvSpPr>
        <p:spPr>
          <a:xfrm>
            <a:off x="962021" y="335115"/>
            <a:ext cx="13330700" cy="1869712"/>
          </a:xfrm>
          <a:prstGeom prst="rect"/>
        </p:spPr>
        <p:txBody>
          <a:bodyPr bIns="0" lIns="0" rIns="0" rtlCol="0" tIns="536212" vert="horz" wrap="square">
            <a:spAutoFit/>
          </a:bodyPr>
          <a:p>
            <a:pPr marL="1151890">
              <a:lnSpc>
                <a:spcPct val="100000"/>
              </a:lnSpc>
              <a:spcBef>
                <a:spcPts val="105"/>
              </a:spcBef>
            </a:pPr>
            <a:r>
              <a:rPr dirty="0" spc="185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Analysis.pptx_20240830_120112_0000.pdf</dc:title>
  <dc:creator>Meena</dc:creator>
  <dcterms:created xsi:type="dcterms:W3CDTF">2024-08-31T01:16:05Z</dcterms:created>
  <dcterms:modified xsi:type="dcterms:W3CDTF">2024-08-31T12:58:06Z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2024-08-31T00:00:00Z</vt:filetime>
  </property>
  <property fmtid="{D5CDD505-2E9C-101B-9397-08002B2CF9AE}" pid="5" name="Producer">
    <vt:lpwstr>Canva</vt:lpwstr>
  </property>
  <property fmtid="{D5CDD505-2E9C-101B-9397-08002B2CF9AE}" pid="6" name="ICV">
    <vt:lpwstr>e14111fc047d4454962702760b9fd039</vt:lpwstr>
  </property>
</Properties>
</file>