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1162" y="9995373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289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4" y="172971"/>
                </a:lnTo>
                <a:lnTo>
                  <a:pt x="227289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72810" y="93040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64430" y="9995305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19" y="291693"/>
                </a:lnTo>
                <a:lnTo>
                  <a:pt x="0" y="172974"/>
                </a:lnTo>
                <a:lnTo>
                  <a:pt x="172974" y="0"/>
                </a:lnTo>
                <a:lnTo>
                  <a:pt x="345820" y="172974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155936" y="9304067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847508" y="9995401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078" y="291594"/>
                </a:moveTo>
                <a:lnTo>
                  <a:pt x="118619" y="291594"/>
                </a:lnTo>
                <a:lnTo>
                  <a:pt x="0" y="172975"/>
                </a:lnTo>
                <a:lnTo>
                  <a:pt x="172975" y="0"/>
                </a:lnTo>
                <a:lnTo>
                  <a:pt x="345697" y="172975"/>
                </a:lnTo>
                <a:lnTo>
                  <a:pt x="227078" y="29159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250" y="9258375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222879" y="9950195"/>
            <a:ext cx="346075" cy="337185"/>
          </a:xfrm>
          <a:custGeom>
            <a:avLst/>
            <a:gdLst/>
            <a:ahLst/>
            <a:cxnLst/>
            <a:rect l="l" t="t" r="r" b="b"/>
            <a:pathLst>
              <a:path w="346075" h="337184">
                <a:moveTo>
                  <a:pt x="181863" y="336803"/>
                </a:moveTo>
                <a:lnTo>
                  <a:pt x="163829" y="336803"/>
                </a:lnTo>
                <a:lnTo>
                  <a:pt x="0" y="172974"/>
                </a:lnTo>
                <a:lnTo>
                  <a:pt x="172973" y="0"/>
                </a:lnTo>
                <a:lnTo>
                  <a:pt x="345693" y="172974"/>
                </a:lnTo>
                <a:lnTo>
                  <a:pt x="181863" y="33680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4914509" y="9258308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5606005" y="9950253"/>
            <a:ext cx="346075" cy="337185"/>
          </a:xfrm>
          <a:custGeom>
            <a:avLst/>
            <a:gdLst/>
            <a:ahLst/>
            <a:cxnLst/>
            <a:rect l="l" t="t" r="r" b="b"/>
            <a:pathLst>
              <a:path w="346075" h="337184">
                <a:moveTo>
                  <a:pt x="182038" y="336746"/>
                </a:moveTo>
                <a:lnTo>
                  <a:pt x="163776" y="336746"/>
                </a:lnTo>
                <a:lnTo>
                  <a:pt x="0" y="172970"/>
                </a:lnTo>
                <a:lnTo>
                  <a:pt x="172970" y="0"/>
                </a:lnTo>
                <a:lnTo>
                  <a:pt x="345814" y="172970"/>
                </a:lnTo>
                <a:lnTo>
                  <a:pt x="182038" y="33674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6297587" y="9258414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0" y="0"/>
                </a:lnTo>
                <a:lnTo>
                  <a:pt x="345813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7010253" y="10147506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9012" y="139442"/>
                </a:moveTo>
                <a:lnTo>
                  <a:pt x="0" y="139442"/>
                </a:lnTo>
                <a:lnTo>
                  <a:pt x="139570" y="0"/>
                </a:lnTo>
                <a:lnTo>
                  <a:pt x="279012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7668491" y="9456153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29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8393525" y="10147439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8990" y="139558"/>
                </a:moveTo>
                <a:lnTo>
                  <a:pt x="0" y="139558"/>
                </a:lnTo>
                <a:lnTo>
                  <a:pt x="139558" y="0"/>
                </a:lnTo>
                <a:lnTo>
                  <a:pt x="278990" y="139558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9051617" y="9456210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355" y="3254854"/>
            <a:ext cx="47624" cy="485774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9776716" y="10147544"/>
            <a:ext cx="279400" cy="139700"/>
          </a:xfrm>
          <a:custGeom>
            <a:avLst/>
            <a:gdLst/>
            <a:ahLst/>
            <a:cxnLst/>
            <a:rect l="l" t="t" r="r" b="b"/>
            <a:pathLst>
              <a:path w="279400" h="139700">
                <a:moveTo>
                  <a:pt x="278885" y="139442"/>
                </a:moveTo>
                <a:lnTo>
                  <a:pt x="0" y="139442"/>
                </a:lnTo>
                <a:lnTo>
                  <a:pt x="139442" y="0"/>
                </a:lnTo>
                <a:lnTo>
                  <a:pt x="278885" y="13944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0426931" y="94105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118570" y="10102339"/>
            <a:ext cx="346075" cy="184785"/>
          </a:xfrm>
          <a:custGeom>
            <a:avLst/>
            <a:gdLst/>
            <a:ahLst/>
            <a:cxnLst/>
            <a:rect l="l" t="t" r="r" b="b"/>
            <a:pathLst>
              <a:path w="346075" h="184784">
                <a:moveTo>
                  <a:pt x="334118" y="184648"/>
                </a:moveTo>
                <a:lnTo>
                  <a:pt x="11682" y="184648"/>
                </a:lnTo>
                <a:lnTo>
                  <a:pt x="0" y="172965"/>
                </a:lnTo>
                <a:lnTo>
                  <a:pt x="172964" y="0"/>
                </a:lnTo>
                <a:lnTo>
                  <a:pt x="345518" y="172681"/>
                </a:lnTo>
                <a:lnTo>
                  <a:pt x="345518" y="173248"/>
                </a:lnTo>
                <a:lnTo>
                  <a:pt x="334118" y="184648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1810190" y="9410451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2" y="345817"/>
                </a:moveTo>
                <a:lnTo>
                  <a:pt x="0" y="172972"/>
                </a:lnTo>
                <a:lnTo>
                  <a:pt x="172972" y="0"/>
                </a:lnTo>
                <a:lnTo>
                  <a:pt x="345817" y="172972"/>
                </a:lnTo>
                <a:lnTo>
                  <a:pt x="172972" y="34581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2501695" y="10102395"/>
            <a:ext cx="346075" cy="184785"/>
          </a:xfrm>
          <a:custGeom>
            <a:avLst/>
            <a:gdLst/>
            <a:ahLst/>
            <a:cxnLst/>
            <a:rect l="l" t="t" r="r" b="b"/>
            <a:pathLst>
              <a:path w="346075" h="184784">
                <a:moveTo>
                  <a:pt x="334182" y="184603"/>
                </a:moveTo>
                <a:lnTo>
                  <a:pt x="11633" y="184603"/>
                </a:lnTo>
                <a:lnTo>
                  <a:pt x="0" y="172970"/>
                </a:lnTo>
                <a:lnTo>
                  <a:pt x="172971" y="0"/>
                </a:lnTo>
                <a:lnTo>
                  <a:pt x="345815" y="172970"/>
                </a:lnTo>
                <a:lnTo>
                  <a:pt x="334182" y="18460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193276" y="9410556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1" y="345814"/>
                </a:moveTo>
                <a:lnTo>
                  <a:pt x="0" y="172970"/>
                </a:lnTo>
                <a:lnTo>
                  <a:pt x="172971" y="0"/>
                </a:lnTo>
                <a:lnTo>
                  <a:pt x="345813" y="172970"/>
                </a:lnTo>
                <a:lnTo>
                  <a:pt x="172971" y="345814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5966395" y="9995373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290" y="291626"/>
                </a:moveTo>
                <a:lnTo>
                  <a:pt x="118654" y="291626"/>
                </a:lnTo>
                <a:lnTo>
                  <a:pt x="0" y="172971"/>
                </a:lnTo>
                <a:lnTo>
                  <a:pt x="172972" y="0"/>
                </a:lnTo>
                <a:lnTo>
                  <a:pt x="345943" y="172971"/>
                </a:lnTo>
                <a:lnTo>
                  <a:pt x="227290" y="291626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658043" y="9304019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172978" y="345830"/>
                </a:moveTo>
                <a:lnTo>
                  <a:pt x="0" y="172978"/>
                </a:lnTo>
                <a:lnTo>
                  <a:pt x="172978" y="0"/>
                </a:lnTo>
                <a:lnTo>
                  <a:pt x="345830" y="172978"/>
                </a:lnTo>
                <a:lnTo>
                  <a:pt x="172978" y="345830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7349663" y="9995305"/>
            <a:ext cx="346075" cy="292100"/>
          </a:xfrm>
          <a:custGeom>
            <a:avLst/>
            <a:gdLst/>
            <a:ahLst/>
            <a:cxnLst/>
            <a:rect l="l" t="t" r="r" b="b"/>
            <a:pathLst>
              <a:path w="346075" h="292100">
                <a:moveTo>
                  <a:pt x="227101" y="291693"/>
                </a:moveTo>
                <a:lnTo>
                  <a:pt x="118719" y="291693"/>
                </a:lnTo>
                <a:lnTo>
                  <a:pt x="0" y="172974"/>
                </a:lnTo>
                <a:lnTo>
                  <a:pt x="172973" y="0"/>
                </a:lnTo>
                <a:lnTo>
                  <a:pt x="345821" y="172974"/>
                </a:lnTo>
                <a:lnTo>
                  <a:pt x="227101" y="291693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8041170" y="9304067"/>
            <a:ext cx="247015" cy="346075"/>
          </a:xfrm>
          <a:custGeom>
            <a:avLst/>
            <a:gdLst/>
            <a:ahLst/>
            <a:cxnLst/>
            <a:rect l="l" t="t" r="r" b="b"/>
            <a:pathLst>
              <a:path w="247015" h="346075">
                <a:moveTo>
                  <a:pt x="172978" y="345829"/>
                </a:moveTo>
                <a:lnTo>
                  <a:pt x="0" y="172978"/>
                </a:lnTo>
                <a:lnTo>
                  <a:pt x="172978" y="0"/>
                </a:lnTo>
                <a:lnTo>
                  <a:pt x="246830" y="73852"/>
                </a:lnTo>
                <a:lnTo>
                  <a:pt x="246830" y="271978"/>
                </a:lnTo>
                <a:lnTo>
                  <a:pt x="172978" y="345829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14677"/>
            <a:ext cx="3505323" cy="19723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798" y="2535431"/>
            <a:ext cx="190499" cy="1904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12168" y="0"/>
            <a:ext cx="4457699" cy="220039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71375" y="2914849"/>
            <a:ext cx="11420473" cy="952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914849"/>
            <a:ext cx="18287999" cy="56292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1602" y="857992"/>
            <a:ext cx="14084795" cy="1390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95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1587" y="3244698"/>
            <a:ext cx="15384824" cy="4319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61479" y="1752879"/>
              <a:ext cx="10160000" cy="8523605"/>
            </a:xfrm>
            <a:custGeom>
              <a:avLst/>
              <a:gdLst/>
              <a:ahLst/>
              <a:cxnLst/>
              <a:rect l="l" t="t" r="r" b="b"/>
              <a:pathLst>
                <a:path w="10160000" h="8523605">
                  <a:moveTo>
                    <a:pt x="5331836" y="12683"/>
                  </a:moveTo>
                  <a:lnTo>
                    <a:pt x="4932830" y="12683"/>
                  </a:lnTo>
                  <a:lnTo>
                    <a:pt x="4982722" y="0"/>
                  </a:lnTo>
                  <a:lnTo>
                    <a:pt x="5082536" y="0"/>
                  </a:lnTo>
                  <a:lnTo>
                    <a:pt x="5331836" y="12683"/>
                  </a:lnTo>
                  <a:close/>
                </a:path>
                <a:path w="10160000" h="8523605">
                  <a:moveTo>
                    <a:pt x="8820895" y="8523335"/>
                  </a:moveTo>
                  <a:lnTo>
                    <a:pt x="1354679" y="8523335"/>
                  </a:lnTo>
                  <a:lnTo>
                    <a:pt x="1316481" y="8485284"/>
                  </a:lnTo>
                  <a:lnTo>
                    <a:pt x="1283136" y="8447234"/>
                  </a:lnTo>
                  <a:lnTo>
                    <a:pt x="1250164" y="8409183"/>
                  </a:lnTo>
                  <a:lnTo>
                    <a:pt x="1217570" y="8371133"/>
                  </a:lnTo>
                  <a:lnTo>
                    <a:pt x="1185360" y="8333082"/>
                  </a:lnTo>
                  <a:lnTo>
                    <a:pt x="1153539" y="8295031"/>
                  </a:lnTo>
                  <a:lnTo>
                    <a:pt x="1000124" y="8104778"/>
                  </a:lnTo>
                  <a:lnTo>
                    <a:pt x="970604" y="8066728"/>
                  </a:lnTo>
                  <a:lnTo>
                    <a:pt x="941480" y="8028677"/>
                  </a:lnTo>
                  <a:lnTo>
                    <a:pt x="912753" y="7977943"/>
                  </a:lnTo>
                  <a:lnTo>
                    <a:pt x="884422" y="7939892"/>
                  </a:lnTo>
                  <a:lnTo>
                    <a:pt x="856487" y="7901842"/>
                  </a:lnTo>
                  <a:lnTo>
                    <a:pt x="723010" y="7686222"/>
                  </a:lnTo>
                  <a:lnTo>
                    <a:pt x="697557" y="7648171"/>
                  </a:lnTo>
                  <a:lnTo>
                    <a:pt x="672549" y="7610120"/>
                  </a:lnTo>
                  <a:lnTo>
                    <a:pt x="647974" y="7559386"/>
                  </a:lnTo>
                  <a:lnTo>
                    <a:pt x="623820" y="7521336"/>
                  </a:lnTo>
                  <a:lnTo>
                    <a:pt x="600074" y="7470602"/>
                  </a:lnTo>
                  <a:lnTo>
                    <a:pt x="487933" y="7254981"/>
                  </a:lnTo>
                  <a:lnTo>
                    <a:pt x="466825" y="7204247"/>
                  </a:lnTo>
                  <a:lnTo>
                    <a:pt x="446168" y="7166197"/>
                  </a:lnTo>
                  <a:lnTo>
                    <a:pt x="425955" y="7115463"/>
                  </a:lnTo>
                  <a:lnTo>
                    <a:pt x="406182" y="7064728"/>
                  </a:lnTo>
                  <a:lnTo>
                    <a:pt x="386841" y="7026678"/>
                  </a:lnTo>
                  <a:lnTo>
                    <a:pt x="297052" y="6785691"/>
                  </a:lnTo>
                  <a:lnTo>
                    <a:pt x="280504" y="6747640"/>
                  </a:lnTo>
                  <a:lnTo>
                    <a:pt x="264394" y="6696906"/>
                  </a:lnTo>
                  <a:lnTo>
                    <a:pt x="248735" y="6646172"/>
                  </a:lnTo>
                  <a:lnTo>
                    <a:pt x="233540" y="6595438"/>
                  </a:lnTo>
                  <a:lnTo>
                    <a:pt x="218820" y="6557387"/>
                  </a:lnTo>
                  <a:lnTo>
                    <a:pt x="152272" y="6316400"/>
                  </a:lnTo>
                  <a:lnTo>
                    <a:pt x="140399" y="6265666"/>
                  </a:lnTo>
                  <a:lnTo>
                    <a:pt x="129008" y="6214932"/>
                  </a:lnTo>
                  <a:lnTo>
                    <a:pt x="118092" y="6164197"/>
                  </a:lnTo>
                  <a:lnTo>
                    <a:pt x="107646" y="6113463"/>
                  </a:lnTo>
                  <a:lnTo>
                    <a:pt x="97662" y="6075413"/>
                  </a:lnTo>
                  <a:lnTo>
                    <a:pt x="54990" y="5821742"/>
                  </a:lnTo>
                  <a:lnTo>
                    <a:pt x="47919" y="5771008"/>
                  </a:lnTo>
                  <a:lnTo>
                    <a:pt x="41335" y="5720274"/>
                  </a:lnTo>
                  <a:lnTo>
                    <a:pt x="35239" y="5682223"/>
                  </a:lnTo>
                  <a:lnTo>
                    <a:pt x="29631" y="5631489"/>
                  </a:lnTo>
                  <a:lnTo>
                    <a:pt x="24510" y="5580755"/>
                  </a:lnTo>
                  <a:lnTo>
                    <a:pt x="6096" y="5327084"/>
                  </a:lnTo>
                  <a:lnTo>
                    <a:pt x="3901" y="5276350"/>
                  </a:lnTo>
                  <a:lnTo>
                    <a:pt x="2194" y="5225616"/>
                  </a:lnTo>
                  <a:lnTo>
                    <a:pt x="975" y="5174882"/>
                  </a:lnTo>
                  <a:lnTo>
                    <a:pt x="243" y="5124148"/>
                  </a:lnTo>
                  <a:lnTo>
                    <a:pt x="0" y="5086097"/>
                  </a:lnTo>
                  <a:lnTo>
                    <a:pt x="6096" y="4832426"/>
                  </a:lnTo>
                  <a:lnTo>
                    <a:pt x="8792" y="4781692"/>
                  </a:lnTo>
                  <a:lnTo>
                    <a:pt x="12001" y="4730958"/>
                  </a:lnTo>
                  <a:lnTo>
                    <a:pt x="15715" y="4680224"/>
                  </a:lnTo>
                  <a:lnTo>
                    <a:pt x="19929" y="4629490"/>
                  </a:lnTo>
                  <a:lnTo>
                    <a:pt x="24638" y="4578756"/>
                  </a:lnTo>
                  <a:lnTo>
                    <a:pt x="55118" y="4337768"/>
                  </a:lnTo>
                  <a:lnTo>
                    <a:pt x="62677" y="4287034"/>
                  </a:lnTo>
                  <a:lnTo>
                    <a:pt x="70723" y="4236300"/>
                  </a:lnTo>
                  <a:lnTo>
                    <a:pt x="79258" y="4185566"/>
                  </a:lnTo>
                  <a:lnTo>
                    <a:pt x="88280" y="4134832"/>
                  </a:lnTo>
                  <a:lnTo>
                    <a:pt x="97789" y="4084098"/>
                  </a:lnTo>
                  <a:lnTo>
                    <a:pt x="152400" y="3843111"/>
                  </a:lnTo>
                  <a:lnTo>
                    <a:pt x="164758" y="3805060"/>
                  </a:lnTo>
                  <a:lnTo>
                    <a:pt x="177598" y="3754326"/>
                  </a:lnTo>
                  <a:lnTo>
                    <a:pt x="190914" y="3703592"/>
                  </a:lnTo>
                  <a:lnTo>
                    <a:pt x="204699" y="3652858"/>
                  </a:lnTo>
                  <a:lnTo>
                    <a:pt x="218947" y="3602123"/>
                  </a:lnTo>
                  <a:lnTo>
                    <a:pt x="297179" y="3373820"/>
                  </a:lnTo>
                  <a:lnTo>
                    <a:pt x="314235" y="3323086"/>
                  </a:lnTo>
                  <a:lnTo>
                    <a:pt x="331729" y="3272352"/>
                  </a:lnTo>
                  <a:lnTo>
                    <a:pt x="349675" y="3234301"/>
                  </a:lnTo>
                  <a:lnTo>
                    <a:pt x="368084" y="3183567"/>
                  </a:lnTo>
                  <a:lnTo>
                    <a:pt x="386968" y="3132833"/>
                  </a:lnTo>
                  <a:lnTo>
                    <a:pt x="488060" y="2904529"/>
                  </a:lnTo>
                  <a:lnTo>
                    <a:pt x="509610" y="2866478"/>
                  </a:lnTo>
                  <a:lnTo>
                    <a:pt x="531594" y="2815744"/>
                  </a:lnTo>
                  <a:lnTo>
                    <a:pt x="554016" y="2777694"/>
                  </a:lnTo>
                  <a:lnTo>
                    <a:pt x="576883" y="2726960"/>
                  </a:lnTo>
                  <a:lnTo>
                    <a:pt x="600201" y="2688909"/>
                  </a:lnTo>
                  <a:lnTo>
                    <a:pt x="723137" y="2473289"/>
                  </a:lnTo>
                  <a:lnTo>
                    <a:pt x="749016" y="2422555"/>
                  </a:lnTo>
                  <a:lnTo>
                    <a:pt x="775296" y="2384504"/>
                  </a:lnTo>
                  <a:lnTo>
                    <a:pt x="801986" y="2346453"/>
                  </a:lnTo>
                  <a:lnTo>
                    <a:pt x="829089" y="2295719"/>
                  </a:lnTo>
                  <a:lnTo>
                    <a:pt x="856614" y="2257669"/>
                  </a:lnTo>
                  <a:lnTo>
                    <a:pt x="1000251" y="2054732"/>
                  </a:lnTo>
                  <a:lnTo>
                    <a:pt x="1030166" y="2016682"/>
                  </a:lnTo>
                  <a:lnTo>
                    <a:pt x="1060471" y="1978631"/>
                  </a:lnTo>
                  <a:lnTo>
                    <a:pt x="1091160" y="1940580"/>
                  </a:lnTo>
                  <a:lnTo>
                    <a:pt x="1122228" y="1902530"/>
                  </a:lnTo>
                  <a:lnTo>
                    <a:pt x="1153667" y="1864479"/>
                  </a:lnTo>
                  <a:lnTo>
                    <a:pt x="1316607" y="1674226"/>
                  </a:lnTo>
                  <a:lnTo>
                    <a:pt x="1350255" y="1636176"/>
                  </a:lnTo>
                  <a:lnTo>
                    <a:pt x="1384287" y="1598125"/>
                  </a:lnTo>
                  <a:lnTo>
                    <a:pt x="1418691" y="1560074"/>
                  </a:lnTo>
                  <a:lnTo>
                    <a:pt x="1453455" y="1522024"/>
                  </a:lnTo>
                  <a:lnTo>
                    <a:pt x="1488566" y="1496657"/>
                  </a:lnTo>
                  <a:lnTo>
                    <a:pt x="1669286" y="1319087"/>
                  </a:lnTo>
                  <a:lnTo>
                    <a:pt x="1706410" y="1281037"/>
                  </a:lnTo>
                  <a:lnTo>
                    <a:pt x="1743863" y="1255669"/>
                  </a:lnTo>
                  <a:lnTo>
                    <a:pt x="1781639" y="1217619"/>
                  </a:lnTo>
                  <a:lnTo>
                    <a:pt x="1819732" y="1192252"/>
                  </a:lnTo>
                  <a:lnTo>
                    <a:pt x="1858136" y="1154201"/>
                  </a:lnTo>
                  <a:lnTo>
                    <a:pt x="2054604" y="1001999"/>
                  </a:lnTo>
                  <a:lnTo>
                    <a:pt x="2094823" y="976632"/>
                  </a:lnTo>
                  <a:lnTo>
                    <a:pt x="2135323" y="938581"/>
                  </a:lnTo>
                  <a:lnTo>
                    <a:pt x="2258566" y="862480"/>
                  </a:lnTo>
                  <a:lnTo>
                    <a:pt x="2469386" y="722961"/>
                  </a:lnTo>
                  <a:lnTo>
                    <a:pt x="2642520" y="621493"/>
                  </a:lnTo>
                  <a:lnTo>
                    <a:pt x="2686429" y="608809"/>
                  </a:lnTo>
                  <a:lnTo>
                    <a:pt x="2909313" y="494657"/>
                  </a:lnTo>
                  <a:lnTo>
                    <a:pt x="2999953" y="443923"/>
                  </a:lnTo>
                  <a:lnTo>
                    <a:pt x="3045577" y="431240"/>
                  </a:lnTo>
                  <a:lnTo>
                    <a:pt x="3091397" y="405873"/>
                  </a:lnTo>
                  <a:lnTo>
                    <a:pt x="3137406" y="393189"/>
                  </a:lnTo>
                  <a:lnTo>
                    <a:pt x="3370197" y="304404"/>
                  </a:lnTo>
                  <a:lnTo>
                    <a:pt x="3417275" y="279037"/>
                  </a:lnTo>
                  <a:lnTo>
                    <a:pt x="3607051" y="228303"/>
                  </a:lnTo>
                  <a:lnTo>
                    <a:pt x="3847462" y="152202"/>
                  </a:lnTo>
                  <a:lnTo>
                    <a:pt x="3895970" y="139518"/>
                  </a:lnTo>
                  <a:lnTo>
                    <a:pt x="3944571" y="139518"/>
                  </a:lnTo>
                  <a:lnTo>
                    <a:pt x="4090921" y="101468"/>
                  </a:lnTo>
                  <a:lnTo>
                    <a:pt x="4336792" y="63417"/>
                  </a:lnTo>
                  <a:lnTo>
                    <a:pt x="4386138" y="50734"/>
                  </a:lnTo>
                  <a:lnTo>
                    <a:pt x="4435570" y="50734"/>
                  </a:lnTo>
                  <a:lnTo>
                    <a:pt x="4485081" y="38050"/>
                  </a:lnTo>
                  <a:lnTo>
                    <a:pt x="4534665" y="38050"/>
                  </a:lnTo>
                  <a:lnTo>
                    <a:pt x="4584316" y="25367"/>
                  </a:lnTo>
                  <a:lnTo>
                    <a:pt x="4833109" y="12683"/>
                  </a:lnTo>
                  <a:lnTo>
                    <a:pt x="5431437" y="12683"/>
                  </a:lnTo>
                  <a:lnTo>
                    <a:pt x="5481176" y="25367"/>
                  </a:lnTo>
                  <a:lnTo>
                    <a:pt x="5580503" y="25367"/>
                  </a:lnTo>
                  <a:lnTo>
                    <a:pt x="5828025" y="63417"/>
                  </a:lnTo>
                  <a:lnTo>
                    <a:pt x="5877357" y="63417"/>
                  </a:lnTo>
                  <a:lnTo>
                    <a:pt x="5975746" y="88784"/>
                  </a:lnTo>
                  <a:lnTo>
                    <a:pt x="6024804" y="88784"/>
                  </a:lnTo>
                  <a:lnTo>
                    <a:pt x="6073770" y="101468"/>
                  </a:lnTo>
                  <a:lnTo>
                    <a:pt x="6317229" y="152202"/>
                  </a:lnTo>
                  <a:lnTo>
                    <a:pt x="6509801" y="202936"/>
                  </a:lnTo>
                  <a:lnTo>
                    <a:pt x="6557640" y="228303"/>
                  </a:lnTo>
                  <a:lnTo>
                    <a:pt x="6794495" y="304404"/>
                  </a:lnTo>
                  <a:lnTo>
                    <a:pt x="6888159" y="329771"/>
                  </a:lnTo>
                  <a:lnTo>
                    <a:pt x="6934717" y="355138"/>
                  </a:lnTo>
                  <a:lnTo>
                    <a:pt x="6981093" y="367822"/>
                  </a:lnTo>
                  <a:lnTo>
                    <a:pt x="7027285" y="393189"/>
                  </a:lnTo>
                  <a:lnTo>
                    <a:pt x="7255377" y="494657"/>
                  </a:lnTo>
                  <a:lnTo>
                    <a:pt x="7300430" y="507341"/>
                  </a:lnTo>
                  <a:lnTo>
                    <a:pt x="7478262" y="608809"/>
                  </a:lnTo>
                  <a:lnTo>
                    <a:pt x="7695306" y="722961"/>
                  </a:lnTo>
                  <a:lnTo>
                    <a:pt x="7822571" y="799062"/>
                  </a:lnTo>
                  <a:lnTo>
                    <a:pt x="7864473" y="837113"/>
                  </a:lnTo>
                  <a:lnTo>
                    <a:pt x="7906125" y="862480"/>
                  </a:lnTo>
                  <a:lnTo>
                    <a:pt x="8110087" y="1001999"/>
                  </a:lnTo>
                  <a:lnTo>
                    <a:pt x="8150078" y="1027366"/>
                  </a:lnTo>
                  <a:lnTo>
                    <a:pt x="8189739" y="1065416"/>
                  </a:lnTo>
                  <a:lnTo>
                    <a:pt x="8229078" y="1090784"/>
                  </a:lnTo>
                  <a:lnTo>
                    <a:pt x="8268099" y="1128834"/>
                  </a:lnTo>
                  <a:lnTo>
                    <a:pt x="8306809" y="1154201"/>
                  </a:lnTo>
                  <a:lnTo>
                    <a:pt x="8495532" y="1319087"/>
                  </a:lnTo>
                  <a:lnTo>
                    <a:pt x="8532383" y="1357138"/>
                  </a:lnTo>
                  <a:lnTo>
                    <a:pt x="8568875" y="1382505"/>
                  </a:lnTo>
                  <a:lnTo>
                    <a:pt x="8605013" y="1420555"/>
                  </a:lnTo>
                  <a:lnTo>
                    <a:pt x="8640804" y="1458606"/>
                  </a:lnTo>
                  <a:lnTo>
                    <a:pt x="8676253" y="1496657"/>
                  </a:lnTo>
                  <a:lnTo>
                    <a:pt x="8848210" y="1674226"/>
                  </a:lnTo>
                  <a:lnTo>
                    <a:pt x="8881555" y="1712277"/>
                  </a:lnTo>
                  <a:lnTo>
                    <a:pt x="8914527" y="1750327"/>
                  </a:lnTo>
                  <a:lnTo>
                    <a:pt x="8947121" y="1788378"/>
                  </a:lnTo>
                  <a:lnTo>
                    <a:pt x="8979331" y="1826429"/>
                  </a:lnTo>
                  <a:lnTo>
                    <a:pt x="9011150" y="1864479"/>
                  </a:lnTo>
                  <a:lnTo>
                    <a:pt x="9164567" y="2054732"/>
                  </a:lnTo>
                  <a:lnTo>
                    <a:pt x="9194087" y="2092783"/>
                  </a:lnTo>
                  <a:lnTo>
                    <a:pt x="9223210" y="2130833"/>
                  </a:lnTo>
                  <a:lnTo>
                    <a:pt x="9251938" y="2181568"/>
                  </a:lnTo>
                  <a:lnTo>
                    <a:pt x="9280269" y="2219618"/>
                  </a:lnTo>
                  <a:lnTo>
                    <a:pt x="9308204" y="2257669"/>
                  </a:lnTo>
                  <a:lnTo>
                    <a:pt x="9441682" y="2473289"/>
                  </a:lnTo>
                  <a:lnTo>
                    <a:pt x="9467134" y="2511339"/>
                  </a:lnTo>
                  <a:lnTo>
                    <a:pt x="9492142" y="2562074"/>
                  </a:lnTo>
                  <a:lnTo>
                    <a:pt x="9516716" y="2600124"/>
                  </a:lnTo>
                  <a:lnTo>
                    <a:pt x="9540871" y="2638175"/>
                  </a:lnTo>
                  <a:lnTo>
                    <a:pt x="9564617" y="2688909"/>
                  </a:lnTo>
                  <a:lnTo>
                    <a:pt x="9676757" y="2904529"/>
                  </a:lnTo>
                  <a:lnTo>
                    <a:pt x="9697866" y="2955263"/>
                  </a:lnTo>
                  <a:lnTo>
                    <a:pt x="9718523" y="3005997"/>
                  </a:lnTo>
                  <a:lnTo>
                    <a:pt x="9738736" y="3044048"/>
                  </a:lnTo>
                  <a:lnTo>
                    <a:pt x="9758509" y="3094782"/>
                  </a:lnTo>
                  <a:lnTo>
                    <a:pt x="9777850" y="3132833"/>
                  </a:lnTo>
                  <a:lnTo>
                    <a:pt x="9867638" y="3373820"/>
                  </a:lnTo>
                  <a:lnTo>
                    <a:pt x="9884187" y="3411870"/>
                  </a:lnTo>
                  <a:lnTo>
                    <a:pt x="9900296" y="3462605"/>
                  </a:lnTo>
                  <a:lnTo>
                    <a:pt x="9915955" y="3513339"/>
                  </a:lnTo>
                  <a:lnTo>
                    <a:pt x="9931150" y="3564073"/>
                  </a:lnTo>
                  <a:lnTo>
                    <a:pt x="9945870" y="3602123"/>
                  </a:lnTo>
                  <a:lnTo>
                    <a:pt x="10012418" y="3843111"/>
                  </a:lnTo>
                  <a:lnTo>
                    <a:pt x="10024291" y="3893845"/>
                  </a:lnTo>
                  <a:lnTo>
                    <a:pt x="10035683" y="3944579"/>
                  </a:lnTo>
                  <a:lnTo>
                    <a:pt x="10046599" y="3995313"/>
                  </a:lnTo>
                  <a:lnTo>
                    <a:pt x="10057045" y="4046047"/>
                  </a:lnTo>
                  <a:lnTo>
                    <a:pt x="10067028" y="4084098"/>
                  </a:lnTo>
                  <a:lnTo>
                    <a:pt x="10109700" y="4337768"/>
                  </a:lnTo>
                  <a:lnTo>
                    <a:pt x="10116771" y="4388503"/>
                  </a:lnTo>
                  <a:lnTo>
                    <a:pt x="10123355" y="4439237"/>
                  </a:lnTo>
                  <a:lnTo>
                    <a:pt x="10129451" y="4489971"/>
                  </a:lnTo>
                  <a:lnTo>
                    <a:pt x="10135060" y="4528021"/>
                  </a:lnTo>
                  <a:lnTo>
                    <a:pt x="10140181" y="4578756"/>
                  </a:lnTo>
                  <a:lnTo>
                    <a:pt x="10159511" y="4845110"/>
                  </a:lnTo>
                  <a:lnTo>
                    <a:pt x="10159511" y="5289034"/>
                  </a:lnTo>
                  <a:lnTo>
                    <a:pt x="10155913" y="5377818"/>
                  </a:lnTo>
                  <a:lnTo>
                    <a:pt x="10152743" y="5428552"/>
                  </a:lnTo>
                  <a:lnTo>
                    <a:pt x="10149086" y="5479287"/>
                  </a:lnTo>
                  <a:lnTo>
                    <a:pt x="10144940" y="5530021"/>
                  </a:lnTo>
                  <a:lnTo>
                    <a:pt x="10140308" y="5580755"/>
                  </a:lnTo>
                  <a:lnTo>
                    <a:pt x="10109828" y="5821742"/>
                  </a:lnTo>
                  <a:lnTo>
                    <a:pt x="10102268" y="5872476"/>
                  </a:lnTo>
                  <a:lnTo>
                    <a:pt x="10094222" y="5923210"/>
                  </a:lnTo>
                  <a:lnTo>
                    <a:pt x="10085687" y="5973944"/>
                  </a:lnTo>
                  <a:lnTo>
                    <a:pt x="10076665" y="6024679"/>
                  </a:lnTo>
                  <a:lnTo>
                    <a:pt x="10067156" y="6075413"/>
                  </a:lnTo>
                  <a:lnTo>
                    <a:pt x="10012546" y="6316400"/>
                  </a:lnTo>
                  <a:lnTo>
                    <a:pt x="10000187" y="6367134"/>
                  </a:lnTo>
                  <a:lnTo>
                    <a:pt x="9987347" y="6405185"/>
                  </a:lnTo>
                  <a:lnTo>
                    <a:pt x="9974031" y="6455919"/>
                  </a:lnTo>
                  <a:lnTo>
                    <a:pt x="9960246" y="6506653"/>
                  </a:lnTo>
                  <a:lnTo>
                    <a:pt x="9945998" y="6557387"/>
                  </a:lnTo>
                  <a:lnTo>
                    <a:pt x="9867766" y="6785691"/>
                  </a:lnTo>
                  <a:lnTo>
                    <a:pt x="9850710" y="6836425"/>
                  </a:lnTo>
                  <a:lnTo>
                    <a:pt x="9833216" y="6887159"/>
                  </a:lnTo>
                  <a:lnTo>
                    <a:pt x="9815270" y="6925210"/>
                  </a:lnTo>
                  <a:lnTo>
                    <a:pt x="9796861" y="6975944"/>
                  </a:lnTo>
                  <a:lnTo>
                    <a:pt x="9777977" y="7026678"/>
                  </a:lnTo>
                  <a:lnTo>
                    <a:pt x="9676885" y="7254981"/>
                  </a:lnTo>
                  <a:lnTo>
                    <a:pt x="9655334" y="7293032"/>
                  </a:lnTo>
                  <a:lnTo>
                    <a:pt x="9633351" y="7343766"/>
                  </a:lnTo>
                  <a:lnTo>
                    <a:pt x="9610929" y="7381817"/>
                  </a:lnTo>
                  <a:lnTo>
                    <a:pt x="9588062" y="7432551"/>
                  </a:lnTo>
                  <a:lnTo>
                    <a:pt x="9564745" y="7470602"/>
                  </a:lnTo>
                  <a:lnTo>
                    <a:pt x="9441808" y="7686222"/>
                  </a:lnTo>
                  <a:lnTo>
                    <a:pt x="9415929" y="7736956"/>
                  </a:lnTo>
                  <a:lnTo>
                    <a:pt x="9389648" y="7775006"/>
                  </a:lnTo>
                  <a:lnTo>
                    <a:pt x="9362959" y="7813057"/>
                  </a:lnTo>
                  <a:lnTo>
                    <a:pt x="9335855" y="7863791"/>
                  </a:lnTo>
                  <a:lnTo>
                    <a:pt x="9308330" y="7901842"/>
                  </a:lnTo>
                  <a:lnTo>
                    <a:pt x="9164695" y="8104778"/>
                  </a:lnTo>
                  <a:lnTo>
                    <a:pt x="9134779" y="8142829"/>
                  </a:lnTo>
                  <a:lnTo>
                    <a:pt x="9104473" y="8180880"/>
                  </a:lnTo>
                  <a:lnTo>
                    <a:pt x="9073784" y="8218930"/>
                  </a:lnTo>
                  <a:lnTo>
                    <a:pt x="9042717" y="8256981"/>
                  </a:lnTo>
                  <a:lnTo>
                    <a:pt x="9011278" y="8295031"/>
                  </a:lnTo>
                  <a:lnTo>
                    <a:pt x="8848337" y="8485284"/>
                  </a:lnTo>
                  <a:lnTo>
                    <a:pt x="8820895" y="8523335"/>
                  </a:lnTo>
                  <a:close/>
                </a:path>
              </a:pathLst>
            </a:custGeom>
            <a:solidFill>
              <a:srgbClr val="031B3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9410" y="903951"/>
            <a:ext cx="3944620" cy="94678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50" spc="-114"/>
              <a:t>Employee</a:t>
            </a:r>
            <a:r>
              <a:rPr dirty="0" sz="6050" spc="-65"/>
              <a:t> </a:t>
            </a:r>
            <a:r>
              <a:rPr dirty="0" sz="6050" spc="290"/>
              <a:t>D</a:t>
            </a:r>
            <a:endParaRPr sz="6050"/>
          </a:p>
        </p:txBody>
      </p:sp>
      <p:sp>
        <p:nvSpPr>
          <p:cNvPr id="6" name="object 6"/>
          <p:cNvSpPr txBox="1"/>
          <p:nvPr/>
        </p:nvSpPr>
        <p:spPr>
          <a:xfrm>
            <a:off x="7913260" y="903951"/>
            <a:ext cx="6590030" cy="946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50" spc="-70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dirty="0" sz="60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50" spc="-155" b="1">
                <a:solidFill>
                  <a:srgbClr val="FFFFFF"/>
                </a:solidFill>
                <a:latin typeface="Times New Roman"/>
                <a:cs typeface="Times New Roman"/>
              </a:rPr>
              <a:t>using</a:t>
            </a:r>
            <a:r>
              <a:rPr dirty="0" sz="605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6050" spc="30" b="1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6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1094" y="3997828"/>
            <a:ext cx="12226290" cy="403542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algn="ctr" marL="12065" marR="5080" indent="-635">
              <a:lnSpc>
                <a:spcPts val="6300"/>
              </a:lnSpc>
              <a:spcBef>
                <a:spcPts val="370"/>
              </a:spcBef>
            </a:pPr>
            <a:r>
              <a:rPr dirty="0" sz="5300" spc="355">
                <a:solidFill>
                  <a:srgbClr val="FFFFFF"/>
                </a:solidFill>
                <a:latin typeface="Times New Roman"/>
                <a:cs typeface="Times New Roman"/>
              </a:rPr>
              <a:t>STUDENT </a:t>
            </a:r>
            <a:r>
              <a:rPr dirty="0" sz="5300" spc="320">
                <a:solidFill>
                  <a:srgbClr val="FFFFFF"/>
                </a:solidFill>
                <a:latin typeface="Times New Roman"/>
                <a:cs typeface="Times New Roman"/>
              </a:rPr>
              <a:t>NAME: </a:t>
            </a:r>
            <a:r>
              <a:rPr dirty="0" sz="5300" spc="50">
                <a:solidFill>
                  <a:srgbClr val="FFFFFF"/>
                </a:solidFill>
                <a:latin typeface="Times New Roman"/>
                <a:cs typeface="Times New Roman"/>
              </a:rPr>
              <a:t>V. </a:t>
            </a:r>
            <a:r>
              <a:rPr dirty="0" sz="5300" spc="165">
                <a:solidFill>
                  <a:srgbClr val="FFFFFF"/>
                </a:solidFill>
                <a:latin typeface="Times New Roman"/>
                <a:cs typeface="Times New Roman"/>
              </a:rPr>
              <a:t>Nalini </a:t>
            </a:r>
            <a:r>
              <a:rPr dirty="0" sz="5300" spc="1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350">
                <a:solidFill>
                  <a:srgbClr val="FFFFFF"/>
                </a:solidFill>
                <a:latin typeface="Times New Roman"/>
                <a:cs typeface="Times New Roman"/>
              </a:rPr>
              <a:t>REGISTER </a:t>
            </a:r>
            <a:r>
              <a:rPr dirty="0" sz="5300" spc="345">
                <a:solidFill>
                  <a:srgbClr val="FFFFFF"/>
                </a:solidFill>
                <a:latin typeface="Times New Roman"/>
                <a:cs typeface="Times New Roman"/>
              </a:rPr>
              <a:t>NUMBER: </a:t>
            </a:r>
            <a:r>
              <a:rPr dirty="0" sz="5300">
                <a:solidFill>
                  <a:srgbClr val="FFFFFF"/>
                </a:solidFill>
                <a:latin typeface="Times New Roman"/>
                <a:cs typeface="Times New Roman"/>
              </a:rPr>
              <a:t>312200784 </a:t>
            </a:r>
            <a:r>
              <a:rPr dirty="0" sz="53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350">
                <a:solidFill>
                  <a:srgbClr val="FFFFFF"/>
                </a:solidFill>
                <a:latin typeface="Times New Roman"/>
                <a:cs typeface="Times New Roman"/>
              </a:rPr>
              <a:t>DEPARTMENT:</a:t>
            </a:r>
            <a:r>
              <a:rPr dirty="0" sz="53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50">
                <a:solidFill>
                  <a:srgbClr val="FFFFFF"/>
                </a:solidFill>
                <a:latin typeface="Times New Roman"/>
                <a:cs typeface="Times New Roman"/>
              </a:rPr>
              <a:t>Commerce</a:t>
            </a:r>
            <a:r>
              <a:rPr dirty="0" sz="53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280">
                <a:solidFill>
                  <a:srgbClr val="FFFFFF"/>
                </a:solidFill>
                <a:latin typeface="Times New Roman"/>
                <a:cs typeface="Times New Roman"/>
              </a:rPr>
              <a:t>COLLEGE:</a:t>
            </a:r>
            <a:endParaRPr sz="5300">
              <a:latin typeface="Times New Roman"/>
              <a:cs typeface="Times New Roman"/>
            </a:endParaRPr>
          </a:p>
          <a:p>
            <a:pPr algn="ctr" marL="1436370" marR="1428750">
              <a:lnSpc>
                <a:spcPts val="6300"/>
              </a:lnSpc>
            </a:pPr>
            <a:r>
              <a:rPr dirty="0" sz="5300" spc="180">
                <a:solidFill>
                  <a:srgbClr val="FFFFFF"/>
                </a:solidFill>
                <a:latin typeface="Times New Roman"/>
                <a:cs typeface="Times New Roman"/>
              </a:rPr>
              <a:t>Pachaiyappas</a:t>
            </a:r>
            <a:r>
              <a:rPr dirty="0" sz="5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5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dirty="0" sz="5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85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dirty="0" sz="53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150">
                <a:solidFill>
                  <a:srgbClr val="FFFFFF"/>
                </a:solidFill>
                <a:latin typeface="Times New Roman"/>
                <a:cs typeface="Times New Roman"/>
              </a:rPr>
              <a:t>women </a:t>
            </a:r>
            <a:r>
              <a:rPr dirty="0" sz="5300" spc="-13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5300" spc="220">
                <a:solidFill>
                  <a:srgbClr val="FFFFFF"/>
                </a:solidFill>
                <a:latin typeface="Times New Roman"/>
                <a:cs typeface="Times New Roman"/>
              </a:rPr>
              <a:t>kanchipuram</a:t>
            </a:r>
            <a:endParaRPr sz="5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198" y="921862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81500" y="863055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1500" y="980716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9" y="294226"/>
                </a:moveTo>
                <a:lnTo>
                  <a:pt x="0" y="147107"/>
                </a:lnTo>
                <a:lnTo>
                  <a:pt x="147031" y="0"/>
                </a:lnTo>
                <a:lnTo>
                  <a:pt x="294189" y="147031"/>
                </a:lnTo>
                <a:lnTo>
                  <a:pt x="147069" y="29422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69936" y="921871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28390" y="1146073"/>
            <a:ext cx="391795" cy="511809"/>
          </a:xfrm>
          <a:custGeom>
            <a:avLst/>
            <a:gdLst/>
            <a:ahLst/>
            <a:cxnLst/>
            <a:rect l="l" t="t" r="r" b="b"/>
            <a:pathLst>
              <a:path w="391794" h="511810">
                <a:moveTo>
                  <a:pt x="363600" y="511428"/>
                </a:moveTo>
                <a:lnTo>
                  <a:pt x="18160" y="401573"/>
                </a:lnTo>
                <a:lnTo>
                  <a:pt x="0" y="376554"/>
                </a:lnTo>
                <a:lnTo>
                  <a:pt x="1777" y="25780"/>
                </a:lnTo>
                <a:lnTo>
                  <a:pt x="1777" y="17526"/>
                </a:lnTo>
                <a:lnTo>
                  <a:pt x="5841" y="9778"/>
                </a:lnTo>
                <a:lnTo>
                  <a:pt x="12445" y="4825"/>
                </a:lnTo>
                <a:lnTo>
                  <a:pt x="22224" y="0"/>
                </a:lnTo>
                <a:lnTo>
                  <a:pt x="27685" y="0"/>
                </a:lnTo>
                <a:lnTo>
                  <a:pt x="373125" y="108585"/>
                </a:lnTo>
                <a:lnTo>
                  <a:pt x="391287" y="133476"/>
                </a:lnTo>
                <a:lnTo>
                  <a:pt x="389635" y="492506"/>
                </a:lnTo>
                <a:lnTo>
                  <a:pt x="385572" y="500252"/>
                </a:lnTo>
                <a:lnTo>
                  <a:pt x="378967" y="505205"/>
                </a:lnTo>
                <a:lnTo>
                  <a:pt x="363600" y="511428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73983" y="1146073"/>
            <a:ext cx="391795" cy="511809"/>
          </a:xfrm>
          <a:custGeom>
            <a:avLst/>
            <a:gdLst/>
            <a:ahLst/>
            <a:cxnLst/>
            <a:rect l="l" t="t" r="r" b="b"/>
            <a:pathLst>
              <a:path w="391794" h="511810">
                <a:moveTo>
                  <a:pt x="27813" y="511556"/>
                </a:moveTo>
                <a:lnTo>
                  <a:pt x="19177" y="510158"/>
                </a:lnTo>
                <a:lnTo>
                  <a:pt x="12446" y="505205"/>
                </a:lnTo>
                <a:lnTo>
                  <a:pt x="1778" y="492506"/>
                </a:lnTo>
                <a:lnTo>
                  <a:pt x="0" y="133603"/>
                </a:lnTo>
                <a:lnTo>
                  <a:pt x="1301" y="125374"/>
                </a:lnTo>
                <a:lnTo>
                  <a:pt x="355727" y="1269"/>
                </a:lnTo>
                <a:lnTo>
                  <a:pt x="360934" y="0"/>
                </a:lnTo>
                <a:lnTo>
                  <a:pt x="363601" y="0"/>
                </a:lnTo>
                <a:lnTo>
                  <a:pt x="389817" y="61594"/>
                </a:lnTo>
                <a:lnTo>
                  <a:pt x="337693" y="61594"/>
                </a:lnTo>
                <a:lnTo>
                  <a:pt x="52197" y="152400"/>
                </a:lnTo>
                <a:lnTo>
                  <a:pt x="53594" y="448563"/>
                </a:lnTo>
                <a:lnTo>
                  <a:pt x="225842" y="448563"/>
                </a:lnTo>
                <a:lnTo>
                  <a:pt x="27813" y="511556"/>
                </a:lnTo>
                <a:close/>
              </a:path>
              <a:path w="391794" h="511810">
                <a:moveTo>
                  <a:pt x="225842" y="448563"/>
                </a:moveTo>
                <a:lnTo>
                  <a:pt x="53594" y="448563"/>
                </a:lnTo>
                <a:lnTo>
                  <a:pt x="339090" y="357885"/>
                </a:lnTo>
                <a:lnTo>
                  <a:pt x="337693" y="61594"/>
                </a:lnTo>
                <a:lnTo>
                  <a:pt x="389817" y="61594"/>
                </a:lnTo>
                <a:lnTo>
                  <a:pt x="391414" y="376682"/>
                </a:lnTo>
                <a:lnTo>
                  <a:pt x="390112" y="384913"/>
                </a:lnTo>
                <a:lnTo>
                  <a:pt x="386429" y="392144"/>
                </a:lnTo>
                <a:lnTo>
                  <a:pt x="380698" y="397898"/>
                </a:lnTo>
                <a:lnTo>
                  <a:pt x="373253" y="401700"/>
                </a:lnTo>
                <a:lnTo>
                  <a:pt x="225842" y="448563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028263" y="1627149"/>
            <a:ext cx="391795" cy="499109"/>
          </a:xfrm>
          <a:custGeom>
            <a:avLst/>
            <a:gdLst/>
            <a:ahLst/>
            <a:cxnLst/>
            <a:rect l="l" t="t" r="r" b="b"/>
            <a:pathLst>
              <a:path w="391794" h="499110">
                <a:moveTo>
                  <a:pt x="29971" y="498729"/>
                </a:moveTo>
                <a:lnTo>
                  <a:pt x="21208" y="498729"/>
                </a:lnTo>
                <a:lnTo>
                  <a:pt x="16510" y="497331"/>
                </a:lnTo>
                <a:lnTo>
                  <a:pt x="0" y="472566"/>
                </a:lnTo>
                <a:lnTo>
                  <a:pt x="1777" y="17652"/>
                </a:lnTo>
                <a:lnTo>
                  <a:pt x="5715" y="9906"/>
                </a:lnTo>
                <a:lnTo>
                  <a:pt x="12445" y="4953"/>
                </a:lnTo>
                <a:lnTo>
                  <a:pt x="22351" y="0"/>
                </a:lnTo>
                <a:lnTo>
                  <a:pt x="27813" y="0"/>
                </a:lnTo>
                <a:lnTo>
                  <a:pt x="373252" y="108585"/>
                </a:lnTo>
                <a:lnTo>
                  <a:pt x="391414" y="133731"/>
                </a:lnTo>
                <a:lnTo>
                  <a:pt x="389635" y="303402"/>
                </a:lnTo>
                <a:lnTo>
                  <a:pt x="37719" y="495934"/>
                </a:lnTo>
                <a:lnTo>
                  <a:pt x="34036" y="497840"/>
                </a:lnTo>
                <a:lnTo>
                  <a:pt x="29971" y="49872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3983" y="1627149"/>
            <a:ext cx="391795" cy="499109"/>
          </a:xfrm>
          <a:custGeom>
            <a:avLst/>
            <a:gdLst/>
            <a:ahLst/>
            <a:cxnLst/>
            <a:rect l="l" t="t" r="r" b="b"/>
            <a:pathLst>
              <a:path w="391794" h="499110">
                <a:moveTo>
                  <a:pt x="370078" y="498729"/>
                </a:moveTo>
                <a:lnTo>
                  <a:pt x="361315" y="498729"/>
                </a:lnTo>
                <a:lnTo>
                  <a:pt x="357251" y="497840"/>
                </a:lnTo>
                <a:lnTo>
                  <a:pt x="353568" y="495934"/>
                </a:lnTo>
                <a:lnTo>
                  <a:pt x="16129" y="326389"/>
                </a:lnTo>
                <a:lnTo>
                  <a:pt x="0" y="133731"/>
                </a:lnTo>
                <a:lnTo>
                  <a:pt x="1248" y="125408"/>
                </a:lnTo>
                <a:lnTo>
                  <a:pt x="4937" y="118109"/>
                </a:lnTo>
                <a:lnTo>
                  <a:pt x="10697" y="112335"/>
                </a:lnTo>
                <a:lnTo>
                  <a:pt x="18161" y="108585"/>
                </a:lnTo>
                <a:lnTo>
                  <a:pt x="355727" y="1269"/>
                </a:lnTo>
                <a:lnTo>
                  <a:pt x="358267" y="381"/>
                </a:lnTo>
                <a:lnTo>
                  <a:pt x="360934" y="0"/>
                </a:lnTo>
                <a:lnTo>
                  <a:pt x="363474" y="0"/>
                </a:lnTo>
                <a:lnTo>
                  <a:pt x="389651" y="61594"/>
                </a:lnTo>
                <a:lnTo>
                  <a:pt x="337693" y="61594"/>
                </a:lnTo>
                <a:lnTo>
                  <a:pt x="52324" y="152400"/>
                </a:lnTo>
                <a:lnTo>
                  <a:pt x="53721" y="286893"/>
                </a:lnTo>
                <a:lnTo>
                  <a:pt x="339090" y="430275"/>
                </a:lnTo>
                <a:lnTo>
                  <a:pt x="391118" y="430275"/>
                </a:lnTo>
                <a:lnTo>
                  <a:pt x="391287" y="472566"/>
                </a:lnTo>
                <a:lnTo>
                  <a:pt x="374777" y="497458"/>
                </a:lnTo>
                <a:lnTo>
                  <a:pt x="370078" y="498729"/>
                </a:lnTo>
                <a:close/>
              </a:path>
              <a:path w="391794" h="499110">
                <a:moveTo>
                  <a:pt x="391118" y="430275"/>
                </a:moveTo>
                <a:lnTo>
                  <a:pt x="339090" y="430275"/>
                </a:lnTo>
                <a:lnTo>
                  <a:pt x="337693" y="61594"/>
                </a:lnTo>
                <a:lnTo>
                  <a:pt x="389651" y="61594"/>
                </a:lnTo>
                <a:lnTo>
                  <a:pt x="391118" y="430275"/>
                </a:lnTo>
                <a:close/>
              </a:path>
            </a:pathLst>
          </a:custGeom>
          <a:solidFill>
            <a:srgbClr val="0070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8295" y="8630573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3" y="294217"/>
                </a:moveTo>
                <a:lnTo>
                  <a:pt x="0" y="147102"/>
                </a:lnTo>
                <a:lnTo>
                  <a:pt x="147025" y="0"/>
                </a:lnTo>
                <a:lnTo>
                  <a:pt x="294179" y="147026"/>
                </a:lnTo>
                <a:lnTo>
                  <a:pt x="147063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058314" y="9807111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39" h="294640">
                <a:moveTo>
                  <a:pt x="147063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3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209003" y="165420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05"/>
                </a:moveTo>
                <a:lnTo>
                  <a:pt x="0" y="147114"/>
                </a:lnTo>
                <a:lnTo>
                  <a:pt x="147013" y="0"/>
                </a:lnTo>
                <a:lnTo>
                  <a:pt x="294154" y="147013"/>
                </a:lnTo>
                <a:lnTo>
                  <a:pt x="147064" y="294205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209003" y="134214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4" y="294205"/>
                </a:moveTo>
                <a:lnTo>
                  <a:pt x="0" y="147115"/>
                </a:lnTo>
                <a:lnTo>
                  <a:pt x="147013" y="0"/>
                </a:lnTo>
                <a:lnTo>
                  <a:pt x="294154" y="147013"/>
                </a:lnTo>
                <a:lnTo>
                  <a:pt x="147064" y="294205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797341" y="753570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5" y="0"/>
                </a:lnTo>
                <a:lnTo>
                  <a:pt x="294178" y="147025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2385633" y="1342234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2" y="294217"/>
                </a:moveTo>
                <a:lnTo>
                  <a:pt x="0" y="147103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2385633" y="165506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2" y="294217"/>
                </a:moveTo>
                <a:lnTo>
                  <a:pt x="0" y="147102"/>
                </a:lnTo>
                <a:lnTo>
                  <a:pt x="147024" y="0"/>
                </a:lnTo>
                <a:lnTo>
                  <a:pt x="294178" y="147025"/>
                </a:lnTo>
                <a:lnTo>
                  <a:pt x="147062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2974030" y="75361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1"/>
                </a:lnTo>
                <a:lnTo>
                  <a:pt x="147025" y="0"/>
                </a:lnTo>
                <a:lnTo>
                  <a:pt x="294180" y="147025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3562437" y="1342186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39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9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3562448" y="165458"/>
            <a:ext cx="294640" cy="294640"/>
          </a:xfrm>
          <a:custGeom>
            <a:avLst/>
            <a:gdLst/>
            <a:ahLst/>
            <a:cxnLst/>
            <a:rect l="l" t="t" r="r" b="b"/>
            <a:pathLst>
              <a:path w="294640" h="294640">
                <a:moveTo>
                  <a:pt x="147064" y="294217"/>
                </a:moveTo>
                <a:lnTo>
                  <a:pt x="0" y="147102"/>
                </a:lnTo>
                <a:lnTo>
                  <a:pt x="147026" y="0"/>
                </a:lnTo>
                <a:lnTo>
                  <a:pt x="294178" y="147026"/>
                </a:lnTo>
                <a:lnTo>
                  <a:pt x="147064" y="29421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406934" y="0"/>
            <a:ext cx="1881505" cy="10287635"/>
          </a:xfrm>
          <a:custGeom>
            <a:avLst/>
            <a:gdLst/>
            <a:ahLst/>
            <a:cxnLst/>
            <a:rect l="l" t="t" r="r" b="b"/>
            <a:pathLst>
              <a:path w="1881505" h="10287635">
                <a:moveTo>
                  <a:pt x="1881060" y="10287048"/>
                </a:moveTo>
                <a:lnTo>
                  <a:pt x="0" y="10287048"/>
                </a:lnTo>
                <a:lnTo>
                  <a:pt x="0" y="0"/>
                </a:lnTo>
                <a:lnTo>
                  <a:pt x="1881060" y="0"/>
                </a:lnTo>
                <a:lnTo>
                  <a:pt x="1881060" y="10287048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781382" y="1515225"/>
            <a:ext cx="6529705" cy="9874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300" spc="135"/>
              <a:t>PROJECT</a:t>
            </a:r>
            <a:r>
              <a:rPr dirty="0" sz="6300" spc="-80"/>
              <a:t> </a:t>
            </a:r>
            <a:r>
              <a:rPr dirty="0" sz="6300" spc="-5"/>
              <a:t>TITLE</a:t>
            </a:r>
            <a:endParaRPr sz="6300"/>
          </a:p>
        </p:txBody>
      </p:sp>
      <p:sp>
        <p:nvSpPr>
          <p:cNvPr id="22" name="object 22"/>
          <p:cNvSpPr txBox="1"/>
          <p:nvPr/>
        </p:nvSpPr>
        <p:spPr>
          <a:xfrm>
            <a:off x="2576069" y="4134656"/>
            <a:ext cx="11990705" cy="221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8630"/>
              </a:lnSpc>
              <a:spcBef>
                <a:spcPts val="100"/>
              </a:spcBef>
              <a:tabLst>
                <a:tab pos="3963670" algn="l"/>
                <a:tab pos="8936355" algn="l"/>
              </a:tabLst>
            </a:pPr>
            <a:r>
              <a:rPr dirty="0" sz="7200" spc="-125" b="1">
                <a:solidFill>
                  <a:srgbClr val="FFFFFF"/>
                </a:solidFill>
                <a:latin typeface="Times New Roman"/>
                <a:cs typeface="Times New Roman"/>
              </a:rPr>
              <a:t>Employee	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performance	</a:t>
            </a:r>
            <a:r>
              <a:rPr dirty="0" sz="7200" spc="-75" b="1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7200">
              <a:latin typeface="Times New Roman"/>
              <a:cs typeface="Times New Roman"/>
            </a:endParaRPr>
          </a:p>
          <a:p>
            <a:pPr algn="ctr" marR="220979">
              <a:lnSpc>
                <a:spcPts val="8630"/>
              </a:lnSpc>
              <a:tabLst>
                <a:tab pos="2199640" algn="l"/>
              </a:tabLst>
            </a:pPr>
            <a:r>
              <a:rPr dirty="0" sz="7200" spc="-180" b="1">
                <a:solidFill>
                  <a:srgbClr val="FFFFFF"/>
                </a:solidFill>
                <a:latin typeface="Times New Roman"/>
                <a:cs typeface="Times New Roman"/>
              </a:rPr>
              <a:t>using	</a:t>
            </a:r>
            <a:r>
              <a:rPr dirty="0" sz="7200" spc="45" b="1">
                <a:solidFill>
                  <a:srgbClr val="FFFFFF"/>
                </a:solidFill>
                <a:latin typeface="Times New Roman"/>
                <a:cs typeface="Times New Roman"/>
              </a:rPr>
              <a:t>Excel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7455" y="878535"/>
            <a:ext cx="40652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5"/>
              <a:t>A</a:t>
            </a:r>
            <a:r>
              <a:rPr dirty="0" sz="7200" spc="-50"/>
              <a:t>G</a:t>
            </a:r>
            <a:r>
              <a:rPr dirty="0" sz="7200"/>
              <a:t>E</a:t>
            </a:r>
            <a:r>
              <a:rPr dirty="0" sz="7200" spc="350"/>
              <a:t>ND</a:t>
            </a:r>
            <a:r>
              <a:rPr dirty="0" sz="7200" spc="-25"/>
              <a:t>A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1016000" y="3119624"/>
            <a:ext cx="7383145" cy="487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00"/>
              </a:spcBef>
              <a:tabLst>
                <a:tab pos="3684270" algn="l"/>
              </a:tabLst>
            </a:pPr>
            <a:r>
              <a:rPr dirty="0" sz="7200" spc="400" b="1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7200" spc="-405" b="1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tat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450" b="1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nt</a:t>
            </a:r>
            <a:endParaRPr sz="7200">
              <a:latin typeface="Times New Roman"/>
              <a:cs typeface="Times New Roman"/>
            </a:endParaRPr>
          </a:p>
          <a:p>
            <a:pPr marL="12700" marR="171450" indent="213360">
              <a:lnSpc>
                <a:spcPct val="170600"/>
              </a:lnSpc>
              <a:spcBef>
                <a:spcPts val="35"/>
              </a:spcBef>
              <a:tabLst>
                <a:tab pos="3221990" algn="l"/>
              </a:tabLst>
            </a:pPr>
            <a:r>
              <a:rPr dirty="0" sz="7200" spc="-80" b="1">
                <a:solidFill>
                  <a:srgbClr val="FFFFFF"/>
                </a:solidFill>
                <a:latin typeface="Times New Roman"/>
                <a:cs typeface="Times New Roman"/>
              </a:rPr>
              <a:t>Project	</a:t>
            </a:r>
            <a:r>
              <a:rPr dirty="0" sz="7200" spc="-235" b="1">
                <a:solidFill>
                  <a:srgbClr val="FFFFFF"/>
                </a:solidFill>
                <a:latin typeface="Times New Roman"/>
                <a:cs typeface="Times New Roman"/>
              </a:rPr>
              <a:t>overview 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7200" spc="350" b="1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7200" b="1">
                <a:solidFill>
                  <a:srgbClr val="FFFFFF"/>
                </a:solidFill>
                <a:latin typeface="Times New Roman"/>
                <a:cs typeface="Times New Roman"/>
              </a:rPr>
              <a:t>ata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7200" spc="-4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pt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204" b="1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7074" y="3104670"/>
            <a:ext cx="8054975" cy="4897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18610" algn="l"/>
              </a:tabLst>
            </a:pPr>
            <a:r>
              <a:rPr dirty="0" sz="7200" spc="-75" b="1">
                <a:solidFill>
                  <a:srgbClr val="FFFFFF"/>
                </a:solidFill>
                <a:latin typeface="Times New Roman"/>
                <a:cs typeface="Times New Roman"/>
              </a:rPr>
              <a:t>Modelling	</a:t>
            </a:r>
            <a:r>
              <a:rPr dirty="0" sz="7200" spc="-210" b="1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endParaRPr sz="7200">
              <a:latin typeface="Times New Roman"/>
              <a:cs typeface="Times New Roman"/>
            </a:endParaRPr>
          </a:p>
          <a:p>
            <a:pPr marL="889635" marR="5080" indent="-877569">
              <a:lnSpc>
                <a:spcPts val="14950"/>
              </a:lnSpc>
              <a:spcBef>
                <a:spcPts val="1175"/>
              </a:spcBef>
              <a:tabLst>
                <a:tab pos="2660650" algn="l"/>
                <a:tab pos="4260850" algn="l"/>
              </a:tabLst>
            </a:pPr>
            <a:r>
              <a:rPr dirty="0" sz="7200" spc="-25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05" b="1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7200" spc="-5" b="1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dirty="0" sz="7200" spc="-270" b="1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7200" spc="-270" b="1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dirty="0" sz="7200" spc="-229" b="1">
                <a:solidFill>
                  <a:srgbClr val="FFFFFF"/>
                </a:solidFill>
                <a:latin typeface="Times New Roman"/>
                <a:cs typeface="Times New Roman"/>
              </a:rPr>
              <a:t>di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45" b="1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7200" spc="-220" b="1">
                <a:solidFill>
                  <a:srgbClr val="FFFFFF"/>
                </a:solidFill>
                <a:latin typeface="Times New Roman"/>
                <a:cs typeface="Times New Roman"/>
              </a:rPr>
              <a:t>us</a:t>
            </a:r>
            <a:r>
              <a:rPr dirty="0" sz="7200" spc="-30" b="1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7200" spc="-50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7200" spc="-150" b="1">
                <a:solidFill>
                  <a:srgbClr val="FFFFFF"/>
                </a:solidFill>
                <a:latin typeface="Times New Roman"/>
                <a:cs typeface="Times New Roman"/>
              </a:rPr>
              <a:t>on  </a:t>
            </a:r>
            <a:r>
              <a:rPr dirty="0" sz="7200" spc="-145" b="1">
                <a:solidFill>
                  <a:srgbClr val="FFFFFF"/>
                </a:solidFill>
                <a:latin typeface="Times New Roman"/>
                <a:cs typeface="Times New Roman"/>
              </a:rPr>
              <a:t>Conclusion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1" y="597731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302" y="8665768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349" y="4631416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269243" y="2652348"/>
            <a:ext cx="12228830" cy="535241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L="12700" marR="5080" indent="1460500">
              <a:lnSpc>
                <a:spcPct val="98100"/>
              </a:lnSpc>
              <a:spcBef>
                <a:spcPts val="190"/>
              </a:spcBef>
              <a:tabLst>
                <a:tab pos="2790190" algn="l"/>
                <a:tab pos="4162425" algn="l"/>
                <a:tab pos="6968490" algn="l"/>
                <a:tab pos="8077200" algn="l"/>
                <a:tab pos="11205845" algn="l"/>
              </a:tabLst>
            </a:pP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involves </a:t>
            </a:r>
            <a:r>
              <a:rPr dirty="0" sz="3950" spc="-1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5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35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3950" spc="55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950" spc="-30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k 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ff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2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7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indicators </a:t>
            </a:r>
            <a:r>
              <a:rPr dirty="0" sz="3950" spc="-100">
                <a:solidFill>
                  <a:srgbClr val="FFFFFF"/>
                </a:solidFill>
                <a:latin typeface="Trebuchet MS"/>
                <a:cs typeface="Trebuchet MS"/>
              </a:rPr>
              <a:t>(KPIs). This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950" spc="-35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then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analyzed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3950" spc="-80">
                <a:solidFill>
                  <a:srgbClr val="FFFFFF"/>
                </a:solidFill>
                <a:latin typeface="Trebuchet MS"/>
                <a:cs typeface="Trebuchet MS"/>
              </a:rPr>
              <a:t>Excel's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0">
                <a:solidFill>
                  <a:srgbClr val="FFFFFF"/>
                </a:solidFill>
                <a:latin typeface="Trebuchet MS"/>
                <a:cs typeface="Trebuchet MS"/>
              </a:rPr>
              <a:t>functions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tools, </a:t>
            </a:r>
            <a:r>
              <a:rPr dirty="0" sz="3950" spc="-15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950" spc="-2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pivot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3950" spc="-140">
                <a:solidFill>
                  <a:srgbClr val="FFFFFF"/>
                </a:solidFill>
                <a:latin typeface="Trebuchet MS"/>
                <a:cs typeface="Trebuchet MS"/>
              </a:rPr>
              <a:t>charts,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95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conditional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formatting,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2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6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patterns,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strengths,</a:t>
            </a:r>
            <a:endParaRPr sz="3950">
              <a:latin typeface="Trebuchet MS"/>
              <a:cs typeface="Trebuchet MS"/>
            </a:endParaRPr>
          </a:p>
          <a:p>
            <a:pPr algn="r" marL="334645" marR="5080" indent="295275">
              <a:lnSpc>
                <a:spcPts val="4650"/>
              </a:lnSpc>
              <a:spcBef>
                <a:spcPts val="140"/>
              </a:spcBef>
            </a:pPr>
            <a:r>
              <a:rPr dirty="0" sz="3950" spc="-13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areas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215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950" spc="-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0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4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3950" spc="-1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informed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decisions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75">
                <a:solidFill>
                  <a:srgbClr val="FFFFFF"/>
                </a:solidFill>
                <a:latin typeface="Trebuchet MS"/>
                <a:cs typeface="Trebuchet MS"/>
              </a:rPr>
              <a:t>regarding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dirty="0" sz="3950" spc="-4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90">
                <a:solidFill>
                  <a:srgbClr val="FFFFFF"/>
                </a:solidFill>
                <a:latin typeface="Trebuchet MS"/>
                <a:cs typeface="Trebuchet MS"/>
              </a:rPr>
              <a:t>needs,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50">
                <a:solidFill>
                  <a:srgbClr val="FFFFFF"/>
                </a:solidFill>
                <a:latin typeface="Trebuchet MS"/>
                <a:cs typeface="Trebuchet MS"/>
              </a:rPr>
              <a:t>promotions,</a:t>
            </a:r>
            <a:endParaRPr sz="3950">
              <a:latin typeface="Trebuchet MS"/>
              <a:cs typeface="Trebuchet MS"/>
            </a:endParaRPr>
          </a:p>
          <a:p>
            <a:pPr algn="r" marR="5080">
              <a:lnSpc>
                <a:spcPts val="4510"/>
              </a:lnSpc>
            </a:pP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17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4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950" spc="-204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22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26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30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18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3950" spc="-14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95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950" spc="-2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950" spc="-40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30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32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395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95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950" spc="-1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95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950" spc="-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950" spc="-70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66962" y="882802"/>
            <a:ext cx="105257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400"/>
              <a:t>P</a:t>
            </a:r>
            <a:r>
              <a:rPr dirty="0" sz="7200" spc="-25"/>
              <a:t>R</a:t>
            </a:r>
            <a:r>
              <a:rPr dirty="0" sz="7200" spc="325"/>
              <a:t>O</a:t>
            </a:r>
            <a:r>
              <a:rPr dirty="0" sz="7200" spc="370"/>
              <a:t>J</a:t>
            </a:r>
            <a:r>
              <a:rPr dirty="0" sz="7200"/>
              <a:t>E</a:t>
            </a:r>
            <a:r>
              <a:rPr dirty="0" sz="7200" spc="-25"/>
              <a:t>C</a:t>
            </a:r>
            <a:r>
              <a:rPr dirty="0" sz="7200"/>
              <a:t>T	</a:t>
            </a:r>
            <a:r>
              <a:rPr dirty="0" sz="7200" spc="340"/>
              <a:t>S</a:t>
            </a:r>
            <a:r>
              <a:rPr dirty="0" sz="7200"/>
              <a:t>T</a:t>
            </a:r>
            <a:r>
              <a:rPr dirty="0" sz="7200" spc="-25"/>
              <a:t>A</a:t>
            </a:r>
            <a:r>
              <a:rPr dirty="0" sz="7200"/>
              <a:t>TE</a:t>
            </a:r>
            <a:r>
              <a:rPr dirty="0" sz="7200" spc="330"/>
              <a:t>M</a:t>
            </a:r>
            <a:r>
              <a:rPr dirty="0" sz="7200"/>
              <a:t>E</a:t>
            </a:r>
            <a:r>
              <a:rPr dirty="0" sz="7200" spc="350"/>
              <a:t>N</a:t>
            </a:r>
            <a:r>
              <a:rPr dirty="0" sz="7200"/>
              <a:t>T</a:t>
            </a:r>
            <a:endParaRPr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7311" y="597731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13" y="1008716"/>
                </a:moveTo>
                <a:lnTo>
                  <a:pt x="0" y="504351"/>
                </a:lnTo>
                <a:lnTo>
                  <a:pt x="504275" y="0"/>
                </a:lnTo>
                <a:lnTo>
                  <a:pt x="1008678" y="504275"/>
                </a:lnTo>
                <a:lnTo>
                  <a:pt x="504313" y="1008716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7302" y="8665768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5">
                <a:moveTo>
                  <a:pt x="504376" y="1008687"/>
                </a:moveTo>
                <a:lnTo>
                  <a:pt x="504248" y="1008687"/>
                </a:lnTo>
                <a:lnTo>
                  <a:pt x="0" y="504312"/>
                </a:lnTo>
                <a:lnTo>
                  <a:pt x="504312" y="0"/>
                </a:lnTo>
                <a:lnTo>
                  <a:pt x="1008624" y="504312"/>
                </a:lnTo>
                <a:lnTo>
                  <a:pt x="1008624" y="504439"/>
                </a:lnTo>
                <a:lnTo>
                  <a:pt x="504376" y="1008687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7349" y="4631416"/>
            <a:ext cx="1009015" cy="1009015"/>
          </a:xfrm>
          <a:custGeom>
            <a:avLst/>
            <a:gdLst/>
            <a:ahLst/>
            <a:cxnLst/>
            <a:rect l="l" t="t" r="r" b="b"/>
            <a:pathLst>
              <a:path w="1009015" h="1009014">
                <a:moveTo>
                  <a:pt x="504432" y="1008649"/>
                </a:moveTo>
                <a:lnTo>
                  <a:pt x="504204" y="1008649"/>
                </a:lnTo>
                <a:lnTo>
                  <a:pt x="0" y="504318"/>
                </a:lnTo>
                <a:lnTo>
                  <a:pt x="504318" y="0"/>
                </a:lnTo>
                <a:lnTo>
                  <a:pt x="1008637" y="504318"/>
                </a:lnTo>
                <a:lnTo>
                  <a:pt x="1008637" y="504445"/>
                </a:lnTo>
                <a:lnTo>
                  <a:pt x="504432" y="1008649"/>
                </a:lnTo>
                <a:close/>
              </a:path>
            </a:pathLst>
          </a:custGeom>
          <a:solidFill>
            <a:srgbClr val="135C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433413" y="2534742"/>
            <a:ext cx="16209010" cy="51765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algn="just" marL="12700" marR="5080">
              <a:lnSpc>
                <a:spcPts val="4500"/>
              </a:lnSpc>
              <a:spcBef>
                <a:spcPts val="259"/>
              </a:spcBef>
            </a:pPr>
            <a:r>
              <a:rPr dirty="0" sz="3800" spc="-865">
                <a:solidFill>
                  <a:srgbClr val="FFFFFF"/>
                </a:solidFill>
                <a:latin typeface="Trebuchet MS"/>
                <a:cs typeface="Trebuchet MS"/>
              </a:rPr>
              <a:t>Ttohesystpermojaetcitcall"yEemvpallouyaete</a:t>
            </a:r>
            <a:r>
              <a:rPr dirty="0" sz="3800" spc="-8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25">
                <a:solidFill>
                  <a:srgbClr val="FFFFFF"/>
                </a:solidFill>
                <a:latin typeface="Trebuchet MS"/>
                <a:cs typeface="Trebuchet MS"/>
              </a:rPr>
              <a:t>emPperlofoyerme</a:t>
            </a:r>
            <a:r>
              <a:rPr dirty="0" sz="3800" spc="-101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830">
                <a:solidFill>
                  <a:srgbClr val="FFFFFF"/>
                </a:solidFill>
                <a:latin typeface="Trebuchet MS"/>
                <a:cs typeface="Trebuchet MS"/>
              </a:rPr>
              <a:t>apnrocdeucAtinvaitlyysainsd</a:t>
            </a:r>
            <a:r>
              <a:rPr dirty="0" sz="3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80">
                <a:solidFill>
                  <a:srgbClr val="FFFFFF"/>
                </a:solidFill>
                <a:latin typeface="Trebuchet MS"/>
                <a:cs typeface="Trebuchet MS"/>
              </a:rPr>
              <a:t>eUfsfeincgtiveEnxecsesl"by</a:t>
            </a:r>
            <a:r>
              <a:rPr dirty="0" sz="3800" spc="-7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625">
                <a:solidFill>
                  <a:srgbClr val="FFFFFF"/>
                </a:solidFill>
                <a:latin typeface="Trebuchet MS"/>
                <a:cs typeface="Trebuchet MS"/>
              </a:rPr>
              <a:t>aleimvesraging </a:t>
            </a:r>
            <a:r>
              <a:rPr dirty="0" sz="3800" spc="-1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analytical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tools.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project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involve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collecting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organizing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800" spc="-15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800" spc="-80">
                <a:solidFill>
                  <a:srgbClr val="FFFFFF"/>
                </a:solidFill>
                <a:latin typeface="Trebuchet MS"/>
                <a:cs typeface="Trebuchet MS"/>
              </a:rPr>
              <a:t>task 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completion 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rates,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accuracy,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attendance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records.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will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processed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analyzed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5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7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r>
              <a:rPr dirty="0" sz="38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4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pivot </a:t>
            </a:r>
            <a:r>
              <a:rPr dirty="0" sz="3800" spc="-1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tables,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charts,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95">
                <a:solidFill>
                  <a:srgbClr val="FFFFFF"/>
                </a:solidFill>
                <a:latin typeface="Trebuchet MS"/>
                <a:cs typeface="Trebuchet MS"/>
              </a:rPr>
              <a:t>statistical 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formulas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generate </a:t>
            </a:r>
            <a:r>
              <a:rPr dirty="0" sz="3800" spc="-30">
                <a:solidFill>
                  <a:srgbClr val="FFFFFF"/>
                </a:solidFill>
                <a:latin typeface="Trebuchet MS"/>
                <a:cs typeface="Trebuchet MS"/>
              </a:rPr>
              <a:t>insights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individual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outcome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identifying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performers, </a:t>
            </a:r>
            <a:r>
              <a:rPr dirty="0" sz="38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recognizing 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training 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needs,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making </a:t>
            </a:r>
            <a:r>
              <a:rPr dirty="0" sz="3800" spc="-100">
                <a:solidFill>
                  <a:srgbClr val="FFFFFF"/>
                </a:solidFill>
                <a:latin typeface="Trebuchet MS"/>
                <a:cs typeface="Trebuchet MS"/>
              </a:rPr>
              <a:t>data-driven </a:t>
            </a:r>
            <a:r>
              <a:rPr dirty="0" sz="3800" spc="-75">
                <a:solidFill>
                  <a:srgbClr val="FFFFFF"/>
                </a:solidFill>
                <a:latin typeface="Trebuchet MS"/>
                <a:cs typeface="Trebuchet MS"/>
              </a:rPr>
              <a:t>decisions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10">
                <a:solidFill>
                  <a:srgbClr val="FFFFFF"/>
                </a:solidFill>
                <a:latin typeface="Trebuchet MS"/>
                <a:cs typeface="Trebuchet MS"/>
              </a:rPr>
              <a:t>improvement.</a:t>
            </a:r>
            <a:r>
              <a:rPr dirty="0" sz="380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8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38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5">
                <a:solidFill>
                  <a:srgbClr val="FFFFFF"/>
                </a:solidFill>
                <a:latin typeface="Trebuchet MS"/>
                <a:cs typeface="Trebuchet MS"/>
              </a:rPr>
              <a:t>deliverable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3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8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dirty="0" sz="3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9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70">
                <a:solidFill>
                  <a:srgbClr val="FFFFFF"/>
                </a:solidFill>
                <a:latin typeface="Trebuchet MS"/>
                <a:cs typeface="Trebuchet MS"/>
              </a:rPr>
              <a:t>detailed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05">
                <a:solidFill>
                  <a:srgbClr val="FFFFFF"/>
                </a:solidFill>
                <a:latin typeface="Trebuchet MS"/>
                <a:cs typeface="Trebuchet MS"/>
              </a:rPr>
              <a:t>report </a:t>
            </a:r>
            <a:r>
              <a:rPr dirty="0" sz="3800" spc="-12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800" spc="-120">
                <a:solidFill>
                  <a:srgbClr val="FFFFFF"/>
                </a:solidFill>
                <a:latin typeface="Trebuchet MS"/>
                <a:cs typeface="Trebuchet MS"/>
              </a:rPr>
              <a:t>visual 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1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4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26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800" spc="-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1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9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800" spc="-20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114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800" spc="-3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800" spc="-1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800" spc="-22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800" spc="-1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3800" spc="-18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800" spc="-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800" spc="7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3800" spc="-6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3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0718" y="882802"/>
            <a:ext cx="985837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150"/>
              <a:t>PROJECT	</a:t>
            </a:r>
            <a:r>
              <a:rPr dirty="0" sz="7200" spc="15"/>
              <a:t>OVERVIEW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23724"/>
            <a:ext cx="3582035" cy="2363470"/>
          </a:xfrm>
          <a:custGeom>
            <a:avLst/>
            <a:gdLst/>
            <a:ahLst/>
            <a:cxn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71718" y="0"/>
            <a:ext cx="4911725" cy="2794000"/>
          </a:xfrm>
          <a:custGeom>
            <a:avLst/>
            <a:gdLst/>
            <a:ahLst/>
            <a:cxnLst/>
            <a:rect l="l" t="t" r="r" b="b"/>
            <a:pathLst>
              <a:path w="4911725" h="2794000">
                <a:moveTo>
                  <a:pt x="4834377" y="2793997"/>
                </a:moveTo>
                <a:lnTo>
                  <a:pt x="1609851" y="2793997"/>
                </a:lnTo>
                <a:lnTo>
                  <a:pt x="0" y="7365"/>
                </a:lnTo>
                <a:lnTo>
                  <a:pt x="0" y="0"/>
                </a:lnTo>
                <a:lnTo>
                  <a:pt x="4911346" y="0"/>
                </a:lnTo>
                <a:lnTo>
                  <a:pt x="4911346" y="2660705"/>
                </a:lnTo>
                <a:lnTo>
                  <a:pt x="4834377" y="279399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3826" y="2295963"/>
            <a:ext cx="15313660" cy="5019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25"/>
              </a:lnSpc>
              <a:spcBef>
                <a:spcPts val="95"/>
              </a:spcBef>
            </a:pPr>
            <a:r>
              <a:rPr dirty="0" sz="2550" spc="105" b="1">
                <a:solidFill>
                  <a:srgbClr val="FFFFFF"/>
                </a:solidFill>
                <a:latin typeface="Trebuchet MS"/>
                <a:cs typeface="Trebuchet MS"/>
              </a:rPr>
              <a:t>Descriptions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55" b="1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05" b="1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80" b="1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120" b="1">
                <a:solidFill>
                  <a:srgbClr val="FFFFFF"/>
                </a:solidFill>
                <a:latin typeface="Trebuchet MS"/>
                <a:cs typeface="Trebuchet MS"/>
              </a:rPr>
              <a:t>columns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5" b="1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55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3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55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550" spc="65" b="1">
                <a:solidFill>
                  <a:srgbClr val="FFFFFF"/>
                </a:solidFill>
                <a:latin typeface="Trebuchet MS"/>
                <a:cs typeface="Trebuchet MS"/>
              </a:rPr>
              <a:t>dataset:</a:t>
            </a:r>
            <a:endParaRPr sz="2550">
              <a:latin typeface="Trebuchet MS"/>
              <a:cs typeface="Trebuchet MS"/>
            </a:endParaRPr>
          </a:p>
          <a:p>
            <a:pPr marL="170815" marR="4787900">
              <a:lnSpc>
                <a:spcPts val="3000"/>
              </a:lnSpc>
              <a:spcBef>
                <a:spcPts val="15"/>
              </a:spcBef>
            </a:pP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1.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2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ID: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identifier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organization. </a:t>
            </a:r>
            <a:r>
              <a:rPr dirty="0" sz="2550" spc="-6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2.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2880"/>
              </a:lnSpc>
              <a:buSzPct val="96078"/>
              <a:buFont typeface="Arial MT"/>
              <a:buAutoNum type="arabicPeriod" startAt="3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employee.</a:t>
            </a:r>
            <a:endParaRPr sz="2550">
              <a:latin typeface="Arial MT"/>
              <a:cs typeface="Arial MT"/>
            </a:endParaRPr>
          </a:p>
          <a:p>
            <a:pPr marL="170815" marR="887730">
              <a:lnSpc>
                <a:spcPts val="3000"/>
              </a:lnSpc>
              <a:spcBef>
                <a:spcPts val="120"/>
              </a:spcBef>
              <a:buSzPct val="96078"/>
              <a:buFont typeface="Arial MT"/>
              <a:buAutoNum type="arabicPeriod" startAt="3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Email:</a:t>
            </a:r>
            <a:r>
              <a:rPr dirty="0" sz="2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address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associated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communication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within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organization. </a:t>
            </a:r>
            <a:r>
              <a:rPr dirty="0" sz="2550" spc="-6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5.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Unit: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belongs.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288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State: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region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located.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300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Job</a:t>
            </a:r>
            <a:r>
              <a:rPr dirty="0" sz="25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Function: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brief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description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job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role.</a:t>
            </a:r>
            <a:endParaRPr sz="2550">
              <a:latin typeface="Arial MT"/>
              <a:cs typeface="Arial MT"/>
            </a:endParaRPr>
          </a:p>
          <a:p>
            <a:pPr marL="441959" indent="-271780">
              <a:lnSpc>
                <a:spcPts val="3030"/>
              </a:lnSpc>
              <a:buSzPct val="96078"/>
              <a:buFont typeface="Arial MT"/>
              <a:buAutoNum type="arabicPeriod" startAt="6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Gender:</a:t>
            </a:r>
            <a:r>
              <a:rPr dirty="0" sz="2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representing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gender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Male,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Female,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25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endParaRPr sz="2550">
              <a:latin typeface="Arial MT"/>
              <a:cs typeface="Arial MT"/>
            </a:endParaRPr>
          </a:p>
          <a:p>
            <a:pPr marL="473709">
              <a:lnSpc>
                <a:spcPts val="3050"/>
              </a:lnSpc>
              <a:spcBef>
                <a:spcPts val="290"/>
              </a:spcBef>
            </a:pP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binary).</a:t>
            </a:r>
            <a:endParaRPr sz="2550">
              <a:latin typeface="Arial MT"/>
              <a:cs typeface="Arial MT"/>
            </a:endParaRPr>
          </a:p>
          <a:p>
            <a:pPr marL="473709" marR="5080" indent="-302895">
              <a:lnSpc>
                <a:spcPts val="3040"/>
              </a:lnSpc>
              <a:spcBef>
                <a:spcPts val="110"/>
              </a:spcBef>
              <a:buSzPct val="96078"/>
              <a:buFont typeface="Arial MT"/>
              <a:buAutoNum type="arabicPeriod" startAt="9"/>
              <a:tabLst>
                <a:tab pos="442595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Performance</a:t>
            </a:r>
            <a:r>
              <a:rPr dirty="0" sz="2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dirty="0" sz="2550" spc="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score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level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z="25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Excellent,</a:t>
            </a:r>
            <a:r>
              <a:rPr dirty="0" sz="25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Satisfactory, </a:t>
            </a:r>
            <a:r>
              <a:rPr dirty="0" sz="2550" spc="-6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10">
                <a:solidFill>
                  <a:srgbClr val="FFFFFF"/>
                </a:solidFill>
                <a:latin typeface="Arial MT"/>
                <a:cs typeface="Arial MT"/>
              </a:rPr>
              <a:t>Needs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Improvement).</a:t>
            </a:r>
            <a:endParaRPr sz="2550">
              <a:latin typeface="Arial MT"/>
              <a:cs typeface="Arial MT"/>
            </a:endParaRPr>
          </a:p>
          <a:p>
            <a:pPr marL="462915" indent="-450850">
              <a:lnSpc>
                <a:spcPts val="2950"/>
              </a:lnSpc>
              <a:buSzPct val="96078"/>
              <a:buFont typeface="Arial MT"/>
              <a:buAutoNum type="arabicPeriod" startAt="9"/>
              <a:tabLst>
                <a:tab pos="463550" algn="l"/>
              </a:tabLst>
            </a:pP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dirty="0" sz="2550" spc="-10" b="1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r>
              <a:rPr dirty="0" sz="25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 b="1">
                <a:solidFill>
                  <a:srgbClr val="FFFFFF"/>
                </a:solidFill>
                <a:latin typeface="Arial"/>
                <a:cs typeface="Arial"/>
              </a:rPr>
              <a:t>Rating:</a:t>
            </a:r>
            <a:r>
              <a:rPr dirty="0" sz="255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 current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rating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evaluation of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employee's</a:t>
            </a:r>
            <a:r>
              <a:rPr dirty="0" sz="25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550" spc="-5">
                <a:solidFill>
                  <a:srgbClr val="FFFFFF"/>
                </a:solidFill>
                <a:latin typeface="Arial MT"/>
                <a:cs typeface="Arial MT"/>
              </a:rPr>
              <a:t>overall performance.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32009" y="335115"/>
            <a:ext cx="1121981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3120" algn="l"/>
              </a:tabLst>
            </a:pPr>
            <a:r>
              <a:rPr dirty="0" sz="7200" spc="350"/>
              <a:t>D</a:t>
            </a:r>
            <a:r>
              <a:rPr dirty="0" sz="7200" spc="-25"/>
              <a:t>A</a:t>
            </a:r>
            <a:r>
              <a:rPr dirty="0" sz="7200"/>
              <a:t>T</a:t>
            </a:r>
            <a:r>
              <a:rPr dirty="0" sz="7200" spc="-25"/>
              <a:t>A</a:t>
            </a:r>
            <a:r>
              <a:rPr dirty="0" sz="7200" spc="340"/>
              <a:t>S</a:t>
            </a:r>
            <a:r>
              <a:rPr dirty="0" sz="7200"/>
              <a:t>ET	</a:t>
            </a:r>
            <a:r>
              <a:rPr dirty="0" sz="7200" spc="350"/>
              <a:t>D</a:t>
            </a:r>
            <a:r>
              <a:rPr dirty="0" sz="7200"/>
              <a:t>E</a:t>
            </a:r>
            <a:r>
              <a:rPr dirty="0" sz="7200" spc="340"/>
              <a:t>S</a:t>
            </a:r>
            <a:r>
              <a:rPr dirty="0" sz="7200" spc="-25"/>
              <a:t>CR</a:t>
            </a:r>
            <a:r>
              <a:rPr dirty="0" sz="7200" spc="-30"/>
              <a:t>I</a:t>
            </a:r>
            <a:r>
              <a:rPr dirty="0" sz="7200" spc="400"/>
              <a:t>P</a:t>
            </a:r>
            <a:r>
              <a:rPr dirty="0" sz="7200"/>
              <a:t>T</a:t>
            </a:r>
            <a:r>
              <a:rPr dirty="0" sz="7200" spc="-30"/>
              <a:t>I</a:t>
            </a:r>
            <a:r>
              <a:rPr dirty="0" sz="7200" spc="325"/>
              <a:t>O</a:t>
            </a:r>
            <a:r>
              <a:rPr dirty="0" sz="7200" spc="350"/>
              <a:t>N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4144642"/>
            <a:ext cx="116722" cy="11672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4386" y="5057670"/>
            <a:ext cx="116722" cy="1167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6883727"/>
            <a:ext cx="116722" cy="1167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86" y="7796755"/>
            <a:ext cx="116722" cy="11672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8123" y="2084127"/>
            <a:ext cx="15845155" cy="723455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 marR="168910">
              <a:lnSpc>
                <a:spcPts val="3529"/>
              </a:lnSpc>
              <a:spcBef>
                <a:spcPts val="284"/>
              </a:spcBef>
            </a:pP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"Employee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Analysis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Excel"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5">
                <a:solidFill>
                  <a:srgbClr val="FFFFFF"/>
                </a:solidFill>
                <a:latin typeface="Trebuchet MS"/>
                <a:cs typeface="Trebuchet MS"/>
              </a:rPr>
              <a:t>project,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modeling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phase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involves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setting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up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Excel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workbook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techniques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visualize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effectively.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ts val="3375"/>
              </a:lnSpc>
            </a:pPr>
            <a:r>
              <a:rPr dirty="0" sz="3000" spc="3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505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r>
              <a:rPr dirty="0" sz="3000" spc="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25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3000" spc="114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4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000">
              <a:latin typeface="Trebuchet MS"/>
              <a:cs typeface="Trebuchet MS"/>
            </a:endParaRPr>
          </a:p>
          <a:p>
            <a:pPr marL="332105" indent="-320040">
              <a:lnSpc>
                <a:spcPts val="3565"/>
              </a:lnSpc>
              <a:buAutoNum type="arabicPeriod"/>
              <a:tabLst>
                <a:tab pos="332740" algn="l"/>
              </a:tabLst>
            </a:pPr>
            <a:r>
              <a:rPr dirty="0" sz="3000" spc="-70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3000" spc="-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4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27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14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3000" spc="4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  <a:p>
            <a:pPr marL="556895" marR="5080">
              <a:lnSpc>
                <a:spcPts val="3529"/>
              </a:lnSpc>
              <a:spcBef>
                <a:spcPts val="38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sort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refine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focus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specific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criteria,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5">
                <a:solidFill>
                  <a:srgbClr val="FFFFFF"/>
                </a:solidFill>
                <a:latin typeface="Trebuchet MS"/>
                <a:cs typeface="Trebuchet MS"/>
              </a:rPr>
              <a:t>department,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range,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individual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employee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performance.</a:t>
            </a:r>
            <a:endParaRPr sz="3000">
              <a:latin typeface="Trebuchet MS"/>
              <a:cs typeface="Trebuchet MS"/>
            </a:endParaRPr>
          </a:p>
          <a:p>
            <a:pPr marL="556895">
              <a:lnSpc>
                <a:spcPts val="3375"/>
              </a:lnSpc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Excel’s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0">
                <a:solidFill>
                  <a:srgbClr val="FFFFFF"/>
                </a:solidFill>
                <a:latin typeface="Trebuchet MS"/>
                <a:cs typeface="Trebuchet MS"/>
              </a:rPr>
              <a:t>applied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2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datasets,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allowing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5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endParaRPr sz="3000">
              <a:latin typeface="Trebuchet MS"/>
              <a:cs typeface="Trebuchet MS"/>
            </a:endParaRPr>
          </a:p>
          <a:p>
            <a:pPr marL="556895" marR="89535">
              <a:lnSpc>
                <a:spcPts val="3529"/>
              </a:lnSpc>
              <a:spcBef>
                <a:spcPts val="135"/>
              </a:spcBef>
            </a:pP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narrow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down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only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information.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10">
                <a:solidFill>
                  <a:srgbClr val="FFFFFF"/>
                </a:solidFill>
                <a:latin typeface="Trebuchet MS"/>
                <a:cs typeface="Trebuchet MS"/>
              </a:rPr>
              <a:t>example,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filtering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department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rating.</a:t>
            </a:r>
            <a:endParaRPr sz="3000">
              <a:latin typeface="Trebuchet MS"/>
              <a:cs typeface="Trebuchet MS"/>
            </a:endParaRPr>
          </a:p>
          <a:p>
            <a:pPr marL="922655" indent="-366395">
              <a:lnSpc>
                <a:spcPts val="3375"/>
              </a:lnSpc>
              <a:buAutoNum type="arabicPeriod" startAt="2"/>
              <a:tabLst>
                <a:tab pos="923290" algn="l"/>
              </a:tabLst>
            </a:pPr>
            <a:r>
              <a:rPr dirty="0" sz="3000" spc="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30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000" spc="-26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3000" spc="-20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3000" spc="-6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2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3000" spc="-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000" spc="-15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3000" spc="-8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3000" spc="-27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300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3000">
              <a:latin typeface="Trebuchet MS"/>
              <a:cs typeface="Trebuchet MS"/>
            </a:endParaRPr>
          </a:p>
          <a:p>
            <a:pPr marL="556895" marR="484505">
              <a:lnSpc>
                <a:spcPts val="3520"/>
              </a:lnSpc>
              <a:spcBef>
                <a:spcPts val="15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Purpose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Trebuchet MS"/>
                <a:cs typeface="Trebuchet MS"/>
              </a:rPr>
              <a:t>summarize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large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35">
                <a:solidFill>
                  <a:srgbClr val="FFFFFF"/>
                </a:solidFill>
                <a:latin typeface="Trebuchet MS"/>
                <a:cs typeface="Trebuchet MS"/>
              </a:rPr>
              <a:t>grouping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rebuchet MS"/>
                <a:cs typeface="Trebuchet MS"/>
              </a:rPr>
              <a:t>aggregating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dirty="0" sz="3000" spc="-8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different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metrics.</a:t>
            </a:r>
            <a:endParaRPr sz="3000">
              <a:latin typeface="Trebuchet MS"/>
              <a:cs typeface="Trebuchet MS"/>
            </a:endParaRPr>
          </a:p>
          <a:p>
            <a:pPr marL="556895" marR="384810">
              <a:lnSpc>
                <a:spcPts val="3520"/>
              </a:lnSpc>
              <a:spcBef>
                <a:spcPts val="10"/>
              </a:spcBef>
            </a:pPr>
            <a:r>
              <a:rPr dirty="0" sz="3000" spc="-170" b="1">
                <a:solidFill>
                  <a:srgbClr val="FFFFFF"/>
                </a:solidFill>
                <a:latin typeface="Trebuchet MS"/>
                <a:cs typeface="Trebuchet MS"/>
              </a:rPr>
              <a:t>Implementation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dirty="0" sz="3000" spc="-3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9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display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3000" spc="-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Trebuchet MS"/>
                <a:cs typeface="Trebuchet MS"/>
              </a:rPr>
              <a:t>indicators </a:t>
            </a:r>
            <a:r>
              <a:rPr dirty="0" sz="3000" spc="-5">
                <a:solidFill>
                  <a:srgbClr val="FFFFFF"/>
                </a:solidFill>
                <a:latin typeface="Trebuchet MS"/>
                <a:cs typeface="Trebuchet MS"/>
              </a:rPr>
              <a:t>(KPIs)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such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as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average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task </a:t>
            </a:r>
            <a:r>
              <a:rPr dirty="0" sz="3000" spc="-114">
                <a:solidFill>
                  <a:srgbClr val="FFFFFF"/>
                </a:solidFill>
                <a:latin typeface="Trebuchet MS"/>
                <a:cs typeface="Trebuchet MS"/>
              </a:rPr>
              <a:t>completion 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time,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total </a:t>
            </a:r>
            <a:r>
              <a:rPr dirty="0" sz="3000" spc="-15">
                <a:solidFill>
                  <a:srgbClr val="FFFFFF"/>
                </a:solidFill>
                <a:latin typeface="Trebuchet MS"/>
                <a:cs typeface="Trebuchet MS"/>
              </a:rPr>
              <a:t>hours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worked,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3000" spc="-85">
                <a:solidFill>
                  <a:srgbClr val="FFFFFF"/>
                </a:solidFill>
                <a:latin typeface="Trebuchet MS"/>
                <a:cs typeface="Trebuchet MS"/>
              </a:rPr>
              <a:t>percentage </a:t>
            </a:r>
            <a:r>
              <a:rPr dirty="0" sz="3000" spc="-11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3000" spc="-8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40">
                <a:solidFill>
                  <a:srgbClr val="FFFFFF"/>
                </a:solidFill>
                <a:latin typeface="Trebuchet MS"/>
                <a:cs typeface="Trebuchet MS"/>
              </a:rPr>
              <a:t>targets </a:t>
            </a:r>
            <a:r>
              <a:rPr dirty="0" sz="3000" spc="-245">
                <a:solidFill>
                  <a:srgbClr val="FFFFFF"/>
                </a:solidFill>
                <a:latin typeface="Trebuchet MS"/>
                <a:cs typeface="Trebuchet MS"/>
              </a:rPr>
              <a:t>met. 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3000" spc="-185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dirty="0" sz="3000" spc="-160">
                <a:solidFill>
                  <a:srgbClr val="FFFFFF"/>
                </a:solidFill>
                <a:latin typeface="Trebuchet MS"/>
                <a:cs typeface="Trebuchet MS"/>
              </a:rPr>
              <a:t>allow </a:t>
            </a:r>
            <a:r>
              <a:rPr dirty="0" sz="3000" spc="5">
                <a:solidFill>
                  <a:srgbClr val="FFFFFF"/>
                </a:solidFill>
                <a:latin typeface="Trebuchet MS"/>
                <a:cs typeface="Trebuchet MS"/>
              </a:rPr>
              <a:t>users </a:t>
            </a:r>
            <a:r>
              <a:rPr dirty="0" sz="3000" spc="-9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view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metrics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different </a:t>
            </a:r>
            <a:r>
              <a:rPr dirty="0" sz="3000" spc="-105">
                <a:solidFill>
                  <a:srgbClr val="FFFFFF"/>
                </a:solidFill>
                <a:latin typeface="Trebuchet MS"/>
                <a:cs typeface="Trebuchet MS"/>
              </a:rPr>
              <a:t>categories, </a:t>
            </a:r>
            <a:r>
              <a:rPr dirty="0" sz="3000" spc="-155">
                <a:solidFill>
                  <a:srgbClr val="FFFFFF"/>
                </a:solidFill>
                <a:latin typeface="Trebuchet MS"/>
                <a:cs typeface="Trebuchet MS"/>
              </a:rPr>
              <a:t>like </a:t>
            </a:r>
            <a:r>
              <a:rPr dirty="0" sz="30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employee,</a:t>
            </a:r>
            <a:r>
              <a:rPr dirty="0" sz="3000" spc="-3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20">
                <a:solidFill>
                  <a:srgbClr val="FFFFFF"/>
                </a:solidFill>
                <a:latin typeface="Trebuchet MS"/>
                <a:cs typeface="Trebuchet MS"/>
              </a:rPr>
              <a:t>team,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3000" spc="-3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month.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8123" y="335115"/>
            <a:ext cx="1156335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95695" algn="l"/>
              </a:tabLst>
            </a:pPr>
            <a:r>
              <a:rPr dirty="0" sz="7200" spc="330"/>
              <a:t>M</a:t>
            </a:r>
            <a:r>
              <a:rPr dirty="0" sz="7200" spc="325"/>
              <a:t>O</a:t>
            </a:r>
            <a:r>
              <a:rPr dirty="0" sz="7200" spc="350"/>
              <a:t>D</a:t>
            </a:r>
            <a:r>
              <a:rPr dirty="0" sz="7200"/>
              <a:t>ELL</a:t>
            </a:r>
            <a:r>
              <a:rPr dirty="0" sz="7200" spc="-30"/>
              <a:t>I</a:t>
            </a:r>
            <a:r>
              <a:rPr dirty="0" sz="7200" spc="350"/>
              <a:t>N</a:t>
            </a:r>
            <a:r>
              <a:rPr dirty="0" sz="7200" spc="-50"/>
              <a:t>G</a:t>
            </a:r>
            <a:r>
              <a:rPr dirty="0" sz="7200" spc="-50"/>
              <a:t>	</a:t>
            </a:r>
            <a:r>
              <a:rPr dirty="0" sz="7200" spc="-25"/>
              <a:t>A</a:t>
            </a:r>
            <a:r>
              <a:rPr dirty="0" sz="7200" spc="400"/>
              <a:t>PP</a:t>
            </a:r>
            <a:r>
              <a:rPr dirty="0" sz="7200" spc="-25"/>
              <a:t>R</a:t>
            </a:r>
            <a:r>
              <a:rPr dirty="0" sz="7200" spc="325"/>
              <a:t>O</a:t>
            </a:r>
            <a:r>
              <a:rPr dirty="0" sz="7200" spc="-25"/>
              <a:t>AC</a:t>
            </a:r>
            <a:r>
              <a:rPr dirty="0" sz="7200" spc="325"/>
              <a:t>H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2021" y="503676"/>
            <a:ext cx="4716145" cy="12236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7850" spc="-25">
                <a:solidFill>
                  <a:srgbClr val="000000"/>
                </a:solidFill>
              </a:rPr>
              <a:t>R</a:t>
            </a:r>
            <a:r>
              <a:rPr dirty="0" sz="7850">
                <a:solidFill>
                  <a:srgbClr val="000000"/>
                </a:solidFill>
              </a:rPr>
              <a:t>E</a:t>
            </a:r>
            <a:r>
              <a:rPr dirty="0" sz="7850" spc="375">
                <a:solidFill>
                  <a:srgbClr val="000000"/>
                </a:solidFill>
              </a:rPr>
              <a:t>S</a:t>
            </a:r>
            <a:r>
              <a:rPr dirty="0" sz="7850" spc="385">
                <a:solidFill>
                  <a:srgbClr val="000000"/>
                </a:solidFill>
              </a:rPr>
              <a:t>U</a:t>
            </a:r>
            <a:r>
              <a:rPr dirty="0" sz="7850">
                <a:solidFill>
                  <a:srgbClr val="000000"/>
                </a:solidFill>
              </a:rPr>
              <a:t>LT</a:t>
            </a:r>
            <a:r>
              <a:rPr dirty="0" sz="7850" spc="380">
                <a:solidFill>
                  <a:srgbClr val="000000"/>
                </a:solidFill>
              </a:rPr>
              <a:t>S</a:t>
            </a:r>
            <a:endParaRPr sz="7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23724"/>
            <a:ext cx="3582035" cy="2363470"/>
          </a:xfrm>
          <a:custGeom>
            <a:avLst/>
            <a:gdLst/>
            <a:ahLst/>
            <a:cxnLst/>
            <a:rect l="l" t="t" r="r" b="b"/>
            <a:pathLst>
              <a:path w="3582035" h="2363470">
                <a:moveTo>
                  <a:pt x="3581522" y="2363212"/>
                </a:moveTo>
                <a:lnTo>
                  <a:pt x="0" y="2363212"/>
                </a:lnTo>
                <a:lnTo>
                  <a:pt x="0" y="0"/>
                </a:lnTo>
                <a:lnTo>
                  <a:pt x="2216274" y="0"/>
                </a:lnTo>
                <a:lnTo>
                  <a:pt x="3581522" y="2363212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371718" y="0"/>
            <a:ext cx="4911725" cy="2794000"/>
          </a:xfrm>
          <a:custGeom>
            <a:avLst/>
            <a:gdLst/>
            <a:ahLst/>
            <a:cxnLst/>
            <a:rect l="l" t="t" r="r" b="b"/>
            <a:pathLst>
              <a:path w="4911725" h="2794000">
                <a:moveTo>
                  <a:pt x="4834377" y="2793997"/>
                </a:moveTo>
                <a:lnTo>
                  <a:pt x="1609851" y="2793997"/>
                </a:lnTo>
                <a:lnTo>
                  <a:pt x="0" y="7365"/>
                </a:lnTo>
                <a:lnTo>
                  <a:pt x="0" y="0"/>
                </a:lnTo>
                <a:lnTo>
                  <a:pt x="4911346" y="0"/>
                </a:lnTo>
                <a:lnTo>
                  <a:pt x="4911346" y="2660705"/>
                </a:lnTo>
                <a:lnTo>
                  <a:pt x="4834377" y="2793997"/>
                </a:lnTo>
                <a:close/>
              </a:path>
            </a:pathLst>
          </a:custGeom>
          <a:solidFill>
            <a:srgbClr val="041C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1587" y="3244698"/>
            <a:ext cx="14918690" cy="431990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just" marL="12700" marR="5080">
              <a:lnSpc>
                <a:spcPts val="3750"/>
              </a:lnSpc>
              <a:spcBef>
                <a:spcPts val="260"/>
              </a:spcBef>
            </a:pP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"Employee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Analysis </a:t>
            </a:r>
            <a:r>
              <a:rPr dirty="0" sz="3150" spc="3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Excel"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provides </a:t>
            </a:r>
            <a:r>
              <a:rPr dirty="0" sz="3150" spc="-1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robust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65">
                <a:solidFill>
                  <a:srgbClr val="FFFFFF"/>
                </a:solidFill>
                <a:latin typeface="Trebuchet MS"/>
                <a:cs typeface="Trebuchet MS"/>
              </a:rPr>
              <a:t>user- </a:t>
            </a:r>
            <a:r>
              <a:rPr dirty="0" sz="3150" spc="-9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friendly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evaluating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managing </a:t>
            </a:r>
            <a:r>
              <a:rPr dirty="0" sz="3150" spc="-125">
                <a:solidFill>
                  <a:srgbClr val="FFFFFF"/>
                </a:solidFill>
                <a:latin typeface="Trebuchet MS"/>
                <a:cs typeface="Trebuchet MS"/>
              </a:rPr>
              <a:t>employee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performance. </a:t>
            </a:r>
            <a:r>
              <a:rPr dirty="0" sz="3150" spc="1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dirty="0" sz="3150" spc="-55">
                <a:solidFill>
                  <a:srgbClr val="FFFFFF"/>
                </a:solidFill>
                <a:latin typeface="Trebuchet MS"/>
                <a:cs typeface="Trebuchet MS"/>
              </a:rPr>
              <a:t>leveraging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Excel's</a:t>
            </a:r>
            <a:r>
              <a:rPr dirty="0" sz="315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powerful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5">
                <a:solidFill>
                  <a:srgbClr val="FFFFFF"/>
                </a:solidFill>
                <a:latin typeface="Trebuchet MS"/>
                <a:cs typeface="Trebuchet MS"/>
              </a:rPr>
              <a:t>tools—such</a:t>
            </a:r>
            <a:r>
              <a:rPr dirty="0" sz="3150" spc="10">
                <a:solidFill>
                  <a:srgbClr val="FFFFFF"/>
                </a:solidFill>
                <a:latin typeface="Trebuchet MS"/>
                <a:cs typeface="Trebuchet MS"/>
              </a:rPr>
              <a:t> as</a:t>
            </a:r>
            <a:r>
              <a:rPr dirty="0" sz="31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filtering,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90">
                <a:solidFill>
                  <a:srgbClr val="FFFFFF"/>
                </a:solidFill>
                <a:latin typeface="Trebuchet MS"/>
                <a:cs typeface="Trebuchet MS"/>
              </a:rPr>
              <a:t>pivot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charts,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conditional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formatting </a:t>
            </a:r>
            <a:r>
              <a:rPr dirty="0" sz="3150" spc="-35">
                <a:solidFill>
                  <a:srgbClr val="FFFFFF"/>
                </a:solidFill>
                <a:latin typeface="Trebuchet MS"/>
                <a:cs typeface="Trebuchet MS"/>
              </a:rPr>
              <a:t>—the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project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transforms </a:t>
            </a:r>
            <a:r>
              <a:rPr dirty="0" sz="3150" spc="-105">
                <a:solidFill>
                  <a:srgbClr val="FFFFFF"/>
                </a:solidFill>
                <a:latin typeface="Trebuchet MS"/>
                <a:cs typeface="Trebuchet MS"/>
              </a:rPr>
              <a:t>raw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into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actionable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insights. </a:t>
            </a:r>
            <a:r>
              <a:rPr dirty="0" sz="315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15">
                <a:solidFill>
                  <a:srgbClr val="FFFFFF"/>
                </a:solidFill>
                <a:latin typeface="Trebuchet MS"/>
                <a:cs typeface="Trebuchet MS"/>
              </a:rPr>
              <a:t>resulting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interactive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dashboards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customizable </a:t>
            </a:r>
            <a:r>
              <a:rPr dirty="0" sz="3150" spc="-15">
                <a:solidFill>
                  <a:srgbClr val="FFFFFF"/>
                </a:solidFill>
                <a:latin typeface="Trebuchet MS"/>
                <a:cs typeface="Trebuchet MS"/>
              </a:rPr>
              <a:t>reports 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empower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managers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make 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data- </a:t>
            </a:r>
            <a:r>
              <a:rPr dirty="0" sz="3150" spc="-80">
                <a:solidFill>
                  <a:srgbClr val="FFFFFF"/>
                </a:solidFill>
                <a:latin typeface="Trebuchet MS"/>
                <a:cs typeface="Trebuchet MS"/>
              </a:rPr>
              <a:t>driven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decisions, 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optimize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workforce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productivity,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foster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continuous </a:t>
            </a:r>
            <a:r>
              <a:rPr dirty="0" sz="315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improvement </a:t>
            </a:r>
            <a:r>
              <a:rPr dirty="0" sz="3150" spc="25">
                <a:solidFill>
                  <a:srgbClr val="FFFFFF"/>
                </a:solidFill>
                <a:latin typeface="Trebuchet MS"/>
                <a:cs typeface="Trebuchet MS"/>
              </a:rPr>
              <a:t>across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3150" spc="-85">
                <a:solidFill>
                  <a:srgbClr val="FFFFFF"/>
                </a:solidFill>
                <a:latin typeface="Trebuchet MS"/>
                <a:cs typeface="Trebuchet MS"/>
              </a:rPr>
              <a:t>organization.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This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solution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not 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only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streamlines 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performance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management </a:t>
            </a:r>
            <a:r>
              <a:rPr dirty="0" sz="3150" spc="-45">
                <a:solidFill>
                  <a:srgbClr val="FFFFFF"/>
                </a:solidFill>
                <a:latin typeface="Trebuchet MS"/>
                <a:cs typeface="Trebuchet MS"/>
              </a:rPr>
              <a:t>but </a:t>
            </a:r>
            <a:r>
              <a:rPr dirty="0" sz="3150" spc="-40">
                <a:solidFill>
                  <a:srgbClr val="FFFFFF"/>
                </a:solidFill>
                <a:latin typeface="Trebuchet MS"/>
                <a:cs typeface="Trebuchet MS"/>
              </a:rPr>
              <a:t>also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offers </a:t>
            </a:r>
            <a:r>
              <a:rPr dirty="0" sz="3150" spc="-1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cost-effective, scalable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approach 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3150" spc="-30">
                <a:solidFill>
                  <a:srgbClr val="FFFFFF"/>
                </a:solidFill>
                <a:latin typeface="Trebuchet MS"/>
                <a:cs typeface="Trebuchet MS"/>
              </a:rPr>
              <a:t>enhancing </a:t>
            </a:r>
            <a:r>
              <a:rPr dirty="0" sz="3150" spc="-105">
                <a:solidFill>
                  <a:srgbClr val="FFFFFF"/>
                </a:solidFill>
                <a:latin typeface="Trebuchet MS"/>
                <a:cs typeface="Trebuchet MS"/>
              </a:rPr>
              <a:t>overall 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60">
                <a:solidFill>
                  <a:srgbClr val="FFFFFF"/>
                </a:solidFill>
                <a:latin typeface="Trebuchet MS"/>
                <a:cs typeface="Trebuchet MS"/>
              </a:rPr>
              <a:t>organizational</a:t>
            </a:r>
            <a:r>
              <a:rPr dirty="0" sz="3150" spc="-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25">
                <a:solidFill>
                  <a:srgbClr val="FFFFFF"/>
                </a:solidFill>
                <a:latin typeface="Trebuchet MS"/>
                <a:cs typeface="Trebuchet MS"/>
              </a:rPr>
              <a:t>efficiency.</a:t>
            </a:r>
            <a:endParaRPr sz="3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1602" y="857992"/>
            <a:ext cx="8045450" cy="1390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40"/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Vairavoli M</dc:creator>
  <cp:keywords>DAGPaw2yS7o,BAGAr09WLao</cp:keywords>
  <dc:title>Employee Data Analysis.pptx_20240830_120112_0000.pdf</dc:title>
  <dcterms:created xsi:type="dcterms:W3CDTF">2024-08-31T12:08:56Z</dcterms:created>
  <dcterms:modified xsi:type="dcterms:W3CDTF">2024-08-31T12:08:56Z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</Properties>
</file>