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5"/>
  </p:notesMasterIdLst>
  <p:sldIdLst>
    <p:sldId id="299"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66"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5F2720-9F0A-4CCF-94FB-CC34006AB306}">
  <a:tblStyle styleId="{555F2720-9F0A-4CCF-94FB-CC34006AB3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1"/>
    <p:restoredTop sz="87760"/>
  </p:normalViewPr>
  <p:slideViewPr>
    <p:cSldViewPr snapToGrid="0">
      <p:cViewPr varScale="1">
        <p:scale>
          <a:sx n="260" d="100"/>
          <a:sy n="260" d="100"/>
        </p:scale>
        <p:origin x="542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8c9856197_1_1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8c9856197_1_1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8c9856197_1_1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8c9856197_1_1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c9856197_1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c9856197_1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8c9856197_1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8c9856197_1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8c9856197_1_1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8c9856197_1_1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8c9856197_1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8c9856197_1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8c985619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8c985619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8c9856197_1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8c9856197_1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8c9856197_1_1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8c9856197_1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8c9856197_1_1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8c9856197_1_1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8c985619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8c985619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8c9856197_1_1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8c9856197_1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c9856197_1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c9856197_1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8c9856197_1_1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8c9856197_1_1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8c9856197_1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8c9856197_1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8c9856197_1_1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8c9856197_1_1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8e61c37b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8e61c37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8e61c37b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8e61c37b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e61c37b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e61c37b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8e61c37b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8e61c37b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8c9856197_1_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8c9856197_1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c9856197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c9856197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8e61c37b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8e61c37b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e61c37b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e61c37b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8e61c37b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8e61c37b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8e61c37b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8e61c37b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e61c37b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e61c37b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8e61c37b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8e61c37b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e61c37bc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e61c37b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8c9856197_1_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8c9856197_1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8e61c37b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8e61c37b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b8e61c37bc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b8e61c37b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c9856197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c985619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98a7390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98a7390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98a7390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98a7390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8e61c37b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8e61c37b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Tree>
    <p:extLst>
      <p:ext uri="{BB962C8B-B14F-4D97-AF65-F5344CB8AC3E}">
        <p14:creationId xmlns:p14="http://schemas.microsoft.com/office/powerpoint/2010/main" val="307221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c9856197_1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c9856197_1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8c9856197_1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8c9856197_1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8c9856197_1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8c9856197_1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c9856197_1_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c9856197_1_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8c9856197_1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8c9856197_1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vrudas/spring-framework-examples/tree/main/example-00-hell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vrudas/spring-framework-examples/tree/main/example-01-bean-factor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vrudas/spring-framework-examples/tree/main/example-02-bean-defini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vrudas/spring-framework-examples/tree/main/example-03-bean-scop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vrudas/spring-framework-examples/tree/main/example-04-bean-lifecycl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vrudas/spring-framework-examples/tree/main/example-05-dependency-injectio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vrudas/spring-framework-examples/tree/main/example-06-annotation-confi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vrudas/spring-framework-examples/tree/main/example-07-java-confi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spring.io/projec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vrudas/spring-framework-examples/tree/main/example-08-propertie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spring.io/spring-framework/docs/current/spring-framework-reference/integration.html" TargetMode="External"/><Relationship Id="rId3" Type="http://schemas.openxmlformats.org/officeDocument/2006/relationships/hyperlink" Target="https://docs.spring.io/spring-framework/docs/current/spring-framework-reference/core.html" TargetMode="External"/><Relationship Id="rId7" Type="http://schemas.openxmlformats.org/officeDocument/2006/relationships/hyperlink" Target="https://docs.spring.io/spring/docs/current/spring-framework-reference/web-reactiv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spring.io/spring/docs/current/spring-framework-reference/web.html" TargetMode="External"/><Relationship Id="rId5" Type="http://schemas.openxmlformats.org/officeDocument/2006/relationships/hyperlink" Target="https://docs.spring.io/spring-framework/docs/current/spring-framework-reference/data-access.html" TargetMode="External"/><Relationship Id="rId4" Type="http://schemas.openxmlformats.org/officeDocument/2006/relationships/hyperlink" Target="https://docs.spring.io/spring-framework/docs/current/spring-framework-reference/testing.html" TargetMode="External"/><Relationship Id="rId9" Type="http://schemas.openxmlformats.org/officeDocument/2006/relationships/hyperlink" Target="https://docs.spring.io/spring-framework/docs/current/spring-framework-reference/language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037550"/>
            <a:ext cx="8520600" cy="841800"/>
          </a:xfrm>
          <a:prstGeom prst="rect">
            <a:avLst/>
          </a:prstGeom>
          <a:noFill/>
          <a:ln>
            <a:noFill/>
          </a:ln>
        </p:spPr>
        <p:txBody>
          <a:bodyPr spcFirstLastPara="1" vert="horz" wrap="square" lIns="91425" tIns="91425" rIns="91425" bIns="91425" rtlCol="0" anchor="ctr" anchorCtr="0">
            <a:normAutofit/>
          </a:bodyPr>
          <a:lstStyle/>
          <a:p>
            <a:pPr algn="l"/>
            <a:r>
              <a:rPr lang="ru" dirty="0"/>
              <a:t>Lesson </a:t>
            </a:r>
            <a:r>
              <a:rPr lang="en-US" dirty="0"/>
              <a:t>15</a:t>
            </a:r>
            <a:r>
              <a:rPr lang="ru" dirty="0"/>
              <a:t>:</a:t>
            </a:r>
            <a:r>
              <a:rPr lang="en-US" dirty="0"/>
              <a:t> Spring Framework</a:t>
            </a:r>
            <a:endParaRPr dirty="0"/>
          </a:p>
        </p:txBody>
      </p:sp>
      <p:sp>
        <p:nvSpPr>
          <p:cNvPr id="55" name="Google Shape;55;p13"/>
          <p:cNvSpPr txBox="1">
            <a:spLocks noGrp="1"/>
          </p:cNvSpPr>
          <p:nvPr>
            <p:ph type="sldNum" idx="12"/>
          </p:nvPr>
        </p:nvSpPr>
        <p:spPr>
          <a:prstGeom prst="rect">
            <a:avLst/>
          </a:prstGeom>
          <a:noFill/>
          <a:ln>
            <a:noFill/>
          </a:ln>
        </p:spPr>
        <p:txBody>
          <a:bodyPr spcFirstLastPara="1" vert="horz" wrap="square" lIns="91425" tIns="91425" rIns="91425" bIns="91425" rtlCol="0" anchor="ctr" anchorCtr="0">
            <a:normAutofit/>
          </a:bodyPr>
          <a:lstStyle/>
          <a:p>
            <a:fld id="{00000000-1234-1234-1234-123412341234}" type="slidenum">
              <a:rPr lang="ru"/>
              <a:pPr/>
              <a:t>1</a:t>
            </a:fld>
            <a:endParaRPr/>
          </a:p>
        </p:txBody>
      </p:sp>
      <p:pic>
        <p:nvPicPr>
          <p:cNvPr id="56" name="Google Shape;56;p13"/>
          <p:cNvPicPr preferRelativeResize="0"/>
          <p:nvPr/>
        </p:nvPicPr>
        <p:blipFill>
          <a:blip r:embed="rId3">
            <a:alphaModFix/>
          </a:blip>
          <a:stretch>
            <a:fillRect/>
          </a:stretch>
        </p:blipFill>
        <p:spPr>
          <a:xfrm>
            <a:off x="6946350" y="4140675"/>
            <a:ext cx="1885950" cy="800100"/>
          </a:xfrm>
          <a:prstGeom prst="rect">
            <a:avLst/>
          </a:prstGeom>
          <a:noFill/>
          <a:ln>
            <a:noFill/>
          </a:ln>
        </p:spPr>
      </p:pic>
      <p:grpSp>
        <p:nvGrpSpPr>
          <p:cNvPr id="57" name="Google Shape;57;p13"/>
          <p:cNvGrpSpPr/>
          <p:nvPr/>
        </p:nvGrpSpPr>
        <p:grpSpPr>
          <a:xfrm>
            <a:off x="141016" y="1879350"/>
            <a:ext cx="4970030" cy="1450"/>
            <a:chOff x="-25800" y="1916325"/>
            <a:chExt cx="4970030" cy="1450"/>
          </a:xfrm>
        </p:grpSpPr>
        <p:cxnSp>
          <p:nvCxnSpPr>
            <p:cNvPr id="58" name="Google Shape;58;p13"/>
            <p:cNvCxnSpPr/>
            <p:nvPr/>
          </p:nvCxnSpPr>
          <p:spPr>
            <a:xfrm>
              <a:off x="-25800" y="1916325"/>
              <a:ext cx="1907100" cy="0"/>
            </a:xfrm>
            <a:prstGeom prst="straightConnector1">
              <a:avLst/>
            </a:prstGeom>
            <a:noFill/>
            <a:ln w="76200" cap="flat" cmpd="sng">
              <a:solidFill>
                <a:schemeClr val="tx1">
                  <a:lumMod val="95000"/>
                </a:schemeClr>
              </a:solidFill>
              <a:prstDash val="solid"/>
              <a:round/>
              <a:headEnd type="none" w="med" len="med"/>
              <a:tailEnd type="none" w="med" len="med"/>
            </a:ln>
          </p:spPr>
        </p:cxnSp>
        <p:cxnSp>
          <p:nvCxnSpPr>
            <p:cNvPr id="60" name="Google Shape;60;p13"/>
            <p:cNvCxnSpPr/>
            <p:nvPr/>
          </p:nvCxnSpPr>
          <p:spPr>
            <a:xfrm>
              <a:off x="2643300" y="1917775"/>
              <a:ext cx="768300" cy="0"/>
            </a:xfrm>
            <a:prstGeom prst="straightConnector1">
              <a:avLst/>
            </a:prstGeom>
            <a:noFill/>
            <a:ln w="76200" cap="flat" cmpd="sng">
              <a:solidFill>
                <a:srgbClr val="4A86E8"/>
              </a:solidFill>
              <a:prstDash val="solid"/>
              <a:round/>
              <a:headEnd type="none" w="med" len="med"/>
              <a:tailEnd type="none" w="med" len="med"/>
            </a:ln>
          </p:spPr>
        </p:cxnSp>
        <p:cxnSp>
          <p:nvCxnSpPr>
            <p:cNvPr id="61" name="Google Shape;61;p13"/>
            <p:cNvCxnSpPr/>
            <p:nvPr/>
          </p:nvCxnSpPr>
          <p:spPr>
            <a:xfrm>
              <a:off x="3405300" y="1917775"/>
              <a:ext cx="768300" cy="0"/>
            </a:xfrm>
            <a:prstGeom prst="straightConnector1">
              <a:avLst/>
            </a:prstGeom>
            <a:noFill/>
            <a:ln w="76200" cap="flat" cmpd="sng">
              <a:solidFill>
                <a:schemeClr val="accent4"/>
              </a:solidFill>
              <a:prstDash val="solid"/>
              <a:round/>
              <a:headEnd type="none" w="med" len="med"/>
              <a:tailEnd type="none" w="med" len="med"/>
            </a:ln>
          </p:spPr>
        </p:cxnSp>
        <p:cxnSp>
          <p:nvCxnSpPr>
            <p:cNvPr id="62" name="Google Shape;62;p13"/>
            <p:cNvCxnSpPr/>
            <p:nvPr/>
          </p:nvCxnSpPr>
          <p:spPr>
            <a:xfrm>
              <a:off x="4175930" y="1917775"/>
              <a:ext cx="768300" cy="0"/>
            </a:xfrm>
            <a:prstGeom prst="straightConnector1">
              <a:avLst/>
            </a:prstGeom>
            <a:noFill/>
            <a:ln w="76200" cap="flat" cmpd="sng">
              <a:solidFill>
                <a:srgbClr val="FF0000"/>
              </a:solidFill>
              <a:prstDash val="solid"/>
              <a:round/>
              <a:headEnd type="none" w="med" len="med"/>
              <a:tailEnd type="none" w="med" len="med"/>
            </a:ln>
          </p:spPr>
        </p:cxnSp>
      </p:grpSp>
      <p:cxnSp>
        <p:nvCxnSpPr>
          <p:cNvPr id="2" name="Google Shape;59;p13">
            <a:extLst>
              <a:ext uri="{FF2B5EF4-FFF2-40B4-BE49-F238E27FC236}">
                <a16:creationId xmlns:a16="http://schemas.microsoft.com/office/drawing/2014/main" id="{593B4927-A627-0FF1-7187-1A5C201A4BE7}"/>
              </a:ext>
            </a:extLst>
          </p:cNvPr>
          <p:cNvCxnSpPr>
            <a:cxnSpLocks/>
          </p:cNvCxnSpPr>
          <p:nvPr/>
        </p:nvCxnSpPr>
        <p:spPr>
          <a:xfrm>
            <a:off x="2048116" y="1879350"/>
            <a:ext cx="762000" cy="0"/>
          </a:xfrm>
          <a:prstGeom prst="straightConnector1">
            <a:avLst/>
          </a:prstGeom>
          <a:noFill/>
          <a:ln w="76200" cap="flat" cmpd="sng">
            <a:solidFill>
              <a:schemeClr val="accent5"/>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AOP</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Spring' </a:t>
            </a:r>
            <a:r>
              <a:rPr lang="ru">
                <a:solidFill>
                  <a:srgbClr val="4A86E8"/>
                </a:solidFill>
              </a:rPr>
              <a:t>AOP</a:t>
            </a:r>
            <a:r>
              <a:rPr lang="ru"/>
              <a:t> module provides an AOP Alliance-compliant aspect-oriented programming implementation allowing you to define, for example, method-interceptors and pointcuts to cleanly decouple code that implements functionality that should be separated. </a:t>
            </a:r>
            <a:endParaRPr/>
          </a:p>
          <a:p>
            <a:pPr marL="457200" lvl="0" indent="-342900" algn="l" rtl="0">
              <a:spcBef>
                <a:spcPts val="0"/>
              </a:spcBef>
              <a:spcAft>
                <a:spcPts val="0"/>
              </a:spcAft>
              <a:buSzPts val="1800"/>
              <a:buChar char="●"/>
            </a:pPr>
            <a:r>
              <a:rPr lang="ru"/>
              <a:t>The separate </a:t>
            </a:r>
            <a:r>
              <a:rPr lang="ru">
                <a:solidFill>
                  <a:srgbClr val="4A86E8"/>
                </a:solidFill>
              </a:rPr>
              <a:t>Aspects</a:t>
            </a:r>
            <a:r>
              <a:rPr lang="ru"/>
              <a:t> module provides integration with AspectJ.</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Inversion of Control - The Problem?</a:t>
            </a: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ru" sz="12800"/>
              <a:t>🤔</a:t>
            </a:r>
            <a:endParaRPr sz="1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Inversion of Control - The Problem?</a:t>
            </a:r>
            <a:endParaRPr/>
          </a:p>
        </p:txBody>
      </p:sp>
      <p:pic>
        <p:nvPicPr>
          <p:cNvPr id="129" name="Google Shape;129;p25"/>
          <p:cNvPicPr preferRelativeResize="0"/>
          <p:nvPr/>
        </p:nvPicPr>
        <p:blipFill>
          <a:blip r:embed="rId3">
            <a:alphaModFix/>
          </a:blip>
          <a:stretch>
            <a:fillRect/>
          </a:stretch>
        </p:blipFill>
        <p:spPr>
          <a:xfrm>
            <a:off x="912338" y="1017725"/>
            <a:ext cx="7319332"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Inversion of Control </a:t>
            </a: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6"/>
          <p:cNvPicPr preferRelativeResize="0"/>
          <p:nvPr/>
        </p:nvPicPr>
        <p:blipFill>
          <a:blip r:embed="rId3">
            <a:alphaModFix/>
          </a:blip>
          <a:stretch>
            <a:fillRect/>
          </a:stretch>
        </p:blipFill>
        <p:spPr>
          <a:xfrm>
            <a:off x="2200275" y="1162050"/>
            <a:ext cx="4743450" cy="281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Inversion of Control in Spring</a:t>
            </a: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ru"/>
              <a:t>The Spring container is at the core of the Spring Framework.</a:t>
            </a:r>
            <a:endParaRPr/>
          </a:p>
          <a:p>
            <a:pPr marL="457200" lvl="0" indent="-342900" algn="l" rtl="0">
              <a:spcBef>
                <a:spcPts val="0"/>
              </a:spcBef>
              <a:spcAft>
                <a:spcPts val="0"/>
              </a:spcAft>
              <a:buSzPts val="1800"/>
              <a:buAutoNum type="arabicPeriod"/>
            </a:pPr>
            <a:r>
              <a:rPr lang="ru"/>
              <a:t>The Spring container uses dependency injection (DI) to manage the components that make up an application.</a:t>
            </a:r>
            <a:endParaRPr/>
          </a:p>
          <a:p>
            <a:pPr marL="457200" lvl="0" indent="-342900" algn="l" rtl="0">
              <a:spcBef>
                <a:spcPts val="0"/>
              </a:spcBef>
              <a:spcAft>
                <a:spcPts val="0"/>
              </a:spcAft>
              <a:buSzPts val="1800"/>
              <a:buAutoNum type="arabicPeriod"/>
            </a:pPr>
            <a:r>
              <a:rPr lang="ru"/>
              <a:t>The container will create the objects, wire them together, configure them, and manage their complete lifecycle from creation till destruction.</a:t>
            </a:r>
            <a:endParaRPr/>
          </a:p>
          <a:p>
            <a:pPr marL="457200" lvl="0" indent="-342900" algn="l" rtl="0">
              <a:spcBef>
                <a:spcPts val="0"/>
              </a:spcBef>
              <a:spcAft>
                <a:spcPts val="0"/>
              </a:spcAft>
              <a:buSzPts val="1800"/>
              <a:buAutoNum type="arabicPeriod"/>
            </a:pPr>
            <a:r>
              <a:rPr lang="ru"/>
              <a:t>The container gets its instructions on what objects to instantiate, configure, and assemble by reading configuration metadata provided. The configuration metadata can be represented either by XML, Java annotations, or Java 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 Containers</a:t>
            </a:r>
            <a:endParaRPr/>
          </a:p>
        </p:txBody>
      </p:sp>
      <p:sp>
        <p:nvSpPr>
          <p:cNvPr id="148" name="Google Shape;14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t>Spring </a:t>
            </a:r>
            <a:r>
              <a:rPr lang="ru" dirty="0">
                <a:solidFill>
                  <a:srgbClr val="4A86E8"/>
                </a:solidFill>
              </a:rPr>
              <a:t>BeanFactory</a:t>
            </a:r>
            <a:r>
              <a:rPr lang="ru" dirty="0"/>
              <a:t> Container - this is the simplest container providing basic support for DI. There are a number of implementations of the BeanFactory interface that come supplied straight out-of-the-box with Spring. The most commonly used BeanFactory implementation is the XmlBeanFactory class.</a:t>
            </a:r>
            <a:endParaRPr dirty="0"/>
          </a:p>
          <a:p>
            <a:pPr marL="457200" lvl="0" indent="-342900" algn="l" rtl="0">
              <a:spcBef>
                <a:spcPts val="0"/>
              </a:spcBef>
              <a:spcAft>
                <a:spcPts val="0"/>
              </a:spcAft>
              <a:buSzPts val="1800"/>
              <a:buChar char="●"/>
            </a:pPr>
            <a:r>
              <a:rPr lang="ru" dirty="0"/>
              <a:t>Spring </a:t>
            </a:r>
            <a:r>
              <a:rPr lang="ru" dirty="0">
                <a:solidFill>
                  <a:srgbClr val="4A86E8"/>
                </a:solidFill>
              </a:rPr>
              <a:t>ApplicationContext</a:t>
            </a:r>
            <a:r>
              <a:rPr lang="ru" dirty="0"/>
              <a:t> Container - includes all functionality of the BeanFactory, and adds more enterprise-specific functionality such as the ability to resolve textual messages from a properties file and the ability to publish application events to interested event listeners.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Hello World</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ctr" rtl="0">
              <a:spcBef>
                <a:spcPts val="1200"/>
              </a:spcBef>
              <a:spcAft>
                <a:spcPts val="1200"/>
              </a:spcAft>
              <a:buNone/>
            </a:pPr>
            <a:r>
              <a:rPr lang="ru" u="sng" dirty="0">
                <a:solidFill>
                  <a:schemeClr val="hlink"/>
                </a:solidFill>
                <a:hlinkClick r:id="rId3"/>
              </a:rPr>
              <a:t>https://github.com/vrudas/spring-framework-examples/tree/main/example-00-hello</a:t>
            </a:r>
            <a:endParaRPr dirty="0"/>
          </a:p>
        </p:txBody>
      </p:sp>
      <p:pic>
        <p:nvPicPr>
          <p:cNvPr id="117" name="Google Shape;117;p23"/>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Containers</a:t>
            </a:r>
            <a:endParaRPr/>
          </a:p>
        </p:txBody>
      </p:sp>
      <p:sp>
        <p:nvSpPr>
          <p:cNvPr id="154" name="Google Shape;15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ctr" rtl="0">
              <a:spcBef>
                <a:spcPts val="1200"/>
              </a:spcBef>
              <a:spcAft>
                <a:spcPts val="1200"/>
              </a:spcAft>
              <a:buNone/>
            </a:pPr>
            <a:r>
              <a:rPr lang="ru" u="sng" dirty="0">
                <a:solidFill>
                  <a:schemeClr val="hlink"/>
                </a:solidFill>
                <a:hlinkClick r:id="rId3"/>
              </a:rPr>
              <a:t>https://github.com/vrudas/spring-framework-examples/tree/main/example-01-bean-factory</a:t>
            </a:r>
            <a:endParaRPr dirty="0"/>
          </a:p>
        </p:txBody>
      </p:sp>
      <p:pic>
        <p:nvPicPr>
          <p:cNvPr id="155" name="Google Shape;155;p29"/>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What is Bean?</a:t>
            </a:r>
            <a:endParaRPr/>
          </a:p>
        </p:txBody>
      </p:sp>
      <p:pic>
        <p:nvPicPr>
          <p:cNvPr id="161" name="Google Shape;161;p30"/>
          <p:cNvPicPr preferRelativeResize="0"/>
          <p:nvPr/>
        </p:nvPicPr>
        <p:blipFill>
          <a:blip r:embed="rId3">
            <a:alphaModFix/>
          </a:blip>
          <a:stretch>
            <a:fillRect/>
          </a:stretch>
        </p:blipFill>
        <p:spPr>
          <a:xfrm>
            <a:off x="2204800" y="1086700"/>
            <a:ext cx="4886505"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a:t>
            </a:r>
            <a:endParaRPr/>
          </a:p>
        </p:txBody>
      </p:sp>
      <p:sp>
        <p:nvSpPr>
          <p:cNvPr id="167" name="Google Shape;16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t>The objects that form the backbone of your application and that are managed by the Spring IoC container are called beans.</a:t>
            </a:r>
            <a:endParaRPr dirty="0"/>
          </a:p>
          <a:p>
            <a:pPr marL="0" lvl="0" indent="0" algn="l" rtl="0">
              <a:spcBef>
                <a:spcPts val="1200"/>
              </a:spcBef>
              <a:spcAft>
                <a:spcPts val="0"/>
              </a:spcAft>
              <a:buNone/>
            </a:pPr>
            <a:endParaRPr dirty="0"/>
          </a:p>
          <a:p>
            <a:pPr marL="457200" lvl="0" indent="-342900" algn="l" rtl="0">
              <a:spcBef>
                <a:spcPts val="1200"/>
              </a:spcBef>
              <a:spcAft>
                <a:spcPts val="0"/>
              </a:spcAft>
              <a:buSzPts val="1800"/>
              <a:buChar char="●"/>
            </a:pPr>
            <a:r>
              <a:rPr lang="ru" dirty="0"/>
              <a:t>A bean is an object that is instantiated, assembled, and otherwise managed by a Spring IoC container. These beans are created with the configuration metadata that you supply to the container, for example, in the form of XML </a:t>
            </a:r>
            <a:r>
              <a:rPr lang="ru" dirty="0">
                <a:solidFill>
                  <a:srgbClr val="4A86E8"/>
                </a:solidFill>
              </a:rPr>
              <a:t>&lt;bean/&gt;</a:t>
            </a:r>
            <a:r>
              <a:rPr lang="ru" dirty="0"/>
              <a:t> definitions which you have already seen in previous chapters.</a:t>
            </a: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Agenda</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t>Overview</a:t>
            </a:r>
            <a:endParaRPr dirty="0"/>
          </a:p>
          <a:p>
            <a:pPr marL="457200" lvl="0" indent="-342900" algn="l" rtl="0">
              <a:spcBef>
                <a:spcPts val="0"/>
              </a:spcBef>
              <a:spcAft>
                <a:spcPts val="0"/>
              </a:spcAft>
              <a:buSzPts val="1800"/>
              <a:buChar char="●"/>
            </a:pPr>
            <a:r>
              <a:rPr lang="ru" dirty="0"/>
              <a:t>Spring Platform</a:t>
            </a:r>
            <a:endParaRPr dirty="0"/>
          </a:p>
          <a:p>
            <a:pPr marL="457200" lvl="0" indent="-342900" algn="l" rtl="0">
              <a:spcBef>
                <a:spcPts val="0"/>
              </a:spcBef>
              <a:spcAft>
                <a:spcPts val="0"/>
              </a:spcAft>
              <a:buSzPts val="1800"/>
              <a:buChar char="●"/>
            </a:pPr>
            <a:r>
              <a:rPr lang="ru" dirty="0"/>
              <a:t>Spring Framework</a:t>
            </a:r>
            <a:endParaRPr dirty="0"/>
          </a:p>
          <a:p>
            <a:pPr marL="457200" lvl="0" indent="-342900" algn="l" rtl="0">
              <a:spcBef>
                <a:spcPts val="0"/>
              </a:spcBef>
              <a:spcAft>
                <a:spcPts val="0"/>
              </a:spcAft>
              <a:buSzPts val="1800"/>
              <a:buChar char="●"/>
            </a:pPr>
            <a:r>
              <a:rPr lang="ru" dirty="0"/>
              <a:t>Inversion of Control</a:t>
            </a:r>
            <a:endParaRPr dirty="0"/>
          </a:p>
          <a:p>
            <a:pPr marL="457200" lvl="0" indent="-342900" algn="l" rtl="0">
              <a:spcBef>
                <a:spcPts val="0"/>
              </a:spcBef>
              <a:spcAft>
                <a:spcPts val="0"/>
              </a:spcAft>
              <a:buSzPts val="1800"/>
              <a:buChar char="●"/>
            </a:pPr>
            <a:r>
              <a:rPr lang="ru" dirty="0"/>
              <a:t>Dependency Injection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Definition</a:t>
            </a:r>
            <a:endParaRPr/>
          </a:p>
        </p:txBody>
      </p:sp>
      <p:sp>
        <p:nvSpPr>
          <p:cNvPr id="173" name="Google Shape;17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The bean definition contains the information called configuration metadata which is needed for the container to know the followings:</a:t>
            </a:r>
            <a:endParaRPr dirty="0"/>
          </a:p>
          <a:p>
            <a:pPr marL="457200" lvl="0" indent="-342900" algn="l" rtl="0">
              <a:spcBef>
                <a:spcPts val="1200"/>
              </a:spcBef>
              <a:spcAft>
                <a:spcPts val="0"/>
              </a:spcAft>
              <a:buSzPts val="1800"/>
              <a:buChar char="●"/>
            </a:pPr>
            <a:r>
              <a:rPr lang="ru" dirty="0"/>
              <a:t>How to create a bean</a:t>
            </a:r>
            <a:endParaRPr dirty="0"/>
          </a:p>
          <a:p>
            <a:pPr marL="457200" lvl="0" indent="-342900" algn="l" rtl="0">
              <a:spcBef>
                <a:spcPts val="0"/>
              </a:spcBef>
              <a:spcAft>
                <a:spcPts val="0"/>
              </a:spcAft>
              <a:buSzPts val="1800"/>
              <a:buChar char="●"/>
            </a:pPr>
            <a:r>
              <a:rPr lang="ru" dirty="0"/>
              <a:t>Bean's lifecycle details</a:t>
            </a:r>
            <a:endParaRPr dirty="0"/>
          </a:p>
          <a:p>
            <a:pPr marL="457200" lvl="0" indent="-342900" algn="l" rtl="0">
              <a:spcBef>
                <a:spcPts val="0"/>
              </a:spcBef>
              <a:spcAft>
                <a:spcPts val="0"/>
              </a:spcAft>
              <a:buSzPts val="1800"/>
              <a:buChar char="●"/>
            </a:pPr>
            <a:r>
              <a:rPr lang="ru" dirty="0"/>
              <a:t>Bean's dependencies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Definition</a:t>
            </a:r>
            <a:endParaRPr/>
          </a:p>
        </p:txBody>
      </p:sp>
      <p:graphicFrame>
        <p:nvGraphicFramePr>
          <p:cNvPr id="179" name="Google Shape;179;p33"/>
          <p:cNvGraphicFramePr/>
          <p:nvPr/>
        </p:nvGraphicFramePr>
        <p:xfrm>
          <a:off x="280400" y="1017725"/>
          <a:ext cx="8583200" cy="3824970"/>
        </p:xfrm>
        <a:graphic>
          <a:graphicData uri="http://schemas.openxmlformats.org/drawingml/2006/table">
            <a:tbl>
              <a:tblPr>
                <a:noFill/>
                <a:tableStyleId>{555F2720-9F0A-4CCF-94FB-CC34006AB306}</a:tableStyleId>
              </a:tblPr>
              <a:tblGrid>
                <a:gridCol w="1605150">
                  <a:extLst>
                    <a:ext uri="{9D8B030D-6E8A-4147-A177-3AD203B41FA5}">
                      <a16:colId xmlns:a16="http://schemas.microsoft.com/office/drawing/2014/main" val="20000"/>
                    </a:ext>
                  </a:extLst>
                </a:gridCol>
                <a:gridCol w="6978050">
                  <a:extLst>
                    <a:ext uri="{9D8B030D-6E8A-4147-A177-3AD203B41FA5}">
                      <a16:colId xmlns:a16="http://schemas.microsoft.com/office/drawing/2014/main" val="20001"/>
                    </a:ext>
                  </a:extLst>
                </a:gridCol>
              </a:tblGrid>
              <a:tr h="298650">
                <a:tc>
                  <a:txBody>
                    <a:bodyPr/>
                    <a:lstStyle/>
                    <a:p>
                      <a:pPr marL="0" lvl="0" indent="0" algn="l" rtl="0">
                        <a:spcBef>
                          <a:spcPts val="0"/>
                        </a:spcBef>
                        <a:spcAft>
                          <a:spcPts val="0"/>
                        </a:spcAft>
                        <a:buNone/>
                      </a:pPr>
                      <a:r>
                        <a:rPr lang="ru" sz="1300" b="1">
                          <a:solidFill>
                            <a:schemeClr val="lt2"/>
                          </a:solidFill>
                        </a:rPr>
                        <a:t>Property</a:t>
                      </a:r>
                      <a:endParaRPr sz="1300" b="1">
                        <a:solidFill>
                          <a:schemeClr val="lt2"/>
                        </a:solidFill>
                      </a:endParaRPr>
                    </a:p>
                  </a:txBody>
                  <a:tcPr marL="91425" marR="91425" marT="91425" marB="91425"/>
                </a:tc>
                <a:tc>
                  <a:txBody>
                    <a:bodyPr/>
                    <a:lstStyle/>
                    <a:p>
                      <a:pPr marL="0" lvl="0" indent="0" algn="l" rtl="0">
                        <a:spcBef>
                          <a:spcPts val="0"/>
                        </a:spcBef>
                        <a:spcAft>
                          <a:spcPts val="0"/>
                        </a:spcAft>
                        <a:buNone/>
                      </a:pPr>
                      <a:r>
                        <a:rPr lang="ru" sz="1300" b="1">
                          <a:solidFill>
                            <a:schemeClr val="lt2"/>
                          </a:solidFill>
                        </a:rPr>
                        <a:t>Description</a:t>
                      </a:r>
                      <a:endParaRPr sz="1300" b="1">
                        <a:solidFill>
                          <a:schemeClr val="lt2"/>
                        </a:solidFill>
                      </a:endParaRPr>
                    </a:p>
                  </a:txBody>
                  <a:tcPr marL="91425" marR="91425" marT="91425" marB="91425"/>
                </a:tc>
                <a:extLst>
                  <a:ext uri="{0D108BD9-81ED-4DB2-BD59-A6C34878D82A}">
                    <a16:rowId xmlns:a16="http://schemas.microsoft.com/office/drawing/2014/main" val="10000"/>
                  </a:ext>
                </a:extLst>
              </a:tr>
              <a:tr h="240250">
                <a:tc>
                  <a:txBody>
                    <a:bodyPr/>
                    <a:lstStyle/>
                    <a:p>
                      <a:pPr marL="0" lvl="0" indent="0" algn="l" rtl="0">
                        <a:spcBef>
                          <a:spcPts val="0"/>
                        </a:spcBef>
                        <a:spcAft>
                          <a:spcPts val="0"/>
                        </a:spcAft>
                        <a:buNone/>
                      </a:pPr>
                      <a:r>
                        <a:rPr lang="ru" sz="1300">
                          <a:solidFill>
                            <a:srgbClr val="4A86E8"/>
                          </a:solidFill>
                        </a:rPr>
                        <a:t>class</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The bean class to be used to create the bean.</a:t>
                      </a:r>
                      <a:endParaRPr sz="1300" dirty="0">
                        <a:solidFill>
                          <a:schemeClr val="lt2"/>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ru" sz="1300">
                          <a:solidFill>
                            <a:srgbClr val="4A86E8"/>
                          </a:solidFill>
                        </a:rPr>
                        <a:t>name</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The unique bean identifier.</a:t>
                      </a:r>
                      <a:endParaRPr sz="1300" dirty="0">
                        <a:solidFill>
                          <a:schemeClr val="lt2"/>
                        </a:solidFill>
                      </a:endParaRPr>
                    </a:p>
                  </a:txBody>
                  <a:tcPr marL="91425" marR="91425" marT="91425" marB="91425"/>
                </a:tc>
                <a:extLst>
                  <a:ext uri="{0D108BD9-81ED-4DB2-BD59-A6C34878D82A}">
                    <a16:rowId xmlns:a16="http://schemas.microsoft.com/office/drawing/2014/main" val="10002"/>
                  </a:ext>
                </a:extLst>
              </a:tr>
              <a:tr h="299800">
                <a:tc>
                  <a:txBody>
                    <a:bodyPr/>
                    <a:lstStyle/>
                    <a:p>
                      <a:pPr marL="0" lvl="0" indent="0" algn="l" rtl="0">
                        <a:spcBef>
                          <a:spcPts val="0"/>
                        </a:spcBef>
                        <a:spcAft>
                          <a:spcPts val="0"/>
                        </a:spcAft>
                        <a:buNone/>
                      </a:pPr>
                      <a:r>
                        <a:rPr lang="ru" sz="1300">
                          <a:solidFill>
                            <a:srgbClr val="4A86E8"/>
                          </a:solidFill>
                        </a:rPr>
                        <a:t>scope</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The scope of the objects created from a particular bean definition.</a:t>
                      </a:r>
                      <a:endParaRPr sz="1300" dirty="0">
                        <a:solidFill>
                          <a:schemeClr val="lt2"/>
                        </a:solidFill>
                      </a:endParaRPr>
                    </a:p>
                  </a:txBody>
                  <a:tcPr marL="91425" marR="91425" marT="91425" marB="91425"/>
                </a:tc>
                <a:extLst>
                  <a:ext uri="{0D108BD9-81ED-4DB2-BD59-A6C34878D82A}">
                    <a16:rowId xmlns:a16="http://schemas.microsoft.com/office/drawing/2014/main" val="10003"/>
                  </a:ext>
                </a:extLst>
              </a:tr>
              <a:tr h="479675">
                <a:tc>
                  <a:txBody>
                    <a:bodyPr/>
                    <a:lstStyle/>
                    <a:p>
                      <a:pPr marL="0" lvl="0" indent="0" algn="l" rtl="0">
                        <a:spcBef>
                          <a:spcPts val="0"/>
                        </a:spcBef>
                        <a:spcAft>
                          <a:spcPts val="0"/>
                        </a:spcAft>
                        <a:buNone/>
                      </a:pPr>
                      <a:r>
                        <a:rPr lang="ru" sz="1300">
                          <a:solidFill>
                            <a:srgbClr val="4A86E8"/>
                          </a:solidFill>
                        </a:rPr>
                        <a:t>lazy-initialization mode</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Tells the IoC container to create a bean instance when it is first requested, rather than at startup.</a:t>
                      </a:r>
                      <a:endParaRPr sz="1300" dirty="0">
                        <a:solidFill>
                          <a:schemeClr val="lt2"/>
                        </a:solidFill>
                      </a:endParaRPr>
                    </a:p>
                  </a:txBody>
                  <a:tcPr marL="91425" marR="91425" marT="91425" marB="91425"/>
                </a:tc>
                <a:extLst>
                  <a:ext uri="{0D108BD9-81ED-4DB2-BD59-A6C34878D82A}">
                    <a16:rowId xmlns:a16="http://schemas.microsoft.com/office/drawing/2014/main" val="10004"/>
                  </a:ext>
                </a:extLst>
              </a:tr>
              <a:tr h="299800">
                <a:tc>
                  <a:txBody>
                    <a:bodyPr/>
                    <a:lstStyle/>
                    <a:p>
                      <a:pPr marL="0" lvl="0" indent="0" algn="l" rtl="0">
                        <a:spcBef>
                          <a:spcPts val="0"/>
                        </a:spcBef>
                        <a:spcAft>
                          <a:spcPts val="0"/>
                        </a:spcAft>
                        <a:buNone/>
                      </a:pPr>
                      <a:r>
                        <a:rPr lang="ru" sz="1300">
                          <a:solidFill>
                            <a:srgbClr val="4A86E8"/>
                          </a:solidFill>
                        </a:rPr>
                        <a:t>constructor-args</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Used to inject the dependencies into the class through a class constructor</a:t>
                      </a:r>
                      <a:endParaRPr sz="1300" dirty="0">
                        <a:solidFill>
                          <a:schemeClr val="lt2"/>
                        </a:solidFill>
                      </a:endParaRPr>
                    </a:p>
                  </a:txBody>
                  <a:tcPr marL="91425" marR="91425" marT="91425" marB="91425"/>
                </a:tc>
                <a:extLst>
                  <a:ext uri="{0D108BD9-81ED-4DB2-BD59-A6C34878D82A}">
                    <a16:rowId xmlns:a16="http://schemas.microsoft.com/office/drawing/2014/main" val="10005"/>
                  </a:ext>
                </a:extLst>
              </a:tr>
              <a:tr h="299800">
                <a:tc>
                  <a:txBody>
                    <a:bodyPr/>
                    <a:lstStyle/>
                    <a:p>
                      <a:pPr marL="0" lvl="0" indent="0" algn="l" rtl="0">
                        <a:spcBef>
                          <a:spcPts val="0"/>
                        </a:spcBef>
                        <a:spcAft>
                          <a:spcPts val="0"/>
                        </a:spcAft>
                        <a:buNone/>
                      </a:pPr>
                      <a:r>
                        <a:rPr lang="ru" sz="1300">
                          <a:solidFill>
                            <a:srgbClr val="4A86E8"/>
                          </a:solidFill>
                        </a:rPr>
                        <a:t>properties</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Used to inject the dependencies into the class through setter methods</a:t>
                      </a:r>
                      <a:endParaRPr sz="1300" dirty="0">
                        <a:solidFill>
                          <a:schemeClr val="lt2"/>
                        </a:solidFill>
                      </a:endParaRPr>
                    </a:p>
                  </a:txBody>
                  <a:tcPr marL="91425" marR="91425" marT="91425" marB="91425"/>
                </a:tc>
                <a:extLst>
                  <a:ext uri="{0D108BD9-81ED-4DB2-BD59-A6C34878D82A}">
                    <a16:rowId xmlns:a16="http://schemas.microsoft.com/office/drawing/2014/main" val="10006"/>
                  </a:ext>
                </a:extLst>
              </a:tr>
              <a:tr h="375950">
                <a:tc>
                  <a:txBody>
                    <a:bodyPr/>
                    <a:lstStyle/>
                    <a:p>
                      <a:pPr marL="0" lvl="0" indent="0" algn="l" rtl="0">
                        <a:spcBef>
                          <a:spcPts val="0"/>
                        </a:spcBef>
                        <a:spcAft>
                          <a:spcPts val="0"/>
                        </a:spcAft>
                        <a:buNone/>
                      </a:pPr>
                      <a:r>
                        <a:rPr lang="ru" sz="1300">
                          <a:solidFill>
                            <a:srgbClr val="4A86E8"/>
                          </a:solidFill>
                        </a:rPr>
                        <a:t>initialization method</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A callback to be called just after all necessary properties on the bean have been set by the container.</a:t>
                      </a:r>
                      <a:endParaRPr sz="1300" dirty="0">
                        <a:solidFill>
                          <a:schemeClr val="lt2"/>
                        </a:solidFill>
                      </a:endParaRPr>
                    </a:p>
                  </a:txBody>
                  <a:tcPr marL="91425" marR="91425" marT="91425" marB="91425"/>
                </a:tc>
                <a:extLst>
                  <a:ext uri="{0D108BD9-81ED-4DB2-BD59-A6C34878D82A}">
                    <a16:rowId xmlns:a16="http://schemas.microsoft.com/office/drawing/2014/main" val="10007"/>
                  </a:ext>
                </a:extLst>
              </a:tr>
              <a:tr h="299800">
                <a:tc>
                  <a:txBody>
                    <a:bodyPr/>
                    <a:lstStyle/>
                    <a:p>
                      <a:pPr marL="0" lvl="0" indent="0" algn="l" rtl="0">
                        <a:spcBef>
                          <a:spcPts val="0"/>
                        </a:spcBef>
                        <a:spcAft>
                          <a:spcPts val="0"/>
                        </a:spcAft>
                        <a:buNone/>
                      </a:pPr>
                      <a:r>
                        <a:rPr lang="ru" sz="1300">
                          <a:solidFill>
                            <a:srgbClr val="4A86E8"/>
                          </a:solidFill>
                        </a:rPr>
                        <a:t>destruction method</a:t>
                      </a:r>
                      <a:endParaRPr sz="1300">
                        <a:solidFill>
                          <a:srgbClr val="4A86E8"/>
                        </a:solidFill>
                      </a:endParaRPr>
                    </a:p>
                  </a:txBody>
                  <a:tcPr marL="91425" marR="91425" marT="91425" marB="91425"/>
                </a:tc>
                <a:tc>
                  <a:txBody>
                    <a:bodyPr/>
                    <a:lstStyle/>
                    <a:p>
                      <a:pPr marL="0" lvl="0" indent="0" algn="l" rtl="0">
                        <a:spcBef>
                          <a:spcPts val="0"/>
                        </a:spcBef>
                        <a:spcAft>
                          <a:spcPts val="0"/>
                        </a:spcAft>
                        <a:buNone/>
                      </a:pPr>
                      <a:r>
                        <a:rPr lang="ru" sz="1300" dirty="0">
                          <a:solidFill>
                            <a:schemeClr val="lt2"/>
                          </a:solidFill>
                        </a:rPr>
                        <a:t>A callback to be used when the container containing the bean is destroyed.</a:t>
                      </a:r>
                      <a:endParaRPr sz="1300" dirty="0">
                        <a:solidFill>
                          <a:schemeClr val="lt2"/>
                        </a:solidFill>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Bean Definition</a:t>
            </a:r>
            <a:endParaRPr/>
          </a:p>
        </p:txBody>
      </p:sp>
      <p:sp>
        <p:nvSpPr>
          <p:cNvPr id="185" name="Google Shape;18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ctr" rtl="0">
              <a:spcBef>
                <a:spcPts val="1200"/>
              </a:spcBef>
              <a:spcAft>
                <a:spcPts val="1200"/>
              </a:spcAft>
              <a:buNone/>
            </a:pPr>
            <a:r>
              <a:rPr lang="ru" u="sng" dirty="0">
                <a:solidFill>
                  <a:schemeClr val="hlink"/>
                </a:solidFill>
                <a:hlinkClick r:id="rId3"/>
              </a:rPr>
              <a:t>https://github.com/vrudas/spring-framework-examples/tree/main/example-02-bean-definition</a:t>
            </a:r>
            <a:endParaRPr dirty="0"/>
          </a:p>
        </p:txBody>
      </p:sp>
      <p:pic>
        <p:nvPicPr>
          <p:cNvPr id="186" name="Google Shape;186;p34"/>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Scopes</a:t>
            </a:r>
            <a:endParaRPr/>
          </a:p>
        </p:txBody>
      </p:sp>
      <p:graphicFrame>
        <p:nvGraphicFramePr>
          <p:cNvPr id="192" name="Google Shape;192;p35"/>
          <p:cNvGraphicFramePr/>
          <p:nvPr>
            <p:extLst>
              <p:ext uri="{D42A27DB-BD31-4B8C-83A1-F6EECF244321}">
                <p14:modId xmlns:p14="http://schemas.microsoft.com/office/powerpoint/2010/main" val="2947779070"/>
              </p:ext>
            </p:extLst>
          </p:nvPr>
        </p:nvGraphicFramePr>
        <p:xfrm>
          <a:off x="280400" y="1017725"/>
          <a:ext cx="8154299" cy="3462453"/>
        </p:xfrm>
        <a:graphic>
          <a:graphicData uri="http://schemas.openxmlformats.org/drawingml/2006/table">
            <a:tbl>
              <a:tblPr>
                <a:noFill/>
                <a:tableStyleId>{555F2720-9F0A-4CCF-94FB-CC34006AB306}</a:tableStyleId>
              </a:tblPr>
              <a:tblGrid>
                <a:gridCol w="1524941">
                  <a:extLst>
                    <a:ext uri="{9D8B030D-6E8A-4147-A177-3AD203B41FA5}">
                      <a16:colId xmlns:a16="http://schemas.microsoft.com/office/drawing/2014/main" val="20000"/>
                    </a:ext>
                  </a:extLst>
                </a:gridCol>
                <a:gridCol w="6629358">
                  <a:extLst>
                    <a:ext uri="{9D8B030D-6E8A-4147-A177-3AD203B41FA5}">
                      <a16:colId xmlns:a16="http://schemas.microsoft.com/office/drawing/2014/main" val="20001"/>
                    </a:ext>
                  </a:extLst>
                </a:gridCol>
              </a:tblGrid>
              <a:tr h="280050">
                <a:tc>
                  <a:txBody>
                    <a:bodyPr/>
                    <a:lstStyle/>
                    <a:p>
                      <a:pPr marL="0" lvl="0" indent="0" algn="l" rtl="0">
                        <a:spcBef>
                          <a:spcPts val="0"/>
                        </a:spcBef>
                        <a:spcAft>
                          <a:spcPts val="0"/>
                        </a:spcAft>
                        <a:buNone/>
                      </a:pPr>
                      <a:r>
                        <a:rPr lang="ru" sz="1050" b="1" dirty="0">
                          <a:solidFill>
                            <a:schemeClr val="lt2"/>
                          </a:solidFill>
                        </a:rPr>
                        <a:t>Property</a:t>
                      </a:r>
                      <a:endParaRPr sz="1050" b="1" dirty="0">
                        <a:solidFill>
                          <a:schemeClr val="lt2"/>
                        </a:solidFill>
                      </a:endParaRPr>
                    </a:p>
                  </a:txBody>
                  <a:tcPr marL="91425" marR="91425" marT="91425" marB="91425"/>
                </a:tc>
                <a:tc>
                  <a:txBody>
                    <a:bodyPr/>
                    <a:lstStyle/>
                    <a:p>
                      <a:pPr marL="0" lvl="0" indent="0" algn="l" rtl="0">
                        <a:spcBef>
                          <a:spcPts val="0"/>
                        </a:spcBef>
                        <a:spcAft>
                          <a:spcPts val="0"/>
                        </a:spcAft>
                        <a:buNone/>
                      </a:pPr>
                      <a:r>
                        <a:rPr lang="ru" sz="1050" b="1">
                          <a:solidFill>
                            <a:schemeClr val="lt2"/>
                          </a:solidFill>
                        </a:rPr>
                        <a:t>Description</a:t>
                      </a:r>
                      <a:endParaRPr sz="1050" b="1">
                        <a:solidFill>
                          <a:schemeClr val="lt2"/>
                        </a:solidFill>
                      </a:endParaRPr>
                    </a:p>
                  </a:txBody>
                  <a:tcPr marL="91425" marR="91425" marT="91425" marB="91425"/>
                </a:tc>
                <a:extLst>
                  <a:ext uri="{0D108BD9-81ED-4DB2-BD59-A6C34878D82A}">
                    <a16:rowId xmlns:a16="http://schemas.microsoft.com/office/drawing/2014/main" val="10000"/>
                  </a:ext>
                </a:extLst>
              </a:tr>
              <a:tr h="291253">
                <a:tc>
                  <a:txBody>
                    <a:bodyPr/>
                    <a:lstStyle/>
                    <a:p>
                      <a:pPr marL="0" lvl="0" indent="0" algn="l" rtl="0">
                        <a:spcBef>
                          <a:spcPts val="0"/>
                        </a:spcBef>
                        <a:spcAft>
                          <a:spcPts val="0"/>
                        </a:spcAft>
                        <a:buNone/>
                      </a:pPr>
                      <a:r>
                        <a:rPr lang="ru" sz="1050" dirty="0">
                          <a:solidFill>
                            <a:srgbClr val="4A86E8"/>
                          </a:solidFill>
                        </a:rPr>
                        <a:t>singleton</a:t>
                      </a:r>
                      <a:endParaRPr sz="1050" dirty="0">
                        <a:solidFill>
                          <a:srgbClr val="4A86E8"/>
                        </a:solidFill>
                      </a:endParaRPr>
                    </a:p>
                  </a:txBody>
                  <a:tcPr marL="91425" marR="91425" marT="91425" marB="91425"/>
                </a:tc>
                <a:tc>
                  <a:txBody>
                    <a:bodyPr/>
                    <a:lstStyle/>
                    <a:p>
                      <a:pPr marL="0" lvl="0" indent="0" algn="l" rtl="0">
                        <a:spcBef>
                          <a:spcPts val="0"/>
                        </a:spcBef>
                        <a:spcAft>
                          <a:spcPts val="0"/>
                        </a:spcAft>
                        <a:buNone/>
                      </a:pPr>
                      <a:r>
                        <a:rPr lang="ru" sz="1050" dirty="0">
                          <a:solidFill>
                            <a:schemeClr val="lt2"/>
                          </a:solidFill>
                        </a:rPr>
                        <a:t>This scopes the bean definition to a single instance per Spring IoC container (default).</a:t>
                      </a:r>
                      <a:endParaRPr sz="1050" dirty="0">
                        <a:solidFill>
                          <a:schemeClr val="lt2"/>
                        </a:solidFill>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ru" sz="1050" dirty="0">
                          <a:solidFill>
                            <a:srgbClr val="4A86E8"/>
                          </a:solidFill>
                        </a:rPr>
                        <a:t>prototype</a:t>
                      </a:r>
                      <a:endParaRPr sz="1050" dirty="0">
                        <a:solidFill>
                          <a:srgbClr val="4A86E8"/>
                        </a:solidFill>
                      </a:endParaRPr>
                    </a:p>
                  </a:txBody>
                  <a:tcPr marL="91425" marR="91425" marT="91425" marB="91425"/>
                </a:tc>
                <a:tc>
                  <a:txBody>
                    <a:bodyPr/>
                    <a:lstStyle/>
                    <a:p>
                      <a:pPr marL="0" lvl="0" indent="0" algn="l" rtl="0">
                        <a:spcBef>
                          <a:spcPts val="0"/>
                        </a:spcBef>
                        <a:spcAft>
                          <a:spcPts val="0"/>
                        </a:spcAft>
                        <a:buNone/>
                      </a:pPr>
                      <a:r>
                        <a:rPr lang="ru" sz="1050" dirty="0">
                          <a:solidFill>
                            <a:schemeClr val="lt2"/>
                          </a:solidFill>
                        </a:rPr>
                        <a:t>This scopes a single bean definition to have any number of object instances.</a:t>
                      </a:r>
                      <a:endParaRPr sz="1050" dirty="0">
                        <a:solidFill>
                          <a:schemeClr val="lt2"/>
                        </a:solidFill>
                      </a:endParaRPr>
                    </a:p>
                  </a:txBody>
                  <a:tcPr marL="91425" marR="91425" marT="91425" marB="91425"/>
                </a:tc>
                <a:extLst>
                  <a:ext uri="{0D108BD9-81ED-4DB2-BD59-A6C34878D82A}">
                    <a16:rowId xmlns:a16="http://schemas.microsoft.com/office/drawing/2014/main" val="10002"/>
                  </a:ext>
                </a:extLst>
              </a:tr>
              <a:tr h="291253">
                <a:tc>
                  <a:txBody>
                    <a:bodyPr/>
                    <a:lstStyle/>
                    <a:p>
                      <a:pPr marL="0" lvl="0" indent="0" algn="l" rtl="0">
                        <a:spcBef>
                          <a:spcPts val="0"/>
                        </a:spcBef>
                        <a:spcAft>
                          <a:spcPts val="0"/>
                        </a:spcAft>
                        <a:buNone/>
                      </a:pPr>
                      <a:r>
                        <a:rPr lang="ru" sz="1050" dirty="0">
                          <a:solidFill>
                            <a:srgbClr val="4A86E8"/>
                          </a:solidFill>
                        </a:rPr>
                        <a:t>request</a:t>
                      </a:r>
                      <a:r>
                        <a:rPr lang="ru" sz="1050" dirty="0">
                          <a:solidFill>
                            <a:srgbClr val="FF0000"/>
                          </a:solidFill>
                        </a:rPr>
                        <a:t>*</a:t>
                      </a:r>
                      <a:endParaRPr sz="1050" dirty="0">
                        <a:solidFill>
                          <a:srgbClr val="FF0000"/>
                        </a:solidFill>
                      </a:endParaRPr>
                    </a:p>
                  </a:txBody>
                  <a:tcPr marL="91425" marR="91425" marT="91425" marB="91425"/>
                </a:tc>
                <a:tc>
                  <a:txBody>
                    <a:bodyPr/>
                    <a:lstStyle/>
                    <a:p>
                      <a:pPr marL="0" lvl="0" indent="0" algn="l" rtl="0">
                        <a:spcBef>
                          <a:spcPts val="0"/>
                        </a:spcBef>
                        <a:spcAft>
                          <a:spcPts val="0"/>
                        </a:spcAft>
                        <a:buNone/>
                      </a:pPr>
                      <a:r>
                        <a:rPr lang="ru" sz="1050" dirty="0">
                          <a:solidFill>
                            <a:schemeClr val="lt2"/>
                          </a:solidFill>
                        </a:rPr>
                        <a:t>This scopes a bean definition to an HTTP request.</a:t>
                      </a:r>
                      <a:endParaRPr sz="1050" dirty="0">
                        <a:solidFill>
                          <a:schemeClr val="lt2"/>
                        </a:solidFill>
                      </a:endParaRPr>
                    </a:p>
                  </a:txBody>
                  <a:tcPr marL="91425" marR="91425" marT="91425" marB="91425"/>
                </a:tc>
                <a:extLst>
                  <a:ext uri="{0D108BD9-81ED-4DB2-BD59-A6C34878D82A}">
                    <a16:rowId xmlns:a16="http://schemas.microsoft.com/office/drawing/2014/main" val="10003"/>
                  </a:ext>
                </a:extLst>
              </a:tr>
              <a:tr h="352608">
                <a:tc>
                  <a:txBody>
                    <a:bodyPr/>
                    <a:lstStyle/>
                    <a:p>
                      <a:pPr marL="0" lvl="0" indent="0" algn="l" rtl="0">
                        <a:spcBef>
                          <a:spcPts val="0"/>
                        </a:spcBef>
                        <a:spcAft>
                          <a:spcPts val="0"/>
                        </a:spcAft>
                        <a:buNone/>
                      </a:pPr>
                      <a:r>
                        <a:rPr lang="ru" sz="1050" dirty="0">
                          <a:solidFill>
                            <a:srgbClr val="4A86E8"/>
                          </a:solidFill>
                        </a:rPr>
                        <a:t>session</a:t>
                      </a:r>
                      <a:r>
                        <a:rPr lang="ru" sz="1050" dirty="0">
                          <a:solidFill>
                            <a:srgbClr val="FF0000"/>
                          </a:solidFill>
                        </a:rPr>
                        <a:t>*</a:t>
                      </a:r>
                      <a:endParaRPr sz="1050" dirty="0">
                        <a:solidFill>
                          <a:srgbClr val="FF0000"/>
                        </a:solidFill>
                      </a:endParaRPr>
                    </a:p>
                  </a:txBody>
                  <a:tcPr marL="91425" marR="91425" marT="91425" marB="91425"/>
                </a:tc>
                <a:tc>
                  <a:txBody>
                    <a:bodyPr/>
                    <a:lstStyle/>
                    <a:p>
                      <a:pPr marL="0" lvl="0" indent="0" algn="l" rtl="0">
                        <a:spcBef>
                          <a:spcPts val="0"/>
                        </a:spcBef>
                        <a:spcAft>
                          <a:spcPts val="0"/>
                        </a:spcAft>
                        <a:buNone/>
                      </a:pPr>
                      <a:r>
                        <a:rPr lang="ru" sz="1050" dirty="0">
                          <a:solidFill>
                            <a:schemeClr val="lt2"/>
                          </a:solidFill>
                        </a:rPr>
                        <a:t>This scopes a bean definition to an HTTP session.</a:t>
                      </a:r>
                      <a:endParaRPr sz="1050" dirty="0">
                        <a:solidFill>
                          <a:schemeClr val="lt2"/>
                        </a:solidFill>
                      </a:endParaRPr>
                    </a:p>
                  </a:txBody>
                  <a:tcPr marL="91425" marR="91425" marT="91425" marB="91425"/>
                </a:tc>
                <a:extLst>
                  <a:ext uri="{0D108BD9-81ED-4DB2-BD59-A6C34878D82A}">
                    <a16:rowId xmlns:a16="http://schemas.microsoft.com/office/drawing/2014/main" val="10004"/>
                  </a:ext>
                </a:extLst>
              </a:tr>
              <a:tr h="6049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50" dirty="0">
                          <a:solidFill>
                            <a:srgbClr val="4A86E8"/>
                          </a:solidFill>
                        </a:rPr>
                        <a:t>application</a:t>
                      </a:r>
                      <a:r>
                        <a:rPr lang="en-GB" sz="1050" dirty="0">
                          <a:solidFill>
                            <a:srgbClr val="FF0000"/>
                          </a:solidFill>
                        </a:rPr>
                        <a:t>*</a:t>
                      </a:r>
                    </a:p>
                    <a:p>
                      <a:pPr marL="0" lvl="0" indent="0" algn="l" rtl="0">
                        <a:spcBef>
                          <a:spcPts val="0"/>
                        </a:spcBef>
                        <a:spcAft>
                          <a:spcPts val="0"/>
                        </a:spcAft>
                        <a:buNone/>
                      </a:pPr>
                      <a:endParaRPr sz="1050" dirty="0">
                        <a:solidFill>
                          <a:srgbClr val="FF0000"/>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50" dirty="0">
                          <a:solidFill>
                            <a:schemeClr val="lt2"/>
                          </a:solidFill>
                        </a:rPr>
                        <a:t>When beans are application scoped, the same instance of the bean is shared across multiple servlet-based applications running in the same </a:t>
                      </a:r>
                      <a:r>
                        <a:rPr lang="en-GB" sz="1050" dirty="0" err="1">
                          <a:solidFill>
                            <a:schemeClr val="lt2"/>
                          </a:solidFill>
                        </a:rPr>
                        <a:t>ServletContext</a:t>
                      </a:r>
                      <a:r>
                        <a:rPr lang="en-GB" sz="1050" dirty="0">
                          <a:solidFill>
                            <a:schemeClr val="lt2"/>
                          </a:solidFill>
                        </a:rPr>
                        <a:t>, while singleton scoped beans are scoped to a single application context only.</a:t>
                      </a:r>
                      <a:endParaRPr sz="1050" dirty="0">
                        <a:solidFill>
                          <a:schemeClr val="lt2"/>
                        </a:solidFill>
                      </a:endParaRPr>
                    </a:p>
                  </a:txBody>
                  <a:tcPr marL="91425" marR="91425" marT="91425" marB="91425"/>
                </a:tc>
                <a:extLst>
                  <a:ext uri="{0D108BD9-81ED-4DB2-BD59-A6C34878D82A}">
                    <a16:rowId xmlns:a16="http://schemas.microsoft.com/office/drawing/2014/main" val="1071226495"/>
                  </a:ext>
                </a:extLst>
              </a:tr>
              <a:tr h="10754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050" dirty="0" err="1">
                          <a:solidFill>
                            <a:srgbClr val="4A86E8"/>
                          </a:solidFill>
                        </a:rPr>
                        <a:t>websocket</a:t>
                      </a:r>
                      <a:r>
                        <a:rPr lang="en-GB" sz="1050" dirty="0">
                          <a:solidFill>
                            <a:srgbClr val="FF0000"/>
                          </a:solidFill>
                        </a:rPr>
                        <a:t>*</a:t>
                      </a:r>
                    </a:p>
                    <a:p>
                      <a:pPr marL="0" lvl="0" indent="0" algn="l" rtl="0">
                        <a:spcBef>
                          <a:spcPts val="0"/>
                        </a:spcBef>
                        <a:spcAft>
                          <a:spcPts val="0"/>
                        </a:spcAft>
                        <a:buNone/>
                      </a:pPr>
                      <a:endParaRPr sz="1050" dirty="0">
                        <a:solidFill>
                          <a:srgbClr val="FF0000"/>
                        </a:solidFill>
                      </a:endParaRPr>
                    </a:p>
                  </a:txBody>
                  <a:tcPr marL="91425" marR="91425" marT="91425" marB="91425"/>
                </a:tc>
                <a:tc>
                  <a:txBody>
                    <a:bodyPr/>
                    <a:lstStyle/>
                    <a:p>
                      <a:pPr marL="0" lvl="0" indent="0" algn="l" rtl="0">
                        <a:spcBef>
                          <a:spcPts val="0"/>
                        </a:spcBef>
                        <a:spcAft>
                          <a:spcPts val="0"/>
                        </a:spcAft>
                        <a:buNone/>
                      </a:pPr>
                      <a:r>
                        <a:rPr lang="en-GB" sz="1050" dirty="0">
                          <a:solidFill>
                            <a:schemeClr val="lt2"/>
                          </a:solidFill>
                        </a:rPr>
                        <a:t>When first accessed, WebSocket scoped beans are stored in the WebSocket session attributes. The same instance of the bean is then returned whenever that bean is accessed during the entire WebSocket session.</a:t>
                      </a:r>
                    </a:p>
                    <a:p>
                      <a:pPr marL="0" lvl="0" indent="0" algn="l" rtl="0">
                        <a:spcBef>
                          <a:spcPts val="0"/>
                        </a:spcBef>
                        <a:spcAft>
                          <a:spcPts val="0"/>
                        </a:spcAft>
                        <a:buNone/>
                      </a:pPr>
                      <a:r>
                        <a:rPr lang="en-GB" sz="1050" dirty="0">
                          <a:solidFill>
                            <a:schemeClr val="lt2"/>
                          </a:solidFill>
                        </a:rPr>
                        <a:t>We can also say that it exhibits singleton </a:t>
                      </a:r>
                      <a:r>
                        <a:rPr lang="en-GB" sz="1050" dirty="0" err="1">
                          <a:solidFill>
                            <a:schemeClr val="lt2"/>
                          </a:solidFill>
                        </a:rPr>
                        <a:t>behavior</a:t>
                      </a:r>
                      <a:r>
                        <a:rPr lang="en-GB" sz="1050" dirty="0">
                          <a:solidFill>
                            <a:schemeClr val="lt2"/>
                          </a:solidFill>
                        </a:rPr>
                        <a:t>, but limited to a WebSocket session only.</a:t>
                      </a:r>
                    </a:p>
                    <a:p>
                      <a:pPr marL="0" lvl="0" indent="0" algn="l" rtl="0">
                        <a:spcBef>
                          <a:spcPts val="0"/>
                        </a:spcBef>
                        <a:spcAft>
                          <a:spcPts val="0"/>
                        </a:spcAft>
                        <a:buNone/>
                      </a:pPr>
                      <a:endParaRPr sz="1050" dirty="0">
                        <a:solidFill>
                          <a:schemeClr val="lt2"/>
                        </a:solidFill>
                      </a:endParaRPr>
                    </a:p>
                  </a:txBody>
                  <a:tcPr marL="91425" marR="91425" marT="91425" marB="91425"/>
                </a:tc>
                <a:extLst>
                  <a:ext uri="{0D108BD9-81ED-4DB2-BD59-A6C34878D82A}">
                    <a16:rowId xmlns:a16="http://schemas.microsoft.com/office/drawing/2014/main" val="258548838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Bean Scope</a:t>
            </a: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https://github.com/vrudas/spring-framework-examples/tree/main/example-03-bean-scope</a:t>
            </a:r>
            <a:endParaRPr/>
          </a:p>
        </p:txBody>
      </p:sp>
      <p:pic>
        <p:nvPicPr>
          <p:cNvPr id="199" name="Google Shape;199;p36"/>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Lifecycle</a:t>
            </a:r>
            <a:endParaRPr/>
          </a:p>
        </p:txBody>
      </p:sp>
      <p:sp>
        <p:nvSpPr>
          <p:cNvPr id="205" name="Google Shape;20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The life cycle of a Spring bean is clear to understand.</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ru" dirty="0"/>
              <a:t>When a bean is instantiated, it may be required to perform some initialization to get it into a usable state.</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ru" dirty="0"/>
              <a:t>When the bean is no longer required and is removed from the container, some cleanup may be required.</a:t>
            </a:r>
            <a:endParaRPr dirty="0"/>
          </a:p>
          <a:p>
            <a:pPr marL="0" lvl="0" indent="0" algn="l" rtl="0">
              <a:spcBef>
                <a:spcPts val="1200"/>
              </a:spcBef>
              <a:spcAft>
                <a:spcPts val="12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Lifecycle - Initialization</a:t>
            </a:r>
            <a:endParaRPr/>
          </a:p>
        </p:txBody>
      </p:sp>
      <p:sp>
        <p:nvSpPr>
          <p:cNvPr id="211" name="Google Shape;211;p38"/>
          <p:cNvSpPr txBox="1">
            <a:spLocks noGrp="1"/>
          </p:cNvSpPr>
          <p:nvPr>
            <p:ph type="body" idx="1"/>
          </p:nvPr>
        </p:nvSpPr>
        <p:spPr>
          <a:xfrm>
            <a:off x="311700" y="1152475"/>
            <a:ext cx="8616300" cy="3416400"/>
          </a:xfrm>
          <a:prstGeom prst="rect">
            <a:avLst/>
          </a:prstGeom>
        </p:spPr>
        <p:txBody>
          <a:bodyPr spcFirstLastPara="1" wrap="square" lIns="91425" tIns="91425" rIns="91425" bIns="91425" anchor="t" anchorCtr="0">
            <a:normAutofit fontScale="62500" lnSpcReduction="20000"/>
          </a:bodyPr>
          <a:lstStyle/>
          <a:p>
            <a:pPr marL="457200" lvl="0" indent="-308610" algn="l" rtl="0">
              <a:spcBef>
                <a:spcPts val="0"/>
              </a:spcBef>
              <a:spcAft>
                <a:spcPts val="0"/>
              </a:spcAft>
              <a:buSzPct val="100000"/>
              <a:buChar char="●"/>
            </a:pPr>
            <a:r>
              <a:rPr lang="ru" dirty="0"/>
              <a:t>The </a:t>
            </a:r>
            <a:r>
              <a:rPr lang="ru" dirty="0">
                <a:solidFill>
                  <a:srgbClr val="4A86E8"/>
                </a:solidFill>
              </a:rPr>
              <a:t>org.springframework.beans.factory.InitializingBean</a:t>
            </a:r>
            <a:r>
              <a:rPr lang="ru" dirty="0"/>
              <a:t> interface specifies a single method: </a:t>
            </a:r>
            <a:endParaRPr dirty="0"/>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void afterPropertiesSet() throws Exception;</a:t>
            </a:r>
            <a:endParaRPr sz="514" dirty="0"/>
          </a:p>
          <a:p>
            <a:pPr marL="457200" lvl="0" indent="-308610" algn="l" rtl="0">
              <a:spcBef>
                <a:spcPts val="1200"/>
              </a:spcBef>
              <a:spcAft>
                <a:spcPts val="0"/>
              </a:spcAft>
              <a:buSzPct val="100000"/>
              <a:buChar char="●"/>
            </a:pPr>
            <a:r>
              <a:rPr lang="ru" dirty="0"/>
              <a:t>In the XML-based configuration metadata, you can use the init-method attribute to specify the name of the method that has a void no-argument signature: </a:t>
            </a:r>
            <a:endParaRPr dirty="0"/>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&lt;bean id="..." class="..." init-method="init"/&gt;</a:t>
            </a:r>
            <a:endParaRPr dirty="0"/>
          </a:p>
          <a:p>
            <a:pPr marL="457200" lvl="0" indent="-308610" algn="l" rtl="0">
              <a:spcBef>
                <a:spcPts val="1200"/>
              </a:spcBef>
              <a:spcAft>
                <a:spcPts val="0"/>
              </a:spcAft>
              <a:buSzPct val="100000"/>
              <a:buChar char="●"/>
            </a:pPr>
            <a:r>
              <a:rPr lang="ru" dirty="0"/>
              <a:t>Annotate the method with </a:t>
            </a:r>
            <a:r>
              <a:rPr lang="ru" dirty="0">
                <a:solidFill>
                  <a:srgbClr val="4A86E8"/>
                </a:solidFill>
              </a:rPr>
              <a:t>@PostConstruct</a:t>
            </a:r>
            <a:r>
              <a:rPr lang="ru" dirty="0"/>
              <a:t>:</a:t>
            </a:r>
            <a:endParaRPr dirty="0"/>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@PostConstruct</a:t>
            </a:r>
            <a:endParaRPr dirty="0">
              <a:solidFill>
                <a:schemeClr val="accent4"/>
              </a:solidFill>
              <a:latin typeface="Courier New"/>
              <a:ea typeface="Courier New"/>
              <a:cs typeface="Courier New"/>
              <a:sym typeface="Courier New"/>
            </a:endParaRPr>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public void init() {</a:t>
            </a:r>
            <a:endParaRPr dirty="0">
              <a:solidFill>
                <a:schemeClr val="accent4"/>
              </a:solidFill>
              <a:latin typeface="Courier New"/>
              <a:ea typeface="Courier New"/>
              <a:cs typeface="Courier New"/>
              <a:sym typeface="Courier New"/>
            </a:endParaRPr>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    ...</a:t>
            </a:r>
            <a:endParaRPr dirty="0">
              <a:solidFill>
                <a:schemeClr val="accent4"/>
              </a:solidFill>
              <a:latin typeface="Courier New"/>
              <a:ea typeface="Courier New"/>
              <a:cs typeface="Courier New"/>
              <a:sym typeface="Courier New"/>
            </a:endParaRPr>
          </a:p>
          <a:p>
            <a:pPr marL="457200" lvl="0" indent="0" algn="l" rtl="0">
              <a:spcBef>
                <a:spcPts val="1200"/>
              </a:spcBef>
              <a:spcAft>
                <a:spcPts val="1200"/>
              </a:spcAft>
              <a:buNone/>
            </a:pPr>
            <a:r>
              <a:rPr lang="ru" dirty="0">
                <a:solidFill>
                  <a:schemeClr val="accent4"/>
                </a:solidFill>
                <a:latin typeface="Courier New"/>
                <a:ea typeface="Courier New"/>
                <a:cs typeface="Courier New"/>
                <a:sym typeface="Courier New"/>
              </a:rPr>
              <a:t>}</a:t>
            </a:r>
            <a:endParaRPr dirty="0">
              <a:solidFill>
                <a:schemeClr val="accent4"/>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a:t>Beans - Lifecycle - Destruction</a:t>
            </a:r>
            <a:endParaRPr dirty="0"/>
          </a:p>
        </p:txBody>
      </p:sp>
      <p:sp>
        <p:nvSpPr>
          <p:cNvPr id="217" name="Google Shape;217;p39"/>
          <p:cNvSpPr txBox="1">
            <a:spLocks noGrp="1"/>
          </p:cNvSpPr>
          <p:nvPr>
            <p:ph type="body" idx="1"/>
          </p:nvPr>
        </p:nvSpPr>
        <p:spPr>
          <a:xfrm>
            <a:off x="311700" y="1152475"/>
            <a:ext cx="8616300" cy="3416400"/>
          </a:xfrm>
          <a:prstGeom prst="rect">
            <a:avLst/>
          </a:prstGeom>
        </p:spPr>
        <p:txBody>
          <a:bodyPr spcFirstLastPara="1" wrap="square" lIns="91425" tIns="91425" rIns="91425" bIns="91425" anchor="t" anchorCtr="0">
            <a:normAutofit fontScale="62500" lnSpcReduction="20000"/>
          </a:bodyPr>
          <a:lstStyle/>
          <a:p>
            <a:pPr marL="457200" lvl="0" indent="-308610" algn="l" rtl="0">
              <a:spcBef>
                <a:spcPts val="0"/>
              </a:spcBef>
              <a:spcAft>
                <a:spcPts val="0"/>
              </a:spcAft>
              <a:buSzPct val="100000"/>
              <a:buChar char="●"/>
            </a:pPr>
            <a:r>
              <a:rPr lang="ru" dirty="0"/>
              <a:t>The </a:t>
            </a:r>
            <a:r>
              <a:rPr lang="ru" dirty="0">
                <a:solidFill>
                  <a:srgbClr val="4A86E8"/>
                </a:solidFill>
              </a:rPr>
              <a:t>org.springframework.beans.factory.DisposableBean</a:t>
            </a:r>
            <a:r>
              <a:rPr lang="ru" dirty="0"/>
              <a:t> interface specifies a single method: </a:t>
            </a:r>
            <a:endParaRPr dirty="0"/>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void destroy() throws Exception;</a:t>
            </a:r>
            <a:endParaRPr sz="514" dirty="0"/>
          </a:p>
          <a:p>
            <a:pPr marL="457200" lvl="0" indent="-308610" algn="l" rtl="0">
              <a:spcBef>
                <a:spcPts val="1200"/>
              </a:spcBef>
              <a:spcAft>
                <a:spcPts val="0"/>
              </a:spcAft>
              <a:buSzPct val="100000"/>
              <a:buChar char="●"/>
            </a:pPr>
            <a:r>
              <a:rPr lang="ru" dirty="0"/>
              <a:t>In the XML-based configuration metadata, you can use the init-method attribute to specify the name of the method that has a void no-argument signature: </a:t>
            </a:r>
            <a:endParaRPr dirty="0"/>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&lt;bean id="..." class="..." destroy-method="destroy"/&gt;</a:t>
            </a:r>
            <a:endParaRPr dirty="0"/>
          </a:p>
          <a:p>
            <a:pPr marL="457200" lvl="0" indent="-308610" algn="l" rtl="0">
              <a:spcBef>
                <a:spcPts val="1200"/>
              </a:spcBef>
              <a:spcAft>
                <a:spcPts val="0"/>
              </a:spcAft>
              <a:buSzPct val="100000"/>
              <a:buChar char="●"/>
            </a:pPr>
            <a:r>
              <a:rPr lang="ru" dirty="0"/>
              <a:t>Annotate the method with </a:t>
            </a:r>
            <a:r>
              <a:rPr lang="ru" dirty="0">
                <a:solidFill>
                  <a:srgbClr val="4A86E8"/>
                </a:solidFill>
              </a:rPr>
              <a:t>@PreDestroy</a:t>
            </a:r>
            <a:r>
              <a:rPr lang="ru" dirty="0"/>
              <a:t>:</a:t>
            </a:r>
            <a:endParaRPr dirty="0"/>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@PreDestroy</a:t>
            </a:r>
            <a:endParaRPr dirty="0">
              <a:solidFill>
                <a:schemeClr val="accent4"/>
              </a:solidFill>
              <a:latin typeface="Courier New"/>
              <a:ea typeface="Courier New"/>
              <a:cs typeface="Courier New"/>
              <a:sym typeface="Courier New"/>
            </a:endParaRPr>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public void destroy() {</a:t>
            </a:r>
            <a:endParaRPr dirty="0">
              <a:solidFill>
                <a:schemeClr val="accent4"/>
              </a:solidFill>
              <a:latin typeface="Courier New"/>
              <a:ea typeface="Courier New"/>
              <a:cs typeface="Courier New"/>
              <a:sym typeface="Courier New"/>
            </a:endParaRPr>
          </a:p>
          <a:p>
            <a:pPr marL="457200" lvl="0" indent="0" algn="l" rtl="0">
              <a:spcBef>
                <a:spcPts val="1200"/>
              </a:spcBef>
              <a:spcAft>
                <a:spcPts val="0"/>
              </a:spcAft>
              <a:buNone/>
            </a:pPr>
            <a:r>
              <a:rPr lang="ru" dirty="0">
                <a:solidFill>
                  <a:schemeClr val="accent4"/>
                </a:solidFill>
                <a:latin typeface="Courier New"/>
                <a:ea typeface="Courier New"/>
                <a:cs typeface="Courier New"/>
                <a:sym typeface="Courier New"/>
              </a:rPr>
              <a:t>    ...</a:t>
            </a:r>
            <a:endParaRPr dirty="0">
              <a:solidFill>
                <a:schemeClr val="accent4"/>
              </a:solidFill>
              <a:latin typeface="Courier New"/>
              <a:ea typeface="Courier New"/>
              <a:cs typeface="Courier New"/>
              <a:sym typeface="Courier New"/>
            </a:endParaRPr>
          </a:p>
          <a:p>
            <a:pPr marL="457200" lvl="0" indent="0" algn="l" rtl="0">
              <a:spcBef>
                <a:spcPts val="1200"/>
              </a:spcBef>
              <a:spcAft>
                <a:spcPts val="1200"/>
              </a:spcAft>
              <a:buNone/>
            </a:pPr>
            <a:r>
              <a:rPr lang="ru" dirty="0">
                <a:solidFill>
                  <a:schemeClr val="accent4"/>
                </a:solidFill>
                <a:latin typeface="Courier New"/>
                <a:ea typeface="Courier New"/>
                <a:cs typeface="Courier New"/>
                <a:sym typeface="Courier New"/>
              </a:rPr>
              <a:t>}</a:t>
            </a:r>
            <a:endParaRPr dirty="0">
              <a:solidFill>
                <a:schemeClr val="accent4"/>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Beans - Multiple Lifecycle Mechanisms</a:t>
            </a:r>
            <a:endParaRPr/>
          </a:p>
        </p:txBody>
      </p:sp>
      <p:sp>
        <p:nvSpPr>
          <p:cNvPr id="223" name="Google Shape;22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Multiple lifecycle mechanisms configured for the same bean are called in the following order:</a:t>
            </a:r>
            <a:endParaRPr dirty="0"/>
          </a:p>
          <a:p>
            <a:pPr marL="457200" lvl="0" indent="-342900" algn="l" rtl="0">
              <a:spcBef>
                <a:spcPts val="1200"/>
              </a:spcBef>
              <a:spcAft>
                <a:spcPts val="0"/>
              </a:spcAft>
              <a:buSzPts val="1800"/>
              <a:buChar char="●"/>
            </a:pPr>
            <a:r>
              <a:rPr lang="ru" dirty="0"/>
              <a:t>Initialization:</a:t>
            </a:r>
            <a:endParaRPr dirty="0"/>
          </a:p>
          <a:p>
            <a:pPr marL="914400" lvl="1" indent="-317500" algn="l" rtl="0">
              <a:spcBef>
                <a:spcPts val="0"/>
              </a:spcBef>
              <a:spcAft>
                <a:spcPts val="0"/>
              </a:spcAft>
              <a:buSzPts val="1400"/>
              <a:buChar char="○"/>
            </a:pPr>
            <a:r>
              <a:rPr lang="ru" dirty="0"/>
              <a:t>Methods annotated with </a:t>
            </a:r>
            <a:r>
              <a:rPr lang="ru" dirty="0">
                <a:solidFill>
                  <a:srgbClr val="4A86E8"/>
                </a:solidFill>
              </a:rPr>
              <a:t>@PostConstruct</a:t>
            </a:r>
            <a:endParaRPr dirty="0">
              <a:solidFill>
                <a:srgbClr val="4A86E8"/>
              </a:solidFill>
            </a:endParaRPr>
          </a:p>
          <a:p>
            <a:pPr marL="914400" lvl="1" indent="-317500" algn="l" rtl="0">
              <a:spcBef>
                <a:spcPts val="0"/>
              </a:spcBef>
              <a:spcAft>
                <a:spcPts val="0"/>
              </a:spcAft>
              <a:buSzPts val="1400"/>
              <a:buChar char="○"/>
            </a:pPr>
            <a:r>
              <a:rPr lang="ru" dirty="0">
                <a:solidFill>
                  <a:srgbClr val="4A86E8"/>
                </a:solidFill>
              </a:rPr>
              <a:t>afterPropertiesSet()</a:t>
            </a:r>
            <a:r>
              <a:rPr lang="ru" dirty="0"/>
              <a:t> as defined by the </a:t>
            </a:r>
            <a:r>
              <a:rPr lang="ru" dirty="0">
                <a:solidFill>
                  <a:srgbClr val="4A86E8"/>
                </a:solidFill>
              </a:rPr>
              <a:t>InitializingBean</a:t>
            </a:r>
            <a:r>
              <a:rPr lang="ru" dirty="0"/>
              <a:t> callback interface</a:t>
            </a:r>
            <a:endParaRPr dirty="0"/>
          </a:p>
          <a:p>
            <a:pPr marL="914400" lvl="1" indent="-317500" algn="l" rtl="0">
              <a:spcBef>
                <a:spcPts val="0"/>
              </a:spcBef>
              <a:spcAft>
                <a:spcPts val="0"/>
              </a:spcAft>
              <a:buSzPts val="1400"/>
              <a:buChar char="○"/>
            </a:pPr>
            <a:r>
              <a:rPr lang="ru" dirty="0"/>
              <a:t>A custom configured </a:t>
            </a:r>
            <a:r>
              <a:rPr lang="ru" dirty="0">
                <a:solidFill>
                  <a:srgbClr val="4A86E8"/>
                </a:solidFill>
              </a:rPr>
              <a:t>init()</a:t>
            </a:r>
            <a:r>
              <a:rPr lang="ru" dirty="0"/>
              <a:t> method</a:t>
            </a:r>
            <a:endParaRPr dirty="0"/>
          </a:p>
          <a:p>
            <a:pPr marL="457200" lvl="0" indent="-342900" algn="l" rtl="0">
              <a:spcBef>
                <a:spcPts val="0"/>
              </a:spcBef>
              <a:spcAft>
                <a:spcPts val="0"/>
              </a:spcAft>
              <a:buSzPts val="1800"/>
              <a:buChar char="●"/>
            </a:pPr>
            <a:r>
              <a:rPr lang="ru" dirty="0"/>
              <a:t>Destruction:</a:t>
            </a:r>
            <a:endParaRPr dirty="0"/>
          </a:p>
          <a:p>
            <a:pPr marL="914400" lvl="1" indent="-317500" algn="l" rtl="0">
              <a:spcBef>
                <a:spcPts val="0"/>
              </a:spcBef>
              <a:spcAft>
                <a:spcPts val="0"/>
              </a:spcAft>
              <a:buSzPts val="1400"/>
              <a:buChar char="○"/>
            </a:pPr>
            <a:r>
              <a:rPr lang="ru" dirty="0"/>
              <a:t>Methods annotated with </a:t>
            </a:r>
            <a:r>
              <a:rPr lang="ru" dirty="0">
                <a:solidFill>
                  <a:srgbClr val="4A86E8"/>
                </a:solidFill>
              </a:rPr>
              <a:t>@PreDestroy</a:t>
            </a:r>
            <a:endParaRPr dirty="0">
              <a:solidFill>
                <a:srgbClr val="4A86E8"/>
              </a:solidFill>
            </a:endParaRPr>
          </a:p>
          <a:p>
            <a:pPr marL="914400" lvl="1" indent="-317500" algn="l" rtl="0">
              <a:spcBef>
                <a:spcPts val="0"/>
              </a:spcBef>
              <a:spcAft>
                <a:spcPts val="0"/>
              </a:spcAft>
              <a:buSzPts val="1400"/>
              <a:buChar char="○"/>
            </a:pPr>
            <a:r>
              <a:rPr lang="ru" dirty="0">
                <a:solidFill>
                  <a:srgbClr val="4A86E8"/>
                </a:solidFill>
              </a:rPr>
              <a:t>destroy()</a:t>
            </a:r>
            <a:r>
              <a:rPr lang="ru" dirty="0"/>
              <a:t> as defined by the </a:t>
            </a:r>
            <a:r>
              <a:rPr lang="ru" dirty="0">
                <a:solidFill>
                  <a:srgbClr val="4A86E8"/>
                </a:solidFill>
              </a:rPr>
              <a:t>DisposableBean</a:t>
            </a:r>
            <a:r>
              <a:rPr lang="ru" dirty="0"/>
              <a:t> callback interface</a:t>
            </a:r>
            <a:endParaRPr dirty="0"/>
          </a:p>
          <a:p>
            <a:pPr marL="914400" lvl="1" indent="-317500" algn="l" rtl="0">
              <a:spcBef>
                <a:spcPts val="0"/>
              </a:spcBef>
              <a:spcAft>
                <a:spcPts val="0"/>
              </a:spcAft>
              <a:buSzPts val="1400"/>
              <a:buChar char="○"/>
            </a:pPr>
            <a:r>
              <a:rPr lang="ru" dirty="0"/>
              <a:t>A custom configured </a:t>
            </a:r>
            <a:r>
              <a:rPr lang="ru" dirty="0">
                <a:solidFill>
                  <a:srgbClr val="4A86E8"/>
                </a:solidFill>
              </a:rPr>
              <a:t>destroy()</a:t>
            </a:r>
            <a:r>
              <a:rPr lang="ru" dirty="0"/>
              <a:t> method</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Beans Lifecycle</a:t>
            </a:r>
            <a:endParaRPr/>
          </a:p>
        </p:txBody>
      </p:sp>
      <p:sp>
        <p:nvSpPr>
          <p:cNvPr id="229" name="Google Shape;22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https://github.com/vrudas/spring-framework-examples/tree/main/example-04-bean-lifecycle</a:t>
            </a:r>
            <a:endParaRPr/>
          </a:p>
        </p:txBody>
      </p:sp>
      <p:pic>
        <p:nvPicPr>
          <p:cNvPr id="230" name="Google Shape;230;p41"/>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Overview</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t>Spring is the most popular application development framework that provides a comprehensive programming and configuration model for modern Java-based enterprise applications - on any kind of deployment platform.</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ru" dirty="0"/>
              <a:t>First version was released at October 2002</a:t>
            </a:r>
            <a:endParaRPr dirty="0"/>
          </a:p>
          <a:p>
            <a:pPr marL="457200" lvl="0" indent="-342900" algn="l" rtl="0">
              <a:spcBef>
                <a:spcPts val="0"/>
              </a:spcBef>
              <a:spcAft>
                <a:spcPts val="0"/>
              </a:spcAft>
              <a:buSzPts val="1800"/>
              <a:buChar char="●"/>
            </a:pPr>
            <a:r>
              <a:rPr lang="ru" dirty="0"/>
              <a:t>Latest version is 5.3.3 (as of January 2021)</a:t>
            </a:r>
            <a:endParaRPr dirty="0"/>
          </a:p>
          <a:p>
            <a:pPr marL="0" lvl="0" indent="0" algn="l" rtl="0">
              <a:spcBef>
                <a:spcPts val="1200"/>
              </a:spcBef>
              <a:spcAft>
                <a:spcPts val="1200"/>
              </a:spcAft>
              <a:buNone/>
            </a:pPr>
            <a:endParaRPr dirty="0"/>
          </a:p>
        </p:txBody>
      </p:sp>
      <p:pic>
        <p:nvPicPr>
          <p:cNvPr id="68" name="Google Shape;68;p15"/>
          <p:cNvPicPr preferRelativeResize="0"/>
          <p:nvPr/>
        </p:nvPicPr>
        <p:blipFill>
          <a:blip r:embed="rId3">
            <a:alphaModFix/>
          </a:blip>
          <a:stretch>
            <a:fillRect/>
          </a:stretch>
        </p:blipFill>
        <p:spPr>
          <a:xfrm>
            <a:off x="6103363" y="2354825"/>
            <a:ext cx="1544225" cy="1544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a:t>
            </a:r>
            <a:endParaRPr/>
          </a:p>
        </p:txBody>
      </p:sp>
      <p:sp>
        <p:nvSpPr>
          <p:cNvPr id="236" name="Google Shape;236;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When writing a complex Java application, application classes should be as independent as possible of other Java classes to increase the possibility to reuse these classes and to test them independently of other classes while doing unit testing.</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ru" dirty="0"/>
              <a:t>Dependency Injection (or sometime called wiring) helps in gluing these classes together and same time keeping them independent.</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 - The Problem?</a:t>
            </a:r>
            <a:endParaRPr/>
          </a:p>
        </p:txBody>
      </p:sp>
      <p:sp>
        <p:nvSpPr>
          <p:cNvPr id="242" name="Google Shape;24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ru" sz="12800"/>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a:t>
            </a:r>
            <a:endParaRPr/>
          </a:p>
        </p:txBody>
      </p:sp>
      <p:sp>
        <p:nvSpPr>
          <p:cNvPr id="248" name="Google Shape;24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When writing a complex Java application, application classes should be as independent as possible of other Java classes to increase the possibility to reuse these classes and to test them independently of other classes while doing unit testing.</a:t>
            </a:r>
            <a:endParaRPr/>
          </a:p>
          <a:p>
            <a:pPr marL="0" lvl="0" indent="0" algn="l" rtl="0">
              <a:spcBef>
                <a:spcPts val="1200"/>
              </a:spcBef>
              <a:spcAft>
                <a:spcPts val="0"/>
              </a:spcAft>
              <a:buNone/>
            </a:pPr>
            <a:endParaRPr/>
          </a:p>
          <a:p>
            <a:pPr marL="0" lvl="0" indent="0" algn="l" rtl="0">
              <a:spcBef>
                <a:spcPts val="1200"/>
              </a:spcBef>
              <a:spcAft>
                <a:spcPts val="1200"/>
              </a:spcAft>
              <a:buNone/>
            </a:pPr>
            <a:r>
              <a:rPr lang="ru"/>
              <a:t>Dependency Injection helps in combining these classes together and same time keeping them independent.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a:t>Dependency Injection</a:t>
            </a:r>
            <a:endParaRPr dirty="0"/>
          </a:p>
        </p:txBody>
      </p:sp>
      <p:pic>
        <p:nvPicPr>
          <p:cNvPr id="254" name="Google Shape;254;p45"/>
          <p:cNvPicPr preferRelativeResize="0"/>
          <p:nvPr/>
        </p:nvPicPr>
        <p:blipFill>
          <a:blip r:embed="rId3">
            <a:alphaModFix/>
          </a:blip>
          <a:stretch>
            <a:fillRect/>
          </a:stretch>
        </p:blipFill>
        <p:spPr>
          <a:xfrm>
            <a:off x="1934125" y="1146275"/>
            <a:ext cx="5275749" cy="34453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Dependency Injection Types</a:t>
            </a:r>
            <a:endParaRPr/>
          </a:p>
        </p:txBody>
      </p:sp>
      <p:sp>
        <p:nvSpPr>
          <p:cNvPr id="260" name="Google Shape;26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solidFill>
                  <a:srgbClr val="4A86E8"/>
                </a:solidFill>
              </a:rPr>
              <a:t>Constructor-based</a:t>
            </a:r>
            <a:r>
              <a:rPr lang="ru" dirty="0"/>
              <a:t> DI - is accomplished when the container invokes a class constructor with a number of arguments, each representing a dependency on other class.</a:t>
            </a:r>
            <a:endParaRPr dirty="0"/>
          </a:p>
          <a:p>
            <a:pPr marL="457200" lvl="0" indent="-342900" algn="l" rtl="0">
              <a:spcBef>
                <a:spcPts val="0"/>
              </a:spcBef>
              <a:spcAft>
                <a:spcPts val="0"/>
              </a:spcAft>
              <a:buSzPts val="1800"/>
              <a:buChar char="●"/>
            </a:pPr>
            <a:r>
              <a:rPr lang="ru" dirty="0">
                <a:solidFill>
                  <a:srgbClr val="4A86E8"/>
                </a:solidFill>
              </a:rPr>
              <a:t>Setter-based</a:t>
            </a:r>
            <a:r>
              <a:rPr lang="ru" dirty="0"/>
              <a:t> DI - is accomplished by the container calling setter methods on your beans after invoking a no-argument constructor or no-argument static factory method to instantiate your bean.</a:t>
            </a:r>
            <a:endParaRPr lang="en-US" dirty="0"/>
          </a:p>
          <a:p>
            <a:r>
              <a:rPr lang="en-US" dirty="0">
                <a:solidFill>
                  <a:srgbClr val="4A86E8"/>
                </a:solidFill>
              </a:rPr>
              <a:t>Field</a:t>
            </a:r>
            <a:r>
              <a:rPr lang="ru" dirty="0">
                <a:solidFill>
                  <a:srgbClr val="4A86E8"/>
                </a:solidFill>
              </a:rPr>
              <a:t>-based</a:t>
            </a:r>
            <a:r>
              <a:rPr lang="en-US" dirty="0">
                <a:solidFill>
                  <a:srgbClr val="4A86E8"/>
                </a:solidFill>
              </a:rPr>
              <a:t> </a:t>
            </a:r>
            <a:r>
              <a:rPr lang="en-US" dirty="0"/>
              <a:t>DI - we can inject the dependencies by marking them with an @</a:t>
            </a:r>
            <a:r>
              <a:rPr lang="en-US" dirty="0" err="1"/>
              <a:t>Autowired</a:t>
            </a:r>
            <a:r>
              <a:rPr lang="en-US" dirty="0"/>
              <a:t> annotation:</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Dependency Injection</a:t>
            </a:r>
            <a:endParaRPr/>
          </a:p>
        </p:txBody>
      </p:sp>
      <p:sp>
        <p:nvSpPr>
          <p:cNvPr id="266" name="Google Shape;266;p47"/>
          <p:cNvSpPr txBox="1">
            <a:spLocks noGrp="1"/>
          </p:cNvSpPr>
          <p:nvPr>
            <p:ph type="body" idx="1"/>
          </p:nvPr>
        </p:nvSpPr>
        <p:spPr>
          <a:xfrm>
            <a:off x="85150" y="1152475"/>
            <a:ext cx="90063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https://github.com/vrudas/spring-framework-examples/tree/main/example-05-dependency-injection</a:t>
            </a:r>
            <a:endParaRPr/>
          </a:p>
        </p:txBody>
      </p:sp>
      <p:pic>
        <p:nvPicPr>
          <p:cNvPr id="267" name="Google Shape;267;p47"/>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Annotation Based Configuration (since Spring 2.5)</a:t>
            </a:r>
            <a:endParaRPr/>
          </a:p>
        </p:txBody>
      </p:sp>
      <p:graphicFrame>
        <p:nvGraphicFramePr>
          <p:cNvPr id="273" name="Google Shape;273;p48"/>
          <p:cNvGraphicFramePr/>
          <p:nvPr/>
        </p:nvGraphicFramePr>
        <p:xfrm>
          <a:off x="249100" y="1263900"/>
          <a:ext cx="8583200" cy="3606885"/>
        </p:xfrm>
        <a:graphic>
          <a:graphicData uri="http://schemas.openxmlformats.org/drawingml/2006/table">
            <a:tbl>
              <a:tblPr>
                <a:noFill/>
                <a:tableStyleId>{555F2720-9F0A-4CCF-94FB-CC34006AB306}</a:tableStyleId>
              </a:tblPr>
              <a:tblGrid>
                <a:gridCol w="2464475">
                  <a:extLst>
                    <a:ext uri="{9D8B030D-6E8A-4147-A177-3AD203B41FA5}">
                      <a16:colId xmlns:a16="http://schemas.microsoft.com/office/drawing/2014/main" val="20000"/>
                    </a:ext>
                  </a:extLst>
                </a:gridCol>
                <a:gridCol w="6118725">
                  <a:extLst>
                    <a:ext uri="{9D8B030D-6E8A-4147-A177-3AD203B41FA5}">
                      <a16:colId xmlns:a16="http://schemas.microsoft.com/office/drawing/2014/main" val="20001"/>
                    </a:ext>
                  </a:extLst>
                </a:gridCol>
              </a:tblGrid>
              <a:tr h="592725">
                <a:tc>
                  <a:txBody>
                    <a:bodyPr/>
                    <a:lstStyle/>
                    <a:p>
                      <a:pPr marL="0" lvl="0" indent="0" algn="l" rtl="0">
                        <a:spcBef>
                          <a:spcPts val="0"/>
                        </a:spcBef>
                        <a:spcAft>
                          <a:spcPts val="0"/>
                        </a:spcAft>
                        <a:buNone/>
                      </a:pPr>
                      <a:r>
                        <a:rPr lang="ru" sz="1200" dirty="0">
                          <a:solidFill>
                            <a:srgbClr val="4A86E8"/>
                          </a:solidFill>
                        </a:rPr>
                        <a:t>@Autowired</a:t>
                      </a:r>
                      <a:endParaRPr sz="1200" dirty="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Marks a constructor, field, setter method, or config method as to be autowired by Spring's dependency injection facilities. </a:t>
                      </a:r>
                      <a:endParaRPr sz="1200">
                        <a:solidFill>
                          <a:schemeClr val="lt2"/>
                        </a:solidFill>
                      </a:endParaRPr>
                    </a:p>
                  </a:txBody>
                  <a:tcPr marL="91425" marR="91425" marT="91425" marB="91425"/>
                </a:tc>
                <a:extLst>
                  <a:ext uri="{0D108BD9-81ED-4DB2-BD59-A6C34878D82A}">
                    <a16:rowId xmlns:a16="http://schemas.microsoft.com/office/drawing/2014/main" val="10000"/>
                  </a:ext>
                </a:extLst>
              </a:tr>
              <a:tr h="304525">
                <a:tc>
                  <a:txBody>
                    <a:bodyPr/>
                    <a:lstStyle/>
                    <a:p>
                      <a:pPr marL="0" lvl="0" indent="0" algn="l" rtl="0">
                        <a:spcBef>
                          <a:spcPts val="0"/>
                        </a:spcBef>
                        <a:spcAft>
                          <a:spcPts val="0"/>
                        </a:spcAft>
                        <a:buNone/>
                      </a:pPr>
                      <a:r>
                        <a:rPr lang="ru" sz="1200">
                          <a:solidFill>
                            <a:srgbClr val="4A86E8"/>
                          </a:solidFill>
                        </a:rPr>
                        <a:t>@Qualifier</a:t>
                      </a:r>
                      <a:endParaRPr sz="120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used on a field or parameter as a qualifier for candidate beans when autowiring.</a:t>
                      </a:r>
                      <a:endParaRPr sz="1200">
                        <a:solidFill>
                          <a:schemeClr val="lt2"/>
                        </a:solidFill>
                      </a:endParaRPr>
                    </a:p>
                  </a:txBody>
                  <a:tcPr marL="91425" marR="91425" marT="91425" marB="91425"/>
                </a:tc>
                <a:extLst>
                  <a:ext uri="{0D108BD9-81ED-4DB2-BD59-A6C34878D82A}">
                    <a16:rowId xmlns:a16="http://schemas.microsoft.com/office/drawing/2014/main" val="10001"/>
                  </a:ext>
                </a:extLst>
              </a:tr>
              <a:tr h="592725">
                <a:tc>
                  <a:txBody>
                    <a:bodyPr/>
                    <a:lstStyle/>
                    <a:p>
                      <a:pPr marL="0" lvl="0" indent="0" algn="l" rtl="0">
                        <a:spcBef>
                          <a:spcPts val="0"/>
                        </a:spcBef>
                        <a:spcAft>
                          <a:spcPts val="0"/>
                        </a:spcAft>
                        <a:buNone/>
                      </a:pPr>
                      <a:r>
                        <a:rPr lang="ru" sz="1200" dirty="0">
                          <a:solidFill>
                            <a:srgbClr val="4A86E8"/>
                          </a:solidFill>
                        </a:rPr>
                        <a:t>@Component</a:t>
                      </a:r>
                      <a:endParaRPr sz="1200" dirty="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Indicates that an annotated class is a "component". Such classes are considered as candidates for auto-detection when using annotation-based configuration and classpath scanning.</a:t>
                      </a:r>
                      <a:endParaRPr sz="1200">
                        <a:solidFill>
                          <a:schemeClr val="lt2"/>
                        </a:solidFill>
                      </a:endParaRPr>
                    </a:p>
                  </a:txBody>
                  <a:tcPr marL="91425" marR="91425" marT="91425" marB="91425"/>
                </a:tc>
                <a:extLst>
                  <a:ext uri="{0D108BD9-81ED-4DB2-BD59-A6C34878D82A}">
                    <a16:rowId xmlns:a16="http://schemas.microsoft.com/office/drawing/2014/main" val="10002"/>
                  </a:ext>
                </a:extLst>
              </a:tr>
              <a:tr h="592725">
                <a:tc>
                  <a:txBody>
                    <a:bodyPr/>
                    <a:lstStyle/>
                    <a:p>
                      <a:pPr marL="0" lvl="0" indent="0" algn="l" rtl="0">
                        <a:spcBef>
                          <a:spcPts val="0"/>
                        </a:spcBef>
                        <a:spcAft>
                          <a:spcPts val="0"/>
                        </a:spcAft>
                        <a:buNone/>
                      </a:pPr>
                      <a:r>
                        <a:rPr lang="ru" sz="1200" dirty="0">
                          <a:solidFill>
                            <a:srgbClr val="4A86E8"/>
                          </a:solidFill>
                        </a:rPr>
                        <a:t>@Service</a:t>
                      </a:r>
                      <a:endParaRPr sz="1200" dirty="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Indicates that a class is used for code of a "Business Logic". This annotation is a general-purpose stereotype and individual teams may narrow their semantics and use as appropriate.</a:t>
                      </a:r>
                      <a:endParaRPr sz="1200">
                        <a:solidFill>
                          <a:schemeClr val="lt2"/>
                        </a:solidFill>
                      </a:endParaRPr>
                    </a:p>
                  </a:txBody>
                  <a:tcPr marL="91425" marR="91425" marT="91425" marB="91425"/>
                </a:tc>
                <a:extLst>
                  <a:ext uri="{0D108BD9-81ED-4DB2-BD59-A6C34878D82A}">
                    <a16:rowId xmlns:a16="http://schemas.microsoft.com/office/drawing/2014/main" val="10003"/>
                  </a:ext>
                </a:extLst>
              </a:tr>
              <a:tr h="592725">
                <a:tc>
                  <a:txBody>
                    <a:bodyPr/>
                    <a:lstStyle/>
                    <a:p>
                      <a:pPr marL="0" lvl="0" indent="0" algn="l" rtl="0">
                        <a:spcBef>
                          <a:spcPts val="0"/>
                        </a:spcBef>
                        <a:spcAft>
                          <a:spcPts val="0"/>
                        </a:spcAft>
                        <a:buNone/>
                      </a:pPr>
                      <a:r>
                        <a:rPr lang="ru" sz="1200" dirty="0">
                          <a:solidFill>
                            <a:srgbClr val="4A86E8"/>
                          </a:solidFill>
                        </a:rPr>
                        <a:t>@Repository</a:t>
                      </a:r>
                      <a:endParaRPr sz="1200" dirty="0">
                        <a:solidFill>
                          <a:srgbClr val="4A86E8"/>
                        </a:solidFill>
                      </a:endParaRPr>
                    </a:p>
                  </a:txBody>
                  <a:tcPr marL="91425" marR="91425" marT="91425" marB="91425"/>
                </a:tc>
                <a:tc>
                  <a:txBody>
                    <a:bodyPr/>
                    <a:lstStyle/>
                    <a:p>
                      <a:pPr marL="0" lvl="0" indent="0" algn="l" rtl="0">
                        <a:spcBef>
                          <a:spcPts val="0"/>
                        </a:spcBef>
                        <a:spcAft>
                          <a:spcPts val="0"/>
                        </a:spcAft>
                        <a:buNone/>
                      </a:pPr>
                      <a:r>
                        <a:rPr lang="ru" sz="1200">
                          <a:solidFill>
                            <a:schemeClr val="lt2"/>
                          </a:solidFill>
                        </a:rPr>
                        <a:t>Indicates that an annotated class is a "Repository" - a mechanism for encapsulating storage, retrieval, and search behavior which emulates a collection of objects".</a:t>
                      </a:r>
                      <a:endParaRPr sz="1200">
                        <a:solidFill>
                          <a:schemeClr val="lt2"/>
                        </a:solidFill>
                      </a:endParaRPr>
                    </a:p>
                  </a:txBody>
                  <a:tcPr marL="91425" marR="91425" marT="91425" marB="91425"/>
                </a:tc>
                <a:extLst>
                  <a:ext uri="{0D108BD9-81ED-4DB2-BD59-A6C34878D82A}">
                    <a16:rowId xmlns:a16="http://schemas.microsoft.com/office/drawing/2014/main" val="10004"/>
                  </a:ext>
                </a:extLst>
              </a:tr>
              <a:tr h="592725">
                <a:tc>
                  <a:txBody>
                    <a:bodyPr/>
                    <a:lstStyle/>
                    <a:p>
                      <a:pPr marL="0" lvl="0" indent="0" algn="l" rtl="0">
                        <a:spcBef>
                          <a:spcPts val="0"/>
                        </a:spcBef>
                        <a:spcAft>
                          <a:spcPts val="0"/>
                        </a:spcAft>
                        <a:buNone/>
                      </a:pPr>
                      <a:r>
                        <a:rPr lang="ru" sz="1200" dirty="0">
                          <a:solidFill>
                            <a:srgbClr val="4A86E8"/>
                          </a:solidFill>
                        </a:rPr>
                        <a:t>JSR-250 Annotations</a:t>
                      </a:r>
                      <a:endParaRPr sz="1200" dirty="0">
                        <a:solidFill>
                          <a:srgbClr val="4A86E8"/>
                        </a:solidFill>
                      </a:endParaRPr>
                    </a:p>
                  </a:txBody>
                  <a:tcPr marL="91425" marR="91425" marT="91425" marB="91425"/>
                </a:tc>
                <a:tc>
                  <a:txBody>
                    <a:bodyPr/>
                    <a:lstStyle/>
                    <a:p>
                      <a:pPr marL="0" lvl="0" indent="0" algn="l" rtl="0">
                        <a:spcBef>
                          <a:spcPts val="0"/>
                        </a:spcBef>
                        <a:spcAft>
                          <a:spcPts val="0"/>
                        </a:spcAft>
                        <a:buNone/>
                      </a:pPr>
                      <a:r>
                        <a:rPr lang="ru" sz="1200" dirty="0">
                          <a:solidFill>
                            <a:schemeClr val="lt2"/>
                          </a:solidFill>
                        </a:rPr>
                        <a:t>Spring supports JSR-250 based annotations which include @Resource, @PostConstruct and @PreDestroy annotations.</a:t>
                      </a:r>
                      <a:endParaRPr sz="1200" dirty="0">
                        <a:solidFill>
                          <a:schemeClr val="lt2"/>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Annotation Based Configuration</a:t>
            </a:r>
            <a:endParaRPr/>
          </a:p>
        </p:txBody>
      </p:sp>
      <p:sp>
        <p:nvSpPr>
          <p:cNvPr id="279" name="Google Shape;279;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https://github.com/vrudas/spring-framework-examples/tree/main/example-06-annotation-config</a:t>
            </a:r>
            <a:endParaRPr/>
          </a:p>
        </p:txBody>
      </p:sp>
      <p:pic>
        <p:nvPicPr>
          <p:cNvPr id="280" name="Google Shape;280;p49"/>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Java Based Configuration</a:t>
            </a:r>
            <a:endParaRPr/>
          </a:p>
        </p:txBody>
      </p:sp>
      <p:sp>
        <p:nvSpPr>
          <p:cNvPr id="286" name="Google Shape;28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Framework independent approach without XML usage</a:t>
            </a:r>
            <a:endParaRPr/>
          </a:p>
          <a:p>
            <a:pPr marL="0" lvl="0" indent="0" algn="l" rtl="0">
              <a:spcBef>
                <a:spcPts val="1200"/>
              </a:spcBef>
              <a:spcAft>
                <a:spcPts val="0"/>
              </a:spcAft>
              <a:buNone/>
            </a:pPr>
            <a:endParaRPr/>
          </a:p>
          <a:p>
            <a:pPr marL="0" lvl="0" indent="0" algn="l" rtl="0">
              <a:spcBef>
                <a:spcPts val="1200"/>
              </a:spcBef>
              <a:spcAft>
                <a:spcPts val="0"/>
              </a:spcAft>
              <a:buNone/>
            </a:pPr>
            <a:r>
              <a:rPr lang="ru"/>
              <a:t>Operates with additional annotations:</a:t>
            </a:r>
            <a:endParaRPr/>
          </a:p>
          <a:p>
            <a:pPr marL="457200" lvl="0" indent="-342900" algn="l" rtl="0">
              <a:spcBef>
                <a:spcPts val="1200"/>
              </a:spcBef>
              <a:spcAft>
                <a:spcPts val="0"/>
              </a:spcAft>
              <a:buSzPts val="1800"/>
              <a:buChar char="●"/>
            </a:pPr>
            <a:r>
              <a:rPr lang="ru">
                <a:solidFill>
                  <a:srgbClr val="4A86E8"/>
                </a:solidFill>
              </a:rPr>
              <a:t>@Configuration</a:t>
            </a:r>
            <a:r>
              <a:rPr lang="ru"/>
              <a:t> indicates that the class can be used by the Spring IoC container as a source of bean definitions.</a:t>
            </a:r>
            <a:endParaRPr/>
          </a:p>
          <a:p>
            <a:pPr marL="457200" lvl="0" indent="-342900" algn="l" rtl="0">
              <a:spcBef>
                <a:spcPts val="0"/>
              </a:spcBef>
              <a:spcAft>
                <a:spcPts val="0"/>
              </a:spcAft>
              <a:buSzPts val="1800"/>
              <a:buChar char="●"/>
            </a:pPr>
            <a:r>
              <a:rPr lang="ru">
                <a:solidFill>
                  <a:srgbClr val="4A86E8"/>
                </a:solidFill>
              </a:rPr>
              <a:t>@Bean</a:t>
            </a:r>
            <a:r>
              <a:rPr lang="ru"/>
              <a:t> annotation tells Spring that a method annotated with @Bean will return an object that should be registered as a bean in the Spring application context.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Java Based Configuration</a:t>
            </a:r>
            <a:endParaRPr/>
          </a:p>
        </p:txBody>
      </p:sp>
      <p:sp>
        <p:nvSpPr>
          <p:cNvPr id="292" name="Google Shape;29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https://github.com/vrudas/spring-framework-examples/tree/main/example-07-java-config</a:t>
            </a:r>
            <a:endParaRPr/>
          </a:p>
        </p:txBody>
      </p:sp>
      <p:pic>
        <p:nvPicPr>
          <p:cNvPr id="293" name="Google Shape;293;p51"/>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Platform projects, more at </a:t>
            </a:r>
            <a:r>
              <a:rPr lang="ru" u="sng">
                <a:solidFill>
                  <a:schemeClr val="hlink"/>
                </a:solidFill>
                <a:hlinkClick r:id="rId3"/>
              </a:rPr>
              <a:t>Spring Projects</a:t>
            </a:r>
            <a:endParaRPr/>
          </a:p>
        </p:txBody>
      </p:sp>
      <p:pic>
        <p:nvPicPr>
          <p:cNvPr id="74" name="Google Shape;74;p16"/>
          <p:cNvPicPr preferRelativeResize="0"/>
          <p:nvPr/>
        </p:nvPicPr>
        <p:blipFill>
          <a:blip r:embed="rId4">
            <a:alphaModFix/>
          </a:blip>
          <a:stretch>
            <a:fillRect/>
          </a:stretch>
        </p:blipFill>
        <p:spPr>
          <a:xfrm>
            <a:off x="2401950" y="1017725"/>
            <a:ext cx="4340103" cy="38209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Properties</a:t>
            </a:r>
            <a:endParaRPr/>
          </a:p>
        </p:txBody>
      </p:sp>
      <p:pic>
        <p:nvPicPr>
          <p:cNvPr id="299" name="Google Shape;299;p52"/>
          <p:cNvPicPr preferRelativeResize="0"/>
          <p:nvPr/>
        </p:nvPicPr>
        <p:blipFill>
          <a:blip r:embed="rId3">
            <a:alphaModFix/>
          </a:blip>
          <a:stretch>
            <a:fillRect/>
          </a:stretch>
        </p:blipFill>
        <p:spPr>
          <a:xfrm>
            <a:off x="2661512" y="1017725"/>
            <a:ext cx="3820977" cy="382097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Example - Properties</a:t>
            </a:r>
            <a:endParaRPr/>
          </a:p>
        </p:txBody>
      </p:sp>
      <p:sp>
        <p:nvSpPr>
          <p:cNvPr id="305" name="Google Shape;305;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ru" u="sng">
                <a:solidFill>
                  <a:schemeClr val="hlink"/>
                </a:solidFill>
                <a:hlinkClick r:id="rId3"/>
              </a:rPr>
              <a:t>https://github.com/vrudas/spring-framework-examples/tree/main/example-08-properties</a:t>
            </a:r>
            <a:endParaRPr/>
          </a:p>
        </p:txBody>
      </p:sp>
      <p:pic>
        <p:nvPicPr>
          <p:cNvPr id="306" name="Google Shape;306;p53"/>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Any questions?</a:t>
            </a:r>
            <a:endParaRPr/>
          </a:p>
        </p:txBody>
      </p:sp>
      <p:sp>
        <p:nvSpPr>
          <p:cNvPr id="312" name="Google Shape;312;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ru" sz="12800"/>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80B9-71A1-484A-816D-E2DFE73CD68D}"/>
              </a:ext>
            </a:extLst>
          </p:cNvPr>
          <p:cNvSpPr>
            <a:spLocks noGrp="1"/>
          </p:cNvSpPr>
          <p:nvPr>
            <p:ph type="title"/>
          </p:nvPr>
        </p:nvSpPr>
        <p:spPr/>
        <p:txBody>
          <a:bodyPr>
            <a:normAutofit fontScale="90000"/>
          </a:bodyPr>
          <a:lstStyle/>
          <a:p>
            <a:r>
              <a:rPr lang="en-UA" dirty="0"/>
              <a:t>Homework</a:t>
            </a:r>
          </a:p>
        </p:txBody>
      </p:sp>
      <p:sp>
        <p:nvSpPr>
          <p:cNvPr id="3" name="Text Placeholder 2">
            <a:extLst>
              <a:ext uri="{FF2B5EF4-FFF2-40B4-BE49-F238E27FC236}">
                <a16:creationId xmlns:a16="http://schemas.microsoft.com/office/drawing/2014/main" id="{A393733A-4D01-A140-8FF0-2BE4780311BA}"/>
              </a:ext>
            </a:extLst>
          </p:cNvPr>
          <p:cNvSpPr>
            <a:spLocks noGrp="1"/>
          </p:cNvSpPr>
          <p:nvPr>
            <p:ph type="body" idx="1"/>
          </p:nvPr>
        </p:nvSpPr>
        <p:spPr/>
        <p:txBody>
          <a:bodyPr/>
          <a:lstStyle/>
          <a:p>
            <a:r>
              <a:rPr lang="en-US" dirty="0">
                <a:solidFill>
                  <a:srgbClr val="D1D2D3"/>
                </a:solidFill>
                <a:latin typeface="Slack-Lato"/>
              </a:rPr>
              <a:t>Add spring IOC to the project</a:t>
            </a:r>
          </a:p>
          <a:p>
            <a:r>
              <a:rPr lang="en-US" b="0" i="0" dirty="0">
                <a:solidFill>
                  <a:srgbClr val="D1D2D3"/>
                </a:solidFill>
                <a:effectLst/>
                <a:latin typeface="Slack-Lato"/>
              </a:rPr>
              <a:t>Set up bean creatin and injection to the Services(use layered architecture Repository-Service-Controller)</a:t>
            </a:r>
          </a:p>
          <a:p>
            <a:r>
              <a:rPr lang="en-US" dirty="0">
                <a:solidFill>
                  <a:srgbClr val="D1D2D3"/>
                </a:solidFill>
                <a:latin typeface="Slack-Lato"/>
              </a:rPr>
              <a:t>Write realization to add products in the Bucket and Order them</a:t>
            </a:r>
          </a:p>
          <a:p>
            <a:r>
              <a:rPr lang="en-US" b="0" i="0" dirty="0">
                <a:solidFill>
                  <a:srgbClr val="D1D2D3"/>
                </a:solidFill>
                <a:effectLst/>
                <a:latin typeface="Slack-Lato"/>
              </a:rPr>
              <a:t>Generate and save to file check/bill for order </a:t>
            </a:r>
            <a:endParaRPr lang="en-GB" dirty="0"/>
          </a:p>
        </p:txBody>
      </p:sp>
    </p:spTree>
    <p:extLst>
      <p:ext uri="{BB962C8B-B14F-4D97-AF65-F5344CB8AC3E}">
        <p14:creationId xmlns:p14="http://schemas.microsoft.com/office/powerpoint/2010/main" val="21286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Features </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Clr>
                <a:srgbClr val="BBBCBE"/>
              </a:buClr>
              <a:buSzPts val="1800"/>
              <a:buChar char="●"/>
            </a:pPr>
            <a:r>
              <a:rPr lang="ru">
                <a:solidFill>
                  <a:schemeClr val="accent5"/>
                </a:solidFill>
                <a:uFill>
                  <a:noFill/>
                </a:uFill>
                <a:hlinkClick r:id="rId3">
                  <a:extLst>
                    <a:ext uri="{A12FA001-AC4F-418D-AE19-62706E023703}">
                      <ahyp:hlinkClr xmlns:ahyp="http://schemas.microsoft.com/office/drawing/2018/hyperlinkcolor" val="tx"/>
                    </a:ext>
                  </a:extLst>
                </a:hlinkClick>
              </a:rPr>
              <a:t>Core technologies</a:t>
            </a:r>
            <a:r>
              <a:rPr lang="ru">
                <a:solidFill>
                  <a:srgbClr val="BBBCBE"/>
                </a:solidFill>
              </a:rPr>
              <a:t>: </a:t>
            </a:r>
            <a:r>
              <a:rPr lang="ru"/>
              <a:t>dependency injection, events, resources, i18n, validation, data binding, type conversion, SpEL, AOP.</a:t>
            </a:r>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4">
                  <a:extLst>
                    <a:ext uri="{A12FA001-AC4F-418D-AE19-62706E023703}">
                      <ahyp:hlinkClr xmlns:ahyp="http://schemas.microsoft.com/office/drawing/2018/hyperlinkcolor" val="tx"/>
                    </a:ext>
                  </a:extLst>
                </a:hlinkClick>
              </a:rPr>
              <a:t>Testing</a:t>
            </a:r>
            <a:r>
              <a:rPr lang="ru">
                <a:solidFill>
                  <a:srgbClr val="BBBCBE"/>
                </a:solidFill>
              </a:rPr>
              <a:t>: </a:t>
            </a:r>
            <a:r>
              <a:rPr lang="ru"/>
              <a:t>mock objects, TestContext framework, Spring MVC Test,</a:t>
            </a:r>
            <a:r>
              <a:rPr lang="ru">
                <a:solidFill>
                  <a:srgbClr val="BBBCBE"/>
                </a:solidFill>
              </a:rPr>
              <a:t> </a:t>
            </a:r>
            <a:r>
              <a:rPr lang="ru">
                <a:solidFill>
                  <a:srgbClr val="FFFFFF"/>
                </a:solidFill>
              </a:rPr>
              <a:t>WebTestClient</a:t>
            </a:r>
            <a:r>
              <a:rPr lang="ru">
                <a:solidFill>
                  <a:srgbClr val="BBBCBE"/>
                </a:solidFill>
              </a:rPr>
              <a:t>.</a:t>
            </a:r>
            <a:endParaRPr>
              <a:solidFill>
                <a:srgbClr val="BBBCBE"/>
              </a:solidFill>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5">
                  <a:extLst>
                    <a:ext uri="{A12FA001-AC4F-418D-AE19-62706E023703}">
                      <ahyp:hlinkClr xmlns:ahyp="http://schemas.microsoft.com/office/drawing/2018/hyperlinkcolor" val="tx"/>
                    </a:ext>
                  </a:extLst>
                </a:hlinkClick>
              </a:rPr>
              <a:t>Data Access</a:t>
            </a:r>
            <a:r>
              <a:rPr lang="ru">
                <a:solidFill>
                  <a:srgbClr val="BBBCBE"/>
                </a:solidFill>
              </a:rPr>
              <a:t>: </a:t>
            </a:r>
            <a:r>
              <a:rPr lang="ru"/>
              <a:t>transactions, DAO support, JDBC, ORM.</a:t>
            </a:r>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6">
                  <a:extLst>
                    <a:ext uri="{A12FA001-AC4F-418D-AE19-62706E023703}">
                      <ahyp:hlinkClr xmlns:ahyp="http://schemas.microsoft.com/office/drawing/2018/hyperlinkcolor" val="tx"/>
                    </a:ext>
                  </a:extLst>
                </a:hlinkClick>
              </a:rPr>
              <a:t>Spring MVC</a:t>
            </a:r>
            <a:r>
              <a:rPr lang="ru">
                <a:solidFill>
                  <a:srgbClr val="BBBCBE"/>
                </a:solidFill>
              </a:rPr>
              <a:t> </a:t>
            </a:r>
            <a:r>
              <a:rPr lang="ru"/>
              <a:t>and</a:t>
            </a:r>
            <a:r>
              <a:rPr lang="ru">
                <a:solidFill>
                  <a:srgbClr val="BBBCBE"/>
                </a:solidFill>
              </a:rPr>
              <a:t> </a:t>
            </a:r>
            <a:r>
              <a:rPr lang="ru">
                <a:solidFill>
                  <a:schemeClr val="accent5"/>
                </a:solidFill>
                <a:uFill>
                  <a:noFill/>
                </a:uFill>
                <a:hlinkClick r:id="rId7">
                  <a:extLst>
                    <a:ext uri="{A12FA001-AC4F-418D-AE19-62706E023703}">
                      <ahyp:hlinkClr xmlns:ahyp="http://schemas.microsoft.com/office/drawing/2018/hyperlinkcolor" val="tx"/>
                    </a:ext>
                  </a:extLst>
                </a:hlinkClick>
              </a:rPr>
              <a:t>Spring WebFlux</a:t>
            </a:r>
            <a:r>
              <a:rPr lang="ru">
                <a:solidFill>
                  <a:srgbClr val="BBBCBE"/>
                </a:solidFill>
              </a:rPr>
              <a:t> </a:t>
            </a:r>
            <a:r>
              <a:rPr lang="ru"/>
              <a:t>web frameworks.</a:t>
            </a:r>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8">
                  <a:extLst>
                    <a:ext uri="{A12FA001-AC4F-418D-AE19-62706E023703}">
                      <ahyp:hlinkClr xmlns:ahyp="http://schemas.microsoft.com/office/drawing/2018/hyperlinkcolor" val="tx"/>
                    </a:ext>
                  </a:extLst>
                </a:hlinkClick>
              </a:rPr>
              <a:t>Integration</a:t>
            </a:r>
            <a:r>
              <a:rPr lang="ru">
                <a:solidFill>
                  <a:srgbClr val="BBBCBE"/>
                </a:solidFill>
              </a:rPr>
              <a:t>: </a:t>
            </a:r>
            <a:r>
              <a:rPr lang="ru"/>
              <a:t>email, tasks, scheduling, cache.</a:t>
            </a:r>
            <a:endParaRPr/>
          </a:p>
          <a:p>
            <a:pPr marL="457200" lvl="0" indent="-342900" algn="l" rtl="0">
              <a:spcBef>
                <a:spcPts val="0"/>
              </a:spcBef>
              <a:spcAft>
                <a:spcPts val="0"/>
              </a:spcAft>
              <a:buClr>
                <a:srgbClr val="BBBCBE"/>
              </a:buClr>
              <a:buSzPts val="1800"/>
              <a:buChar char="●"/>
            </a:pPr>
            <a:r>
              <a:rPr lang="ru">
                <a:solidFill>
                  <a:schemeClr val="accent5"/>
                </a:solidFill>
                <a:uFill>
                  <a:noFill/>
                </a:uFill>
                <a:hlinkClick r:id="rId9">
                  <a:extLst>
                    <a:ext uri="{A12FA001-AC4F-418D-AE19-62706E023703}">
                      <ahyp:hlinkClr xmlns:ahyp="http://schemas.microsoft.com/office/drawing/2018/hyperlinkcolor" val="tx"/>
                    </a:ext>
                  </a:extLst>
                </a:hlinkClick>
              </a:rPr>
              <a:t>Languages</a:t>
            </a:r>
            <a:r>
              <a:rPr lang="ru">
                <a:solidFill>
                  <a:srgbClr val="BBBCBE"/>
                </a:solidFill>
              </a:rPr>
              <a:t>: </a:t>
            </a:r>
            <a:r>
              <a:rPr lang="ru"/>
              <a:t>Kotlin, Groovy, dynamic languages.</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Runtime</a:t>
            </a:r>
            <a:endParaRPr/>
          </a:p>
        </p:txBody>
      </p:sp>
      <p:pic>
        <p:nvPicPr>
          <p:cNvPr id="86" name="Google Shape;86;p18"/>
          <p:cNvPicPr preferRelativeResize="0"/>
          <p:nvPr/>
        </p:nvPicPr>
        <p:blipFill>
          <a:blip r:embed="rId3">
            <a:alphaModFix/>
          </a:blip>
          <a:stretch>
            <a:fillRect/>
          </a:stretch>
        </p:blipFill>
        <p:spPr>
          <a:xfrm>
            <a:off x="2421700" y="1067775"/>
            <a:ext cx="5094634"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 Core Container</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dirty="0"/>
              <a:t>The </a:t>
            </a:r>
            <a:r>
              <a:rPr lang="ru" dirty="0">
                <a:solidFill>
                  <a:srgbClr val="4A86E8"/>
                </a:solidFill>
              </a:rPr>
              <a:t>Core</a:t>
            </a:r>
            <a:r>
              <a:rPr lang="ru" dirty="0"/>
              <a:t> module provides the fundamental parts of the framework, including the IoC and Dependency Injection features.</a:t>
            </a:r>
            <a:endParaRPr dirty="0"/>
          </a:p>
          <a:p>
            <a:pPr marL="457200" lvl="0" indent="-342900" algn="l" rtl="0">
              <a:spcBef>
                <a:spcPts val="0"/>
              </a:spcBef>
              <a:spcAft>
                <a:spcPts val="0"/>
              </a:spcAft>
              <a:buSzPts val="1800"/>
              <a:buChar char="●"/>
            </a:pPr>
            <a:r>
              <a:rPr lang="ru" dirty="0"/>
              <a:t>The </a:t>
            </a:r>
            <a:r>
              <a:rPr lang="ru" dirty="0">
                <a:solidFill>
                  <a:srgbClr val="4A86E8"/>
                </a:solidFill>
              </a:rPr>
              <a:t>Bean</a:t>
            </a:r>
            <a:r>
              <a:rPr lang="ru" dirty="0"/>
              <a:t> module provides BeanFactory which is a sophisticated implementation of the factory pattern.</a:t>
            </a:r>
            <a:endParaRPr dirty="0"/>
          </a:p>
          <a:p>
            <a:pPr marL="457200" lvl="0" indent="-342900" algn="l" rtl="0">
              <a:spcBef>
                <a:spcPts val="0"/>
              </a:spcBef>
              <a:spcAft>
                <a:spcPts val="0"/>
              </a:spcAft>
              <a:buSzPts val="1800"/>
              <a:buChar char="●"/>
            </a:pPr>
            <a:r>
              <a:rPr lang="ru" dirty="0"/>
              <a:t>The </a:t>
            </a:r>
            <a:r>
              <a:rPr lang="ru" dirty="0">
                <a:solidFill>
                  <a:srgbClr val="4A86E8"/>
                </a:solidFill>
              </a:rPr>
              <a:t>Context</a:t>
            </a:r>
            <a:r>
              <a:rPr lang="ru" dirty="0"/>
              <a:t> module builds on the solid base provided by the Core and Beans modules and it is a medium to access any objects defined and configured.</a:t>
            </a:r>
            <a:endParaRPr dirty="0"/>
          </a:p>
          <a:p>
            <a:pPr marL="457200" lvl="0" indent="-342900" algn="l" rtl="0">
              <a:spcBef>
                <a:spcPts val="0"/>
              </a:spcBef>
              <a:spcAft>
                <a:spcPts val="0"/>
              </a:spcAft>
              <a:buSzPts val="1800"/>
              <a:buChar char="●"/>
            </a:pPr>
            <a:r>
              <a:rPr lang="ru" dirty="0"/>
              <a:t>The </a:t>
            </a:r>
            <a:r>
              <a:rPr lang="ru" dirty="0">
                <a:solidFill>
                  <a:srgbClr val="4A86E8"/>
                </a:solidFill>
              </a:rPr>
              <a:t>Expression Language</a:t>
            </a:r>
            <a:r>
              <a:rPr lang="ru" dirty="0"/>
              <a:t> module provides a powerful expression language for querying and manipulating an object graph at runtime.</a:t>
            </a: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 Data Access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The </a:t>
            </a:r>
            <a:r>
              <a:rPr lang="ru">
                <a:solidFill>
                  <a:srgbClr val="4A86E8"/>
                </a:solidFill>
              </a:rPr>
              <a:t>JDBC</a:t>
            </a:r>
            <a:r>
              <a:rPr lang="ru"/>
              <a:t> module provides a JDBC-abstraction layer that removes the need to do tedious JDBC related coding.</a:t>
            </a:r>
            <a:endParaRPr/>
          </a:p>
          <a:p>
            <a:pPr marL="457200" lvl="0" indent="-342900" algn="l" rtl="0">
              <a:spcBef>
                <a:spcPts val="0"/>
              </a:spcBef>
              <a:spcAft>
                <a:spcPts val="0"/>
              </a:spcAft>
              <a:buSzPts val="1800"/>
              <a:buChar char="●"/>
            </a:pPr>
            <a:r>
              <a:rPr lang="ru"/>
              <a:t>The </a:t>
            </a:r>
            <a:r>
              <a:rPr lang="ru">
                <a:solidFill>
                  <a:srgbClr val="4A86E8"/>
                </a:solidFill>
              </a:rPr>
              <a:t>ORM</a:t>
            </a:r>
            <a:r>
              <a:rPr lang="ru"/>
              <a:t> module provides integration layers for popular object-relational mapping APIs, including JPA, JDO, Hibernate, and iBatis.</a:t>
            </a:r>
            <a:endParaRPr/>
          </a:p>
          <a:p>
            <a:pPr marL="457200" lvl="0" indent="-342900" algn="l" rtl="0">
              <a:spcBef>
                <a:spcPts val="0"/>
              </a:spcBef>
              <a:spcAft>
                <a:spcPts val="0"/>
              </a:spcAft>
              <a:buSzPts val="1800"/>
              <a:buChar char="●"/>
            </a:pPr>
            <a:r>
              <a:rPr lang="ru"/>
              <a:t>The </a:t>
            </a:r>
            <a:r>
              <a:rPr lang="ru">
                <a:solidFill>
                  <a:srgbClr val="4A86E8"/>
                </a:solidFill>
              </a:rPr>
              <a:t>Transaction</a:t>
            </a:r>
            <a:r>
              <a:rPr lang="ru"/>
              <a:t> module supports programmatic and declarative transaction management.</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Spring Framework - WEB</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Spring's </a:t>
            </a:r>
            <a:r>
              <a:rPr lang="ru">
                <a:solidFill>
                  <a:srgbClr val="4A86E8"/>
                </a:solidFill>
              </a:rPr>
              <a:t>Web MVC</a:t>
            </a:r>
            <a:r>
              <a:rPr lang="ru"/>
              <a:t> (model-view-controller) provides basic web-oriented integration features such as multipart file-upload functionality and the initialization of the IoC container using servlet listeners and a web-oriented application context, also provides a clean separation between domain model code and web forms</a:t>
            </a:r>
            <a:endParaRPr/>
          </a:p>
          <a:p>
            <a:pPr marL="457200" lvl="0" indent="-342900" algn="l" rtl="0">
              <a:spcBef>
                <a:spcPts val="0"/>
              </a:spcBef>
              <a:spcAft>
                <a:spcPts val="0"/>
              </a:spcAft>
              <a:buSzPts val="1800"/>
              <a:buChar char="●"/>
            </a:pPr>
            <a:r>
              <a:rPr lang="ru"/>
              <a:t>The </a:t>
            </a:r>
            <a:r>
              <a:rPr lang="ru">
                <a:solidFill>
                  <a:srgbClr val="4A86E8"/>
                </a:solidFill>
              </a:rPr>
              <a:t>WebFlux</a:t>
            </a:r>
            <a:r>
              <a:rPr lang="ru"/>
              <a:t> reactive-stack web framework, Spring WebFlux, was added later in version 5.0. It is fully non-blocking, supports Reactive Streams, and runs on such servers as Netty, Undertow, and Servlet 3.1+ containers.</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2190</TotalTime>
  <Words>1955</Words>
  <Application>Microsoft Macintosh PowerPoint</Application>
  <PresentationFormat>On-screen Show (16:9)</PresentationFormat>
  <Paragraphs>253</Paragraphs>
  <Slides>43</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Courier New</vt:lpstr>
      <vt:lpstr>Slack-Lato</vt:lpstr>
      <vt:lpstr>Simple Dark</vt:lpstr>
      <vt:lpstr>Lesson 15: Spring Framework</vt:lpstr>
      <vt:lpstr>Agenda</vt:lpstr>
      <vt:lpstr>Overview</vt:lpstr>
      <vt:lpstr>Spring Platform projects, more at Spring Projects</vt:lpstr>
      <vt:lpstr>Spring Framework Features </vt:lpstr>
      <vt:lpstr>Spring Framework Runtime</vt:lpstr>
      <vt:lpstr>Spring Framework - Core Container</vt:lpstr>
      <vt:lpstr>Spring Framework - Data Access</vt:lpstr>
      <vt:lpstr>Spring Framework - WEB</vt:lpstr>
      <vt:lpstr>Spring AOP</vt:lpstr>
      <vt:lpstr>Inversion of Control - The Problem?</vt:lpstr>
      <vt:lpstr>Inversion of Control - The Problem?</vt:lpstr>
      <vt:lpstr>Inversion of Control </vt:lpstr>
      <vt:lpstr>Inversion of Control in Spring</vt:lpstr>
      <vt:lpstr>Dependency Injection Containers</vt:lpstr>
      <vt:lpstr>Example - Hello World</vt:lpstr>
      <vt:lpstr>Example - Containers</vt:lpstr>
      <vt:lpstr>What is Bean?</vt:lpstr>
      <vt:lpstr>Beans</vt:lpstr>
      <vt:lpstr>Beans - Definition</vt:lpstr>
      <vt:lpstr>Beans - Definition</vt:lpstr>
      <vt:lpstr>Example - Bean Definition</vt:lpstr>
      <vt:lpstr>Beans - Scopes</vt:lpstr>
      <vt:lpstr>Example - Bean Scope</vt:lpstr>
      <vt:lpstr>Beans - Lifecycle</vt:lpstr>
      <vt:lpstr>Beans - Lifecycle - Initialization</vt:lpstr>
      <vt:lpstr>Beans - Lifecycle - Destruction</vt:lpstr>
      <vt:lpstr>Beans - Multiple Lifecycle Mechanisms</vt:lpstr>
      <vt:lpstr>Example - Beans Lifecycle</vt:lpstr>
      <vt:lpstr>Dependency Injection</vt:lpstr>
      <vt:lpstr>Dependency Injection - The Problem?</vt:lpstr>
      <vt:lpstr>Dependency Injection</vt:lpstr>
      <vt:lpstr>Dependency Injection</vt:lpstr>
      <vt:lpstr>Dependency Injection Types</vt:lpstr>
      <vt:lpstr>Example - Dependency Injection</vt:lpstr>
      <vt:lpstr>Annotation Based Configuration (since Spring 2.5)</vt:lpstr>
      <vt:lpstr>Example - Annotation Based Configuration</vt:lpstr>
      <vt:lpstr>Java Based Configuration</vt:lpstr>
      <vt:lpstr>Example - Java Based Configuration</vt:lpstr>
      <vt:lpstr>Properties</vt:lpstr>
      <vt:lpstr>Example - Properties</vt:lpstr>
      <vt:lpstr>Any questions?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cp:lastModifiedBy>Bohdan Cherniak</cp:lastModifiedBy>
  <cp:revision>6</cp:revision>
  <dcterms:modified xsi:type="dcterms:W3CDTF">2023-02-17T11:28:35Z</dcterms:modified>
</cp:coreProperties>
</file>