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531d7b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531d7b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531d7b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531d7b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531d7bd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531d7b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531d7b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531d7b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531d7bd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531d7b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531d7b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531d7b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76a05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76a05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531d7bd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d531d7bd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531d7bd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531d7bd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531d7b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531d7b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531d7b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531d7b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d531d7b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d531d7b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531d7bd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531d7bd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d531d7b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d531d7b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d531d7bd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d531d7b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d531d7bd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d531d7bd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531d7b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531d7b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d531d7bd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d531d7bd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d531d7b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d531d7b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d531d7b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d531d7b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d531d7b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d531d7b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d531d7bd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d531d7bd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531d7b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531d7b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d531d7bd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d531d7bd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531d7bd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d531d7bd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d531d7bd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d531d7bd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531d7bd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d531d7bd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d531d7bd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d531d7bd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531d7bd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531d7bd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d531d7bd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d531d7bd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03c7303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03c7303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03c7303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03c7303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03c7303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03c7303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531d7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531d7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03c7303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03c7303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03c730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03c730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03c7303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03c7303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03c7303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03c7303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03c7303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03c7303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03c7303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03c7303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03c73038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03c73038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03c73038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03c7303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03c7303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03c7303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8e61c37b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8e61c37b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531d7b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531d7b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531d7b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531d7b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531d7b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531d7b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531d7b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531d7b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531d7b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531d7b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pring.io/spring-security/site/docs/current/reference/html5/#servlet-security-filt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vrudas/spring-framework-examples/tree/main/example-13-inmemory-security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vrudas/spring-framework-examples/tree/main/example-14-jdbc-auth-security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vrudas/spring-framework-examples/tree/main/example-15-user-flow-security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vrudas/spring-framework-examples/tree/main/example-16-custom-auth-provider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vrudas/spring-framework-examples/tree/main/example-17-authorization" TargetMode="External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vrudas/spring-framework-examples/tree/main/example-18-method-security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vrudas/spring-framework-examples/tree/main/example-19-remember-m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vrudas/spring-framework-examples/tree/main/example-12-boot-security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vrudas/spring-framework-examples/tree/main/example-20-oauth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vrudas/spring-framework-examples/tree/main/example-21-jwt" TargetMode="External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murraco/spring-boot-jw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Cross-site_request_forgery" TargetMode="External"/><Relationship Id="rId4" Type="http://schemas.openxmlformats.org/officeDocument/2006/relationships/hyperlink" Target="https://en.wikipedia.org/wiki/Session_fixation" TargetMode="External"/><Relationship Id="rId5" Type="http://schemas.openxmlformats.org/officeDocument/2006/relationships/hyperlink" Target="https://en.wikipedia.org/wiki/HTTP_Strict_Transport_Security" TargetMode="External"/><Relationship Id="rId6" Type="http://schemas.openxmlformats.org/officeDocument/2006/relationships/hyperlink" Target="https://msdn.microsoft.com/en-us/library/ie/gg622941(v=vs.85).aspx" TargetMode="External"/><Relationship Id="rId7" Type="http://schemas.openxmlformats.org/officeDocument/2006/relationships/hyperlink" Target="https://msdn.microsoft.com/en-us/library/dd565647(v=vs.85).aspx" TargetMode="External"/><Relationship Id="rId8" Type="http://schemas.openxmlformats.org/officeDocument/2006/relationships/hyperlink" Target="https://en.wikipedia.org/wiki/Clickjack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Security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900" y="164872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SecurityFilterChain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138" y="1017725"/>
            <a:ext cx="50897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 </a:t>
            </a:r>
            <a:r>
              <a:rPr lang="ru"/>
              <a:t>SecurityFilterChain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050" y="1017725"/>
            <a:ext cx="54659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 Filters (more at </a:t>
            </a:r>
            <a:r>
              <a:rPr lang="ru" u="sng">
                <a:solidFill>
                  <a:schemeClr val="hlink"/>
                </a:solidFill>
                <a:hlinkClick r:id="rId3"/>
              </a:rPr>
              <a:t>Filters list</a:t>
            </a:r>
            <a:r>
              <a:rPr lang="ru"/>
              <a:t>)</a:t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HeaderWriterFilter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CorsFilter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CsrfFilter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LogoutFilter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OAuth2LoginAuthenticationFilter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UsernamePasswordAuthenticationFilter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DefaultLoginPageGeneratingFilter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DefaultLogoutPageGeneratingFilter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BearerTokenAuthenticationFilter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BasicAuthenticationFilter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Handling Security Exceptions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13" y="1017725"/>
            <a:ext cx="44275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vs Authorization - The problem?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800"/>
              <a:t>🤔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vs Authorization - The problem?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- Architecture Components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SecurityContextHolder</a:t>
            </a:r>
            <a:r>
              <a:rPr lang="ru"/>
              <a:t> - The </a:t>
            </a:r>
            <a:r>
              <a:rPr lang="ru">
                <a:solidFill>
                  <a:schemeClr val="accent4"/>
                </a:solidFill>
              </a:rPr>
              <a:t>SecurityContextHolder</a:t>
            </a:r>
            <a:r>
              <a:rPr lang="ru"/>
              <a:t> is where Spring Security stores the details of who is authenticated.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SecurityContext</a:t>
            </a:r>
            <a:r>
              <a:rPr lang="ru"/>
              <a:t> - is obtained from the </a:t>
            </a:r>
            <a:r>
              <a:rPr lang="ru">
                <a:solidFill>
                  <a:schemeClr val="accent4"/>
                </a:solidFill>
              </a:rPr>
              <a:t>SecurityContextHolder</a:t>
            </a:r>
            <a:r>
              <a:rPr lang="ru"/>
              <a:t> and contains the </a:t>
            </a:r>
            <a:r>
              <a:rPr lang="ru">
                <a:solidFill>
                  <a:schemeClr val="accent4"/>
                </a:solidFill>
              </a:rPr>
              <a:t>Authentication</a:t>
            </a:r>
            <a:r>
              <a:rPr lang="ru"/>
              <a:t> of the currently authenticated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Authentication</a:t>
            </a:r>
            <a:r>
              <a:rPr lang="ru"/>
              <a:t> - Can be the input to </a:t>
            </a:r>
            <a:r>
              <a:rPr lang="ru">
                <a:solidFill>
                  <a:schemeClr val="accent4"/>
                </a:solidFill>
              </a:rPr>
              <a:t>AuthenticationManager</a:t>
            </a:r>
            <a:r>
              <a:rPr lang="ru"/>
              <a:t> to provide the credentials a user has provided to authenticate or the current user from the </a:t>
            </a:r>
            <a:r>
              <a:rPr lang="ru">
                <a:solidFill>
                  <a:schemeClr val="accent4"/>
                </a:solidFill>
              </a:rPr>
              <a:t>SecurityContext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GrantedAuthority</a:t>
            </a:r>
            <a:r>
              <a:rPr lang="ru"/>
              <a:t> - An authority that is granted to the principal on the </a:t>
            </a:r>
            <a:r>
              <a:rPr lang="ru">
                <a:solidFill>
                  <a:schemeClr val="accent4"/>
                </a:solidFill>
              </a:rPr>
              <a:t>Authentication</a:t>
            </a:r>
            <a:r>
              <a:rPr lang="ru"/>
              <a:t> (i.e. roles, scopes, etc.)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- Architecture Components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4A86E8"/>
                </a:solidFill>
              </a:rPr>
              <a:t>AuthenticationManager</a:t>
            </a:r>
            <a:r>
              <a:rPr lang="ru"/>
              <a:t> - the API that defines how Spring Security’s Filters perform authentication.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4A86E8"/>
                </a:solidFill>
              </a:rPr>
              <a:t>ProviderManager</a:t>
            </a:r>
            <a:r>
              <a:rPr lang="ru"/>
              <a:t> - the most common implementation of </a:t>
            </a:r>
            <a:r>
              <a:rPr lang="ru">
                <a:solidFill>
                  <a:schemeClr val="accent4"/>
                </a:solidFill>
              </a:rPr>
              <a:t>AuthenticationManager</a:t>
            </a:r>
            <a:r>
              <a:rPr lang="ru"/>
              <a:t>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4A86E8"/>
                </a:solidFill>
              </a:rPr>
              <a:t>AuthenticationProvider</a:t>
            </a:r>
            <a:r>
              <a:rPr lang="ru"/>
              <a:t> - used by </a:t>
            </a:r>
            <a:r>
              <a:rPr lang="ru">
                <a:solidFill>
                  <a:schemeClr val="accent4"/>
                </a:solidFill>
              </a:rPr>
              <a:t>ProviderManager</a:t>
            </a:r>
            <a:r>
              <a:rPr lang="ru"/>
              <a:t> to perform a specific type of </a:t>
            </a:r>
            <a:r>
              <a:rPr lang="ru">
                <a:solidFill>
                  <a:schemeClr val="accent4"/>
                </a:solidFill>
              </a:rPr>
              <a:t>authentication</a:t>
            </a:r>
            <a:r>
              <a:rPr lang="ru"/>
              <a:t>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4A86E8"/>
                </a:solidFill>
              </a:rPr>
              <a:t>AuthenticationEntryPoint</a:t>
            </a:r>
            <a:r>
              <a:rPr lang="ru"/>
              <a:t> - used for requesting credentials from a client (i.e. redirecting to a login page, sending a </a:t>
            </a:r>
            <a:r>
              <a:rPr lang="ru">
                <a:solidFill>
                  <a:schemeClr val="accent4"/>
                </a:solidFill>
              </a:rPr>
              <a:t>WWW-Authenticate</a:t>
            </a:r>
            <a:r>
              <a:rPr lang="ru"/>
              <a:t> response, etc.)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4A86E8"/>
                </a:solidFill>
              </a:rPr>
              <a:t>AbstractAuthenticationProcessingFilter</a:t>
            </a:r>
            <a:r>
              <a:rPr lang="ru"/>
              <a:t> - a base Filter used for authentication. This also gives a good idea of the high level flow of authentication and how pieces work together.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Mechanisms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Username and Password</a:t>
            </a:r>
            <a:r>
              <a:rPr lang="ru"/>
              <a:t> - how to authenticate with a username/password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OAuth 2.0 Login</a:t>
            </a:r>
            <a:r>
              <a:rPr lang="ru"/>
              <a:t> - OAuth 2.0 Log In with OpenID Connect and non-standard OAuth 2.0 Login (i.e. GitHub)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SAML 2.0 Login</a:t>
            </a:r>
            <a:r>
              <a:rPr lang="ru"/>
              <a:t> - SAML 2.0 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Remember Me</a:t>
            </a:r>
            <a:r>
              <a:rPr lang="ru"/>
              <a:t> - How to remember a user past session expiration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OpenID</a:t>
            </a:r>
            <a:r>
              <a:rPr lang="ru"/>
              <a:t> - OpenID Authentication (not to be confused with OpenID Connect)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 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holding via SecurityContextHolder</a:t>
            </a:r>
            <a:endParaRPr/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1685925"/>
            <a:ext cx="47148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About Spring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Authentication vs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InMemory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JDBC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Custom AuthenticationProvider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Authorization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AuthenticationManager instance via ProviderManager</a:t>
            </a:r>
            <a:endParaRPr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63" y="1266588"/>
            <a:ext cx="29622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AbstractAuthenticationProcessingFilter</a:t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63" y="1017725"/>
            <a:ext cx="41324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Username/Password Authentication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Reading the Username &amp;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Basic Authentication (Basic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Form Login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Storage Mechanisms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Simple Storage with In-Memory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Relational Databases with JDBC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Custom data stores with UserDetailsService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Basic Authentication - WWW-Authenticate header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63" y="1017725"/>
            <a:ext cx="8478869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Basic Authentication - </a:t>
            </a:r>
            <a:r>
              <a:rPr lang="ru" sz="1800"/>
              <a:t>Authorization: Basic QWxhZGRpbjpvcGVuIHNlc2FtZQ==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888" y="1017725"/>
            <a:ext cx="50202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https://github.com/vrudas/spring-framework-examples/tree/main/example-13-inmemory-security</a:t>
            </a:r>
            <a:endParaRPr/>
          </a:p>
        </p:txBody>
      </p:sp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Basic Authentication with In-Memory storage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DaoAuthenticationProvider (aka JDBC storage)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400" y="1017725"/>
            <a:ext cx="52691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https://github.com/vrudas/spring-framework-examples/tree/main/example-14-jdbc-auth-security</a:t>
            </a:r>
            <a:endParaRPr/>
          </a:p>
        </p:txBody>
      </p:sp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DB Storage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https://github.com/vrudas/spring-framework-examples/tree/main/example-15-user-flow-security</a:t>
            </a:r>
            <a:endParaRPr/>
          </a:p>
        </p:txBody>
      </p:sp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User CRUD flow, Current user Detection</a:t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 Login</a:t>
            </a:r>
            <a:endParaRPr/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017725"/>
            <a:ext cx="8167659" cy="3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Spring Security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Security is a framework that provides: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protection against common 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With first class support for both imperative and reactive applications, it is the de-facto standard for securing Spring-based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 Login</a:t>
            </a:r>
            <a:endParaRPr/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25" y="1017725"/>
            <a:ext cx="42479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6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https://github.com/vrudas/spring-framework-examples/tree/main/example-16-custom-auth-provider</a:t>
            </a:r>
            <a:endParaRPr/>
          </a:p>
        </p:txBody>
      </p:sp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Custom Form Login and AuthenticationProvider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Authorization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Authorities - represents actions available for user.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READ_USERS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DELETE_USERS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Roles - represent user permission in a group-like approach.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ROLE_ANONYMOUS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ROLE_GUEST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ROLE_USER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ROLE_ADMIN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ROLE_SUPER_ADMIN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…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Role Hierarchy</a:t>
            </a:r>
            <a:endParaRPr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00" y="1532375"/>
            <a:ext cx="6261601" cy="20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Authorize HttpServletRequest with FilterSecurityInterceptor</a:t>
            </a:r>
            <a:endParaRPr/>
          </a:p>
        </p:txBody>
      </p:sp>
      <p:sp>
        <p:nvSpPr>
          <p:cNvPr id="292" name="Google Shape;2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13" y="1017725"/>
            <a:ext cx="61792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Authorization Expression-Based control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hasRole(String role)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hasAnyRole(String… roles)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hasAuthority(String authority)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hasAnyAuthority(String… authorities) 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principal - Allows direct access to the principal object representing the current user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authentication - Allows direct access to the current Authentication object obtained from the SecurityContext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permitAll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denyAll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isAnonymous()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isRememberMe()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isAuthenticated() - Returns true if the user is not anonymous</a:t>
            </a:r>
            <a:endParaRPr sz="900"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900">
                <a:solidFill>
                  <a:srgbClr val="D4D4D4"/>
                </a:solidFill>
              </a:rPr>
              <a:t>isFullyAuthenticated() - Returns true if the user is not an anonymous or a remember-me user</a:t>
            </a:r>
            <a:endParaRPr sz="900">
              <a:solidFill>
                <a:srgbClr val="D4D4D4"/>
              </a:solidFill>
            </a:endParaRPr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https://github.com/vrudas/spring-framework-examples/tree/main/example-17-authorization</a:t>
            </a:r>
            <a:endParaRPr/>
          </a:p>
        </p:txBody>
      </p:sp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Authorization</a:t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https://github.com/vrudas/spring-framework-examples/tree/main/example-18-method-security</a:t>
            </a:r>
            <a:endParaRPr/>
          </a:p>
        </p:txBody>
      </p:sp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Method security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Remember Me - The problem?</a:t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888" y="1017725"/>
            <a:ext cx="32602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https://github.com/vrudas/spring-framework-examples/tree/main/example-19-remember-me</a:t>
            </a:r>
            <a:endParaRPr/>
          </a:p>
        </p:txBody>
      </p:sp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Remember Me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https://github.com/vrudas/spring-framework-examples/tree/main/example-12-boot-security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Small app does a lot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OAuth2 - The Problem?</a:t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75" y="1054225"/>
            <a:ext cx="5395648" cy="303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OAuth Terminology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Resource Owner</a:t>
            </a:r>
            <a:r>
              <a:rPr lang="ru"/>
              <a:t>: Entity that is capable of granting access to protected resources (Us)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Resource Server</a:t>
            </a:r>
            <a:r>
              <a:rPr lang="ru"/>
              <a:t>: Server that hosts the protected resources and handles requests for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Client</a:t>
            </a:r>
            <a:r>
              <a:rPr lang="ru"/>
              <a:t>: Application that wants to access the Resource Server and perform actions on behalf of the Resource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Authorization Server</a:t>
            </a:r>
            <a:r>
              <a:rPr lang="ru"/>
              <a:t>: Server that knows the Resource Owner and can authorize the Client to access the Resource Server</a:t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Does OAuth Do?</a:t>
            </a:r>
            <a:endParaRPr/>
          </a:p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88" y="1026037"/>
            <a:ext cx="4750424" cy="30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Does OAuth Do?</a:t>
            </a:r>
            <a:endParaRPr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5" y="1017725"/>
            <a:ext cx="67522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Does OAuth Work? (JWT under the hood 👀)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057275"/>
            <a:ext cx="49720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https://github.com/vrudas/spring-framework-examples/tree/main/example-20-oauth</a:t>
            </a:r>
            <a:endParaRPr/>
          </a:p>
        </p:txBody>
      </p:sp>
      <p:sp>
        <p:nvSpPr>
          <p:cNvPr id="372" name="Google Shape;37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OAuth2.0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1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5" name="Google Shape;375;p57"/>
          <p:cNvPicPr preferRelativeResize="0"/>
          <p:nvPr/>
        </p:nvPicPr>
        <p:blipFill rotWithShape="1">
          <a:blip r:embed="rId5">
            <a:alphaModFix/>
          </a:blip>
          <a:srcRect b="9886" l="24859" r="25431" t="9927"/>
          <a:stretch/>
        </p:blipFill>
        <p:spPr>
          <a:xfrm>
            <a:off x="4759450" y="1152475"/>
            <a:ext cx="2948949" cy="24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Web Token aka JWT</a:t>
            </a:r>
            <a:endParaRPr/>
          </a:p>
        </p:txBody>
      </p:sp>
      <p:sp>
        <p:nvSpPr>
          <p:cNvPr id="381" name="Google Shape;38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JWT How it Works?</a:t>
            </a:r>
            <a:endParaRPr/>
          </a:p>
        </p:txBody>
      </p:sp>
      <p:sp>
        <p:nvSpPr>
          <p:cNvPr id="388" name="Google Shape;38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235850"/>
            <a:ext cx="50946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https://github.com/vrudas/spring-framework-examples/tree/main/example-21-jwt</a:t>
            </a:r>
            <a:endParaRPr/>
          </a:p>
        </p:txBody>
      </p:sp>
      <p:sp>
        <p:nvSpPr>
          <p:cNvPr id="395" name="Google Shape;39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JWT</a:t>
            </a:r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800"/>
              <a:t>😩</a:t>
            </a:r>
            <a:endParaRPr sz="1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More detailed JWT implementation at </a:t>
            </a:r>
            <a:r>
              <a:rPr lang="ru" sz="2300" u="sng">
                <a:solidFill>
                  <a:schemeClr val="hlink"/>
                </a:solidFill>
                <a:hlinkClick r:id="rId3"/>
              </a:rPr>
              <a:t>Spring Boot JWT </a:t>
            </a:r>
            <a:endParaRPr sz="2300"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Security Auto Configuration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Enable security using Filter bean </a:t>
            </a:r>
            <a:r>
              <a:rPr lang="ru">
                <a:solidFill>
                  <a:srgbClr val="4A86E8"/>
                </a:solidFill>
              </a:rPr>
              <a:t>springSecurityFilterChain</a:t>
            </a:r>
            <a:r>
              <a:rPr lang="ru"/>
              <a:t> (responsible for all protection in 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Require an authenticated user for any interaction with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Generate a default login form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Creates a </a:t>
            </a:r>
            <a:r>
              <a:rPr lang="ru">
                <a:solidFill>
                  <a:srgbClr val="4A86E8"/>
                </a:solidFill>
              </a:rPr>
              <a:t>UserDetailsService</a:t>
            </a:r>
            <a:r>
              <a:rPr lang="ru"/>
              <a:t> bean with a username of </a:t>
            </a:r>
            <a:r>
              <a:rPr lang="ru">
                <a:solidFill>
                  <a:srgbClr val="4A86E8"/>
                </a:solidFill>
              </a:rPr>
              <a:t>user</a:t>
            </a:r>
            <a:r>
              <a:rPr lang="ru"/>
              <a:t> and a randomly generated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Protects the password storage with BCrypt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Lets the user log 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 Auto Configuration - Protection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CSRF attack</a:t>
            </a:r>
            <a:r>
              <a:rPr lang="ru"/>
              <a:t> prevention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Session Fixation</a:t>
            </a:r>
            <a:r>
              <a:rPr lang="ru"/>
              <a:t>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Security Header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5"/>
              </a:rPr>
              <a:t>HTTP Strict Transport Security</a:t>
            </a:r>
            <a:r>
              <a:rPr lang="ru"/>
              <a:t> for secure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6"/>
              </a:rPr>
              <a:t>X-Content-Type-Options</a:t>
            </a:r>
            <a:r>
              <a:rPr lang="ru"/>
              <a:t>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Cache Control (can be overridden later by your application to allow caching of your static resources)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7"/>
              </a:rPr>
              <a:t>X-XSS-Protection</a:t>
            </a:r>
            <a:r>
              <a:rPr lang="ru"/>
              <a:t>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X-Frame-Options integration to help prevent </a:t>
            </a:r>
            <a:r>
              <a:rPr lang="ru" u="sng">
                <a:solidFill>
                  <a:schemeClr val="hlink"/>
                </a:solidFill>
                <a:hlinkClick r:id="rId8"/>
              </a:rPr>
              <a:t>Clickjacking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Servlet Security: The Big Picture - A Review of </a:t>
            </a:r>
            <a:r>
              <a:rPr lang="ru">
                <a:solidFill>
                  <a:srgbClr val="4A86E8"/>
                </a:solidFill>
              </a:rPr>
              <a:t>Filter</a:t>
            </a:r>
            <a:r>
              <a:rPr lang="ru"/>
              <a:t>s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12" y="1017725"/>
            <a:ext cx="26527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DelegatingFilterProxy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963" y="1017725"/>
            <a:ext cx="24120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FilterChainProxy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475" y="1017725"/>
            <a:ext cx="48610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