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7" r:id="rId10"/>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205" y="-9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colab.research.google.com/drive/1bkoeyYvdW7ujjk753cM3FXuinPzudio2#scrollTo=MPSU1E8SSYFR&amp;line=45&amp;uniqifier=1"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chrun_prediction_usingRandomForest.ipyn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smtClean="0"/>
              <a:t>NIVEDHA V</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flipV="1">
            <a:off x="533401" y="6652407"/>
            <a:ext cx="1992630" cy="169548"/>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10820018" y="544318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38033" y="847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614183" y="621869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9684" y="3089733"/>
            <a:ext cx="1685925" cy="3219448"/>
          </a:xfrm>
          <a:prstGeom prst="rect">
            <a:avLst/>
          </a:prstGeom>
        </p:spPr>
      </p:pic>
      <p:sp>
        <p:nvSpPr>
          <p:cNvPr id="7" name="object 7"/>
          <p:cNvSpPr txBox="1">
            <a:spLocks noGrp="1"/>
          </p:cNvSpPr>
          <p:nvPr>
            <p:ph type="title"/>
          </p:nvPr>
        </p:nvSpPr>
        <p:spPr>
          <a:xfrm>
            <a:off x="533400" y="228600"/>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latin typeface="Times New Roman" pitchFamily="18" charset="0"/>
                <a:cs typeface="Times New Roman" pitchFamily="18" charset="0"/>
              </a:rPr>
              <a:t>THE</a:t>
            </a:r>
            <a:r>
              <a:rPr sz="3200" spc="20" dirty="0">
                <a:latin typeface="Times New Roman" pitchFamily="18" charset="0"/>
                <a:cs typeface="Times New Roman" pitchFamily="18" charset="0"/>
              </a:rPr>
              <a:t> </a:t>
            </a:r>
            <a:r>
              <a:rPr sz="3200" spc="10" dirty="0">
                <a:latin typeface="Times New Roman" pitchFamily="18" charset="0"/>
                <a:cs typeface="Times New Roman" pitchFamily="18" charset="0"/>
              </a:rPr>
              <a:t>WOW</a:t>
            </a:r>
            <a:r>
              <a:rPr sz="3200" spc="85" dirty="0">
                <a:latin typeface="Times New Roman" pitchFamily="18" charset="0"/>
                <a:cs typeface="Times New Roman" pitchFamily="18" charset="0"/>
              </a:rPr>
              <a:t> </a:t>
            </a:r>
            <a:r>
              <a:rPr sz="3200" spc="10" dirty="0">
                <a:latin typeface="Times New Roman" pitchFamily="18" charset="0"/>
                <a:cs typeface="Times New Roman" pitchFamily="18" charset="0"/>
              </a:rPr>
              <a:t>IN</a:t>
            </a:r>
            <a:r>
              <a:rPr sz="3200" spc="-5" dirty="0">
                <a:latin typeface="Times New Roman" pitchFamily="18" charset="0"/>
                <a:cs typeface="Times New Roman" pitchFamily="18" charset="0"/>
              </a:rPr>
              <a:t> </a:t>
            </a:r>
            <a:r>
              <a:rPr sz="3200" spc="15" dirty="0">
                <a:latin typeface="Times New Roman" pitchFamily="18" charset="0"/>
                <a:cs typeface="Times New Roman" pitchFamily="18" charset="0"/>
              </a:rPr>
              <a:t>YOUR</a:t>
            </a:r>
            <a:r>
              <a:rPr sz="3200" spc="-10" dirty="0">
                <a:latin typeface="Times New Roman" pitchFamily="18" charset="0"/>
                <a:cs typeface="Times New Roman" pitchFamily="18" charset="0"/>
              </a:rPr>
              <a:t> </a:t>
            </a:r>
            <a:r>
              <a:rPr sz="3200" spc="20" dirty="0">
                <a:latin typeface="Times New Roman" pitchFamily="18" charset="0"/>
                <a:cs typeface="Times New Roman" pitchFamily="18" charset="0"/>
              </a:rPr>
              <a:t>SOLUTION</a:t>
            </a:r>
            <a:endParaRPr sz="3200"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Rectangle 8"/>
          <p:cNvSpPr/>
          <p:nvPr/>
        </p:nvSpPr>
        <p:spPr>
          <a:xfrm>
            <a:off x="1645639" y="820314"/>
            <a:ext cx="8869961" cy="4524315"/>
          </a:xfrm>
          <a:prstGeom prst="rect">
            <a:avLst/>
          </a:prstGeom>
        </p:spPr>
        <p:txBody>
          <a:bodyPr wrap="square">
            <a:spAutoFit/>
          </a:bodyPr>
          <a:lstStyle/>
          <a:p>
            <a:pPr marL="342900" indent="-342900" algn="just">
              <a:buFont typeface="Arial" pitchFamily="34" charset="0"/>
              <a:buChar char="•"/>
            </a:pPr>
            <a:r>
              <a:rPr lang="en-US" sz="2400" dirty="0"/>
              <a:t>Using generative AI for predictive analytics can identify which customers are at risk of churning. By using real-time data related to behaviors, engagement, patterns, and trends, the algorithm can predict which customers are most at </a:t>
            </a:r>
            <a:r>
              <a:rPr lang="en-US" sz="2400" dirty="0" smtClean="0"/>
              <a:t>risk</a:t>
            </a:r>
          </a:p>
          <a:p>
            <a:pPr marL="342900" indent="-342900" algn="just">
              <a:buFont typeface="Arial" pitchFamily="34" charset="0"/>
              <a:buChar char="•"/>
            </a:pPr>
            <a:r>
              <a:rPr lang="en-US" sz="2400" dirty="0" smtClean="0">
                <a:latin typeface="Times New Roman" pitchFamily="18" charset="0"/>
                <a:cs typeface="Times New Roman" pitchFamily="18" charset="0"/>
              </a:rPr>
              <a:t>Random </a:t>
            </a:r>
            <a:r>
              <a:rPr lang="en-US" sz="2400" dirty="0">
                <a:latin typeface="Times New Roman" pitchFamily="18" charset="0"/>
                <a:cs typeface="Times New Roman" pitchFamily="18" charset="0"/>
              </a:rPr>
              <a:t>forest provides the muscle for </a:t>
            </a:r>
            <a:r>
              <a:rPr lang="en-US" sz="2400" dirty="0" smtClean="0">
                <a:latin typeface="Times New Roman" pitchFamily="18" charset="0"/>
                <a:cs typeface="Times New Roman" pitchFamily="18" charset="0"/>
              </a:rPr>
              <a:t>churn </a:t>
            </a:r>
            <a:r>
              <a:rPr lang="en-US" sz="2400" dirty="0">
                <a:latin typeface="Times New Roman" pitchFamily="18" charset="0"/>
                <a:cs typeface="Times New Roman" pitchFamily="18" charset="0"/>
              </a:rPr>
              <a:t>prediction, but the "wow factor" </a:t>
            </a:r>
            <a:r>
              <a:rPr lang="en-US" sz="2400" dirty="0" smtClean="0">
                <a:latin typeface="Times New Roman" pitchFamily="18" charset="0"/>
                <a:cs typeface="Times New Roman" pitchFamily="18" charset="0"/>
              </a:rPr>
              <a:t>is </a:t>
            </a:r>
            <a:r>
              <a:rPr lang="en-US" sz="2400" dirty="0">
                <a:latin typeface="Times New Roman" pitchFamily="18" charset="0"/>
                <a:cs typeface="Times New Roman" pitchFamily="18" charset="0"/>
              </a:rPr>
              <a:t>the creative ways </a:t>
            </a:r>
            <a:r>
              <a:rPr lang="en-US" sz="2400" dirty="0" smtClean="0">
                <a:latin typeface="Times New Roman" pitchFamily="18" charset="0"/>
                <a:cs typeface="Times New Roman" pitchFamily="18" charset="0"/>
              </a:rPr>
              <a:t>that we </a:t>
            </a:r>
            <a:r>
              <a:rPr lang="en-US" sz="2400" dirty="0">
                <a:latin typeface="Times New Roman" pitchFamily="18" charset="0"/>
                <a:cs typeface="Times New Roman" pitchFamily="18" charset="0"/>
              </a:rPr>
              <a:t>use its insights to </a:t>
            </a:r>
            <a:r>
              <a:rPr lang="en-US" sz="2400" b="1" dirty="0">
                <a:latin typeface="Times New Roman" pitchFamily="18" charset="0"/>
                <a:cs typeface="Times New Roman" pitchFamily="18" charset="0"/>
              </a:rPr>
              <a:t>personalize</a:t>
            </a:r>
            <a:r>
              <a:rPr lang="en-US" sz="2400" dirty="0">
                <a:latin typeface="Times New Roman" pitchFamily="18" charset="0"/>
                <a:cs typeface="Times New Roman" pitchFamily="18" charset="0"/>
              </a:rPr>
              <a:t> your approach and </a:t>
            </a:r>
            <a:r>
              <a:rPr lang="en-US" sz="2400" b="1" dirty="0">
                <a:latin typeface="Times New Roman" pitchFamily="18" charset="0"/>
                <a:cs typeface="Times New Roman" pitchFamily="18" charset="0"/>
              </a:rPr>
              <a:t>proactively</a:t>
            </a:r>
            <a:r>
              <a:rPr lang="en-US" sz="2400" dirty="0">
                <a:latin typeface="Times New Roman" pitchFamily="18" charset="0"/>
                <a:cs typeface="Times New Roman" pitchFamily="18" charset="0"/>
              </a:rPr>
              <a:t> address customer concerns</a:t>
            </a:r>
            <a:r>
              <a:rPr lang="en-US" sz="2400" dirty="0" smtClean="0">
                <a:latin typeface="Times New Roman" pitchFamily="18" charset="0"/>
                <a:cs typeface="Times New Roman" pitchFamily="18" charset="0"/>
              </a:rPr>
              <a:t>.</a:t>
            </a:r>
          </a:p>
          <a:p>
            <a:pPr marL="342900" indent="-342900" algn="just">
              <a:buFont typeface="Arial" pitchFamily="34" charset="0"/>
              <a:buChar char="•"/>
            </a:pPr>
            <a:r>
              <a:rPr lang="en-US" sz="2400" dirty="0">
                <a:latin typeface="Times New Roman" pitchFamily="18" charset="0"/>
                <a:cs typeface="Times New Roman" pitchFamily="18" charset="0"/>
              </a:rPr>
              <a:t>It delivers better generalizability, avoids </a:t>
            </a:r>
            <a:r>
              <a:rPr lang="en-US" sz="2400" dirty="0" err="1">
                <a:latin typeface="Times New Roman" pitchFamily="18" charset="0"/>
                <a:cs typeface="Times New Roman" pitchFamily="18" charset="0"/>
              </a:rPr>
              <a:t>overfitting</a:t>
            </a:r>
            <a:r>
              <a:rPr lang="en-US" sz="2400" dirty="0">
                <a:latin typeface="Times New Roman" pitchFamily="18" charset="0"/>
                <a:cs typeface="Times New Roman" pitchFamily="18" charset="0"/>
              </a:rPr>
              <a:t>, and provides valuable insights into churn drivers</a:t>
            </a:r>
            <a:r>
              <a:rPr lang="en-US" sz="2400" dirty="0" smtClean="0">
                <a:latin typeface="Times New Roman" pitchFamily="18" charset="0"/>
                <a:cs typeface="Times New Roman" pitchFamily="18" charset="0"/>
              </a:rPr>
              <a:t>.</a:t>
            </a:r>
          </a:p>
          <a:p>
            <a:pPr marL="342900" indent="-342900" algn="just">
              <a:buFont typeface="Arial" pitchFamily="34" charset="0"/>
              <a:buChar char="•"/>
            </a:pPr>
            <a:r>
              <a:rPr lang="en-US" sz="2400" dirty="0">
                <a:latin typeface="Times New Roman" pitchFamily="18" charset="0"/>
                <a:cs typeface="Times New Roman" pitchFamily="18" charset="0"/>
              </a:rPr>
              <a:t>This enhances robustness and improves performance when dealing with incomplete or noisy data</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302389" y="555958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69281" y="7247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96243" y="6172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01064" y="724776"/>
            <a:ext cx="11058525" cy="6055712"/>
          </a:xfrm>
          <a:prstGeom prst="rect">
            <a:avLst/>
          </a:prstGeom>
        </p:spPr>
        <p:txBody>
          <a:bodyPr vert="horz" wrap="square" lIns="0" tIns="12700" rIns="0" bIns="0" rtlCol="0">
            <a:spAutoFit/>
          </a:bodyPr>
          <a:lstStyle/>
          <a:p>
            <a:pPr marL="457200" indent="-457200">
              <a:buFont typeface="Arial" pitchFamily="34" charset="0"/>
              <a:buChar char="•"/>
            </a:pPr>
            <a:r>
              <a:rPr lang="en-US" sz="2400" b="1" dirty="0">
                <a:latin typeface="Times New Roman" pitchFamily="18" charset="0"/>
                <a:cs typeface="Times New Roman" pitchFamily="18" charset="0"/>
              </a:rPr>
              <a:t>Data Preparation</a:t>
            </a:r>
            <a:r>
              <a:rPr lang="en-US" sz="2400" dirty="0">
                <a:latin typeface="Times New Roman" pitchFamily="18" charset="0"/>
                <a:cs typeface="Times New Roman" pitchFamily="18" charset="0"/>
              </a:rPr>
              <a:t>:</a:t>
            </a:r>
          </a:p>
          <a:p>
            <a:pPr marL="914400" lvl="1" indent="-457200">
              <a:buFont typeface="Arial" pitchFamily="34" charset="0"/>
              <a:buChar char="•"/>
            </a:pPr>
            <a:r>
              <a:rPr lang="en-US" sz="2400" dirty="0">
                <a:latin typeface="Times New Roman" pitchFamily="18" charset="0"/>
                <a:cs typeface="Times New Roman" pitchFamily="18" charset="0"/>
              </a:rPr>
              <a:t>Load the dataset containing features and labels (churn or not churn) using pandas.</a:t>
            </a:r>
          </a:p>
          <a:p>
            <a:pPr marL="457200" indent="-457200">
              <a:buFont typeface="Arial" pitchFamily="34" charset="0"/>
              <a:buChar char="•"/>
            </a:pPr>
            <a:r>
              <a:rPr lang="en-US" sz="2400" b="1" dirty="0">
                <a:latin typeface="Times New Roman" pitchFamily="18" charset="0"/>
                <a:cs typeface="Times New Roman" pitchFamily="18" charset="0"/>
              </a:rPr>
              <a:t>Train-Test Split</a:t>
            </a:r>
            <a:r>
              <a:rPr lang="en-US" sz="2400" dirty="0">
                <a:latin typeface="Times New Roman" pitchFamily="18" charset="0"/>
                <a:cs typeface="Times New Roman" pitchFamily="18" charset="0"/>
              </a:rPr>
              <a:t>:</a:t>
            </a:r>
          </a:p>
          <a:p>
            <a:pPr marL="914400" lvl="1" indent="-457200">
              <a:buFont typeface="Arial" pitchFamily="34" charset="0"/>
              <a:buChar char="•"/>
            </a:pPr>
            <a:r>
              <a:rPr lang="en-US" sz="2400" dirty="0">
                <a:latin typeface="Times New Roman" pitchFamily="18" charset="0"/>
                <a:cs typeface="Times New Roman" pitchFamily="18" charset="0"/>
              </a:rPr>
              <a:t>Split the dataset into training and testing sets (80% train, 20% test) using </a:t>
            </a:r>
            <a:r>
              <a:rPr lang="en-US" sz="2400" dirty="0" err="1">
                <a:latin typeface="Times New Roman" pitchFamily="18" charset="0"/>
                <a:cs typeface="Times New Roman" pitchFamily="18" charset="0"/>
              </a:rPr>
              <a:t>train_test_split</a:t>
            </a:r>
            <a:r>
              <a:rPr lang="en-US" sz="2400" dirty="0">
                <a:latin typeface="Times New Roman" pitchFamily="18" charset="0"/>
                <a:cs typeface="Times New Roman" pitchFamily="18" charset="0"/>
              </a:rPr>
              <a:t> from </a:t>
            </a:r>
            <a:r>
              <a:rPr lang="en-US" sz="2400" dirty="0" err="1">
                <a:latin typeface="Times New Roman" pitchFamily="18" charset="0"/>
                <a:cs typeface="Times New Roman" pitchFamily="18" charset="0"/>
              </a:rPr>
              <a:t>scikit</a:t>
            </a:r>
            <a:r>
              <a:rPr lang="en-US" sz="2400" dirty="0">
                <a:latin typeface="Times New Roman" pitchFamily="18" charset="0"/>
                <a:cs typeface="Times New Roman" pitchFamily="18" charset="0"/>
              </a:rPr>
              <a:t>-learn.</a:t>
            </a:r>
          </a:p>
          <a:p>
            <a:pPr marL="457200" indent="-457200">
              <a:buFont typeface="Arial" pitchFamily="34" charset="0"/>
              <a:buChar char="•"/>
            </a:pPr>
            <a:r>
              <a:rPr lang="en-US" sz="2400" b="1" dirty="0">
                <a:latin typeface="Times New Roman" pitchFamily="18" charset="0"/>
                <a:cs typeface="Times New Roman" pitchFamily="18" charset="0"/>
              </a:rPr>
              <a:t>Model Training</a:t>
            </a:r>
            <a:r>
              <a:rPr lang="en-US" sz="2400" dirty="0">
                <a:latin typeface="Times New Roman" pitchFamily="18" charset="0"/>
                <a:cs typeface="Times New Roman" pitchFamily="18" charset="0"/>
              </a:rPr>
              <a:t>:</a:t>
            </a:r>
          </a:p>
          <a:p>
            <a:pPr marL="914400" lvl="1" indent="-457200">
              <a:buFont typeface="Arial" pitchFamily="34" charset="0"/>
              <a:buChar char="•"/>
            </a:pPr>
            <a:r>
              <a:rPr lang="en-US" sz="2400" dirty="0">
                <a:latin typeface="Times New Roman" pitchFamily="18" charset="0"/>
                <a:cs typeface="Times New Roman" pitchFamily="18" charset="0"/>
              </a:rPr>
              <a:t>Initialize a Random Forest classifier (</a:t>
            </a:r>
            <a:r>
              <a:rPr lang="en-US" sz="2400" dirty="0" err="1">
                <a:latin typeface="Times New Roman" pitchFamily="18" charset="0"/>
                <a:cs typeface="Times New Roman" pitchFamily="18" charset="0"/>
              </a:rPr>
              <a:t>RandomForestClassifier</a:t>
            </a:r>
            <a:r>
              <a:rPr lang="en-US" sz="2400" dirty="0">
                <a:latin typeface="Times New Roman" pitchFamily="18" charset="0"/>
                <a:cs typeface="Times New Roman" pitchFamily="18" charset="0"/>
              </a:rPr>
              <a:t>) with 100 trees and train it on the training data.</a:t>
            </a:r>
          </a:p>
          <a:p>
            <a:pPr marL="457200" indent="-457200">
              <a:buFont typeface="Arial" pitchFamily="34" charset="0"/>
              <a:buChar char="•"/>
            </a:pPr>
            <a:r>
              <a:rPr lang="en-US" sz="2400" b="1" dirty="0">
                <a:latin typeface="Times New Roman" pitchFamily="18" charset="0"/>
                <a:cs typeface="Times New Roman" pitchFamily="18" charset="0"/>
              </a:rPr>
              <a:t>Prediction</a:t>
            </a:r>
            <a:r>
              <a:rPr lang="en-US" sz="2400" dirty="0">
                <a:latin typeface="Times New Roman" pitchFamily="18" charset="0"/>
                <a:cs typeface="Times New Roman" pitchFamily="18" charset="0"/>
              </a:rPr>
              <a:t>:</a:t>
            </a:r>
          </a:p>
          <a:p>
            <a:pPr marL="914400" lvl="1" indent="-457200">
              <a:buFont typeface="Arial" pitchFamily="34" charset="0"/>
              <a:buChar char="•"/>
            </a:pPr>
            <a:r>
              <a:rPr lang="en-US" sz="2400" dirty="0">
                <a:latin typeface="Times New Roman" pitchFamily="18" charset="0"/>
                <a:cs typeface="Times New Roman" pitchFamily="18" charset="0"/>
              </a:rPr>
              <a:t>Make predictions on the test set using the trained </a:t>
            </a:r>
            <a:r>
              <a:rPr lang="en-US" sz="2400" dirty="0" smtClean="0">
                <a:latin typeface="Times New Roman" pitchFamily="18" charset="0"/>
                <a:cs typeface="Times New Roman" pitchFamily="18" charset="0"/>
              </a:rPr>
              <a:t>LLM model</a:t>
            </a:r>
            <a:r>
              <a:rPr lang="en-US" sz="2400" dirty="0">
                <a:latin typeface="Times New Roman" pitchFamily="18" charset="0"/>
                <a:cs typeface="Times New Roman" pitchFamily="18" charset="0"/>
              </a:rPr>
              <a:t>.</a:t>
            </a:r>
          </a:p>
          <a:p>
            <a:pPr marL="457200" indent="-457200">
              <a:buFont typeface="Arial" pitchFamily="34" charset="0"/>
              <a:buChar char="•"/>
            </a:pPr>
            <a:r>
              <a:rPr lang="en-US" sz="2400" b="1" dirty="0">
                <a:latin typeface="Times New Roman" pitchFamily="18" charset="0"/>
                <a:cs typeface="Times New Roman" pitchFamily="18" charset="0"/>
              </a:rPr>
              <a:t>Evaluation</a:t>
            </a:r>
            <a:r>
              <a:rPr lang="en-US" sz="2400" dirty="0">
                <a:latin typeface="Times New Roman" pitchFamily="18" charset="0"/>
                <a:cs typeface="Times New Roman" pitchFamily="18" charset="0"/>
              </a:rPr>
              <a:t>:</a:t>
            </a:r>
          </a:p>
          <a:p>
            <a:pPr marL="914400" lvl="1" indent="-457200">
              <a:buFont typeface="Arial" pitchFamily="34" charset="0"/>
              <a:buChar char="•"/>
            </a:pPr>
            <a:r>
              <a:rPr lang="en-US" sz="2400" dirty="0">
                <a:latin typeface="Times New Roman" pitchFamily="18" charset="0"/>
                <a:cs typeface="Times New Roman" pitchFamily="18" charset="0"/>
              </a:rPr>
              <a:t>Calculate the accuracy of the model on the test set using </a:t>
            </a:r>
            <a:r>
              <a:rPr lang="en-US" sz="2400" dirty="0" err="1">
                <a:latin typeface="Times New Roman" pitchFamily="18" charset="0"/>
                <a:cs typeface="Times New Roman" pitchFamily="18" charset="0"/>
              </a:rPr>
              <a:t>accuracy_score</a:t>
            </a:r>
            <a:r>
              <a:rPr lang="en-US" sz="2400" dirty="0">
                <a:latin typeface="Times New Roman" pitchFamily="18" charset="0"/>
                <a:cs typeface="Times New Roman" pitchFamily="18" charset="0"/>
              </a:rPr>
              <a:t>.</a:t>
            </a:r>
          </a:p>
          <a:p>
            <a:pPr marL="914400" lvl="1" indent="-457200">
              <a:buFont typeface="Arial" pitchFamily="34" charset="0"/>
              <a:buChar char="•"/>
            </a:pPr>
            <a:r>
              <a:rPr lang="en-US" sz="2400" dirty="0">
                <a:latin typeface="Times New Roman" pitchFamily="18" charset="0"/>
                <a:cs typeface="Times New Roman" pitchFamily="18" charset="0"/>
              </a:rPr>
              <a:t>Generate a classification report containing precision, recall, and F1-score using </a:t>
            </a:r>
            <a:r>
              <a:rPr lang="en-US" sz="2400" dirty="0" err="1">
                <a:latin typeface="Times New Roman" pitchFamily="18" charset="0"/>
                <a:cs typeface="Times New Roman" pitchFamily="18" charset="0"/>
              </a:rPr>
              <a:t>classification_report</a:t>
            </a:r>
            <a:r>
              <a:rPr lang="en-US" sz="2400" dirty="0">
                <a:latin typeface="Times New Roman" pitchFamily="18" charset="0"/>
                <a:cs typeface="Times New Roman" pitchFamily="18" charset="0"/>
              </a:rPr>
              <a:t>.</a:t>
            </a:r>
          </a:p>
          <a:p>
            <a:pPr marL="914400" lvl="1" indent="-457200">
              <a:buFont typeface="Arial" pitchFamily="34" charset="0"/>
              <a:buChar char="•"/>
            </a:pPr>
            <a:r>
              <a:rPr lang="en-US" sz="2400" dirty="0">
                <a:latin typeface="Times New Roman" pitchFamily="18" charset="0"/>
                <a:cs typeface="Times New Roman" pitchFamily="18" charset="0"/>
              </a:rPr>
              <a:t>Print the confusion matrix using </a:t>
            </a:r>
            <a:r>
              <a:rPr lang="en-US" sz="2400" dirty="0" err="1">
                <a:latin typeface="Times New Roman" pitchFamily="18" charset="0"/>
                <a:cs typeface="Times New Roman" pitchFamily="18" charset="0"/>
              </a:rPr>
              <a:t>confusion_matrix</a:t>
            </a:r>
            <a:r>
              <a:rPr lang="en-US" sz="2400" dirty="0">
                <a:latin typeface="Times New Roman" pitchFamily="18" charset="0"/>
                <a:cs typeface="Times New Roman" pitchFamily="18" charset="0"/>
              </a:rPr>
              <a:t> to visualize the model's performance.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228600" y="157313"/>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smtClean="0">
                <a:latin typeface="Times New Roman" pitchFamily="18" charset="0"/>
                <a:cs typeface="Times New Roman" pitchFamily="18" charset="0"/>
              </a:rPr>
              <a:t>M</a:t>
            </a:r>
            <a:r>
              <a:rPr sz="3200" b="1" dirty="0" smtClean="0">
                <a:latin typeface="Times New Roman" pitchFamily="18" charset="0"/>
                <a:cs typeface="Times New Roman" pitchFamily="18" charset="0"/>
              </a:rPr>
              <a:t>O</a:t>
            </a:r>
            <a:r>
              <a:rPr sz="3200" b="1" spc="-15" dirty="0" smtClean="0">
                <a:latin typeface="Times New Roman" pitchFamily="18" charset="0"/>
                <a:cs typeface="Times New Roman" pitchFamily="18" charset="0"/>
              </a:rPr>
              <a:t>D</a:t>
            </a:r>
            <a:r>
              <a:rPr sz="3200" b="1" spc="-35" dirty="0" smtClean="0">
                <a:latin typeface="Times New Roman" pitchFamily="18" charset="0"/>
                <a:cs typeface="Times New Roman" pitchFamily="18" charset="0"/>
              </a:rPr>
              <a:t>E</a:t>
            </a:r>
            <a:r>
              <a:rPr sz="3200" b="1" spc="-30" dirty="0" smtClean="0">
                <a:latin typeface="Times New Roman" pitchFamily="18" charset="0"/>
                <a:cs typeface="Times New Roman" pitchFamily="18" charset="0"/>
              </a:rPr>
              <a:t>LL</a:t>
            </a:r>
            <a:r>
              <a:rPr sz="3200" b="1" spc="-5" dirty="0" smtClean="0">
                <a:latin typeface="Times New Roman" pitchFamily="18" charset="0"/>
                <a:cs typeface="Times New Roman" pitchFamily="18" charset="0"/>
              </a:rPr>
              <a:t>I</a:t>
            </a:r>
            <a:r>
              <a:rPr sz="3200" b="1" spc="30" dirty="0" smtClean="0">
                <a:latin typeface="Times New Roman" pitchFamily="18" charset="0"/>
                <a:cs typeface="Times New Roman" pitchFamily="18" charset="0"/>
              </a:rPr>
              <a:t>N</a:t>
            </a:r>
            <a:r>
              <a:rPr sz="3200" b="1" spc="5" dirty="0" smtClean="0">
                <a:latin typeface="Times New Roman" pitchFamily="18" charset="0"/>
                <a:cs typeface="Times New Roman" pitchFamily="18" charset="0"/>
              </a:rPr>
              <a:t>G</a:t>
            </a:r>
            <a:r>
              <a:rPr lang="en-US" sz="3200" b="1" spc="5" dirty="0" smtClean="0">
                <a:latin typeface="Times New Roman" pitchFamily="18" charset="0"/>
                <a:cs typeface="Times New Roman" pitchFamily="18" charset="0"/>
              </a:rPr>
              <a:t>:</a:t>
            </a:r>
            <a:endParaRPr sz="32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6410" y="256865"/>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latin typeface="Times New Roman" pitchFamily="18" charset="0"/>
                <a:cs typeface="Times New Roman" pitchFamily="18" charset="0"/>
              </a:rPr>
              <a:t>R</a:t>
            </a:r>
            <a:r>
              <a:rPr sz="3600" spc="-40" dirty="0">
                <a:latin typeface="Times New Roman" pitchFamily="18" charset="0"/>
                <a:cs typeface="Times New Roman" pitchFamily="18" charset="0"/>
              </a:rPr>
              <a:t>E</a:t>
            </a:r>
            <a:r>
              <a:rPr sz="3600" spc="15" dirty="0">
                <a:latin typeface="Times New Roman" pitchFamily="18" charset="0"/>
                <a:cs typeface="Times New Roman" pitchFamily="18" charset="0"/>
              </a:rPr>
              <a:t>S</a:t>
            </a:r>
            <a:r>
              <a:rPr sz="3600" spc="-30" dirty="0">
                <a:latin typeface="Times New Roman" pitchFamily="18" charset="0"/>
                <a:cs typeface="Times New Roman" pitchFamily="18" charset="0"/>
              </a:rPr>
              <a:t>U</a:t>
            </a:r>
            <a:r>
              <a:rPr sz="3600" spc="-405" dirty="0">
                <a:latin typeface="Times New Roman" pitchFamily="18" charset="0"/>
                <a:cs typeface="Times New Roman" pitchFamily="18" charset="0"/>
              </a:rPr>
              <a:t>L</a:t>
            </a:r>
            <a:r>
              <a:rPr sz="3600" dirty="0">
                <a:latin typeface="Times New Roman" pitchFamily="18" charset="0"/>
                <a:cs typeface="Times New Roman"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a:hlinkClick r:id="rId3"/>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3"/>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hlinkClick r:id="rId4" action="ppaction://hlinkfile"/>
              </a:rPr>
              <a:t>Link</a:t>
            </a:r>
            <a:endParaRPr sz="2000" dirty="0">
              <a:latin typeface="Trebuchet MS"/>
              <a:cs typeface="Trebuchet MS"/>
            </a:endParaRPr>
          </a:p>
        </p:txBody>
      </p:sp>
      <p:pic>
        <p:nvPicPr>
          <p:cNvPr id="102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10606" b="10606"/>
          <a:stretch/>
        </p:blipFill>
        <p:spPr bwMode="auto">
          <a:xfrm>
            <a:off x="752475" y="129593"/>
            <a:ext cx="9347200" cy="584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smtClean="0"/>
          </a:p>
          <a:p>
            <a:endParaRPr lang="en-US" dirty="0"/>
          </a:p>
          <a:p>
            <a:endParaRPr lang="en-US" dirty="0" smtClean="0"/>
          </a:p>
          <a:p>
            <a:endParaRPr lang="en-US" dirty="0"/>
          </a:p>
          <a:p>
            <a:endParaRPr lang="en-US" dirty="0" smtClean="0"/>
          </a:p>
          <a:p>
            <a:r>
              <a:rPr lang="en-US" dirty="0" smtClean="0"/>
              <a:t>	</a:t>
            </a:r>
            <a:r>
              <a:rPr lang="en-US" sz="3200" b="1" dirty="0" smtClean="0">
                <a:latin typeface="Times New Roman" pitchFamily="18" charset="0"/>
                <a:cs typeface="Times New Roman" pitchFamily="18" charset="0"/>
              </a:rPr>
              <a:t>PROJECT TITLE :</a:t>
            </a:r>
            <a:endParaRPr sz="3200" b="1"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2200897"/>
            <a:ext cx="9696450" cy="1493999"/>
          </a:xfrm>
          <a:prstGeom prst="rect">
            <a:avLst/>
          </a:prstGeom>
        </p:spPr>
        <p:txBody>
          <a:bodyPr vert="horz" wrap="square" lIns="0" tIns="16510" rIns="0" bIns="0" rtlCol="0">
            <a:spAutoFit/>
          </a:bodyPr>
          <a:lstStyle/>
          <a:p>
            <a:pPr algn="ctr"/>
            <a:r>
              <a:rPr lang="en-US" sz="3200" b="0" dirty="0">
                <a:latin typeface="Times New Roman" pitchFamily="18" charset="0"/>
                <a:cs typeface="Times New Roman" pitchFamily="18" charset="0"/>
              </a:rPr>
              <a:t>PREDECTING CUSTOMER CHURN IN TELECOMMUNICATION INDUSTRY USING RANDOM FOREST </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itchFamily="18" charset="0"/>
                <a:cs typeface="Times New Roman" pitchFamily="18" charset="0"/>
              </a:rPr>
              <a:t>A</a:t>
            </a:r>
            <a:r>
              <a:rPr sz="4000" spc="-5" dirty="0">
                <a:latin typeface="Times New Roman" pitchFamily="18" charset="0"/>
                <a:cs typeface="Times New Roman" pitchFamily="18" charset="0"/>
              </a:rPr>
              <a:t>G</a:t>
            </a:r>
            <a:r>
              <a:rPr sz="4000" spc="-35" dirty="0">
                <a:latin typeface="Times New Roman" pitchFamily="18" charset="0"/>
                <a:cs typeface="Times New Roman" pitchFamily="18" charset="0"/>
              </a:rPr>
              <a:t>E</a:t>
            </a:r>
            <a:r>
              <a:rPr sz="4000" spc="15" dirty="0">
                <a:latin typeface="Times New Roman" pitchFamily="18" charset="0"/>
                <a:cs typeface="Times New Roman" pitchFamily="18" charset="0"/>
              </a:rPr>
              <a:t>N</a:t>
            </a:r>
            <a:r>
              <a:rPr sz="4000" dirty="0">
                <a:latin typeface="Times New Roman" pitchFamily="18" charset="0"/>
                <a:cs typeface="Times New Roman"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p:cNvSpPr/>
          <p:nvPr/>
        </p:nvSpPr>
        <p:spPr>
          <a:xfrm>
            <a:off x="2513020" y="1520084"/>
            <a:ext cx="6669080" cy="4524315"/>
          </a:xfrm>
          <a:prstGeom prst="rect">
            <a:avLst/>
          </a:prstGeom>
        </p:spPr>
        <p:txBody>
          <a:bodyPr wrap="square">
            <a:spAutoFit/>
          </a:bodyPr>
          <a:lstStyle/>
          <a:p>
            <a:pPr marL="285750" indent="-285750">
              <a:buFont typeface="Arial" pitchFamily="34" charset="0"/>
              <a:buChar char="•"/>
            </a:pPr>
            <a:r>
              <a:rPr lang="en-US" sz="3200" dirty="0" smtClean="0">
                <a:latin typeface="Times New Roman" pitchFamily="18" charset="0"/>
                <a:cs typeface="Times New Roman" pitchFamily="18" charset="0"/>
              </a:rPr>
              <a:t>Problem statement</a:t>
            </a:r>
            <a:endParaRPr lang="en-US" sz="3200" dirty="0">
              <a:latin typeface="Times New Roman" pitchFamily="18" charset="0"/>
              <a:cs typeface="Times New Roman" pitchFamily="18" charset="0"/>
            </a:endParaRPr>
          </a:p>
          <a:p>
            <a:pPr marL="285750" indent="-285750">
              <a:buFont typeface="Arial" pitchFamily="34" charset="0"/>
              <a:buChar char="•"/>
            </a:pPr>
            <a:r>
              <a:rPr lang="en-US" sz="3200" dirty="0" smtClean="0">
                <a:latin typeface="Times New Roman" pitchFamily="18" charset="0"/>
                <a:cs typeface="Times New Roman" pitchFamily="18" charset="0"/>
              </a:rPr>
              <a:t>Overview</a:t>
            </a:r>
            <a:endParaRPr lang="en-US" sz="3200" dirty="0">
              <a:latin typeface="Times New Roman" pitchFamily="18" charset="0"/>
              <a:cs typeface="Times New Roman" pitchFamily="18" charset="0"/>
            </a:endParaRPr>
          </a:p>
          <a:p>
            <a:pPr marL="285750" indent="-285750">
              <a:buFont typeface="Arial" pitchFamily="34" charset="0"/>
              <a:buChar char="•"/>
            </a:pPr>
            <a:r>
              <a:rPr lang="en-US" sz="3200" dirty="0">
                <a:latin typeface="Times New Roman" pitchFamily="18" charset="0"/>
                <a:cs typeface="Times New Roman" pitchFamily="18" charset="0"/>
              </a:rPr>
              <a:t>Data Collection and </a:t>
            </a:r>
            <a:r>
              <a:rPr lang="en-US" sz="3200" dirty="0" smtClean="0">
                <a:latin typeface="Times New Roman" pitchFamily="18" charset="0"/>
                <a:cs typeface="Times New Roman" pitchFamily="18" charset="0"/>
              </a:rPr>
              <a:t>Preprocessing</a:t>
            </a:r>
            <a:endParaRPr lang="en-US" sz="3200" dirty="0">
              <a:latin typeface="Times New Roman" pitchFamily="18" charset="0"/>
              <a:cs typeface="Times New Roman" pitchFamily="18" charset="0"/>
            </a:endParaRPr>
          </a:p>
          <a:p>
            <a:pPr marL="285750" indent="-285750">
              <a:buFont typeface="Arial" pitchFamily="34" charset="0"/>
              <a:buChar char="•"/>
            </a:pPr>
            <a:r>
              <a:rPr lang="en-US" sz="3200" dirty="0" smtClean="0">
                <a:latin typeface="Times New Roman" pitchFamily="18" charset="0"/>
                <a:cs typeface="Times New Roman" pitchFamily="18" charset="0"/>
              </a:rPr>
              <a:t>Solution and Value </a:t>
            </a:r>
            <a:r>
              <a:rPr lang="en-US" sz="3200" dirty="0">
                <a:latin typeface="Times New Roman" pitchFamily="18" charset="0"/>
                <a:cs typeface="Times New Roman" pitchFamily="18" charset="0"/>
              </a:rPr>
              <a:t>Proposition of Predicting </a:t>
            </a:r>
            <a:r>
              <a:rPr lang="en-US" sz="3200" dirty="0" smtClean="0">
                <a:latin typeface="Times New Roman" pitchFamily="18" charset="0"/>
                <a:cs typeface="Times New Roman" pitchFamily="18" charset="0"/>
              </a:rPr>
              <a:t>Churn</a:t>
            </a:r>
          </a:p>
          <a:p>
            <a:pPr marL="285750" indent="-285750">
              <a:buFont typeface="Arial" pitchFamily="34" charset="0"/>
              <a:buChar char="•"/>
            </a:pPr>
            <a:r>
              <a:rPr lang="en-US" sz="3200" dirty="0" smtClean="0">
                <a:latin typeface="Times New Roman" pitchFamily="18" charset="0"/>
                <a:cs typeface="Times New Roman" pitchFamily="18" charset="0"/>
              </a:rPr>
              <a:t>Predictive </a:t>
            </a:r>
            <a:r>
              <a:rPr lang="en-US" sz="3200" dirty="0">
                <a:latin typeface="Times New Roman" pitchFamily="18" charset="0"/>
                <a:cs typeface="Times New Roman" pitchFamily="18" charset="0"/>
              </a:rPr>
              <a:t>Modeling with Random </a:t>
            </a:r>
            <a:r>
              <a:rPr lang="en-US" sz="3200" dirty="0" smtClean="0">
                <a:latin typeface="Times New Roman" pitchFamily="18" charset="0"/>
                <a:cs typeface="Times New Roman" pitchFamily="18" charset="0"/>
              </a:rPr>
              <a:t>Forest</a:t>
            </a:r>
          </a:p>
          <a:p>
            <a:pPr marL="285750" indent="-285750">
              <a:buFont typeface="Arial" pitchFamily="34" charset="0"/>
              <a:buChar char="•"/>
            </a:pPr>
            <a:r>
              <a:rPr lang="en-US" sz="3200" dirty="0" smtClean="0">
                <a:latin typeface="Times New Roman" pitchFamily="18" charset="0"/>
                <a:cs typeface="Times New Roman" pitchFamily="18" charset="0"/>
              </a:rPr>
              <a:t>Model </a:t>
            </a:r>
            <a:r>
              <a:rPr lang="en-US" sz="3200" dirty="0">
                <a:latin typeface="Times New Roman" pitchFamily="18" charset="0"/>
                <a:cs typeface="Times New Roman" pitchFamily="18" charset="0"/>
              </a:rPr>
              <a:t>Training and Evaluation</a:t>
            </a:r>
          </a:p>
          <a:p>
            <a:pPr marL="285750" indent="-285750">
              <a:buFont typeface="Arial" pitchFamily="34" charset="0"/>
              <a:buChar char="•"/>
            </a:pPr>
            <a:r>
              <a:rPr lang="en-US" sz="3200" dirty="0" smtClean="0">
                <a:latin typeface="Times New Roman" pitchFamily="18" charset="0"/>
                <a:cs typeface="Times New Roman" pitchFamily="18" charset="0"/>
              </a:rPr>
              <a:t>Results</a:t>
            </a:r>
            <a:endParaRPr lang="en-US" sz="3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800" y="3962399"/>
            <a:ext cx="2381250" cy="285842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067800" y="13005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953322"/>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smtClean="0">
                <a:latin typeface="Times New Roman" pitchFamily="18" charset="0"/>
                <a:cs typeface="Times New Roman" pitchFamily="18" charset="0"/>
              </a:rPr>
              <a:t>P</a:t>
            </a:r>
            <a:r>
              <a:rPr sz="3200" spc="15" dirty="0" smtClean="0">
                <a:latin typeface="Times New Roman" pitchFamily="18" charset="0"/>
                <a:cs typeface="Times New Roman" pitchFamily="18" charset="0"/>
              </a:rPr>
              <a:t>ROB</a:t>
            </a:r>
            <a:r>
              <a:rPr sz="3200" spc="55" dirty="0" smtClean="0">
                <a:latin typeface="Times New Roman" pitchFamily="18" charset="0"/>
                <a:cs typeface="Times New Roman" pitchFamily="18" charset="0"/>
              </a:rPr>
              <a:t>L</a:t>
            </a:r>
            <a:r>
              <a:rPr sz="3200" spc="-20" dirty="0" smtClean="0">
                <a:latin typeface="Times New Roman" pitchFamily="18" charset="0"/>
                <a:cs typeface="Times New Roman" pitchFamily="18" charset="0"/>
              </a:rPr>
              <a:t>E</a:t>
            </a:r>
            <a:r>
              <a:rPr sz="3200" spc="20" dirty="0" smtClean="0">
                <a:latin typeface="Times New Roman" pitchFamily="18" charset="0"/>
                <a:cs typeface="Times New Roman" pitchFamily="18" charset="0"/>
              </a:rPr>
              <a:t>M</a:t>
            </a:r>
            <a:r>
              <a:rPr lang="en-US" sz="3200" dirty="0">
                <a:latin typeface="Times New Roman" pitchFamily="18" charset="0"/>
                <a:cs typeface="Times New Roman" pitchFamily="18" charset="0"/>
              </a:rPr>
              <a:t> </a:t>
            </a:r>
            <a:r>
              <a:rPr sz="3200" spc="10" dirty="0" smtClean="0">
                <a:latin typeface="Times New Roman" pitchFamily="18" charset="0"/>
                <a:cs typeface="Times New Roman" pitchFamily="18" charset="0"/>
              </a:rPr>
              <a:t>S</a:t>
            </a:r>
            <a:r>
              <a:rPr sz="3200" spc="-370" dirty="0" smtClean="0">
                <a:latin typeface="Times New Roman" pitchFamily="18" charset="0"/>
                <a:cs typeface="Times New Roman" pitchFamily="18" charset="0"/>
              </a:rPr>
              <a:t>T</a:t>
            </a:r>
            <a:r>
              <a:rPr sz="3200" spc="-375" dirty="0" smtClean="0">
                <a:latin typeface="Times New Roman" pitchFamily="18" charset="0"/>
                <a:cs typeface="Times New Roman" pitchFamily="18" charset="0"/>
              </a:rPr>
              <a:t>A</a:t>
            </a:r>
            <a:r>
              <a:rPr sz="3200" spc="15" dirty="0" smtClean="0">
                <a:latin typeface="Times New Roman" pitchFamily="18" charset="0"/>
                <a:cs typeface="Times New Roman" pitchFamily="18" charset="0"/>
              </a:rPr>
              <a:t>T</a:t>
            </a:r>
            <a:r>
              <a:rPr sz="3200" spc="-10" dirty="0" smtClean="0">
                <a:latin typeface="Times New Roman" pitchFamily="18" charset="0"/>
                <a:cs typeface="Times New Roman" pitchFamily="18" charset="0"/>
              </a:rPr>
              <a:t>E</a:t>
            </a:r>
            <a:r>
              <a:rPr sz="3200" spc="-20" dirty="0" smtClean="0">
                <a:latin typeface="Times New Roman" pitchFamily="18" charset="0"/>
                <a:cs typeface="Times New Roman" pitchFamily="18" charset="0"/>
              </a:rPr>
              <a:t>ME</a:t>
            </a:r>
            <a:r>
              <a:rPr sz="3200" spc="10" dirty="0" smtClean="0">
                <a:latin typeface="Times New Roman" pitchFamily="18" charset="0"/>
                <a:cs typeface="Times New Roman" pitchFamily="18" charset="0"/>
              </a:rPr>
              <a:t>NT</a:t>
            </a:r>
            <a:endParaRPr sz="3200" dirty="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838200" y="1838326"/>
            <a:ext cx="8229600" cy="3108543"/>
          </a:xfrm>
          <a:prstGeom prst="rect">
            <a:avLst/>
          </a:prstGeom>
        </p:spPr>
        <p:txBody>
          <a:bodyPr wrap="square">
            <a:spAutoFit/>
          </a:bodyPr>
          <a:lstStyle/>
          <a:p>
            <a:pPr algn="just"/>
            <a:r>
              <a:rPr lang="en-US" sz="2800" dirty="0">
                <a:latin typeface="Times New Roman" pitchFamily="18" charset="0"/>
                <a:cs typeface="Times New Roman" pitchFamily="18" charset="0"/>
              </a:rPr>
              <a:t>The telecommunications industry faces a persistent challenge in customer retention due to the phenomenon of churn, where customers switch to competitors or terminate services. Identifying factors contributing to churn and accurately predicting which customers are at risk is crucial for implementing targeted retention strategies and maintaining business sustainability.</a:t>
            </a:r>
            <a:endParaRPr lang="en-IN"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039225"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dirty="0" smtClean="0">
                <a:latin typeface="Times New Roman" pitchFamily="18" charset="0"/>
                <a:cs typeface="Times New Roman" pitchFamily="18" charset="0"/>
              </a:rPr>
              <a:t>PROJECT</a:t>
            </a:r>
            <a:r>
              <a:rPr lang="en-US" sz="3200" spc="5" dirty="0" smtClean="0">
                <a:latin typeface="Times New Roman" pitchFamily="18" charset="0"/>
                <a:cs typeface="Times New Roman" pitchFamily="18" charset="0"/>
              </a:rPr>
              <a:t> </a:t>
            </a:r>
            <a:r>
              <a:rPr sz="3200" spc="-20" dirty="0" smtClean="0">
                <a:latin typeface="Times New Roman" pitchFamily="18" charset="0"/>
                <a:cs typeface="Times New Roman" pitchFamily="18" charset="0"/>
              </a:rPr>
              <a:t>OVERVIEW</a:t>
            </a:r>
            <a:endParaRPr sz="3200" dirty="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909637" y="1675745"/>
            <a:ext cx="8286750" cy="4401205"/>
          </a:xfrm>
          <a:prstGeom prst="rect">
            <a:avLst/>
          </a:prstGeom>
        </p:spPr>
        <p:txBody>
          <a:bodyPr wrap="square">
            <a:spAutoFit/>
          </a:bodyPr>
          <a:lstStyle/>
          <a:p>
            <a:pPr algn="just"/>
            <a:r>
              <a:rPr lang="en-US" sz="2800" dirty="0">
                <a:latin typeface="Times New Roman" pitchFamily="18" charset="0"/>
                <a:cs typeface="Times New Roman" pitchFamily="18" charset="0"/>
              </a:rPr>
              <a:t>The aim of this project is to develop a predictive model using Random Forest algorithm to forecast customer churn in the telecommunication industry with high accuracy and reliability. By analyzing historical customer data encompassing usage patterns, service interactions, demographics, and contract details, the model will predict the likelihood of individual customers churning within a specified future time period.</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9728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609600" y="27404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304801" y="1143000"/>
            <a:ext cx="9448800" cy="4893647"/>
          </a:xfrm>
          <a:prstGeom prst="rect">
            <a:avLst/>
          </a:prstGeom>
        </p:spPr>
        <p:txBody>
          <a:bodyPr wrap="square">
            <a:spAutoFit/>
          </a:bodyPr>
          <a:lstStyle/>
          <a:p>
            <a:pPr marL="457200" indent="-457200" algn="just">
              <a:buAutoNum type="arabicPeriod"/>
            </a:pPr>
            <a:r>
              <a:rPr lang="en-US" sz="2400" b="1" dirty="0" smtClean="0">
                <a:latin typeface="Times New Roman" pitchFamily="18" charset="0"/>
                <a:cs typeface="Times New Roman" pitchFamily="18" charset="0"/>
              </a:rPr>
              <a:t>Telecommunication Companies</a:t>
            </a:r>
            <a:r>
              <a:rPr lang="en-US" sz="2400" dirty="0" smtClean="0">
                <a:latin typeface="Times New Roman" pitchFamily="18" charset="0"/>
                <a:cs typeface="Times New Roman" pitchFamily="18" charset="0"/>
              </a:rPr>
              <a:t>: Telecom companies are the primary end users of this project. They can leverage the predictive model to anticipate which customers are likely to churn, enabling them to take proactive measures to retain those customers. By identifying churn factors early on, telecom companies can develop targeted retention strategies, such as personalized offers or improved customer service.</a:t>
            </a:r>
          </a:p>
          <a:p>
            <a:pPr algn="just"/>
            <a:endParaRPr lang="en-US" sz="2400" dirty="0" smtClean="0">
              <a:latin typeface="Times New Roman" pitchFamily="18" charset="0"/>
              <a:cs typeface="Times New Roman" pitchFamily="18" charset="0"/>
            </a:endParaRPr>
          </a:p>
          <a:p>
            <a:pPr marL="457200" indent="-457200" algn="just">
              <a:buAutoNum type="arabicPeriod" startAt="2"/>
            </a:pPr>
            <a:r>
              <a:rPr lang="en-US" sz="2400" b="1" dirty="0" smtClean="0">
                <a:latin typeface="Times New Roman" pitchFamily="18" charset="0"/>
                <a:cs typeface="Times New Roman" pitchFamily="18" charset="0"/>
              </a:rPr>
              <a:t>Marketing and Sales Teams: </a:t>
            </a:r>
            <a:r>
              <a:rPr lang="en-US" sz="2400" dirty="0" smtClean="0">
                <a:latin typeface="Times New Roman" pitchFamily="18" charset="0"/>
                <a:cs typeface="Times New Roman" pitchFamily="18" charset="0"/>
              </a:rPr>
              <a:t>Marketing and sales teams can utilize the insights from the churn prediction model to tailor their strategies for different customer segments. They can focus their efforts on retaining high-value customers who are at risk of churning, thereby optimizing marketing spend and increasing customer lifetime value.</a:t>
            </a:r>
          </a:p>
          <a:p>
            <a:pPr marL="457200" indent="-457200" algn="just">
              <a:buAutoNum type="arabicPeriod" startAt="2"/>
            </a:pPr>
            <a:endParaRPr lang="en-US" sz="2400"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9525000" cy="6740307"/>
          </a:xfrm>
          <a:prstGeom prst="rect">
            <a:avLst/>
          </a:prstGeom>
        </p:spPr>
        <p:txBody>
          <a:bodyPr wrap="square">
            <a:spAutoFit/>
          </a:bodyPr>
          <a:lstStyle/>
          <a:p>
            <a:pPr algn="just"/>
            <a:r>
              <a:rPr lang="en-US" sz="2400" b="1" dirty="0" smtClean="0">
                <a:latin typeface="Times New Roman" pitchFamily="18" charset="0"/>
                <a:cs typeface="Times New Roman" pitchFamily="18" charset="0"/>
              </a:rPr>
              <a:t>3.        Customer Service Departments: </a:t>
            </a:r>
            <a:r>
              <a:rPr lang="en-US" sz="2400" dirty="0" smtClean="0">
                <a:latin typeface="Times New Roman" pitchFamily="18" charset="0"/>
                <a:cs typeface="Times New Roman" pitchFamily="18" charset="0"/>
              </a:rPr>
              <a:t>Customer service departments can                     	benefit from the churn prediction model by identifying dissatisfied 	customers in real-time and addressing their concerns promptly. By 	improving customer satisfaction and resolving issues efficiently, 	telecom companies can reduce churn rates and enhance overall 	customer experience.</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4.     Product Development Teams:</a:t>
            </a:r>
            <a:r>
              <a:rPr lang="en-US" sz="2400" dirty="0" smtClean="0">
                <a:latin typeface="Times New Roman" pitchFamily="18" charset="0"/>
                <a:cs typeface="Times New Roman" pitchFamily="18" charset="0"/>
              </a:rPr>
              <a:t> Insights from the churn prediction  	model can guide product development teams in designing new 	services or enhancing existing ones to better meet customer needs 	and preferences. Understanding the factors contributing to churn can 	inform product improvements aimed at increasing customer 	satisfaction and loyalty.</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5. 	Finance and Accounting Departments: </a:t>
            </a:r>
            <a:r>
              <a:rPr lang="en-US" sz="2400" dirty="0" smtClean="0">
                <a:latin typeface="Times New Roman" pitchFamily="18" charset="0"/>
                <a:cs typeface="Times New Roman" pitchFamily="18" charset="0"/>
              </a:rPr>
              <a:t>Finance and accounting 	departments can use churn prediction results to forecast revenue 	losses associated with customer churn and assess the financial 	impact on the company. </a:t>
            </a:r>
            <a:endParaRPr lang="en-US" dirty="0" smtClean="0"/>
          </a:p>
        </p:txBody>
      </p:sp>
    </p:spTree>
    <p:extLst>
      <p:ext uri="{BB962C8B-B14F-4D97-AF65-F5344CB8AC3E}">
        <p14:creationId xmlns:p14="http://schemas.microsoft.com/office/powerpoint/2010/main" val="320781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145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4539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3048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dirty="0" smtClean="0">
                <a:latin typeface="Times New Roman" pitchFamily="18" charset="0"/>
                <a:cs typeface="Times New Roman" pitchFamily="18" charset="0"/>
              </a:rPr>
              <a:t> </a:t>
            </a:r>
            <a:r>
              <a:rPr sz="3600" spc="25" dirty="0" smtClean="0">
                <a:latin typeface="Times New Roman" pitchFamily="18" charset="0"/>
                <a:cs typeface="Times New Roman" pitchFamily="18" charset="0"/>
              </a:rPr>
              <a:t>S</a:t>
            </a:r>
            <a:r>
              <a:rPr sz="3600" spc="10" dirty="0" smtClean="0">
                <a:latin typeface="Times New Roman" pitchFamily="18" charset="0"/>
                <a:cs typeface="Times New Roman" pitchFamily="18" charset="0"/>
              </a:rPr>
              <a:t>O</a:t>
            </a:r>
            <a:r>
              <a:rPr sz="3600" spc="25" dirty="0" smtClean="0">
                <a:latin typeface="Times New Roman" pitchFamily="18" charset="0"/>
                <a:cs typeface="Times New Roman" pitchFamily="18" charset="0"/>
              </a:rPr>
              <a:t>LU</a:t>
            </a:r>
            <a:r>
              <a:rPr sz="3600" spc="-35" dirty="0" smtClean="0">
                <a:latin typeface="Times New Roman" pitchFamily="18" charset="0"/>
                <a:cs typeface="Times New Roman" pitchFamily="18" charset="0"/>
              </a:rPr>
              <a:t>T</a:t>
            </a:r>
            <a:r>
              <a:rPr sz="3600" spc="-30" dirty="0" smtClean="0">
                <a:latin typeface="Times New Roman" pitchFamily="18" charset="0"/>
                <a:cs typeface="Times New Roman" pitchFamily="18" charset="0"/>
              </a:rPr>
              <a:t>I</a:t>
            </a:r>
            <a:r>
              <a:rPr sz="3600" spc="10" dirty="0" smtClean="0">
                <a:latin typeface="Times New Roman" pitchFamily="18" charset="0"/>
                <a:cs typeface="Times New Roman" pitchFamily="18" charset="0"/>
              </a:rPr>
              <a:t>O</a:t>
            </a:r>
            <a:r>
              <a:rPr lang="en-US" sz="3600" dirty="0" smtClean="0">
                <a:latin typeface="Times New Roman" pitchFamily="18" charset="0"/>
                <a:cs typeface="Times New Roman" pitchFamily="18" charset="0"/>
              </a:rPr>
              <a:t>N </a:t>
            </a:r>
            <a:r>
              <a:rPr sz="3600" spc="-30" dirty="0" smtClean="0">
                <a:latin typeface="Times New Roman" pitchFamily="18" charset="0"/>
                <a:cs typeface="Times New Roman" pitchFamily="18" charset="0"/>
              </a:rPr>
              <a:t>I</a:t>
            </a:r>
            <a:r>
              <a:rPr sz="3600" spc="-35" dirty="0" smtClean="0">
                <a:latin typeface="Times New Roman" pitchFamily="18" charset="0"/>
                <a:cs typeface="Times New Roman" pitchFamily="18" charset="0"/>
              </a:rPr>
              <a:t>T</a:t>
            </a:r>
            <a:r>
              <a:rPr sz="3600" dirty="0" smtClean="0">
                <a:latin typeface="Times New Roman" pitchFamily="18" charset="0"/>
                <a:cs typeface="Times New Roman" pitchFamily="18" charset="0"/>
              </a:rPr>
              <a:t>S</a:t>
            </a:r>
            <a:r>
              <a:rPr sz="3600" spc="60" dirty="0" smtClean="0">
                <a:latin typeface="Times New Roman" pitchFamily="18" charset="0"/>
                <a:cs typeface="Times New Roman" pitchFamily="18" charset="0"/>
              </a:rPr>
              <a:t> </a:t>
            </a:r>
            <a:r>
              <a:rPr sz="3600" spc="-295" dirty="0" smtClean="0">
                <a:latin typeface="Times New Roman" pitchFamily="18" charset="0"/>
                <a:cs typeface="Times New Roman" pitchFamily="18" charset="0"/>
              </a:rPr>
              <a:t>V</a:t>
            </a:r>
            <a:r>
              <a:rPr sz="3600" spc="-35" dirty="0" smtClean="0">
                <a:latin typeface="Times New Roman" pitchFamily="18" charset="0"/>
                <a:cs typeface="Times New Roman" pitchFamily="18" charset="0"/>
              </a:rPr>
              <a:t>A</a:t>
            </a:r>
            <a:r>
              <a:rPr sz="3600" spc="25" dirty="0" smtClean="0">
                <a:latin typeface="Times New Roman" pitchFamily="18" charset="0"/>
                <a:cs typeface="Times New Roman" pitchFamily="18" charset="0"/>
              </a:rPr>
              <a:t>LU</a:t>
            </a:r>
            <a:r>
              <a:rPr sz="3600" dirty="0" smtClean="0">
                <a:latin typeface="Times New Roman" pitchFamily="18" charset="0"/>
                <a:cs typeface="Times New Roman" pitchFamily="18" charset="0"/>
              </a:rPr>
              <a:t>E</a:t>
            </a:r>
            <a:r>
              <a:rPr sz="3600" spc="-65" dirty="0" smtClean="0">
                <a:latin typeface="Times New Roman" pitchFamily="18" charset="0"/>
                <a:cs typeface="Times New Roman" pitchFamily="18" charset="0"/>
              </a:rPr>
              <a:t> </a:t>
            </a:r>
            <a:r>
              <a:rPr sz="3600" spc="-15" dirty="0" smtClean="0">
                <a:latin typeface="Times New Roman" pitchFamily="18" charset="0"/>
                <a:cs typeface="Times New Roman" pitchFamily="18" charset="0"/>
              </a:rPr>
              <a:t>P</a:t>
            </a:r>
            <a:r>
              <a:rPr sz="3600" spc="-30" dirty="0" smtClean="0">
                <a:latin typeface="Times New Roman" pitchFamily="18" charset="0"/>
                <a:cs typeface="Times New Roman" pitchFamily="18" charset="0"/>
              </a:rPr>
              <a:t>R</a:t>
            </a:r>
            <a:r>
              <a:rPr sz="3600" spc="10" dirty="0" smtClean="0">
                <a:latin typeface="Times New Roman" pitchFamily="18" charset="0"/>
                <a:cs typeface="Times New Roman" pitchFamily="18" charset="0"/>
              </a:rPr>
              <a:t>O</a:t>
            </a:r>
            <a:r>
              <a:rPr sz="3600" spc="-15" dirty="0" smtClean="0">
                <a:latin typeface="Times New Roman" pitchFamily="18" charset="0"/>
                <a:cs typeface="Times New Roman" pitchFamily="18" charset="0"/>
              </a:rPr>
              <a:t>P</a:t>
            </a:r>
            <a:r>
              <a:rPr sz="3600" spc="10" dirty="0" smtClean="0">
                <a:latin typeface="Times New Roman" pitchFamily="18" charset="0"/>
                <a:cs typeface="Times New Roman" pitchFamily="18" charset="0"/>
              </a:rPr>
              <a:t>O</a:t>
            </a:r>
            <a:r>
              <a:rPr sz="3600" spc="25" dirty="0" smtClean="0">
                <a:latin typeface="Times New Roman" pitchFamily="18" charset="0"/>
                <a:cs typeface="Times New Roman" pitchFamily="18" charset="0"/>
              </a:rPr>
              <a:t>S</a:t>
            </a:r>
            <a:r>
              <a:rPr sz="3600" spc="-30" dirty="0" smtClean="0">
                <a:latin typeface="Times New Roman" pitchFamily="18" charset="0"/>
                <a:cs typeface="Times New Roman" pitchFamily="18" charset="0"/>
              </a:rPr>
              <a:t>I</a:t>
            </a:r>
            <a:r>
              <a:rPr sz="3600" spc="-35" dirty="0" smtClean="0">
                <a:latin typeface="Times New Roman" pitchFamily="18" charset="0"/>
                <a:cs typeface="Times New Roman" pitchFamily="18" charset="0"/>
              </a:rPr>
              <a:t>T</a:t>
            </a:r>
            <a:r>
              <a:rPr sz="3600" spc="-30" dirty="0" smtClean="0">
                <a:latin typeface="Times New Roman" pitchFamily="18" charset="0"/>
                <a:cs typeface="Times New Roman" pitchFamily="18" charset="0"/>
              </a:rPr>
              <a:t>I</a:t>
            </a:r>
            <a:r>
              <a:rPr sz="3600" spc="10" dirty="0" smtClean="0">
                <a:latin typeface="Times New Roman" pitchFamily="18" charset="0"/>
                <a:cs typeface="Times New Roman" pitchFamily="18" charset="0"/>
              </a:rPr>
              <a:t>O</a:t>
            </a:r>
            <a:r>
              <a:rPr sz="3600" dirty="0" smtClean="0">
                <a:latin typeface="Times New Roman" pitchFamily="18" charset="0"/>
                <a:cs typeface="Times New Roman" pitchFamily="18" charset="0"/>
              </a:rPr>
              <a:t>N</a:t>
            </a:r>
            <a:endParaRPr sz="3600" dirty="0">
              <a:latin typeface="Times New Roman" pitchFamily="18" charset="0"/>
              <a:cs typeface="Times New Roman"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Rectangle 9"/>
          <p:cNvSpPr/>
          <p:nvPr/>
        </p:nvSpPr>
        <p:spPr>
          <a:xfrm>
            <a:off x="2986667" y="1476375"/>
            <a:ext cx="7356321" cy="4585871"/>
          </a:xfrm>
          <a:prstGeom prst="rect">
            <a:avLst/>
          </a:prstGeom>
        </p:spPr>
        <p:txBody>
          <a:bodyPr wrap="square">
            <a:spAutoFit/>
          </a:bodyPr>
          <a:lstStyle/>
          <a:p>
            <a:pPr algn="just"/>
            <a:r>
              <a:rPr lang="en-IN" sz="2800" b="1" spc="25" dirty="0">
                <a:latin typeface="Times New Roman" pitchFamily="18" charset="0"/>
                <a:cs typeface="Times New Roman" pitchFamily="18" charset="0"/>
              </a:rPr>
              <a:t>S</a:t>
            </a:r>
            <a:r>
              <a:rPr lang="en-IN" sz="2800" b="1" spc="10" dirty="0">
                <a:latin typeface="Times New Roman" pitchFamily="18" charset="0"/>
                <a:cs typeface="Times New Roman" pitchFamily="18" charset="0"/>
              </a:rPr>
              <a:t>O</a:t>
            </a:r>
            <a:r>
              <a:rPr lang="en-IN" sz="2800" b="1" spc="25" dirty="0">
                <a:latin typeface="Times New Roman" pitchFamily="18" charset="0"/>
                <a:cs typeface="Times New Roman" pitchFamily="18" charset="0"/>
              </a:rPr>
              <a:t>LU</a:t>
            </a:r>
            <a:r>
              <a:rPr lang="en-IN" sz="2800" b="1" spc="-35" dirty="0">
                <a:latin typeface="Times New Roman" pitchFamily="18" charset="0"/>
                <a:cs typeface="Times New Roman" pitchFamily="18" charset="0"/>
              </a:rPr>
              <a:t>T</a:t>
            </a:r>
            <a:r>
              <a:rPr lang="en-IN" sz="2800" b="1" spc="-30" dirty="0">
                <a:latin typeface="Times New Roman" pitchFamily="18" charset="0"/>
                <a:cs typeface="Times New Roman" pitchFamily="18" charset="0"/>
              </a:rPr>
              <a:t>I</a:t>
            </a:r>
            <a:r>
              <a:rPr lang="en-IN" sz="2800" b="1" spc="10" dirty="0">
                <a:latin typeface="Times New Roman" pitchFamily="18" charset="0"/>
                <a:cs typeface="Times New Roman" pitchFamily="18" charset="0"/>
              </a:rPr>
              <a:t>O</a:t>
            </a:r>
            <a:r>
              <a:rPr lang="en-IN" sz="2800" b="1" dirty="0">
                <a:latin typeface="Times New Roman" pitchFamily="18" charset="0"/>
                <a:cs typeface="Times New Roman" pitchFamily="18" charset="0"/>
              </a:rPr>
              <a:t>N </a:t>
            </a:r>
            <a:r>
              <a:rPr lang="en-IN" sz="2800" b="1" dirty="0" smtClean="0">
                <a:latin typeface="Times New Roman" pitchFamily="18" charset="0"/>
                <a:cs typeface="Times New Roman" pitchFamily="18" charset="0"/>
              </a:rPr>
              <a:t>:</a:t>
            </a:r>
          </a:p>
          <a:p>
            <a:pPr algn="just"/>
            <a:r>
              <a:rPr lang="en-IN"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solution for predicting Churn in telecommunication industry was </a:t>
            </a:r>
            <a:r>
              <a:rPr lang="en-US" sz="2400" dirty="0" smtClean="0">
                <a:latin typeface="Times New Roman" pitchFamily="18" charset="0"/>
                <a:cs typeface="Times New Roman" pitchFamily="18" charset="0"/>
              </a:rPr>
              <a:t>implemented by training the dataset using  </a:t>
            </a:r>
            <a:r>
              <a:rPr lang="en-US" sz="2400" dirty="0" smtClean="0">
                <a:latin typeface="Times New Roman" pitchFamily="18" charset="0"/>
                <a:cs typeface="Times New Roman" pitchFamily="18" charset="0"/>
              </a:rPr>
              <a:t>Random Forest Algorithm as </a:t>
            </a:r>
            <a:r>
              <a:rPr lang="en-US" sz="2400" dirty="0" smtClean="0"/>
              <a:t>it </a:t>
            </a:r>
            <a:r>
              <a:rPr lang="en-US" sz="2400" dirty="0"/>
              <a:t>offers a powerful and versatile approach to churn prediction in the telecommunications industry, leveraging its ability to handle high-dimensional data, </a:t>
            </a:r>
            <a:r>
              <a:rPr lang="en-US" sz="2400" dirty="0" smtClean="0"/>
              <a:t>capture nonlinear </a:t>
            </a:r>
            <a:r>
              <a:rPr lang="en-US" sz="2400" dirty="0"/>
              <a:t>relationships, and provide interpretable insights into the factors driving churn, thereby helping telecom companies reduce customer attrition and enhance customer satisfaction and </a:t>
            </a:r>
            <a:r>
              <a:rPr lang="en-US" sz="2400" dirty="0" smtClean="0"/>
              <a:t>loyalty</a:t>
            </a:r>
            <a:r>
              <a:rPr lang="en-US" sz="2400" dirty="0"/>
              <a:t> </a:t>
            </a:r>
            <a:r>
              <a:rPr lang="en-US" sz="2400" dirty="0" smtClean="0"/>
              <a:t>by generative model</a:t>
            </a:r>
            <a:endParaRPr lang="en-US" sz="2400" dirty="0" smtClean="0"/>
          </a:p>
          <a:p>
            <a:pPr algn="just"/>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4648200" cy="584775"/>
          </a:xfrm>
          <a:prstGeom prst="rect">
            <a:avLst/>
          </a:prstGeom>
        </p:spPr>
        <p:txBody>
          <a:bodyPr wrap="square">
            <a:spAutoFit/>
          </a:bodyPr>
          <a:lstStyle/>
          <a:p>
            <a:r>
              <a:rPr lang="en-IN" sz="3200" b="1" spc="-295" dirty="0">
                <a:latin typeface="Times New Roman" pitchFamily="18" charset="0"/>
                <a:cs typeface="Times New Roman" pitchFamily="18" charset="0"/>
              </a:rPr>
              <a:t>V</a:t>
            </a:r>
            <a:r>
              <a:rPr lang="en-IN" sz="3200" b="1" spc="-35" dirty="0">
                <a:latin typeface="Times New Roman" pitchFamily="18" charset="0"/>
                <a:cs typeface="Times New Roman" pitchFamily="18" charset="0"/>
              </a:rPr>
              <a:t>A</a:t>
            </a:r>
            <a:r>
              <a:rPr lang="en-IN" sz="3200" b="1" spc="25" dirty="0">
                <a:latin typeface="Times New Roman" pitchFamily="18" charset="0"/>
                <a:cs typeface="Times New Roman" pitchFamily="18" charset="0"/>
              </a:rPr>
              <a:t>LU</a:t>
            </a:r>
            <a:r>
              <a:rPr lang="en-IN" sz="3200" b="1" dirty="0">
                <a:latin typeface="Times New Roman" pitchFamily="18" charset="0"/>
                <a:cs typeface="Times New Roman" pitchFamily="18" charset="0"/>
              </a:rPr>
              <a:t>E</a:t>
            </a:r>
            <a:r>
              <a:rPr lang="en-IN" sz="3200" b="1" spc="-65" dirty="0">
                <a:latin typeface="Times New Roman" pitchFamily="18" charset="0"/>
                <a:cs typeface="Times New Roman" pitchFamily="18" charset="0"/>
              </a:rPr>
              <a:t> </a:t>
            </a:r>
            <a:r>
              <a:rPr lang="en-IN" sz="3200" b="1" spc="-15" dirty="0">
                <a:latin typeface="Times New Roman" pitchFamily="18" charset="0"/>
                <a:cs typeface="Times New Roman" pitchFamily="18" charset="0"/>
              </a:rPr>
              <a:t>P</a:t>
            </a:r>
            <a:r>
              <a:rPr lang="en-IN" sz="3200" b="1" spc="-30" dirty="0">
                <a:latin typeface="Times New Roman" pitchFamily="18" charset="0"/>
                <a:cs typeface="Times New Roman" pitchFamily="18" charset="0"/>
              </a:rPr>
              <a:t>R</a:t>
            </a:r>
            <a:r>
              <a:rPr lang="en-IN" sz="3200" b="1" spc="10" dirty="0">
                <a:latin typeface="Times New Roman" pitchFamily="18" charset="0"/>
                <a:cs typeface="Times New Roman" pitchFamily="18" charset="0"/>
              </a:rPr>
              <a:t>O</a:t>
            </a:r>
            <a:r>
              <a:rPr lang="en-IN" sz="3200" b="1" spc="-15" dirty="0">
                <a:latin typeface="Times New Roman" pitchFamily="18" charset="0"/>
                <a:cs typeface="Times New Roman" pitchFamily="18" charset="0"/>
              </a:rPr>
              <a:t>P</a:t>
            </a:r>
            <a:r>
              <a:rPr lang="en-IN" sz="3200" b="1" spc="10" dirty="0">
                <a:latin typeface="Times New Roman" pitchFamily="18" charset="0"/>
                <a:cs typeface="Times New Roman" pitchFamily="18" charset="0"/>
              </a:rPr>
              <a:t>O</a:t>
            </a:r>
            <a:r>
              <a:rPr lang="en-IN" sz="3200" b="1" spc="25" dirty="0">
                <a:latin typeface="Times New Roman" pitchFamily="18" charset="0"/>
                <a:cs typeface="Times New Roman" pitchFamily="18" charset="0"/>
              </a:rPr>
              <a:t>S</a:t>
            </a:r>
            <a:r>
              <a:rPr lang="en-IN" sz="3200" b="1" spc="-30" dirty="0">
                <a:latin typeface="Times New Roman" pitchFamily="18" charset="0"/>
                <a:cs typeface="Times New Roman" pitchFamily="18" charset="0"/>
              </a:rPr>
              <a:t>I</a:t>
            </a:r>
            <a:r>
              <a:rPr lang="en-IN" sz="3200" b="1" spc="-35" dirty="0">
                <a:latin typeface="Times New Roman" pitchFamily="18" charset="0"/>
                <a:cs typeface="Times New Roman" pitchFamily="18" charset="0"/>
              </a:rPr>
              <a:t>T</a:t>
            </a:r>
            <a:r>
              <a:rPr lang="en-IN" sz="3200" b="1" spc="-30" dirty="0">
                <a:latin typeface="Times New Roman" pitchFamily="18" charset="0"/>
                <a:cs typeface="Times New Roman" pitchFamily="18" charset="0"/>
              </a:rPr>
              <a:t>I</a:t>
            </a:r>
            <a:r>
              <a:rPr lang="en-IN" sz="3200" b="1" spc="10" dirty="0">
                <a:latin typeface="Times New Roman" pitchFamily="18" charset="0"/>
                <a:cs typeface="Times New Roman" pitchFamily="18" charset="0"/>
              </a:rPr>
              <a:t>O</a:t>
            </a:r>
            <a:r>
              <a:rPr lang="en-IN" sz="3200" b="1" dirty="0">
                <a:latin typeface="Times New Roman" pitchFamily="18" charset="0"/>
                <a:cs typeface="Times New Roman" pitchFamily="18" charset="0"/>
              </a:rPr>
              <a:t>N</a:t>
            </a:r>
          </a:p>
        </p:txBody>
      </p:sp>
      <p:sp>
        <p:nvSpPr>
          <p:cNvPr id="3" name="Rectangle 2"/>
          <p:cNvSpPr/>
          <p:nvPr/>
        </p:nvSpPr>
        <p:spPr>
          <a:xfrm>
            <a:off x="481360" y="766248"/>
            <a:ext cx="10110440" cy="6001643"/>
          </a:xfrm>
          <a:prstGeom prst="rect">
            <a:avLst/>
          </a:prstGeom>
        </p:spPr>
        <p:txBody>
          <a:bodyPr wrap="square">
            <a:spAutoFit/>
          </a:bodyPr>
          <a:lstStyle/>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value proposition of using Random Forest for churn prediction in the telecommunications industry </a:t>
            </a:r>
            <a:r>
              <a:rPr lang="en-US" sz="2400" dirty="0" smtClean="0">
                <a:latin typeface="Times New Roman" pitchFamily="18" charset="0"/>
                <a:cs typeface="Times New Roman" pitchFamily="18" charset="0"/>
              </a:rPr>
              <a:t>are :</a:t>
            </a:r>
          </a:p>
          <a:p>
            <a:pPr marL="342900" indent="-342900">
              <a:buFont typeface="Arial" pitchFamily="34" charset="0"/>
              <a:buChar char="•"/>
            </a:pPr>
            <a:r>
              <a:rPr lang="en-US" sz="2400" b="1" dirty="0" smtClean="0">
                <a:latin typeface="Times New Roman" pitchFamily="18" charset="0"/>
                <a:cs typeface="Times New Roman" pitchFamily="18" charset="0"/>
              </a:rPr>
              <a:t>Accuracy</a:t>
            </a:r>
            <a:r>
              <a:rPr lang="en-US" sz="2400" dirty="0">
                <a:latin typeface="Times New Roman" pitchFamily="18" charset="0"/>
                <a:cs typeface="Times New Roman" pitchFamily="18" charset="0"/>
              </a:rPr>
              <a:t>: Random Forest typically yields high prediction accuracy due to its ensemble nature, which combines multiple decision trees. </a:t>
            </a:r>
            <a:endParaRPr lang="en-US" sz="2400" dirty="0" smtClean="0">
              <a:latin typeface="Times New Roman" pitchFamily="18" charset="0"/>
              <a:cs typeface="Times New Roman" pitchFamily="18" charset="0"/>
            </a:endParaRPr>
          </a:p>
          <a:p>
            <a:pPr marL="285750" indent="-285750">
              <a:buFont typeface="Arial" pitchFamily="34" charset="0"/>
              <a:buChar char="•"/>
            </a:pPr>
            <a:r>
              <a:rPr lang="en-US" sz="2400" b="1" dirty="0">
                <a:latin typeface="Times New Roman" pitchFamily="18" charset="0"/>
                <a:cs typeface="Times New Roman" pitchFamily="18" charset="0"/>
              </a:rPr>
              <a:t>Automation and Efficiency</a:t>
            </a:r>
            <a:r>
              <a:rPr lang="en-US" sz="2400" dirty="0">
                <a:latin typeface="Times New Roman" pitchFamily="18" charset="0"/>
                <a:cs typeface="Times New Roman" pitchFamily="18" charset="0"/>
              </a:rPr>
              <a:t>: By automating the churn prediction process with Random Forest, telecom companies can streamline their customer retention efforts and optimize resource allocation. </a:t>
            </a:r>
            <a:endParaRPr lang="en-US" sz="2400" dirty="0" smtClean="0">
              <a:latin typeface="Times New Roman" pitchFamily="18" charset="0"/>
              <a:cs typeface="Times New Roman" pitchFamily="18" charset="0"/>
            </a:endParaRPr>
          </a:p>
          <a:p>
            <a:pPr marL="285750" indent="-285750">
              <a:buFont typeface="Arial" pitchFamily="34" charset="0"/>
              <a:buChar char="•"/>
            </a:pPr>
            <a:r>
              <a:rPr lang="en-US" sz="2400" b="1" dirty="0" smtClean="0">
                <a:latin typeface="Times New Roman" pitchFamily="18" charset="0"/>
                <a:cs typeface="Times New Roman" pitchFamily="18" charset="0"/>
              </a:rPr>
              <a:t>Robustness</a:t>
            </a:r>
            <a:r>
              <a:rPr lang="en-US" sz="2400" dirty="0">
                <a:latin typeface="Times New Roman" pitchFamily="18" charset="0"/>
                <a:cs typeface="Times New Roman" pitchFamily="18" charset="0"/>
              </a:rPr>
              <a:t>: Random Forest is robust to noise, outliers, and </a:t>
            </a:r>
            <a:r>
              <a:rPr lang="en-US" sz="2400" dirty="0" err="1">
                <a:latin typeface="Times New Roman" pitchFamily="18" charset="0"/>
                <a:cs typeface="Times New Roman" pitchFamily="18" charset="0"/>
              </a:rPr>
              <a:t>overfitting</a:t>
            </a:r>
            <a:r>
              <a:rPr lang="en-US" sz="2400" dirty="0">
                <a:latin typeface="Times New Roman" pitchFamily="18" charset="0"/>
                <a:cs typeface="Times New Roman" pitchFamily="18" charset="0"/>
              </a:rPr>
              <a:t>, making it suitable for real-world datasets with diverse characteristics. Its ability to handle high-dimensional data and correlated features ensures reliable churn predictions even in the presence of data imperfections</a:t>
            </a:r>
            <a:r>
              <a:rPr lang="en-US" sz="2400" dirty="0" smtClean="0">
                <a:latin typeface="Times New Roman" pitchFamily="18" charset="0"/>
                <a:cs typeface="Times New Roman" pitchFamily="18" charset="0"/>
              </a:rPr>
              <a:t>.</a:t>
            </a:r>
          </a:p>
          <a:p>
            <a:pPr marL="285750" indent="-285750">
              <a:buFont typeface="Arial" pitchFamily="34" charset="0"/>
              <a:buChar char="•"/>
            </a:pPr>
            <a:r>
              <a:rPr lang="en-US" sz="2400" b="1" dirty="0">
                <a:latin typeface="Times New Roman" pitchFamily="18" charset="0"/>
                <a:cs typeface="Times New Roman" pitchFamily="18" charset="0"/>
              </a:rPr>
              <a:t>Continuous Improvement</a:t>
            </a:r>
            <a:r>
              <a:rPr lang="en-US" sz="2400" dirty="0">
                <a:latin typeface="Times New Roman" pitchFamily="18" charset="0"/>
                <a:cs typeface="Times New Roman" pitchFamily="18" charset="0"/>
              </a:rPr>
              <a:t>: Random Forest facilitates continuous improvement through model retraining and iteration. Telecom companies can periodically update the model with new data to capture evolving churn patterns and customer behaviors, ensuring the model remains relevant and effective over time.</a:t>
            </a:r>
          </a:p>
        </p:txBody>
      </p:sp>
    </p:spTree>
    <p:extLst>
      <p:ext uri="{BB962C8B-B14F-4D97-AF65-F5344CB8AC3E}">
        <p14:creationId xmlns:p14="http://schemas.microsoft.com/office/powerpoint/2010/main" val="4028943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536</TotalTime>
  <Words>629</Words>
  <Application>Microsoft Office PowerPoint</Application>
  <PresentationFormat>Custom</PresentationFormat>
  <Paragraphs>80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NIVEDHA V</vt:lpstr>
      <vt:lpstr>PREDECTING CUSTOMER CHURN IN TELECOMMUNICATION INDUSTRY USING RANDOM FOREST </vt:lpstr>
      <vt:lpstr>AGENDA</vt:lpstr>
      <vt:lpstr>PROBLEM STATEMENT</vt:lpstr>
      <vt:lpstr>PROJECT OVERVIEW</vt:lpstr>
      <vt:lpstr>WHO ARE THE END USERS?</vt:lpstr>
      <vt:lpstr>PowerPoint Presentation</vt:lpstr>
      <vt:lpstr> SOLUTION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NIVEDHA V</dc:title>
  <dc:creator>Nivedha V</dc:creator>
  <cp:lastModifiedBy>vnivedha0902@gmail.com</cp:lastModifiedBy>
  <cp:revision>18</cp:revision>
  <dcterms:created xsi:type="dcterms:W3CDTF">2024-03-28T12:47:05Z</dcterms:created>
  <dcterms:modified xsi:type="dcterms:W3CDTF">2024-04-01T14:21:05Z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