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2" r:id="rId14"/>
    <p:sldId id="28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13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4" r:id="rId52"/>
    <p:sldId id="317" r:id="rId53"/>
    <p:sldId id="315" r:id="rId54"/>
    <p:sldId id="316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7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50" r:id="rId87"/>
    <p:sldId id="357" r:id="rId88"/>
    <p:sldId id="351" r:id="rId89"/>
    <p:sldId id="352" r:id="rId90"/>
    <p:sldId id="353" r:id="rId91"/>
    <p:sldId id="354" r:id="rId92"/>
    <p:sldId id="355" r:id="rId93"/>
    <p:sldId id="356" r:id="rId94"/>
    <p:sldId id="385" r:id="rId95"/>
    <p:sldId id="386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82" r:id="rId113"/>
    <p:sldId id="387" r:id="rId114"/>
    <p:sldId id="388" r:id="rId115"/>
    <p:sldId id="389" r:id="rId116"/>
    <p:sldId id="383" r:id="rId1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128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3C3D-433A-AB88-E643-AA6B0140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844FB-AC63-A3BF-0DC0-E06F8F1F0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D4A6E-F538-184F-2F59-DB22BC7E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F0D66-CBDA-9A40-D9A2-40DC6786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05EF1-E2AE-884D-CDBC-BEAFFDE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68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9090C-5572-5B6B-8B8C-FFED4AF0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2A29C6-73E9-B6BD-4645-88A135DB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ACD2A-64AC-8461-5255-6B423AF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624D86-A7E8-FF19-095E-CA729C8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2AF54-98A1-15D1-0CEC-4CD4EAFA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1099B-AFAF-6B0C-6C51-0DDF16574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EFE2A7-722E-5AA7-B1E9-02C574C8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658CE-BFBB-89CA-8693-FA8C32B0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50E40-7B5B-F38A-F8B4-447B916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C983B-5E3F-445F-914C-F625409B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8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A2BC-716B-B166-5DDF-C3610648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B73BB-A067-2A6D-5F2B-A2EF24B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19F09-7B71-0B79-FBB7-C8A61B2C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61C3D9-84CC-CA50-71EB-930A31F8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E494A-C876-BB12-FCDC-88C50EBB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5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80D6-C825-1B0A-17F9-54160128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EDBED9-1FC9-EF69-BF7D-712161EF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31805-56EA-98A7-475B-67204B42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E38D9-E06B-11EC-AFED-947E99C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97129-7386-386F-347A-47F7F526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6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AF856-663E-A127-DA0F-A9FEFA3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8098F-81B4-0206-284A-772DF69A4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3C4C49-C9CE-6F31-B664-B5AAB9D0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566E3-0B86-B67E-D286-FBC465EE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B79E4-5409-10CB-F0FD-D24EF911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336FAE-4BDF-59CA-C488-3CB9D8E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4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B067-1155-EE5A-F8FB-7E49190E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062CA-40C9-1054-F5E1-565AD5A4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3FE762-107F-0CAF-8CFE-1ABD7F4E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787562-F635-5064-94C0-9B4123084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81B7D-71E4-98C6-8E8D-C0FBBCC9D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16F5C6-7D17-9FFB-08A1-253D5948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E99723-4F8B-61E0-EB94-EBAF8EE5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44B9AD-4BA7-1CDC-2F36-79B0F8CD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6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5D08E-629C-2C87-16D9-C666C1FA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85FC58-B31A-2EA0-3624-836FACFD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F8C473-12FF-E23C-67B5-7A19D64A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E99145-F1AF-9CDF-AB6E-AC1F3D8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8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8EF8AE-0363-ED84-2FE3-846BA525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977CC1-BF6F-6856-A528-01F280C6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90722A-93E4-FA96-855C-23306C07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5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2195-0220-1B63-8CF7-F22E1F30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9A136-2815-8336-8427-6C3361C9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C098D-FA97-B23F-9E17-6D07A4AA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F6AAB-21E2-48EC-4EA1-37082FE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EE1F4-3D9D-3996-799B-3EA40A1E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E72F5-537C-318E-8A92-5E0D7EB2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48000-A1C6-9B7E-3D24-D708BAC0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D26D4E-A94C-E2AC-B6F7-D12DFB371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A4602D-5415-8D61-5D27-C61F812B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80883F-6922-32F2-FF54-A8AD3EE4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A87E-BF06-FEAD-E832-9FAB9A1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56B679-C074-7E5C-B36F-03EBBC6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01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070AED-8AAB-D541-3CFB-47E838A2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51816-B06B-A632-6938-3FD2EDA1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FDD68-340C-A252-1B3E-7DDE1055F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F786-50AB-412B-9DE3-484A69FA384E}" type="datetimeFigureOut">
              <a:rPr lang="es-ES" smtClean="0"/>
              <a:t>13/07/2023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9A94D-7D3C-1DEE-F71C-A56A12EF3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1A4E3-7BC4-AA05-FBA9-41C09B0AA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92C8-E755-4611-8951-738D141E85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54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15A1B-E2AE-88A8-FEBD-5E640A96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362" y="3076575"/>
            <a:ext cx="10963275" cy="704850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Coves" panose="02000500000000000000" pitchFamily="2" charset="0"/>
                <a:cs typeface="Courier New" panose="02070309020205020404" pitchFamily="49" charset="0"/>
              </a:rPr>
              <a:t>ANÁLISIS  –  PROPENSIÓN  –  SEGMENTACIÓN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E9CD7-5F8D-D2A5-FE49-252CD8B68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8313"/>
            <a:ext cx="9144000" cy="484187"/>
          </a:xfrm>
        </p:spPr>
        <p:txBody>
          <a:bodyPr/>
          <a:lstStyle/>
          <a:p>
            <a:r>
              <a:rPr lang="es-ES" b="1" dirty="0">
                <a:latin typeface="Coves" panose="02000500000000000000" pitchFamily="2" charset="0"/>
              </a:rPr>
              <a:t>EXPOSICIÓN   DE  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4E687C-1E63-D4B9-5899-996E2F34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041400"/>
            <a:ext cx="3086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17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900" y="1499058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Análisis de productos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2C8BA-0247-8216-F9C7-A33F08A6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278955"/>
            <a:ext cx="6334263" cy="41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3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(145.000), KHQ (55.000), KFC (20.000)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208.000 (UNIV) + 50.000 (PART)</a:t>
            </a:r>
          </a:p>
        </p:txBody>
      </p:sp>
    </p:spTree>
    <p:extLst>
      <p:ext uri="{BB962C8B-B14F-4D97-AF65-F5344CB8AC3E}">
        <p14:creationId xmlns:p14="http://schemas.microsoft.com/office/powerpoint/2010/main" val="32706476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(145.000), KHQ (55.000), KFC (20.000)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208.000 (UNIV) + 50.000 (PART)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MAYORMENTE POR DEBAJO DE LA MEDIA</a:t>
            </a:r>
          </a:p>
        </p:txBody>
      </p:sp>
    </p:spTree>
    <p:extLst>
      <p:ext uri="{BB962C8B-B14F-4D97-AF65-F5344CB8AC3E}">
        <p14:creationId xmlns:p14="http://schemas.microsoft.com/office/powerpoint/2010/main" val="10612747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(145.000), KHQ (55.000), KFC (20.000)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208.000 (UNIV) + 50.000 (PART)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MAYORMENTE POR DEBAJO DE LA MEDIA</a:t>
            </a:r>
          </a:p>
          <a:p>
            <a:pPr marL="285750" indent="-285750">
              <a:buFontTx/>
              <a:buChar char="-"/>
            </a:pP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0,65</a:t>
            </a:r>
          </a:p>
        </p:txBody>
      </p:sp>
    </p:spTree>
    <p:extLst>
      <p:ext uri="{BB962C8B-B14F-4D97-AF65-F5344CB8AC3E}">
        <p14:creationId xmlns:p14="http://schemas.microsoft.com/office/powerpoint/2010/main" val="2203494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1140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2: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YoungNiNi</a:t>
            </a:r>
            <a:endParaRPr lang="es-E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ves" panose="02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(145.000), KHQ (55.000), KFC (20.000)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208.000 (UNIV) + 50.000 (PART)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MAYORMENTE POR DEBAJO DE LA MEDIA</a:t>
            </a:r>
          </a:p>
          <a:p>
            <a:pPr marL="285750" indent="-285750">
              <a:buFontTx/>
              <a:buChar char="-"/>
            </a:pP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0,65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150.000 (EM_ACCOUNT)</a:t>
            </a:r>
          </a:p>
        </p:txBody>
      </p:sp>
    </p:spTree>
    <p:extLst>
      <p:ext uri="{BB962C8B-B14F-4D97-AF65-F5344CB8AC3E}">
        <p14:creationId xmlns:p14="http://schemas.microsoft.com/office/powerpoint/2010/main" val="4793738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</p:spTree>
    <p:extLst>
      <p:ext uri="{BB962C8B-B14F-4D97-AF65-F5344CB8AC3E}">
        <p14:creationId xmlns:p14="http://schemas.microsoft.com/office/powerpoint/2010/main" val="16864897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</p:txBody>
      </p:sp>
    </p:spTree>
    <p:extLst>
      <p:ext uri="{BB962C8B-B14F-4D97-AF65-F5344CB8AC3E}">
        <p14:creationId xmlns:p14="http://schemas.microsoft.com/office/powerpoint/2010/main" val="27334435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(12.500), KAT (7.500), KHM (6.200)</a:t>
            </a:r>
          </a:p>
        </p:txBody>
      </p:sp>
    </p:spTree>
    <p:extLst>
      <p:ext uri="{BB962C8B-B14F-4D97-AF65-F5344CB8AC3E}">
        <p14:creationId xmlns:p14="http://schemas.microsoft.com/office/powerpoint/2010/main" val="23079433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(12.500), KAT (7.500), KHM (6.200)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60% (TRUE), 40% (FALSE)</a:t>
            </a:r>
          </a:p>
        </p:txBody>
      </p:sp>
    </p:spTree>
    <p:extLst>
      <p:ext uri="{BB962C8B-B14F-4D97-AF65-F5344CB8AC3E}">
        <p14:creationId xmlns:p14="http://schemas.microsoft.com/office/powerpoint/2010/main" val="10475107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(12.500), KAT (7.500), KHM (6.200)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60% (TRUE), 40%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40.000 (PART) + 3.500 (TOP)</a:t>
            </a:r>
          </a:p>
        </p:txBody>
      </p:sp>
    </p:spTree>
    <p:extLst>
      <p:ext uri="{BB962C8B-B14F-4D97-AF65-F5344CB8AC3E}">
        <p14:creationId xmlns:p14="http://schemas.microsoft.com/office/powerpoint/2010/main" val="1163311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(12.500), KAT (7.500), KHM (6.200)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60% (TRUE), 40%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40.000 (PART) + 3.500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ENCIMA DE LA MEDIA, PRINCIPALMENTE SOBRE LOS 60 AÑOS</a:t>
            </a:r>
          </a:p>
        </p:txBody>
      </p:sp>
    </p:spTree>
    <p:extLst>
      <p:ext uri="{BB962C8B-B14F-4D97-AF65-F5344CB8AC3E}">
        <p14:creationId xmlns:p14="http://schemas.microsoft.com/office/powerpoint/2010/main" val="3092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900" y="1499058"/>
            <a:ext cx="575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Análisis de productos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2C8BA-0247-8216-F9C7-A33F08A6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278955"/>
            <a:ext cx="6334263" cy="411013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94D77A2-2D93-B6BD-9C4B-D94F587E8E7F}"/>
              </a:ext>
            </a:extLst>
          </p:cNvPr>
          <p:cNvSpPr/>
          <p:nvPr/>
        </p:nvSpPr>
        <p:spPr>
          <a:xfrm>
            <a:off x="2619375" y="2725855"/>
            <a:ext cx="6334263" cy="1015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969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(12.500), KAT (7.500), KHM (6.200)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60% (TRUE), 40%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40.000 (PART) + 3.500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ENCIMA DE LA MEDIA, PRINCIPALMENTE SOBRE LOS 60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1.09</a:t>
            </a:r>
          </a:p>
        </p:txBody>
      </p:sp>
    </p:spTree>
    <p:extLst>
      <p:ext uri="{BB962C8B-B14F-4D97-AF65-F5344CB8AC3E}">
        <p14:creationId xmlns:p14="http://schemas.microsoft.com/office/powerpoint/2010/main" val="7812802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1140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3: Seniors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43.836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(12.500), KAT (7.500), KHM (6.200)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60% (TRUE), 40%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40.000 (PART) + 3.500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ENCIMA DE LA MEDIA, PRINCIPALMENTE SOBRE LOS 60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1.09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25.000 (EM_ACCOUNT)		-   5.000 (DEBIT_CARD)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6.000 (EMC_ACCOUNT)		-   3.500 (LONG_TERM_DEPOSIT)</a:t>
            </a:r>
          </a:p>
          <a:p>
            <a:pPr marL="1200150" lvl="2" indent="-285750">
              <a:buFontTx/>
              <a:buChar char="-"/>
            </a:pP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78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1931D5-6820-7F57-3B66-4FC506558480}"/>
              </a:ext>
            </a:extLst>
          </p:cNvPr>
          <p:cNvSpPr txBox="1"/>
          <p:nvPr/>
        </p:nvSpPr>
        <p:spPr>
          <a:xfrm>
            <a:off x="2963862" y="2822714"/>
            <a:ext cx="615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Young Active -</a:t>
            </a:r>
          </a:p>
        </p:txBody>
      </p:sp>
    </p:spTree>
    <p:extLst>
      <p:ext uri="{BB962C8B-B14F-4D97-AF65-F5344CB8AC3E}">
        <p14:creationId xmlns:p14="http://schemas.microsoft.com/office/powerpoint/2010/main" val="166544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1931D5-6820-7F57-3B66-4FC506558480}"/>
              </a:ext>
            </a:extLst>
          </p:cNvPr>
          <p:cNvSpPr txBox="1"/>
          <p:nvPr/>
        </p:nvSpPr>
        <p:spPr>
          <a:xfrm>
            <a:off x="2963862" y="2822714"/>
            <a:ext cx="6159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Young Active -</a:t>
            </a:r>
          </a:p>
          <a:p>
            <a:pPr algn="ctr"/>
            <a:endParaRPr lang="es-E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Multiproduct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637387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1931D5-6820-7F57-3B66-4FC506558480}"/>
              </a:ext>
            </a:extLst>
          </p:cNvPr>
          <p:cNvSpPr txBox="1"/>
          <p:nvPr/>
        </p:nvSpPr>
        <p:spPr>
          <a:xfrm>
            <a:off x="2963862" y="2822714"/>
            <a:ext cx="615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Young Active -</a:t>
            </a:r>
          </a:p>
          <a:p>
            <a:pPr algn="ctr"/>
            <a:endParaRPr lang="es-E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Multiproduct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algn="ctr"/>
            <a:endParaRPr lang="es-E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Young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NiNi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86219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1931D5-6820-7F57-3B66-4FC506558480}"/>
              </a:ext>
            </a:extLst>
          </p:cNvPr>
          <p:cNvSpPr txBox="1"/>
          <p:nvPr/>
        </p:nvSpPr>
        <p:spPr>
          <a:xfrm>
            <a:off x="2963862" y="2822714"/>
            <a:ext cx="6159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Young Active -</a:t>
            </a:r>
          </a:p>
          <a:p>
            <a:pPr algn="ctr"/>
            <a:endParaRPr lang="es-E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Multiproduct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algn="ctr"/>
            <a:endParaRPr lang="es-E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Young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NiNi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algn="ctr"/>
            <a:endParaRPr lang="es-ES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Seniors -</a:t>
            </a:r>
          </a:p>
        </p:txBody>
      </p:sp>
    </p:spTree>
    <p:extLst>
      <p:ext uri="{BB962C8B-B14F-4D97-AF65-F5344CB8AC3E}">
        <p14:creationId xmlns:p14="http://schemas.microsoft.com/office/powerpoint/2010/main" val="411360008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15A1B-E2AE-88A8-FEBD-5E640A96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62" y="3375026"/>
            <a:ext cx="10963275" cy="704850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Coves" panose="02000500000000000000" pitchFamily="2" charset="0"/>
                <a:cs typeface="Courier New" panose="02070309020205020404" pitchFamily="49" charset="0"/>
              </a:rPr>
              <a:t>MUCHAS  GRACIAS.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4E687C-1E63-D4B9-5899-996E2F34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9" y="1854200"/>
            <a:ext cx="3086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1706562" y="20574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386D00-06BB-8B68-7F38-2DBFEF7E5EA5}"/>
              </a:ext>
            </a:extLst>
          </p:cNvPr>
          <p:cNvSpPr txBox="1"/>
          <p:nvPr/>
        </p:nvSpPr>
        <p:spPr>
          <a:xfrm>
            <a:off x="1651000" y="285749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Tratamiento de los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E8CF3F-8E2D-44D5-193F-719551027B78}"/>
              </a:ext>
            </a:extLst>
          </p:cNvPr>
          <p:cNvSpPr txBox="1"/>
          <p:nvPr/>
        </p:nvSpPr>
        <p:spPr>
          <a:xfrm>
            <a:off x="1651000" y="3657598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</p:spTree>
    <p:extLst>
      <p:ext uri="{BB962C8B-B14F-4D97-AF65-F5344CB8AC3E}">
        <p14:creationId xmlns:p14="http://schemas.microsoft.com/office/powerpoint/2010/main" val="2172828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100" y="27178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</p:txBody>
      </p:sp>
    </p:spTree>
    <p:extLst>
      <p:ext uri="{BB962C8B-B14F-4D97-AF65-F5344CB8AC3E}">
        <p14:creationId xmlns:p14="http://schemas.microsoft.com/office/powerpoint/2010/main" val="343050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100" y="27178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</p:txBody>
      </p:sp>
    </p:spTree>
    <p:extLst>
      <p:ext uri="{BB962C8B-B14F-4D97-AF65-F5344CB8AC3E}">
        <p14:creationId xmlns:p14="http://schemas.microsoft.com/office/powerpoint/2010/main" val="247852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100" y="27178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64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099" y="2717800"/>
            <a:ext cx="1056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 de producto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vamos a trabajarlos individualmente.</a:t>
            </a:r>
          </a:p>
        </p:txBody>
      </p:sp>
    </p:spTree>
    <p:extLst>
      <p:ext uri="{BB962C8B-B14F-4D97-AF65-F5344CB8AC3E}">
        <p14:creationId xmlns:p14="http://schemas.microsoft.com/office/powerpoint/2010/main" val="52546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099" y="2717800"/>
            <a:ext cx="1056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 de producto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vamos a trabajarlos individualmente.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todos los registros que contienen algún dato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88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099" y="2717800"/>
            <a:ext cx="10563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 de producto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vamos a trabajarlos individualmente.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todos los registros que contienen algún dato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fallecidos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13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099" y="2717800"/>
            <a:ext cx="10563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 de producto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vamos a trabajarlos individualmente.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todos los registros que contienen algún dato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fallecidos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Comprobamos que todos los clientes que quedan, son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nacionalidad española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2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1706562" y="20574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Análisis de las ventas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386D00-06BB-8B68-7F38-2DBFEF7E5EA5}"/>
              </a:ext>
            </a:extLst>
          </p:cNvPr>
          <p:cNvSpPr txBox="1"/>
          <p:nvPr/>
        </p:nvSpPr>
        <p:spPr>
          <a:xfrm>
            <a:off x="1651000" y="285749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Análisis de clientes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E8CF3F-8E2D-44D5-193F-719551027B78}"/>
              </a:ext>
            </a:extLst>
          </p:cNvPr>
          <p:cNvSpPr txBox="1"/>
          <p:nvPr/>
        </p:nvSpPr>
        <p:spPr>
          <a:xfrm>
            <a:off x="1651000" y="3657598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Análisis de productos</a:t>
            </a:r>
          </a:p>
        </p:txBody>
      </p:sp>
    </p:spTree>
    <p:extLst>
      <p:ext uri="{BB962C8B-B14F-4D97-AF65-F5344CB8AC3E}">
        <p14:creationId xmlns:p14="http://schemas.microsoft.com/office/powerpoint/2010/main" val="1720463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099" y="2717800"/>
            <a:ext cx="10563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 de producto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vamos a trabajarlos individualmente.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todos los registros que contienen algún dato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fallecidos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Comprobamos que todos los clientes que quedan, son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nacionalidad española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Creamos la variable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antigüedad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12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EFE434-1A0C-0350-3891-EC954135CEB6}"/>
              </a:ext>
            </a:extLst>
          </p:cNvPr>
          <p:cNvSpPr txBox="1"/>
          <p:nvPr/>
        </p:nvSpPr>
        <p:spPr>
          <a:xfrm>
            <a:off x="1181099" y="2717800"/>
            <a:ext cx="10563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Iniciamos con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5.962.924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Esos registros son la suma de las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particiones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existen mes a mes.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 por ventas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vamos a tener en cuenta la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 de producto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vamos a trabajarlos individualmente.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todos los registros que contienen algún dato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fallecidos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Comprobamos que todos los clientes que quedan, son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nacionalidad española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Creamos la variable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antigüedad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Después de todo esto, nos quedan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4.385.379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registros.</a:t>
            </a:r>
          </a:p>
        </p:txBody>
      </p:sp>
    </p:spTree>
    <p:extLst>
      <p:ext uri="{BB962C8B-B14F-4D97-AF65-F5344CB8AC3E}">
        <p14:creationId xmlns:p14="http://schemas.microsoft.com/office/powerpoint/2010/main" val="276911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A7519B-827A-8C67-BBBE-58002B8F8A18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7A615C-301E-EA3B-4DAA-E3A58107EB47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383867-0034-0564-AFBE-7F5B8B29986C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8130BF-8C95-95B4-28DC-2117E0148DC6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9AAB06-B518-98FB-B083-47A4E07AB187}"/>
              </a:ext>
            </a:extLst>
          </p:cNvPr>
          <p:cNvSpPr txBox="1"/>
          <p:nvPr/>
        </p:nvSpPr>
        <p:spPr>
          <a:xfrm>
            <a:off x="7275511" y="354869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product_description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13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A7519B-827A-8C67-BBBE-58002B8F8A18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7A615C-301E-EA3B-4DAA-E3A58107EB47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383867-0034-0564-AFBE-7F5B8B29986C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8130BF-8C95-95B4-28DC-2117E0148DC6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9AAB06-B518-98FB-B083-47A4E07AB187}"/>
              </a:ext>
            </a:extLst>
          </p:cNvPr>
          <p:cNvSpPr txBox="1"/>
          <p:nvPr/>
        </p:nvSpPr>
        <p:spPr>
          <a:xfrm>
            <a:off x="7275511" y="354869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product_description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6FBE8B-7A44-A0B5-7F8F-227D66795365}"/>
              </a:ext>
            </a:extLst>
          </p:cNvPr>
          <p:cNvSpPr/>
          <p:nvPr/>
        </p:nvSpPr>
        <p:spPr>
          <a:xfrm>
            <a:off x="1600200" y="2780049"/>
            <a:ext cx="4064002" cy="1487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65660B-DEC0-2392-00A2-76E20A897A97}"/>
              </a:ext>
            </a:extLst>
          </p:cNvPr>
          <p:cNvSpPr txBox="1"/>
          <p:nvPr/>
        </p:nvSpPr>
        <p:spPr>
          <a:xfrm>
            <a:off x="2749551" y="4702214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623091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A7519B-827A-8C67-BBBE-58002B8F8A18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7A615C-301E-EA3B-4DAA-E3A58107EB47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383867-0034-0564-AFBE-7F5B8B29986C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8130BF-8C95-95B4-28DC-2117E0148DC6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9AAB06-B518-98FB-B083-47A4E07AB187}"/>
              </a:ext>
            </a:extLst>
          </p:cNvPr>
          <p:cNvSpPr txBox="1"/>
          <p:nvPr/>
        </p:nvSpPr>
        <p:spPr>
          <a:xfrm>
            <a:off x="7275511" y="354869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product_description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6FBE8B-7A44-A0B5-7F8F-227D66795365}"/>
              </a:ext>
            </a:extLst>
          </p:cNvPr>
          <p:cNvSpPr/>
          <p:nvPr/>
        </p:nvSpPr>
        <p:spPr>
          <a:xfrm>
            <a:off x="1600200" y="2780049"/>
            <a:ext cx="4064002" cy="1487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65660B-DEC0-2392-00A2-76E20A897A97}"/>
              </a:ext>
            </a:extLst>
          </p:cNvPr>
          <p:cNvSpPr txBox="1"/>
          <p:nvPr/>
        </p:nvSpPr>
        <p:spPr>
          <a:xfrm>
            <a:off x="2749551" y="4702214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2D6C5D-8A31-C738-F527-7B721CE23578}"/>
              </a:ext>
            </a:extLst>
          </p:cNvPr>
          <p:cNvSpPr/>
          <p:nvPr/>
        </p:nvSpPr>
        <p:spPr>
          <a:xfrm>
            <a:off x="6488110" y="2780048"/>
            <a:ext cx="4064002" cy="1487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F7CEF-07C3-F5DC-F5FB-50A8288DA737}"/>
              </a:ext>
            </a:extLst>
          </p:cNvPr>
          <p:cNvSpPr txBox="1"/>
          <p:nvPr/>
        </p:nvSpPr>
        <p:spPr>
          <a:xfrm>
            <a:off x="7934322" y="4702214"/>
            <a:ext cx="145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</p:spTree>
    <p:extLst>
      <p:ext uri="{BB962C8B-B14F-4D97-AF65-F5344CB8AC3E}">
        <p14:creationId xmlns:p14="http://schemas.microsoft.com/office/powerpoint/2010/main" val="795195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A7519B-827A-8C67-BBBE-58002B8F8A18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7A615C-301E-EA3B-4DAA-E3A58107EB47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383867-0034-0564-AFBE-7F5B8B29986C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8130BF-8C95-95B4-28DC-2117E0148DC6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9AAB06-B518-98FB-B083-47A4E07AB187}"/>
              </a:ext>
            </a:extLst>
          </p:cNvPr>
          <p:cNvSpPr txBox="1"/>
          <p:nvPr/>
        </p:nvSpPr>
        <p:spPr>
          <a:xfrm>
            <a:off x="7275511" y="354869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product_description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6FBE8B-7A44-A0B5-7F8F-227D66795365}"/>
              </a:ext>
            </a:extLst>
          </p:cNvPr>
          <p:cNvSpPr/>
          <p:nvPr/>
        </p:nvSpPr>
        <p:spPr>
          <a:xfrm>
            <a:off x="1600200" y="2780049"/>
            <a:ext cx="4064002" cy="1487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65660B-DEC0-2392-00A2-76E20A897A97}"/>
              </a:ext>
            </a:extLst>
          </p:cNvPr>
          <p:cNvSpPr txBox="1"/>
          <p:nvPr/>
        </p:nvSpPr>
        <p:spPr>
          <a:xfrm>
            <a:off x="2749551" y="4702214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2D6C5D-8A31-C738-F527-7B721CE23578}"/>
              </a:ext>
            </a:extLst>
          </p:cNvPr>
          <p:cNvSpPr/>
          <p:nvPr/>
        </p:nvSpPr>
        <p:spPr>
          <a:xfrm>
            <a:off x="6488110" y="2780048"/>
            <a:ext cx="4064002" cy="1487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FF7CEF-07C3-F5DC-F5FB-50A8288DA737}"/>
              </a:ext>
            </a:extLst>
          </p:cNvPr>
          <p:cNvSpPr txBox="1"/>
          <p:nvPr/>
        </p:nvSpPr>
        <p:spPr>
          <a:xfrm>
            <a:off x="7934322" y="4702214"/>
            <a:ext cx="145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  <p:sp>
        <p:nvSpPr>
          <p:cNvPr id="15" name="Flecha: a la izquierda y derecha 14">
            <a:extLst>
              <a:ext uri="{FF2B5EF4-FFF2-40B4-BE49-F238E27FC236}">
                <a16:creationId xmlns:a16="http://schemas.microsoft.com/office/drawing/2014/main" id="{6FBA2CF6-CB01-E829-98C7-0141AF2C1E45}"/>
              </a:ext>
            </a:extLst>
          </p:cNvPr>
          <p:cNvSpPr/>
          <p:nvPr/>
        </p:nvSpPr>
        <p:spPr>
          <a:xfrm>
            <a:off x="4811714" y="4686676"/>
            <a:ext cx="2693986" cy="461665"/>
          </a:xfrm>
          <a:prstGeom prst="leftRight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5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</p:spTree>
    <p:extLst>
      <p:ext uri="{BB962C8B-B14F-4D97-AF65-F5344CB8AC3E}">
        <p14:creationId xmlns:p14="http://schemas.microsoft.com/office/powerpoint/2010/main" val="1688964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785B29-5D6B-2CB9-8E1C-5C70694F5131}"/>
              </a:ext>
            </a:extLst>
          </p:cNvPr>
          <p:cNvSpPr txBox="1"/>
          <p:nvPr/>
        </p:nvSpPr>
        <p:spPr>
          <a:xfrm>
            <a:off x="609600" y="2895600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PENSION PLAN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B8DD8A-F346-EC23-E965-2E7EBFA99673}"/>
              </a:ext>
            </a:extLst>
          </p:cNvPr>
          <p:cNvSpPr txBox="1"/>
          <p:nvPr/>
        </p:nvSpPr>
        <p:spPr>
          <a:xfrm>
            <a:off x="609600" y="3562291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LONG TERM DEPOSIT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A51808-B7F4-C522-0D2B-BBFC359B75DB}"/>
              </a:ext>
            </a:extLst>
          </p:cNvPr>
          <p:cNvSpPr txBox="1"/>
          <p:nvPr/>
        </p:nvSpPr>
        <p:spPr>
          <a:xfrm>
            <a:off x="609600" y="4228982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SHORT TERM DEPOSIT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BA2BD2-67F5-44BF-A312-35610D68F11A}"/>
              </a:ext>
            </a:extLst>
          </p:cNvPr>
          <p:cNvSpPr txBox="1"/>
          <p:nvPr/>
        </p:nvSpPr>
        <p:spPr>
          <a:xfrm>
            <a:off x="609600" y="4895673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EM ACOUNT</a:t>
            </a:r>
          </a:p>
        </p:txBody>
      </p:sp>
    </p:spTree>
    <p:extLst>
      <p:ext uri="{BB962C8B-B14F-4D97-AF65-F5344CB8AC3E}">
        <p14:creationId xmlns:p14="http://schemas.microsoft.com/office/powerpoint/2010/main" val="1775728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785B29-5D6B-2CB9-8E1C-5C70694F5131}"/>
              </a:ext>
            </a:extLst>
          </p:cNvPr>
          <p:cNvSpPr txBox="1"/>
          <p:nvPr/>
        </p:nvSpPr>
        <p:spPr>
          <a:xfrm>
            <a:off x="609600" y="2895600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PENSION PLAN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B8DD8A-F346-EC23-E965-2E7EBFA99673}"/>
              </a:ext>
            </a:extLst>
          </p:cNvPr>
          <p:cNvSpPr txBox="1"/>
          <p:nvPr/>
        </p:nvSpPr>
        <p:spPr>
          <a:xfrm>
            <a:off x="609600" y="3562291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LONG TERM DEPOSIT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A51808-B7F4-C522-0D2B-BBFC359B75DB}"/>
              </a:ext>
            </a:extLst>
          </p:cNvPr>
          <p:cNvSpPr txBox="1"/>
          <p:nvPr/>
        </p:nvSpPr>
        <p:spPr>
          <a:xfrm>
            <a:off x="609600" y="4228982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SHORT TERM DEPOSIT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BA2BD2-67F5-44BF-A312-35610D68F11A}"/>
              </a:ext>
            </a:extLst>
          </p:cNvPr>
          <p:cNvSpPr txBox="1"/>
          <p:nvPr/>
        </p:nvSpPr>
        <p:spPr>
          <a:xfrm>
            <a:off x="609600" y="4895673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EM ACOUNT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BE5F107-2DFC-A6BC-0652-39513D219BD3}"/>
              </a:ext>
            </a:extLst>
          </p:cNvPr>
          <p:cNvCxnSpPr/>
          <p:nvPr/>
        </p:nvCxnSpPr>
        <p:spPr>
          <a:xfrm>
            <a:off x="3022600" y="3086100"/>
            <a:ext cx="18796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8881BDF-2AD6-2B1D-92A4-A40C4B0885CF}"/>
              </a:ext>
            </a:extLst>
          </p:cNvPr>
          <p:cNvCxnSpPr>
            <a:cxnSpLocks/>
          </p:cNvCxnSpPr>
          <p:nvPr/>
        </p:nvCxnSpPr>
        <p:spPr>
          <a:xfrm>
            <a:off x="3797300" y="3721100"/>
            <a:ext cx="11049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F3541B7-6519-9248-9A80-5F26D48FFBD1}"/>
              </a:ext>
            </a:extLst>
          </p:cNvPr>
          <p:cNvCxnSpPr>
            <a:cxnSpLocks/>
          </p:cNvCxnSpPr>
          <p:nvPr/>
        </p:nvCxnSpPr>
        <p:spPr>
          <a:xfrm>
            <a:off x="2619375" y="5067300"/>
            <a:ext cx="228282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E1F407B-12D4-D809-84AC-C31A79D01EC6}"/>
              </a:ext>
            </a:extLst>
          </p:cNvPr>
          <p:cNvCxnSpPr>
            <a:cxnSpLocks/>
          </p:cNvCxnSpPr>
          <p:nvPr/>
        </p:nvCxnSpPr>
        <p:spPr>
          <a:xfrm>
            <a:off x="3962400" y="4394200"/>
            <a:ext cx="9398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055CB6-6604-0DDB-8E82-8F1881677B12}"/>
              </a:ext>
            </a:extLst>
          </p:cNvPr>
          <p:cNvSpPr txBox="1"/>
          <p:nvPr/>
        </p:nvSpPr>
        <p:spPr>
          <a:xfrm>
            <a:off x="5067300" y="28860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25.487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5913316-6A9D-73E5-3187-C757F9951998}"/>
              </a:ext>
            </a:extLst>
          </p:cNvPr>
          <p:cNvSpPr txBox="1"/>
          <p:nvPr/>
        </p:nvSpPr>
        <p:spPr>
          <a:xfrm>
            <a:off x="5156200" y="35210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5.138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BEA351-4A36-47E5-3B8D-D7E52E6E25D6}"/>
              </a:ext>
            </a:extLst>
          </p:cNvPr>
          <p:cNvSpPr txBox="1"/>
          <p:nvPr/>
        </p:nvSpPr>
        <p:spPr>
          <a:xfrm>
            <a:off x="5156200" y="41941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2.760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989AB-2CC4-937A-B312-DD3503BC79D3}"/>
              </a:ext>
            </a:extLst>
          </p:cNvPr>
          <p:cNvSpPr txBox="1"/>
          <p:nvPr/>
        </p:nvSpPr>
        <p:spPr>
          <a:xfrm>
            <a:off x="5067300" y="48672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16.958</a:t>
            </a:r>
          </a:p>
        </p:txBody>
      </p:sp>
    </p:spTree>
    <p:extLst>
      <p:ext uri="{BB962C8B-B14F-4D97-AF65-F5344CB8AC3E}">
        <p14:creationId xmlns:p14="http://schemas.microsoft.com/office/powerpoint/2010/main" val="917615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785B29-5D6B-2CB9-8E1C-5C70694F5131}"/>
              </a:ext>
            </a:extLst>
          </p:cNvPr>
          <p:cNvSpPr txBox="1"/>
          <p:nvPr/>
        </p:nvSpPr>
        <p:spPr>
          <a:xfrm>
            <a:off x="609600" y="2895600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PENSION PLAN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B8DD8A-F346-EC23-E965-2E7EBFA99673}"/>
              </a:ext>
            </a:extLst>
          </p:cNvPr>
          <p:cNvSpPr txBox="1"/>
          <p:nvPr/>
        </p:nvSpPr>
        <p:spPr>
          <a:xfrm>
            <a:off x="609600" y="3562291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LONG TERM DEPOSIT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A51808-B7F4-C522-0D2B-BBFC359B75DB}"/>
              </a:ext>
            </a:extLst>
          </p:cNvPr>
          <p:cNvSpPr txBox="1"/>
          <p:nvPr/>
        </p:nvSpPr>
        <p:spPr>
          <a:xfrm>
            <a:off x="609600" y="4228982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SHORT TERM DEPOSIT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BA2BD2-67F5-44BF-A312-35610D68F11A}"/>
              </a:ext>
            </a:extLst>
          </p:cNvPr>
          <p:cNvSpPr txBox="1"/>
          <p:nvPr/>
        </p:nvSpPr>
        <p:spPr>
          <a:xfrm>
            <a:off x="609600" y="4895673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EM ACOUNT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BE5F107-2DFC-A6BC-0652-39513D219BD3}"/>
              </a:ext>
            </a:extLst>
          </p:cNvPr>
          <p:cNvCxnSpPr/>
          <p:nvPr/>
        </p:nvCxnSpPr>
        <p:spPr>
          <a:xfrm>
            <a:off x="3022600" y="3086100"/>
            <a:ext cx="18796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8881BDF-2AD6-2B1D-92A4-A40C4B0885CF}"/>
              </a:ext>
            </a:extLst>
          </p:cNvPr>
          <p:cNvCxnSpPr>
            <a:cxnSpLocks/>
          </p:cNvCxnSpPr>
          <p:nvPr/>
        </p:nvCxnSpPr>
        <p:spPr>
          <a:xfrm>
            <a:off x="3797300" y="3721100"/>
            <a:ext cx="11049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F3541B7-6519-9248-9A80-5F26D48FFBD1}"/>
              </a:ext>
            </a:extLst>
          </p:cNvPr>
          <p:cNvCxnSpPr>
            <a:cxnSpLocks/>
          </p:cNvCxnSpPr>
          <p:nvPr/>
        </p:nvCxnSpPr>
        <p:spPr>
          <a:xfrm>
            <a:off x="2619375" y="5067300"/>
            <a:ext cx="228282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E1F407B-12D4-D809-84AC-C31A79D01EC6}"/>
              </a:ext>
            </a:extLst>
          </p:cNvPr>
          <p:cNvCxnSpPr>
            <a:cxnSpLocks/>
          </p:cNvCxnSpPr>
          <p:nvPr/>
        </p:nvCxnSpPr>
        <p:spPr>
          <a:xfrm>
            <a:off x="3962400" y="4394200"/>
            <a:ext cx="9398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055CB6-6604-0DDB-8E82-8F1881677B12}"/>
              </a:ext>
            </a:extLst>
          </p:cNvPr>
          <p:cNvSpPr txBox="1"/>
          <p:nvPr/>
        </p:nvSpPr>
        <p:spPr>
          <a:xfrm>
            <a:off x="5067300" y="28860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25.487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5913316-6A9D-73E5-3187-C757F9951998}"/>
              </a:ext>
            </a:extLst>
          </p:cNvPr>
          <p:cNvSpPr txBox="1"/>
          <p:nvPr/>
        </p:nvSpPr>
        <p:spPr>
          <a:xfrm>
            <a:off x="5156200" y="35210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5.138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BEA351-4A36-47E5-3B8D-D7E52E6E25D6}"/>
              </a:ext>
            </a:extLst>
          </p:cNvPr>
          <p:cNvSpPr txBox="1"/>
          <p:nvPr/>
        </p:nvSpPr>
        <p:spPr>
          <a:xfrm>
            <a:off x="5156200" y="41941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2.760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989AB-2CC4-937A-B312-DD3503BC79D3}"/>
              </a:ext>
            </a:extLst>
          </p:cNvPr>
          <p:cNvSpPr txBox="1"/>
          <p:nvPr/>
        </p:nvSpPr>
        <p:spPr>
          <a:xfrm>
            <a:off x="5067300" y="4867245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16.958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2781210-C160-E219-5CE8-5D7B8994B00E}"/>
              </a:ext>
            </a:extLst>
          </p:cNvPr>
          <p:cNvSpPr/>
          <p:nvPr/>
        </p:nvSpPr>
        <p:spPr>
          <a:xfrm>
            <a:off x="6337300" y="2895600"/>
            <a:ext cx="1092200" cy="2413000"/>
          </a:xfrm>
          <a:prstGeom prst="rightArrow">
            <a:avLst>
              <a:gd name="adj1" fmla="val 50000"/>
              <a:gd name="adj2" fmla="val 5465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8FFC6B-EDBD-82A9-E4D8-85CE4D9B6CAA}"/>
              </a:ext>
            </a:extLst>
          </p:cNvPr>
          <p:cNvSpPr txBox="1"/>
          <p:nvPr/>
        </p:nvSpPr>
        <p:spPr>
          <a:xfrm>
            <a:off x="8293100" y="3206750"/>
            <a:ext cx="317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 SI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3A5519-EDAE-DB65-9EAB-CC18305B44EB}"/>
              </a:ext>
            </a:extLst>
          </p:cNvPr>
          <p:cNvSpPr txBox="1"/>
          <p:nvPr/>
        </p:nvSpPr>
        <p:spPr>
          <a:xfrm>
            <a:off x="8293100" y="4115653"/>
            <a:ext cx="317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 NO</a:t>
            </a:r>
          </a:p>
        </p:txBody>
      </p:sp>
    </p:spTree>
    <p:extLst>
      <p:ext uri="{BB962C8B-B14F-4D97-AF65-F5344CB8AC3E}">
        <p14:creationId xmlns:p14="http://schemas.microsoft.com/office/powerpoint/2010/main" val="233432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900" y="1499058"/>
            <a:ext cx="927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Análisis de las ventas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576D2B-94A1-E259-2280-E16D56A7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25" y="2638234"/>
            <a:ext cx="7779150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3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1CBC41-157C-1778-A843-51A74AB440BE}"/>
              </a:ext>
            </a:extLst>
          </p:cNvPr>
          <p:cNvSpPr txBox="1"/>
          <p:nvPr/>
        </p:nvSpPr>
        <p:spPr>
          <a:xfrm>
            <a:off x="342900" y="31623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SVC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REGRESION LOGÍSTICA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DECISSION TREE CLASSIFIER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RANDOM FOREST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GRADIENT BOOSTING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XGB CLASSIFIER</a:t>
            </a:r>
          </a:p>
        </p:txBody>
      </p:sp>
    </p:spTree>
    <p:extLst>
      <p:ext uri="{BB962C8B-B14F-4D97-AF65-F5344CB8AC3E}">
        <p14:creationId xmlns:p14="http://schemas.microsoft.com/office/powerpoint/2010/main" val="361629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1CBC41-157C-1778-A843-51A74AB440BE}"/>
              </a:ext>
            </a:extLst>
          </p:cNvPr>
          <p:cNvSpPr txBox="1"/>
          <p:nvPr/>
        </p:nvSpPr>
        <p:spPr>
          <a:xfrm>
            <a:off x="342900" y="31623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SVC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REGRESION LOGÍSTICA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DECISSION TREE CLASSIFIER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RANDOM FOREST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GRADIENT BOOSTING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XGB CLASSIFIER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45F9C1-72E7-583F-CDD7-246DF18EDD84}"/>
              </a:ext>
            </a:extLst>
          </p:cNvPr>
          <p:cNvSpPr txBox="1"/>
          <p:nvPr/>
        </p:nvSpPr>
        <p:spPr>
          <a:xfrm>
            <a:off x="36576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PENSION PLAN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0.38542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0.79018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0.72591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0.80101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0.81157</a:t>
            </a:r>
            <a:endParaRPr lang="es-ES" b="1" i="0" dirty="0"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0.80562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80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1CBC41-157C-1778-A843-51A74AB440BE}"/>
              </a:ext>
            </a:extLst>
          </p:cNvPr>
          <p:cNvSpPr txBox="1"/>
          <p:nvPr/>
        </p:nvSpPr>
        <p:spPr>
          <a:xfrm>
            <a:off x="342900" y="31623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SVC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REGRESION LOGÍSTICA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DECISSION TREE CLASSIFIER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RANDOM FOREST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GRADIENT BOOSTING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XGB CLASSIFIER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45F9C1-72E7-583F-CDD7-246DF18EDD84}"/>
              </a:ext>
            </a:extLst>
          </p:cNvPr>
          <p:cNvSpPr txBox="1"/>
          <p:nvPr/>
        </p:nvSpPr>
        <p:spPr>
          <a:xfrm>
            <a:off x="36576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PENSION PLAN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0.38542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0.79018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0.72591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0.80101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0.81157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0.80562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BEC06-C069-0346-12E0-BDA51EAE6E3E}"/>
              </a:ext>
            </a:extLst>
          </p:cNvPr>
          <p:cNvSpPr txBox="1"/>
          <p:nvPr/>
        </p:nvSpPr>
        <p:spPr>
          <a:xfrm>
            <a:off x="55880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LONG TERM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0.74919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0.87465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0.83954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0.87680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0.88453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0.88050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5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1CBC41-157C-1778-A843-51A74AB440BE}"/>
              </a:ext>
            </a:extLst>
          </p:cNvPr>
          <p:cNvSpPr txBox="1"/>
          <p:nvPr/>
        </p:nvSpPr>
        <p:spPr>
          <a:xfrm>
            <a:off x="342900" y="31623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SVC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REGRESION LOGÍSTICA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DECISSION TREE CLASSIFIER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RANDOM FOREST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GRADIENT BOOSTING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XGB CLASSIFIER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45F9C1-72E7-583F-CDD7-246DF18EDD84}"/>
              </a:ext>
            </a:extLst>
          </p:cNvPr>
          <p:cNvSpPr txBox="1"/>
          <p:nvPr/>
        </p:nvSpPr>
        <p:spPr>
          <a:xfrm>
            <a:off x="36576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PENSION PLAN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0.38542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0.79018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0.72591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0.80101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0.81157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0.80562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BEC06-C069-0346-12E0-BDA51EAE6E3E}"/>
              </a:ext>
            </a:extLst>
          </p:cNvPr>
          <p:cNvSpPr txBox="1"/>
          <p:nvPr/>
        </p:nvSpPr>
        <p:spPr>
          <a:xfrm>
            <a:off x="55880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LONG TERM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0.74919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0.87465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0.83954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0.87680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0.88453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0.88050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E44F7-24C6-0CE6-16D4-33DD2A01707F}"/>
              </a:ext>
            </a:extLst>
          </p:cNvPr>
          <p:cNvSpPr txBox="1"/>
          <p:nvPr/>
        </p:nvSpPr>
        <p:spPr>
          <a:xfrm>
            <a:off x="75184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 TERM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0.86614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0.95066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0.93608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0.96636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0.96636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0.96187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E96290A-42A7-A97E-272A-331C5AA5A0FC}"/>
              </a:ext>
            </a:extLst>
          </p:cNvPr>
          <p:cNvSpPr/>
          <p:nvPr/>
        </p:nvSpPr>
        <p:spPr>
          <a:xfrm>
            <a:off x="9334500" y="-9525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8C5ECA-C32C-2181-F85B-5FD065D46089}"/>
              </a:ext>
            </a:extLst>
          </p:cNvPr>
          <p:cNvSpPr/>
          <p:nvPr/>
        </p:nvSpPr>
        <p:spPr>
          <a:xfrm>
            <a:off x="7924800" y="4826000"/>
            <a:ext cx="825500" cy="3429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367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1CBC41-157C-1778-A843-51A74AB440BE}"/>
              </a:ext>
            </a:extLst>
          </p:cNvPr>
          <p:cNvSpPr txBox="1"/>
          <p:nvPr/>
        </p:nvSpPr>
        <p:spPr>
          <a:xfrm>
            <a:off x="342900" y="31623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SVC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REGRESION LOGÍSTICA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DECISSION TREE CLASSIFIER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RANDOM FOREST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GRADIENT BOOSTING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XGB CLASSIFIER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45F9C1-72E7-583F-CDD7-246DF18EDD84}"/>
              </a:ext>
            </a:extLst>
          </p:cNvPr>
          <p:cNvSpPr txBox="1"/>
          <p:nvPr/>
        </p:nvSpPr>
        <p:spPr>
          <a:xfrm>
            <a:off x="36576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PENSION PLAN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0.38542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0.79018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0.72591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0.80101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0.81157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0.80562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BEC06-C069-0346-12E0-BDA51EAE6E3E}"/>
              </a:ext>
            </a:extLst>
          </p:cNvPr>
          <p:cNvSpPr txBox="1"/>
          <p:nvPr/>
        </p:nvSpPr>
        <p:spPr>
          <a:xfrm>
            <a:off x="55880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LONG TERM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0.74919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0.87465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0.83954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0.87680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0.88453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0.88050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E44F7-24C6-0CE6-16D4-33DD2A01707F}"/>
              </a:ext>
            </a:extLst>
          </p:cNvPr>
          <p:cNvSpPr txBox="1"/>
          <p:nvPr/>
        </p:nvSpPr>
        <p:spPr>
          <a:xfrm>
            <a:off x="75184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 TERM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0.86614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0.95066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0.93608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0.96636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0.96636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0.96187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90B393-B1B6-57C5-8129-9DDE550ACB46}"/>
              </a:ext>
            </a:extLst>
          </p:cNvPr>
          <p:cNvSpPr txBox="1"/>
          <p:nvPr/>
        </p:nvSpPr>
        <p:spPr>
          <a:xfrm>
            <a:off x="9448800" y="2608302"/>
            <a:ext cx="165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 ACCOUNT</a:t>
            </a: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0.40987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0.75461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0.66825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0.76069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highlight>
                  <a:srgbClr val="FFFF00"/>
                </a:highlight>
                <a:latin typeface="-apple-system"/>
              </a:rPr>
              <a:t>0.78178</a:t>
            </a:r>
            <a:endParaRPr lang="es-ES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ctr"/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ctr"/>
            <a:r>
              <a:rPr lang="es-ES" b="0" i="0" dirty="0">
                <a:effectLst/>
                <a:latin typeface="-apple-system"/>
              </a:rPr>
              <a:t>0.77312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E96290A-42A7-A97E-272A-331C5AA5A0FC}"/>
              </a:ext>
            </a:extLst>
          </p:cNvPr>
          <p:cNvSpPr/>
          <p:nvPr/>
        </p:nvSpPr>
        <p:spPr>
          <a:xfrm>
            <a:off x="9334500" y="-9525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8C5ECA-C32C-2181-F85B-5FD065D46089}"/>
              </a:ext>
            </a:extLst>
          </p:cNvPr>
          <p:cNvSpPr/>
          <p:nvPr/>
        </p:nvSpPr>
        <p:spPr>
          <a:xfrm>
            <a:off x="7924800" y="4826000"/>
            <a:ext cx="825500" cy="3429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25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</p:spTree>
    <p:extLst>
      <p:ext uri="{BB962C8B-B14F-4D97-AF65-F5344CB8AC3E}">
        <p14:creationId xmlns:p14="http://schemas.microsoft.com/office/powerpoint/2010/main" val="2899697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69AEEB-397C-0721-8E1A-547A090BAFE9}"/>
              </a:ext>
            </a:extLst>
          </p:cNvPr>
          <p:cNvSpPr txBox="1"/>
          <p:nvPr/>
        </p:nvSpPr>
        <p:spPr>
          <a:xfrm>
            <a:off x="3484562" y="2828785"/>
            <a:ext cx="511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PRODUCTO</a:t>
            </a:r>
          </a:p>
        </p:txBody>
      </p:sp>
    </p:spTree>
    <p:extLst>
      <p:ext uri="{BB962C8B-B14F-4D97-AF65-F5344CB8AC3E}">
        <p14:creationId xmlns:p14="http://schemas.microsoft.com/office/powerpoint/2010/main" val="1070473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69AEEB-397C-0721-8E1A-547A090BAFE9}"/>
              </a:ext>
            </a:extLst>
          </p:cNvPr>
          <p:cNvSpPr txBox="1"/>
          <p:nvPr/>
        </p:nvSpPr>
        <p:spPr>
          <a:xfrm>
            <a:off x="3484562" y="2828785"/>
            <a:ext cx="511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PRODUCTO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E8ABE0-7E84-8A38-6A78-A44DD6A9CDC5}"/>
              </a:ext>
            </a:extLst>
          </p:cNvPr>
          <p:cNvSpPr txBox="1"/>
          <p:nvPr/>
        </p:nvSpPr>
        <p:spPr>
          <a:xfrm>
            <a:off x="2955131" y="3429000"/>
            <a:ext cx="617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OBTENEMOS UN LISTADO DE CLIENTES</a:t>
            </a:r>
          </a:p>
        </p:txBody>
      </p:sp>
    </p:spTree>
    <p:extLst>
      <p:ext uri="{BB962C8B-B14F-4D97-AF65-F5344CB8AC3E}">
        <p14:creationId xmlns:p14="http://schemas.microsoft.com/office/powerpoint/2010/main" val="1308456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69AEEB-397C-0721-8E1A-547A090BAFE9}"/>
              </a:ext>
            </a:extLst>
          </p:cNvPr>
          <p:cNvSpPr txBox="1"/>
          <p:nvPr/>
        </p:nvSpPr>
        <p:spPr>
          <a:xfrm>
            <a:off x="3484562" y="2828785"/>
            <a:ext cx="511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PRODUCTO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E8ABE0-7E84-8A38-6A78-A44DD6A9CDC5}"/>
              </a:ext>
            </a:extLst>
          </p:cNvPr>
          <p:cNvSpPr txBox="1"/>
          <p:nvPr/>
        </p:nvSpPr>
        <p:spPr>
          <a:xfrm>
            <a:off x="2955131" y="3429000"/>
            <a:ext cx="617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OBTENEMOS UN LISTADO DE CLIENTES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2419EE-9A9B-3B9A-CB00-91BE832638A2}"/>
              </a:ext>
            </a:extLst>
          </p:cNvPr>
          <p:cNvSpPr txBox="1"/>
          <p:nvPr/>
        </p:nvSpPr>
        <p:spPr>
          <a:xfrm>
            <a:off x="596900" y="4029215"/>
            <a:ext cx="1092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RESULTADOS DE PROPENSION A COMPRA QUE SUPERAN</a:t>
            </a:r>
          </a:p>
        </p:txBody>
      </p:sp>
    </p:spTree>
    <p:extLst>
      <p:ext uri="{BB962C8B-B14F-4D97-AF65-F5344CB8AC3E}">
        <p14:creationId xmlns:p14="http://schemas.microsoft.com/office/powerpoint/2010/main" val="723430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291364"/>
            <a:ext cx="39592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Propensión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91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3.  Modelo de propensión a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69AEEB-397C-0721-8E1A-547A090BAFE9}"/>
              </a:ext>
            </a:extLst>
          </p:cNvPr>
          <p:cNvSpPr txBox="1"/>
          <p:nvPr/>
        </p:nvSpPr>
        <p:spPr>
          <a:xfrm>
            <a:off x="3484562" y="2828785"/>
            <a:ext cx="511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PRODUCTO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E8ABE0-7E84-8A38-6A78-A44DD6A9CDC5}"/>
              </a:ext>
            </a:extLst>
          </p:cNvPr>
          <p:cNvSpPr txBox="1"/>
          <p:nvPr/>
        </p:nvSpPr>
        <p:spPr>
          <a:xfrm>
            <a:off x="2955131" y="3429000"/>
            <a:ext cx="617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OBTENEMOS UN LISTADO DE CLIENTES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2419EE-9A9B-3B9A-CB00-91BE832638A2}"/>
              </a:ext>
            </a:extLst>
          </p:cNvPr>
          <p:cNvSpPr txBox="1"/>
          <p:nvPr/>
        </p:nvSpPr>
        <p:spPr>
          <a:xfrm>
            <a:off x="596900" y="4029215"/>
            <a:ext cx="1092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RESULTADOS DE PROPENSION A COMPRA QUE SUPERAN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7290A0-4BB4-B891-4824-0DDDCC85BF8F}"/>
              </a:ext>
            </a:extLst>
          </p:cNvPr>
          <p:cNvSpPr txBox="1"/>
          <p:nvPr/>
        </p:nvSpPr>
        <p:spPr>
          <a:xfrm>
            <a:off x="5145881" y="4762499"/>
            <a:ext cx="182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accent6">
                    <a:lumMod val="75000"/>
                  </a:schemeClr>
                </a:solidFill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1229478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900" y="1499058"/>
            <a:ext cx="6534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Análisis de las ventas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576D2B-94A1-E259-2280-E16D56A7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25" y="2638234"/>
            <a:ext cx="7779150" cy="373399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81D775D-FF06-08D8-3596-B45F9EE7EB26}"/>
              </a:ext>
            </a:extLst>
          </p:cNvPr>
          <p:cNvSpPr/>
          <p:nvPr/>
        </p:nvSpPr>
        <p:spPr>
          <a:xfrm>
            <a:off x="5181599" y="3419418"/>
            <a:ext cx="1695565" cy="260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E76350-35B3-AB27-2C16-D8AA0964ECF7}"/>
              </a:ext>
            </a:extLst>
          </p:cNvPr>
          <p:cNvSpPr txBox="1"/>
          <p:nvPr/>
        </p:nvSpPr>
        <p:spPr>
          <a:xfrm>
            <a:off x="8547100" y="1745279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latin typeface="Montserrat Light" panose="00000400000000000000" pitchFamily="2" charset="0"/>
              </a:rPr>
              <a:t>Desde Julio hasta Octubre se percibe un significativo aumento en las ventas.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C4E7881-3445-AC21-E52E-7FE11E6D31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8503" y="2812543"/>
            <a:ext cx="2937073" cy="892083"/>
          </a:xfrm>
          <a:prstGeom prst="bentConnector3">
            <a:avLst>
              <a:gd name="adj1" fmla="val -5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81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1706562" y="205740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386D00-06BB-8B68-7F38-2DBFEF7E5EA5}"/>
              </a:ext>
            </a:extLst>
          </p:cNvPr>
          <p:cNvSpPr txBox="1"/>
          <p:nvPr/>
        </p:nvSpPr>
        <p:spPr>
          <a:xfrm>
            <a:off x="1651000" y="285749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Modelo de segmentación</a:t>
            </a:r>
          </a:p>
        </p:txBody>
      </p:sp>
    </p:spTree>
    <p:extLst>
      <p:ext uri="{BB962C8B-B14F-4D97-AF65-F5344CB8AC3E}">
        <p14:creationId xmlns:p14="http://schemas.microsoft.com/office/powerpoint/2010/main" val="2402272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</p:spTree>
    <p:extLst>
      <p:ext uri="{BB962C8B-B14F-4D97-AF65-F5344CB8AC3E}">
        <p14:creationId xmlns:p14="http://schemas.microsoft.com/office/powerpoint/2010/main" val="228651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71245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</p:txBody>
      </p:sp>
    </p:spTree>
    <p:extLst>
      <p:ext uri="{BB962C8B-B14F-4D97-AF65-F5344CB8AC3E}">
        <p14:creationId xmlns:p14="http://schemas.microsoft.com/office/powerpoint/2010/main" val="2219584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</p:txBody>
      </p:sp>
    </p:spTree>
    <p:extLst>
      <p:ext uri="{BB962C8B-B14F-4D97-AF65-F5344CB8AC3E}">
        <p14:creationId xmlns:p14="http://schemas.microsoft.com/office/powerpoint/2010/main" val="55005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49171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productos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y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irrelevantes.</a:t>
            </a:r>
          </a:p>
        </p:txBody>
      </p:sp>
    </p:spTree>
    <p:extLst>
      <p:ext uri="{BB962C8B-B14F-4D97-AF65-F5344CB8AC3E}">
        <p14:creationId xmlns:p14="http://schemas.microsoft.com/office/powerpoint/2010/main" val="3297219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productos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y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irrelevantes.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clientes españoles son el 99%. Eliminamos a los extranjeros.</a:t>
            </a:r>
          </a:p>
        </p:txBody>
      </p:sp>
    </p:spTree>
    <p:extLst>
      <p:ext uri="{BB962C8B-B14F-4D97-AF65-F5344CB8AC3E}">
        <p14:creationId xmlns:p14="http://schemas.microsoft.com/office/powerpoint/2010/main" val="2713069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productos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y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irrelevantes.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clientes españoles son el 99%. Eliminamos a los extranjeros.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implementando la mediana de cada valor en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46604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productos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y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irrelevantes.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clientes españoles son el 99%. Eliminamos a los extranjeros.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implementando la mediana de cada valor en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Identificamos los códigos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región_code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con su correspondiente ciudad y Com.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47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899" y="1499058"/>
            <a:ext cx="690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Análisis de las ventas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576D2B-94A1-E259-2280-E16D56A7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25" y="2638234"/>
            <a:ext cx="7779150" cy="373399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311EAA1-0B5C-8B4E-BF93-6085BACBBBFC}"/>
              </a:ext>
            </a:extLst>
          </p:cNvPr>
          <p:cNvCxnSpPr/>
          <p:nvPr/>
        </p:nvCxnSpPr>
        <p:spPr>
          <a:xfrm>
            <a:off x="2946400" y="4724400"/>
            <a:ext cx="703917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A943E4-CD21-7585-F73A-3FA07C676C09}"/>
              </a:ext>
            </a:extLst>
          </p:cNvPr>
          <p:cNvSpPr txBox="1"/>
          <p:nvPr/>
        </p:nvSpPr>
        <p:spPr>
          <a:xfrm>
            <a:off x="7934525" y="1713992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Montserrat Light" panose="00000400000000000000" pitchFamily="2" charset="0"/>
              </a:rPr>
              <a:t>El número de ventas aumentó en nuevos clientes pero se mantiene estable para los clientes antiguos.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2D6846A-C73C-123C-45A0-35911D40E69E}"/>
              </a:ext>
            </a:extLst>
          </p:cNvPr>
          <p:cNvCxnSpPr>
            <a:endCxn id="9" idx="3"/>
          </p:cNvCxnSpPr>
          <p:nvPr/>
        </p:nvCxnSpPr>
        <p:spPr>
          <a:xfrm>
            <a:off x="9985575" y="2637322"/>
            <a:ext cx="0" cy="1867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5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D99DC-BBAF-398B-D55B-5B0153FF5FCB}"/>
              </a:ext>
            </a:extLst>
          </p:cNvPr>
          <p:cNvSpPr txBox="1"/>
          <p:nvPr/>
        </p:nvSpPr>
        <p:spPr>
          <a:xfrm>
            <a:off x="939800" y="2781300"/>
            <a:ext cx="1038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básica inicial de los datos.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tener un peso nulo en la segmentación.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clientes fallecidos.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Eliminamos los productos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y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em_account_pp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por irrelevantes.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clientes españoles son el 99%. Eliminamos a los extranjeros.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Tratamos los nulos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implementando la mediana de cada valor en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Identificamos los códigos de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región_code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con su correspondiente ciudad y Com.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“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calculamos la media por cliente en todas las particiones y aplicamos lo siguiente: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media es mayor o igual que 0,7 consideramos a ese cliente ACTIVO.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 media es menor de 0,7 consideramos a ese cliente NO ACTIVO.</a:t>
            </a:r>
          </a:p>
        </p:txBody>
      </p:sp>
    </p:spTree>
    <p:extLst>
      <p:ext uri="{BB962C8B-B14F-4D97-AF65-F5344CB8AC3E}">
        <p14:creationId xmlns:p14="http://schemas.microsoft.com/office/powerpoint/2010/main" val="2195750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4035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623BFF-62E1-08C3-B87A-FEA4B92C404A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31655B-82CC-A2E0-5809-DF6158F1F9D4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4B48EB-1BBC-EBB4-C9F6-5C25836BD46E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05FE01-76AA-F65D-4F17-B3D3F8F9D89B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DA1150-F91E-C95C-106B-B1D5E8E00127}"/>
              </a:ext>
            </a:extLst>
          </p:cNvPr>
          <p:cNvSpPr txBox="1"/>
          <p:nvPr/>
        </p:nvSpPr>
        <p:spPr>
          <a:xfrm>
            <a:off x="7275511" y="354869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product_description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7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623BFF-62E1-08C3-B87A-FEA4B92C404A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31655B-82CC-A2E0-5809-DF6158F1F9D4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4B48EB-1BBC-EBB4-C9F6-5C25836BD46E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05FE01-76AA-F65D-4F17-B3D3F8F9D89B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DA1150-F91E-C95C-106B-B1D5E8E00127}"/>
              </a:ext>
            </a:extLst>
          </p:cNvPr>
          <p:cNvSpPr txBox="1"/>
          <p:nvPr/>
        </p:nvSpPr>
        <p:spPr>
          <a:xfrm>
            <a:off x="7275511" y="354869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product_description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08D0D35-7580-1B62-B12F-F235F97921E4}"/>
              </a:ext>
            </a:extLst>
          </p:cNvPr>
          <p:cNvCxnSpPr/>
          <p:nvPr/>
        </p:nvCxnSpPr>
        <p:spPr>
          <a:xfrm>
            <a:off x="7124700" y="3758981"/>
            <a:ext cx="2730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98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623BFF-62E1-08C3-B87A-FEA4B92C404A}"/>
              </a:ext>
            </a:extLst>
          </p:cNvPr>
          <p:cNvSpPr txBox="1"/>
          <p:nvPr/>
        </p:nvSpPr>
        <p:spPr>
          <a:xfrm>
            <a:off x="1955802" y="278004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customer_comercial_activity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31655B-82CC-A2E0-5809-DF6158F1F9D4}"/>
              </a:ext>
            </a:extLst>
          </p:cNvPr>
          <p:cNvSpPr txBox="1"/>
          <p:nvPr/>
        </p:nvSpPr>
        <p:spPr>
          <a:xfrm>
            <a:off x="2427289" y="3269515"/>
            <a:ext cx="238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customer_products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4B48EB-1BBC-EBB4-C9F6-5C25836BD46E}"/>
              </a:ext>
            </a:extLst>
          </p:cNvPr>
          <p:cNvSpPr txBox="1"/>
          <p:nvPr/>
        </p:nvSpPr>
        <p:spPr>
          <a:xfrm>
            <a:off x="1854201" y="375898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customer_sociodemographics</a:t>
            </a:r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05FE01-76AA-F65D-4F17-B3D3F8F9D89B}"/>
              </a:ext>
            </a:extLst>
          </p:cNvPr>
          <p:cNvSpPr txBox="1"/>
          <p:nvPr/>
        </p:nvSpPr>
        <p:spPr>
          <a:xfrm>
            <a:off x="8132761" y="307341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8F4DDCB-A0D1-0703-151D-76A1EDA7BDA8}"/>
              </a:ext>
            </a:extLst>
          </p:cNvPr>
          <p:cNvSpPr/>
          <p:nvPr/>
        </p:nvSpPr>
        <p:spPr>
          <a:xfrm>
            <a:off x="1600200" y="2780049"/>
            <a:ext cx="4064002" cy="14871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9161273-F79A-A834-B5E5-F5F82815B18D}"/>
              </a:ext>
            </a:extLst>
          </p:cNvPr>
          <p:cNvSpPr/>
          <p:nvPr/>
        </p:nvSpPr>
        <p:spPr>
          <a:xfrm>
            <a:off x="7429500" y="2780050"/>
            <a:ext cx="2222500" cy="978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D69FC5-2207-18AB-73D2-3778A62197E4}"/>
              </a:ext>
            </a:extLst>
          </p:cNvPr>
          <p:cNvSpPr txBox="1"/>
          <p:nvPr/>
        </p:nvSpPr>
        <p:spPr>
          <a:xfrm>
            <a:off x="2749551" y="4702214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E77E8F7E-BBAA-5CCB-EF79-53F7F8EA8C6C}"/>
              </a:ext>
            </a:extLst>
          </p:cNvPr>
          <p:cNvSpPr/>
          <p:nvPr/>
        </p:nvSpPr>
        <p:spPr>
          <a:xfrm>
            <a:off x="7607300" y="3924301"/>
            <a:ext cx="1943100" cy="596900"/>
          </a:xfrm>
          <a:prstGeom prst="downArrow">
            <a:avLst>
              <a:gd name="adj1" fmla="val 50000"/>
              <a:gd name="adj2" fmla="val 7655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1C50E6-5FD2-C1CA-8035-0C813C2F7D29}"/>
              </a:ext>
            </a:extLst>
          </p:cNvPr>
          <p:cNvSpPr txBox="1"/>
          <p:nvPr/>
        </p:nvSpPr>
        <p:spPr>
          <a:xfrm>
            <a:off x="7588250" y="4702214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NUEVAS</a:t>
            </a:r>
          </a:p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88755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EAACD-6E49-E06D-60FC-6A9B489690A3}"/>
              </a:ext>
            </a:extLst>
          </p:cNvPr>
          <p:cNvSpPr txBox="1"/>
          <p:nvPr/>
        </p:nvSpPr>
        <p:spPr>
          <a:xfrm>
            <a:off x="4660900" y="3670300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NUEVAS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VARIABLES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0BC06-2BC5-8EA8-3599-9CAC2239CCAB}"/>
              </a:ext>
            </a:extLst>
          </p:cNvPr>
          <p:cNvSpPr/>
          <p:nvPr/>
        </p:nvSpPr>
        <p:spPr>
          <a:xfrm>
            <a:off x="4806950" y="2848064"/>
            <a:ext cx="2844800" cy="28448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936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EAACD-6E49-E06D-60FC-6A9B489690A3}"/>
              </a:ext>
            </a:extLst>
          </p:cNvPr>
          <p:cNvSpPr txBox="1"/>
          <p:nvPr/>
        </p:nvSpPr>
        <p:spPr>
          <a:xfrm>
            <a:off x="4660900" y="3670300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NUEVAS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VARIABLES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0BC06-2BC5-8EA8-3599-9CAC2239CCAB}"/>
              </a:ext>
            </a:extLst>
          </p:cNvPr>
          <p:cNvSpPr/>
          <p:nvPr/>
        </p:nvSpPr>
        <p:spPr>
          <a:xfrm>
            <a:off x="4806950" y="2848064"/>
            <a:ext cx="2844800" cy="28448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EDDEE-28EC-16A3-7952-2152ADB8204F}"/>
              </a:ext>
            </a:extLst>
          </p:cNvPr>
          <p:cNvSpPr txBox="1"/>
          <p:nvPr/>
        </p:nvSpPr>
        <p:spPr>
          <a:xfrm>
            <a:off x="584200" y="30353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ANTIGÜEDAD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A0F801-B174-8DC0-7D8F-CFF23440D345}"/>
              </a:ext>
            </a:extLst>
          </p:cNvPr>
          <p:cNvSpPr/>
          <p:nvPr/>
        </p:nvSpPr>
        <p:spPr>
          <a:xfrm>
            <a:off x="533400" y="2912189"/>
            <a:ext cx="2540000" cy="70788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09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EAACD-6E49-E06D-60FC-6A9B489690A3}"/>
              </a:ext>
            </a:extLst>
          </p:cNvPr>
          <p:cNvSpPr txBox="1"/>
          <p:nvPr/>
        </p:nvSpPr>
        <p:spPr>
          <a:xfrm>
            <a:off x="4660900" y="3670300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NUEVAS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VARIABLES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0BC06-2BC5-8EA8-3599-9CAC2239CCAB}"/>
              </a:ext>
            </a:extLst>
          </p:cNvPr>
          <p:cNvSpPr/>
          <p:nvPr/>
        </p:nvSpPr>
        <p:spPr>
          <a:xfrm>
            <a:off x="4806950" y="2848064"/>
            <a:ext cx="2844800" cy="28448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EDDEE-28EC-16A3-7952-2152ADB8204F}"/>
              </a:ext>
            </a:extLst>
          </p:cNvPr>
          <p:cNvSpPr txBox="1"/>
          <p:nvPr/>
        </p:nvSpPr>
        <p:spPr>
          <a:xfrm>
            <a:off x="584200" y="30353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ANTIGÜEDAD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A0F801-B174-8DC0-7D8F-CFF23440D345}"/>
              </a:ext>
            </a:extLst>
          </p:cNvPr>
          <p:cNvSpPr/>
          <p:nvPr/>
        </p:nvSpPr>
        <p:spPr>
          <a:xfrm>
            <a:off x="533400" y="2912189"/>
            <a:ext cx="2540000" cy="70788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EEEA8B-287B-5A05-318D-164FFCCE8383}"/>
              </a:ext>
            </a:extLst>
          </p:cNvPr>
          <p:cNvSpPr txBox="1"/>
          <p:nvPr/>
        </p:nvSpPr>
        <p:spPr>
          <a:xfrm>
            <a:off x="190500" y="4224016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MEDIA DE PRODUCTOS CONTRATADOS SIMULTANEAMENTE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7249D80-DCA7-7E7B-623A-B75FF598A6A8}"/>
              </a:ext>
            </a:extLst>
          </p:cNvPr>
          <p:cNvSpPr/>
          <p:nvPr/>
        </p:nvSpPr>
        <p:spPr>
          <a:xfrm>
            <a:off x="190500" y="4100905"/>
            <a:ext cx="4178300" cy="149284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324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EAACD-6E49-E06D-60FC-6A9B489690A3}"/>
              </a:ext>
            </a:extLst>
          </p:cNvPr>
          <p:cNvSpPr txBox="1"/>
          <p:nvPr/>
        </p:nvSpPr>
        <p:spPr>
          <a:xfrm>
            <a:off x="4660900" y="3670300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NUEVAS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VARIABLES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0BC06-2BC5-8EA8-3599-9CAC2239CCAB}"/>
              </a:ext>
            </a:extLst>
          </p:cNvPr>
          <p:cNvSpPr/>
          <p:nvPr/>
        </p:nvSpPr>
        <p:spPr>
          <a:xfrm>
            <a:off x="4806950" y="2848064"/>
            <a:ext cx="2844800" cy="28448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EDDEE-28EC-16A3-7952-2152ADB8204F}"/>
              </a:ext>
            </a:extLst>
          </p:cNvPr>
          <p:cNvSpPr txBox="1"/>
          <p:nvPr/>
        </p:nvSpPr>
        <p:spPr>
          <a:xfrm>
            <a:off x="584200" y="30353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ANTIGÜEDAD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A0F801-B174-8DC0-7D8F-CFF23440D345}"/>
              </a:ext>
            </a:extLst>
          </p:cNvPr>
          <p:cNvSpPr/>
          <p:nvPr/>
        </p:nvSpPr>
        <p:spPr>
          <a:xfrm>
            <a:off x="431800" y="2912189"/>
            <a:ext cx="2641600" cy="70788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EEEA8B-287B-5A05-318D-164FFCCE8383}"/>
              </a:ext>
            </a:extLst>
          </p:cNvPr>
          <p:cNvSpPr txBox="1"/>
          <p:nvPr/>
        </p:nvSpPr>
        <p:spPr>
          <a:xfrm>
            <a:off x="190500" y="4224016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MEDIA DE PRODUCTOS CONTRATADOS SIMULTANEAMENTE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7249D80-DCA7-7E7B-623A-B75FF598A6A8}"/>
              </a:ext>
            </a:extLst>
          </p:cNvPr>
          <p:cNvSpPr/>
          <p:nvPr/>
        </p:nvSpPr>
        <p:spPr>
          <a:xfrm>
            <a:off x="190500" y="4100905"/>
            <a:ext cx="4178300" cy="149284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C7E4D-2C08-B5AC-543C-18C717FF1E25}"/>
              </a:ext>
            </a:extLst>
          </p:cNvPr>
          <p:cNvSpPr txBox="1"/>
          <p:nvPr/>
        </p:nvSpPr>
        <p:spPr>
          <a:xfrm>
            <a:off x="8407400" y="273116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FRECUENCIA </a:t>
            </a:r>
          </a:p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DE COMPRA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B769F2-1124-C6D2-5295-26D94441AD9E}"/>
              </a:ext>
            </a:extLst>
          </p:cNvPr>
          <p:cNvSpPr/>
          <p:nvPr/>
        </p:nvSpPr>
        <p:spPr>
          <a:xfrm>
            <a:off x="8407400" y="2608057"/>
            <a:ext cx="2844800" cy="101201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610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EAACD-6E49-E06D-60FC-6A9B489690A3}"/>
              </a:ext>
            </a:extLst>
          </p:cNvPr>
          <p:cNvSpPr txBox="1"/>
          <p:nvPr/>
        </p:nvSpPr>
        <p:spPr>
          <a:xfrm>
            <a:off x="4660900" y="3670300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NUEVAS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VARIABLES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0BC06-2BC5-8EA8-3599-9CAC2239CCAB}"/>
              </a:ext>
            </a:extLst>
          </p:cNvPr>
          <p:cNvSpPr/>
          <p:nvPr/>
        </p:nvSpPr>
        <p:spPr>
          <a:xfrm>
            <a:off x="4806950" y="2848064"/>
            <a:ext cx="2844800" cy="28448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EDDEE-28EC-16A3-7952-2152ADB8204F}"/>
              </a:ext>
            </a:extLst>
          </p:cNvPr>
          <p:cNvSpPr txBox="1"/>
          <p:nvPr/>
        </p:nvSpPr>
        <p:spPr>
          <a:xfrm>
            <a:off x="584200" y="30353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ANTIGÜEDAD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A0F801-B174-8DC0-7D8F-CFF23440D345}"/>
              </a:ext>
            </a:extLst>
          </p:cNvPr>
          <p:cNvSpPr/>
          <p:nvPr/>
        </p:nvSpPr>
        <p:spPr>
          <a:xfrm>
            <a:off x="431800" y="2912189"/>
            <a:ext cx="2641600" cy="70788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EEEA8B-287B-5A05-318D-164FFCCE8383}"/>
              </a:ext>
            </a:extLst>
          </p:cNvPr>
          <p:cNvSpPr txBox="1"/>
          <p:nvPr/>
        </p:nvSpPr>
        <p:spPr>
          <a:xfrm>
            <a:off x="190500" y="4224016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MEDIA DE PRODUCTOS CONTRATADOS SIMULTANEAMENTE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7249D80-DCA7-7E7B-623A-B75FF598A6A8}"/>
              </a:ext>
            </a:extLst>
          </p:cNvPr>
          <p:cNvSpPr/>
          <p:nvPr/>
        </p:nvSpPr>
        <p:spPr>
          <a:xfrm>
            <a:off x="190500" y="4100905"/>
            <a:ext cx="4178300" cy="149284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C7E4D-2C08-B5AC-543C-18C717FF1E25}"/>
              </a:ext>
            </a:extLst>
          </p:cNvPr>
          <p:cNvSpPr txBox="1"/>
          <p:nvPr/>
        </p:nvSpPr>
        <p:spPr>
          <a:xfrm>
            <a:off x="8407400" y="273116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FRECUENCIA </a:t>
            </a:r>
          </a:p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DE COMPRA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B769F2-1124-C6D2-5295-26D94441AD9E}"/>
              </a:ext>
            </a:extLst>
          </p:cNvPr>
          <p:cNvSpPr/>
          <p:nvPr/>
        </p:nvSpPr>
        <p:spPr>
          <a:xfrm>
            <a:off x="8407400" y="2608057"/>
            <a:ext cx="2844800" cy="101201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5F0972-DA3C-E28C-AF44-94D4BB311468}"/>
              </a:ext>
            </a:extLst>
          </p:cNvPr>
          <p:cNvSpPr txBox="1"/>
          <p:nvPr/>
        </p:nvSpPr>
        <p:spPr>
          <a:xfrm>
            <a:off x="8407400" y="459334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BENEFICIO</a:t>
            </a:r>
          </a:p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POR VENTAS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5284563-D4F7-09F5-B2B4-171E1B5DFC5A}"/>
              </a:ext>
            </a:extLst>
          </p:cNvPr>
          <p:cNvSpPr/>
          <p:nvPr/>
        </p:nvSpPr>
        <p:spPr>
          <a:xfrm>
            <a:off x="8407400" y="4470237"/>
            <a:ext cx="2844800" cy="101201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95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900" y="1499058"/>
            <a:ext cx="538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Análisis de clientes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1E5E9-7883-EC23-B1A5-32AA9B7F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7" y="2459406"/>
            <a:ext cx="5763471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41E8BD-A51C-D276-8EC1-ED82AB3D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04" y="2459406"/>
            <a:ext cx="3733341" cy="28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1.  Limpieza y tratamiento de los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FEAACD-6E49-E06D-60FC-6A9B489690A3}"/>
              </a:ext>
            </a:extLst>
          </p:cNvPr>
          <p:cNvSpPr txBox="1"/>
          <p:nvPr/>
        </p:nvSpPr>
        <p:spPr>
          <a:xfrm>
            <a:off x="4660900" y="3670300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NUEVAS</a:t>
            </a: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Montserrat Light" panose="00000400000000000000" pitchFamily="2" charset="0"/>
              </a:rPr>
              <a:t>VARIABLES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0BC06-2BC5-8EA8-3599-9CAC2239CCAB}"/>
              </a:ext>
            </a:extLst>
          </p:cNvPr>
          <p:cNvSpPr/>
          <p:nvPr/>
        </p:nvSpPr>
        <p:spPr>
          <a:xfrm>
            <a:off x="4806950" y="2848064"/>
            <a:ext cx="2844800" cy="28448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2EDDEE-28EC-16A3-7952-2152ADB8204F}"/>
              </a:ext>
            </a:extLst>
          </p:cNvPr>
          <p:cNvSpPr txBox="1"/>
          <p:nvPr/>
        </p:nvSpPr>
        <p:spPr>
          <a:xfrm>
            <a:off x="584200" y="30353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ANTIGÜEDAD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A0F801-B174-8DC0-7D8F-CFF23440D345}"/>
              </a:ext>
            </a:extLst>
          </p:cNvPr>
          <p:cNvSpPr/>
          <p:nvPr/>
        </p:nvSpPr>
        <p:spPr>
          <a:xfrm>
            <a:off x="431800" y="2912189"/>
            <a:ext cx="2641600" cy="70788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EEEA8B-287B-5A05-318D-164FFCCE8383}"/>
              </a:ext>
            </a:extLst>
          </p:cNvPr>
          <p:cNvSpPr txBox="1"/>
          <p:nvPr/>
        </p:nvSpPr>
        <p:spPr>
          <a:xfrm>
            <a:off x="190500" y="4224016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MEDIA DE PRODUCTOS CONTRATADOS SIMULTANEAMENTE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7249D80-DCA7-7E7B-623A-B75FF598A6A8}"/>
              </a:ext>
            </a:extLst>
          </p:cNvPr>
          <p:cNvSpPr/>
          <p:nvPr/>
        </p:nvSpPr>
        <p:spPr>
          <a:xfrm>
            <a:off x="190500" y="4100905"/>
            <a:ext cx="4178300" cy="149284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C7E4D-2C08-B5AC-543C-18C717FF1E25}"/>
              </a:ext>
            </a:extLst>
          </p:cNvPr>
          <p:cNvSpPr txBox="1"/>
          <p:nvPr/>
        </p:nvSpPr>
        <p:spPr>
          <a:xfrm>
            <a:off x="8407400" y="273116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FRECUENCIA </a:t>
            </a:r>
          </a:p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DE COMPRA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B769F2-1124-C6D2-5295-26D94441AD9E}"/>
              </a:ext>
            </a:extLst>
          </p:cNvPr>
          <p:cNvSpPr/>
          <p:nvPr/>
        </p:nvSpPr>
        <p:spPr>
          <a:xfrm>
            <a:off x="8407400" y="2608057"/>
            <a:ext cx="2844800" cy="101201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5F0972-DA3C-E28C-AF44-94D4BB311468}"/>
              </a:ext>
            </a:extLst>
          </p:cNvPr>
          <p:cNvSpPr txBox="1"/>
          <p:nvPr/>
        </p:nvSpPr>
        <p:spPr>
          <a:xfrm>
            <a:off x="8407400" y="4593348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BENEFICIO</a:t>
            </a:r>
          </a:p>
          <a:p>
            <a:pPr algn="ctr"/>
            <a:r>
              <a:rPr lang="es-E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Light" panose="00000400000000000000" pitchFamily="2" charset="0"/>
              </a:rPr>
              <a:t>POR VENTAS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5284563-D4F7-09F5-B2B4-171E1B5DFC5A}"/>
              </a:ext>
            </a:extLst>
          </p:cNvPr>
          <p:cNvSpPr/>
          <p:nvPr/>
        </p:nvSpPr>
        <p:spPr>
          <a:xfrm>
            <a:off x="8407400" y="4470237"/>
            <a:ext cx="2844800" cy="101201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AF66D5-D52F-3C7E-D25A-1AFA9408E5A6}"/>
              </a:ext>
            </a:extLst>
          </p:cNvPr>
          <p:cNvSpPr txBox="1"/>
          <p:nvPr/>
        </p:nvSpPr>
        <p:spPr>
          <a:xfrm>
            <a:off x="2419350" y="6068343"/>
            <a:ext cx="796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Montserrat Light" panose="00000400000000000000" pitchFamily="2" charset="0"/>
              </a:rPr>
              <a:t>INDICES DE TENENCIA DE PRODUCTO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E70E47-A6BF-C0E1-909B-DA8AE7FEA774}"/>
              </a:ext>
            </a:extLst>
          </p:cNvPr>
          <p:cNvSpPr/>
          <p:nvPr/>
        </p:nvSpPr>
        <p:spPr>
          <a:xfrm>
            <a:off x="2419350" y="5945232"/>
            <a:ext cx="7962900" cy="72065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352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</p:spTree>
    <p:extLst>
      <p:ext uri="{BB962C8B-B14F-4D97-AF65-F5344CB8AC3E}">
        <p14:creationId xmlns:p14="http://schemas.microsoft.com/office/powerpoint/2010/main" val="92498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40DBF3-7019-7D09-8EF5-57C0D52DB8FE}"/>
              </a:ext>
            </a:extLst>
          </p:cNvPr>
          <p:cNvSpPr txBox="1"/>
          <p:nvPr/>
        </p:nvSpPr>
        <p:spPr>
          <a:xfrm>
            <a:off x="939800" y="3308330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FRECUENCIA_COMPRA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VALOR_VENTAS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MEDIA_PROD_SIMULT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AGE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ANTIGÜEDAD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717971-611B-D19A-94AF-2CAF07D466DD}"/>
              </a:ext>
            </a:extLst>
          </p:cNvPr>
          <p:cNvSpPr txBox="1"/>
          <p:nvPr/>
        </p:nvSpPr>
        <p:spPr>
          <a:xfrm>
            <a:off x="939800" y="262890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s" panose="02000500000000000000" pitchFamily="2" charset="0"/>
              </a:rPr>
              <a:t>VARIABLES FINALES</a:t>
            </a:r>
          </a:p>
        </p:txBody>
      </p:sp>
    </p:spTree>
    <p:extLst>
      <p:ext uri="{BB962C8B-B14F-4D97-AF65-F5344CB8AC3E}">
        <p14:creationId xmlns:p14="http://schemas.microsoft.com/office/powerpoint/2010/main" val="133437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40DBF3-7019-7D09-8EF5-57C0D52DB8FE}"/>
              </a:ext>
            </a:extLst>
          </p:cNvPr>
          <p:cNvSpPr txBox="1"/>
          <p:nvPr/>
        </p:nvSpPr>
        <p:spPr>
          <a:xfrm>
            <a:off x="939800" y="3308330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FRECUENCIA_COMPRA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VALOR_VENTAS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MEDIA_PROD_SIMULT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AGE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ANTIGÜEDAD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717971-611B-D19A-94AF-2CAF07D466DD}"/>
              </a:ext>
            </a:extLst>
          </p:cNvPr>
          <p:cNvSpPr txBox="1"/>
          <p:nvPr/>
        </p:nvSpPr>
        <p:spPr>
          <a:xfrm>
            <a:off x="939800" y="262890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s" panose="02000500000000000000" pitchFamily="2" charset="0"/>
              </a:rPr>
              <a:t>VARIABLES FINALES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D1835F-32D0-6947-A868-FF00DB0E8394}"/>
              </a:ext>
            </a:extLst>
          </p:cNvPr>
          <p:cNvSpPr txBox="1"/>
          <p:nvPr/>
        </p:nvSpPr>
        <p:spPr>
          <a:xfrm>
            <a:off x="5080002" y="262890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s" panose="02000500000000000000" pitchFamily="2" charset="0"/>
              </a:rPr>
              <a:t>P. C. 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5F2BC9-8A8D-90CE-8F92-271B67A3AD5A}"/>
              </a:ext>
            </a:extLst>
          </p:cNvPr>
          <p:cNvSpPr txBox="1"/>
          <p:nvPr/>
        </p:nvSpPr>
        <p:spPr>
          <a:xfrm>
            <a:off x="4102100" y="3308330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0.548724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0.480100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0.466500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0.425685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0.235047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0.119701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77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40DBF3-7019-7D09-8EF5-57C0D52DB8FE}"/>
              </a:ext>
            </a:extLst>
          </p:cNvPr>
          <p:cNvSpPr txBox="1"/>
          <p:nvPr/>
        </p:nvSpPr>
        <p:spPr>
          <a:xfrm>
            <a:off x="939800" y="3308330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FRECUENCIA_COMPRA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VALOR_VENTAS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MEDIA_PROD_SIMULT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AGE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ANTIGÜEDAD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717971-611B-D19A-94AF-2CAF07D466DD}"/>
              </a:ext>
            </a:extLst>
          </p:cNvPr>
          <p:cNvSpPr txBox="1"/>
          <p:nvPr/>
        </p:nvSpPr>
        <p:spPr>
          <a:xfrm>
            <a:off x="939800" y="262890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s" panose="02000500000000000000" pitchFamily="2" charset="0"/>
              </a:rPr>
              <a:t>VARIABLES FINALES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D1835F-32D0-6947-A868-FF00DB0E8394}"/>
              </a:ext>
            </a:extLst>
          </p:cNvPr>
          <p:cNvSpPr txBox="1"/>
          <p:nvPr/>
        </p:nvSpPr>
        <p:spPr>
          <a:xfrm>
            <a:off x="5080002" y="2628901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s" panose="02000500000000000000" pitchFamily="2" charset="0"/>
              </a:rPr>
              <a:t>P. C. 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5F2BC9-8A8D-90CE-8F92-271B67A3AD5A}"/>
              </a:ext>
            </a:extLst>
          </p:cNvPr>
          <p:cNvSpPr txBox="1"/>
          <p:nvPr/>
        </p:nvSpPr>
        <p:spPr>
          <a:xfrm>
            <a:off x="4102100" y="3308330"/>
            <a:ext cx="293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0.548724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0.480100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0.466500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0.425685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0.235047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0.119701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5C78C-D854-40EE-67A9-3947A227A753}"/>
              </a:ext>
            </a:extLst>
          </p:cNvPr>
          <p:cNvSpPr/>
          <p:nvPr/>
        </p:nvSpPr>
        <p:spPr>
          <a:xfrm>
            <a:off x="1028700" y="3308330"/>
            <a:ext cx="5486400" cy="26479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EA0138B-D99C-B744-1D4E-BA423C94E2EB}"/>
              </a:ext>
            </a:extLst>
          </p:cNvPr>
          <p:cNvCxnSpPr/>
          <p:nvPr/>
        </p:nvCxnSpPr>
        <p:spPr>
          <a:xfrm>
            <a:off x="1028700" y="6223000"/>
            <a:ext cx="535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E48177C-F402-60E3-64E8-7217A24899A8}"/>
              </a:ext>
            </a:extLst>
          </p:cNvPr>
          <p:cNvSpPr txBox="1"/>
          <p:nvPr/>
        </p:nvSpPr>
        <p:spPr>
          <a:xfrm>
            <a:off x="7550150" y="3818235"/>
            <a:ext cx="293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UMBRAL</a:t>
            </a:r>
          </a:p>
          <a:p>
            <a:pPr algn="ctr"/>
            <a:r>
              <a:rPr lang="es-E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0,20</a:t>
            </a:r>
          </a:p>
        </p:txBody>
      </p:sp>
    </p:spTree>
    <p:extLst>
      <p:ext uri="{BB962C8B-B14F-4D97-AF65-F5344CB8AC3E}">
        <p14:creationId xmlns:p14="http://schemas.microsoft.com/office/powerpoint/2010/main" val="1692220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62C0-8EBB-D305-F03A-8CFF1DDBF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49" y="2540002"/>
            <a:ext cx="8674101" cy="38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19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597762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42F688-03F9-A465-541E-6DEC3213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4" y="2615871"/>
            <a:ext cx="7546975" cy="39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83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7766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27A90E5-6088-0CD0-402D-37F2D581F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2213"/>
            <a:ext cx="121920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520764-474C-1E72-A591-5AC4835F0875}"/>
              </a:ext>
            </a:extLst>
          </p:cNvPr>
          <p:cNvSpPr txBox="1"/>
          <p:nvPr/>
        </p:nvSpPr>
        <p:spPr>
          <a:xfrm>
            <a:off x="4857750" y="5690703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ENTRY_CHANNEL</a:t>
            </a:r>
          </a:p>
        </p:txBody>
      </p:sp>
    </p:spTree>
    <p:extLst>
      <p:ext uri="{BB962C8B-B14F-4D97-AF65-F5344CB8AC3E}">
        <p14:creationId xmlns:p14="http://schemas.microsoft.com/office/powerpoint/2010/main" val="2941870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730870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520764-474C-1E72-A591-5AC4835F0875}"/>
              </a:ext>
            </a:extLst>
          </p:cNvPr>
          <p:cNvSpPr txBox="1"/>
          <p:nvPr/>
        </p:nvSpPr>
        <p:spPr>
          <a:xfrm>
            <a:off x="4737100" y="5740399"/>
            <a:ext cx="27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ACTIVE_CUSTOMER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278592-A955-63C5-C167-C8A55CFD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5317"/>
            <a:ext cx="12192000" cy="1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22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687213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520764-474C-1E72-A591-5AC4835F0875}"/>
              </a:ext>
            </a:extLst>
          </p:cNvPr>
          <p:cNvSpPr txBox="1"/>
          <p:nvPr/>
        </p:nvSpPr>
        <p:spPr>
          <a:xfrm>
            <a:off x="5346700" y="5714998"/>
            <a:ext cx="149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E6AC64-6346-8604-0A90-24532952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7061"/>
            <a:ext cx="12192000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4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899" y="1499058"/>
            <a:ext cx="576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Análisis de clientes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1E5E9-7883-EC23-B1A5-32AA9B7F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7" y="2459406"/>
            <a:ext cx="5763471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41E8BD-A51C-D276-8EC1-ED82AB3D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04" y="2459406"/>
            <a:ext cx="3733341" cy="28403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F8F2D6-9D4C-4005-6602-4E6034ED6A11}"/>
              </a:ext>
            </a:extLst>
          </p:cNvPr>
          <p:cNvSpPr txBox="1"/>
          <p:nvPr/>
        </p:nvSpPr>
        <p:spPr>
          <a:xfrm>
            <a:off x="752704" y="5739788"/>
            <a:ext cx="9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rgbClr val="FF0000"/>
                </a:solidFill>
              </a:rPr>
              <a:t>La mitad de nuestros clientes son jóvenes universitarios.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1C8EF21-3164-7BA6-38BB-8C6381B7C767}"/>
              </a:ext>
            </a:extLst>
          </p:cNvPr>
          <p:cNvSpPr/>
          <p:nvPr/>
        </p:nvSpPr>
        <p:spPr>
          <a:xfrm>
            <a:off x="3625117" y="3615168"/>
            <a:ext cx="528809" cy="528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064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AF63D1-0956-C2DD-C27D-03184FF8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2" y="2433403"/>
            <a:ext cx="6489700" cy="434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4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2BD777-BEDB-FE21-BF64-788C97CA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93" y="2433403"/>
            <a:ext cx="5789613" cy="438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8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D63EB88-8AD1-B4B4-390C-85ACDD95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2454"/>
            <a:ext cx="12192000" cy="26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94AC16-2782-7281-20AF-EA4BD17A55B4}"/>
              </a:ext>
            </a:extLst>
          </p:cNvPr>
          <p:cNvSpPr txBox="1"/>
          <p:nvPr/>
        </p:nvSpPr>
        <p:spPr>
          <a:xfrm>
            <a:off x="5727700" y="5613400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417809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94AC16-2782-7281-20AF-EA4BD17A55B4}"/>
              </a:ext>
            </a:extLst>
          </p:cNvPr>
          <p:cNvSpPr txBox="1"/>
          <p:nvPr/>
        </p:nvSpPr>
        <p:spPr>
          <a:xfrm>
            <a:off x="5130800" y="5613400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ANTIGÜEDAD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04D6662-9079-0915-8B79-5C07862E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6835"/>
            <a:ext cx="12192000" cy="2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7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7A74197-ECB1-3E6E-CF34-194F1C99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8738"/>
            <a:ext cx="12192000" cy="26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1DC669-8C51-ADF0-3E39-09306BB80284}"/>
              </a:ext>
            </a:extLst>
          </p:cNvPr>
          <p:cNvSpPr txBox="1"/>
          <p:nvPr/>
        </p:nvSpPr>
        <p:spPr>
          <a:xfrm>
            <a:off x="4559300" y="5600700"/>
            <a:ext cx="326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FRECUENCIA_COMPRA</a:t>
            </a:r>
          </a:p>
        </p:txBody>
      </p:sp>
    </p:spTree>
    <p:extLst>
      <p:ext uri="{BB962C8B-B14F-4D97-AF65-F5344CB8AC3E}">
        <p14:creationId xmlns:p14="http://schemas.microsoft.com/office/powerpoint/2010/main" val="823799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1DC669-8C51-ADF0-3E39-09306BB80284}"/>
              </a:ext>
            </a:extLst>
          </p:cNvPr>
          <p:cNvSpPr txBox="1"/>
          <p:nvPr/>
        </p:nvSpPr>
        <p:spPr>
          <a:xfrm>
            <a:off x="4935537" y="6365376"/>
            <a:ext cx="2216150" cy="4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VALOR_VENTAS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86C370D-948D-04ED-1C49-57C1CB84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9295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188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1DC669-8C51-ADF0-3E39-09306BB80284}"/>
              </a:ext>
            </a:extLst>
          </p:cNvPr>
          <p:cNvSpPr txBox="1"/>
          <p:nvPr/>
        </p:nvSpPr>
        <p:spPr>
          <a:xfrm>
            <a:off x="4400550" y="6365376"/>
            <a:ext cx="339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COMUNIDAD AUTONOMA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2A7E7E1-8284-6076-E0C7-7B80967C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848"/>
            <a:ext cx="12192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6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1DC669-8C51-ADF0-3E39-09306BB80284}"/>
              </a:ext>
            </a:extLst>
          </p:cNvPr>
          <p:cNvSpPr txBox="1"/>
          <p:nvPr/>
        </p:nvSpPr>
        <p:spPr>
          <a:xfrm>
            <a:off x="5411787" y="5600700"/>
            <a:ext cx="126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E65A6E-690E-EE14-543B-0221D8AD14B1}"/>
              </a:ext>
            </a:extLst>
          </p:cNvPr>
          <p:cNvSpPr txBox="1"/>
          <p:nvPr/>
        </p:nvSpPr>
        <p:spPr>
          <a:xfrm>
            <a:off x="495300" y="3429000"/>
            <a:ext cx="236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SALARIO MAXIMO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SALARIO MINIMO</a:t>
            </a:r>
          </a:p>
          <a:p>
            <a:pPr algn="ctr"/>
            <a:endParaRPr lang="es-E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SALARIO MEDIO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ADD83-94D9-040A-1499-1DAB954F8E2D}"/>
              </a:ext>
            </a:extLst>
          </p:cNvPr>
          <p:cNvSpPr txBox="1"/>
          <p:nvPr/>
        </p:nvSpPr>
        <p:spPr>
          <a:xfrm>
            <a:off x="3035300" y="34290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28.894.394,00 €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3.731,79 €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105.571,67 €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564167-9301-0702-B00D-2F924E760000}"/>
              </a:ext>
            </a:extLst>
          </p:cNvPr>
          <p:cNvSpPr txBox="1"/>
          <p:nvPr/>
        </p:nvSpPr>
        <p:spPr>
          <a:xfrm>
            <a:off x="5187950" y="34290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4.347.327,5 €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5.163,75 €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108.618,97 €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FB0342-1727-7855-E8A9-113CE8FEB023}"/>
              </a:ext>
            </a:extLst>
          </p:cNvPr>
          <p:cNvSpPr txBox="1"/>
          <p:nvPr/>
        </p:nvSpPr>
        <p:spPr>
          <a:xfrm>
            <a:off x="7340600" y="34290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28.894.394,00 € </a:t>
            </a:r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s-ES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1.202,72 €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106.840,38 €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3E7403-8DD0-B243-99A6-7CC725B64DFC}"/>
              </a:ext>
            </a:extLst>
          </p:cNvPr>
          <p:cNvSpPr txBox="1"/>
          <p:nvPr/>
        </p:nvSpPr>
        <p:spPr>
          <a:xfrm>
            <a:off x="9493250" y="3429000"/>
            <a:ext cx="20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15.711.716,00 €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3.796,86 €</a:t>
            </a:r>
          </a:p>
          <a:p>
            <a:pPr algn="r"/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114.730,89 € 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E9B984-E30A-7B3E-039F-CBFB9B231C78}"/>
              </a:ext>
            </a:extLst>
          </p:cNvPr>
          <p:cNvSpPr txBox="1"/>
          <p:nvPr/>
        </p:nvSpPr>
        <p:spPr>
          <a:xfrm>
            <a:off x="3365500" y="275590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3DC8B5-FC6B-1A7C-8357-97CD269465A8}"/>
              </a:ext>
            </a:extLst>
          </p:cNvPr>
          <p:cNvSpPr txBox="1"/>
          <p:nvPr/>
        </p:nvSpPr>
        <p:spPr>
          <a:xfrm>
            <a:off x="5575300" y="275590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223BAE-82C1-09B3-2DE7-8DD19D7B6C70}"/>
              </a:ext>
            </a:extLst>
          </p:cNvPr>
          <p:cNvSpPr txBox="1"/>
          <p:nvPr/>
        </p:nvSpPr>
        <p:spPr>
          <a:xfrm>
            <a:off x="7624762" y="275590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A96E33-1AD9-056F-9775-CE16BC4A898E}"/>
              </a:ext>
            </a:extLst>
          </p:cNvPr>
          <p:cNvSpPr txBox="1"/>
          <p:nvPr/>
        </p:nvSpPr>
        <p:spPr>
          <a:xfrm>
            <a:off x="9823450" y="275590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294315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</p:spTree>
    <p:extLst>
      <p:ext uri="{BB962C8B-B14F-4D97-AF65-F5344CB8AC3E}">
        <p14:creationId xmlns:p14="http://schemas.microsoft.com/office/powerpoint/2010/main" val="2110138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</p:txBody>
      </p:sp>
    </p:spTree>
    <p:extLst>
      <p:ext uri="{BB962C8B-B14F-4D97-AF65-F5344CB8AC3E}">
        <p14:creationId xmlns:p14="http://schemas.microsoft.com/office/powerpoint/2010/main" val="41807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899" y="1499058"/>
            <a:ext cx="515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Análisis de clientes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1E5E9-7883-EC23-B1A5-32AA9B7F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7" y="2459406"/>
            <a:ext cx="5763471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41E8BD-A51C-D276-8EC1-ED82AB3D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04" y="2459406"/>
            <a:ext cx="3733341" cy="28403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F8F2D6-9D4C-4005-6602-4E6034ED6A11}"/>
              </a:ext>
            </a:extLst>
          </p:cNvPr>
          <p:cNvSpPr txBox="1"/>
          <p:nvPr/>
        </p:nvSpPr>
        <p:spPr>
          <a:xfrm>
            <a:off x="752704" y="5739788"/>
            <a:ext cx="9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rgbClr val="FF0000"/>
                </a:solidFill>
              </a:rPr>
              <a:t>La mitad de nuestros clientes son jóvenes universitarios.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rgbClr val="FF0000"/>
                </a:solidFill>
              </a:rPr>
              <a:t>El número de clientes ha ido aumentado mes a mes hasta la última fecha.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1C8EF21-3164-7BA6-38BB-8C6381B7C767}"/>
              </a:ext>
            </a:extLst>
          </p:cNvPr>
          <p:cNvSpPr/>
          <p:nvPr/>
        </p:nvSpPr>
        <p:spPr>
          <a:xfrm>
            <a:off x="3625117" y="3615168"/>
            <a:ext cx="528809" cy="528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F14E797-8F3F-6659-6AD0-F2EFC4D56F80}"/>
              </a:ext>
            </a:extLst>
          </p:cNvPr>
          <p:cNvCxnSpPr/>
          <p:nvPr/>
        </p:nvCxnSpPr>
        <p:spPr>
          <a:xfrm flipV="1">
            <a:off x="6096000" y="2534771"/>
            <a:ext cx="4930588" cy="739588"/>
          </a:xfrm>
          <a:prstGeom prst="curvedConnector3">
            <a:avLst>
              <a:gd name="adj1" fmla="val 465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211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(38.000), KFC (21.000), KHR (18.000)</a:t>
            </a:r>
          </a:p>
        </p:txBody>
      </p:sp>
    </p:spTree>
    <p:extLst>
      <p:ext uri="{BB962C8B-B14F-4D97-AF65-F5344CB8AC3E}">
        <p14:creationId xmlns:p14="http://schemas.microsoft.com/office/powerpoint/2010/main" val="33152860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(38.000), KFC (21.000), KHR (18.000)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(TRUE)</a:t>
            </a:r>
          </a:p>
        </p:txBody>
      </p:sp>
    </p:spTree>
    <p:extLst>
      <p:ext uri="{BB962C8B-B14F-4D97-AF65-F5344CB8AC3E}">
        <p14:creationId xmlns:p14="http://schemas.microsoft.com/office/powerpoint/2010/main" val="37612597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(38.000), KFC (21.000), KHR (18.000)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(TRUE)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65.000 (UNIV) + 45.000 (PART)</a:t>
            </a:r>
          </a:p>
        </p:txBody>
      </p:sp>
    </p:spTree>
    <p:extLst>
      <p:ext uri="{BB962C8B-B14F-4D97-AF65-F5344CB8AC3E}">
        <p14:creationId xmlns:p14="http://schemas.microsoft.com/office/powerpoint/2010/main" val="11873378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(38.000), KFC (21.000), KHR (18.000)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(TRUE)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65.000 (UNIV) + 45.000 (PART)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DEBAJO DE LA MEDIA, CON UN MÁXIMO DE UNOS 50 AÑOS</a:t>
            </a:r>
          </a:p>
        </p:txBody>
      </p:sp>
    </p:spTree>
    <p:extLst>
      <p:ext uri="{BB962C8B-B14F-4D97-AF65-F5344CB8AC3E}">
        <p14:creationId xmlns:p14="http://schemas.microsoft.com/office/powerpoint/2010/main" val="2545497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(38.000), KFC (21.000), KHR (18.000)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(TRUE)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65.000 (UNIV) + 45.000 (PART)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DEBAJO DE LA MEDIA, CON UN MÁXIMO DE UNOS 50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1,36</a:t>
            </a:r>
          </a:p>
        </p:txBody>
      </p:sp>
    </p:spTree>
    <p:extLst>
      <p:ext uri="{BB962C8B-B14F-4D97-AF65-F5344CB8AC3E}">
        <p14:creationId xmlns:p14="http://schemas.microsoft.com/office/powerpoint/2010/main" val="11538751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899" y="1491409"/>
            <a:ext cx="1140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0: Young Active</a:t>
            </a:r>
            <a:endParaRPr lang="es-E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ves" panose="02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115.497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(38.000), KFC (21.000), KHR (18.000)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(TRUE)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65.000 (UNIV) + 45.000 (PART)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 DEBAJO DE LA MEDIA, CON UN MÁXIMO DE UNOS 50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1,36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100.000 (EM_ACCOUNT)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21.000 (DEBIT_CARD)</a:t>
            </a:r>
          </a:p>
          <a:p>
            <a:pPr marL="1200150" lvl="2" indent="-285750">
              <a:buFontTx/>
              <a:buChar char="-"/>
            </a:pP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267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</p:spTree>
    <p:extLst>
      <p:ext uri="{BB962C8B-B14F-4D97-AF65-F5344CB8AC3E}">
        <p14:creationId xmlns:p14="http://schemas.microsoft.com/office/powerpoint/2010/main" val="2034279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</p:txBody>
      </p:sp>
    </p:spTree>
    <p:extLst>
      <p:ext uri="{BB962C8B-B14F-4D97-AF65-F5344CB8AC3E}">
        <p14:creationId xmlns:p14="http://schemas.microsoft.com/office/powerpoint/2010/main" val="4777075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</p:txBody>
      </p:sp>
    </p:spTree>
    <p:extLst>
      <p:ext uri="{BB962C8B-B14F-4D97-AF65-F5344CB8AC3E}">
        <p14:creationId xmlns:p14="http://schemas.microsoft.com/office/powerpoint/2010/main" val="2679283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</p:txBody>
      </p:sp>
    </p:spTree>
    <p:extLst>
      <p:ext uri="{BB962C8B-B14F-4D97-AF65-F5344CB8AC3E}">
        <p14:creationId xmlns:p14="http://schemas.microsoft.com/office/powerpoint/2010/main" val="25290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91364"/>
            <a:ext cx="25241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Análisis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5C7734C-60CE-6D18-55DF-0521B37DA74E}"/>
              </a:ext>
            </a:extLst>
          </p:cNvPr>
          <p:cNvSpPr txBox="1"/>
          <p:nvPr/>
        </p:nvSpPr>
        <p:spPr>
          <a:xfrm>
            <a:off x="342899" y="1499058"/>
            <a:ext cx="515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Análisis de clientes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1E5E9-7883-EC23-B1A5-32AA9B7F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7" y="2459406"/>
            <a:ext cx="5763471" cy="3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41E8BD-A51C-D276-8EC1-ED82AB3D8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04" y="2459406"/>
            <a:ext cx="3733341" cy="28403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F8F2D6-9D4C-4005-6602-4E6034ED6A11}"/>
              </a:ext>
            </a:extLst>
          </p:cNvPr>
          <p:cNvSpPr txBox="1"/>
          <p:nvPr/>
        </p:nvSpPr>
        <p:spPr>
          <a:xfrm>
            <a:off x="752704" y="5739788"/>
            <a:ext cx="981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solidFill>
                  <a:srgbClr val="FF0000"/>
                </a:solidFill>
              </a:rPr>
              <a:t>La mitad de nuestros clientes son jóvenes universitarios.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rgbClr val="FF0000"/>
                </a:solidFill>
              </a:rPr>
              <a:t>El número de clientes ha ido aumentado mes a mes hasta la última fecha.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rgbClr val="FF0000"/>
                </a:solidFill>
              </a:rPr>
              <a:t>Aumento significativo desde Julio a Octubre.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1C8EF21-3164-7BA6-38BB-8C6381B7C767}"/>
              </a:ext>
            </a:extLst>
          </p:cNvPr>
          <p:cNvSpPr/>
          <p:nvPr/>
        </p:nvSpPr>
        <p:spPr>
          <a:xfrm>
            <a:off x="3625117" y="3615168"/>
            <a:ext cx="528809" cy="528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F14E797-8F3F-6659-6AD0-F2EFC4D56F80}"/>
              </a:ext>
            </a:extLst>
          </p:cNvPr>
          <p:cNvCxnSpPr/>
          <p:nvPr/>
        </p:nvCxnSpPr>
        <p:spPr>
          <a:xfrm flipV="1">
            <a:off x="6096000" y="2534771"/>
            <a:ext cx="4930588" cy="739588"/>
          </a:xfrm>
          <a:prstGeom prst="curvedConnector3">
            <a:avLst>
              <a:gd name="adj1" fmla="val 465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trella: 7 puntas 8">
            <a:extLst>
              <a:ext uri="{FF2B5EF4-FFF2-40B4-BE49-F238E27FC236}">
                <a16:creationId xmlns:a16="http://schemas.microsoft.com/office/drawing/2014/main" id="{2939C032-CFA6-0954-8F62-C20A1F57CD1A}"/>
              </a:ext>
            </a:extLst>
          </p:cNvPr>
          <p:cNvSpPr/>
          <p:nvPr/>
        </p:nvSpPr>
        <p:spPr>
          <a:xfrm>
            <a:off x="7916624" y="3987950"/>
            <a:ext cx="212044" cy="21123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7 puntas 10">
            <a:extLst>
              <a:ext uri="{FF2B5EF4-FFF2-40B4-BE49-F238E27FC236}">
                <a16:creationId xmlns:a16="http://schemas.microsoft.com/office/drawing/2014/main" id="{F1226D9D-E810-45DC-40AE-1B57E33FE308}"/>
              </a:ext>
            </a:extLst>
          </p:cNvPr>
          <p:cNvSpPr/>
          <p:nvPr/>
        </p:nvSpPr>
        <p:spPr>
          <a:xfrm>
            <a:off x="8216507" y="3987950"/>
            <a:ext cx="212044" cy="21123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7 puntas 11">
            <a:extLst>
              <a:ext uri="{FF2B5EF4-FFF2-40B4-BE49-F238E27FC236}">
                <a16:creationId xmlns:a16="http://schemas.microsoft.com/office/drawing/2014/main" id="{A4873F31-2FF8-6CEE-9E68-E8931E4976F0}"/>
              </a:ext>
            </a:extLst>
          </p:cNvPr>
          <p:cNvSpPr/>
          <p:nvPr/>
        </p:nvSpPr>
        <p:spPr>
          <a:xfrm>
            <a:off x="8516390" y="3987950"/>
            <a:ext cx="212044" cy="21123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: 7 puntas 12">
            <a:extLst>
              <a:ext uri="{FF2B5EF4-FFF2-40B4-BE49-F238E27FC236}">
                <a16:creationId xmlns:a16="http://schemas.microsoft.com/office/drawing/2014/main" id="{B81C1F5B-ACFF-2D2D-FF73-7531E45128EB}"/>
              </a:ext>
            </a:extLst>
          </p:cNvPr>
          <p:cNvSpPr/>
          <p:nvPr/>
        </p:nvSpPr>
        <p:spPr>
          <a:xfrm>
            <a:off x="8830188" y="3987950"/>
            <a:ext cx="212044" cy="211237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0051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12.500 (PART) + 7.000 (UNIV) + 1000 (TOP)</a:t>
            </a:r>
          </a:p>
        </p:txBody>
      </p:sp>
    </p:spTree>
    <p:extLst>
      <p:ext uri="{BB962C8B-B14F-4D97-AF65-F5344CB8AC3E}">
        <p14:creationId xmlns:p14="http://schemas.microsoft.com/office/powerpoint/2010/main" val="6703912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12.500 (PART) + 7.000 (UNIV) + 1000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 PICO EN LA MEDIA DE EDAD, DESDE LOS 20 HASTA LOS 90 AÑOS</a:t>
            </a:r>
          </a:p>
        </p:txBody>
      </p:sp>
    </p:spTree>
    <p:extLst>
      <p:ext uri="{BB962C8B-B14F-4D97-AF65-F5344CB8AC3E}">
        <p14:creationId xmlns:p14="http://schemas.microsoft.com/office/powerpoint/2010/main" val="3736710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12.500 (PART) + 7.000 (UNIV) + 1000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 PICO EN LA MEDIA DE EDAD, DESDE LOS 20 HASTA LOS 90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2,40</a:t>
            </a:r>
          </a:p>
        </p:txBody>
      </p:sp>
    </p:spTree>
    <p:extLst>
      <p:ext uri="{BB962C8B-B14F-4D97-AF65-F5344CB8AC3E}">
        <p14:creationId xmlns:p14="http://schemas.microsoft.com/office/powerpoint/2010/main" val="1171559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1140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12.500 (PART) + 7.000 (UNIV) + 1000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 PICO EN LA MEDIA DE EDAD, DESDE LOS 20 HASTA LOS 90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2,40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11.500 (PAYROLL_ACCOUNT)	-   8.000 (PAYROLL)			-   8.000 (EM_ACCOUNT)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8.000 (DEBIT_CARD)		-   8.000 (PENSION_PLAN)</a:t>
            </a:r>
          </a:p>
          <a:p>
            <a:pPr marL="1200150" lvl="2" indent="-285750">
              <a:buFontTx/>
              <a:buChar char="-"/>
            </a:pP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03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1140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Clúster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12.500 (PART) + 7.000 (UNIV) + 1000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 PICO EN LA MEDIA DE EDAD, DESDE LOS 20 HASTA LOS 90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2,40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11.500 (PAYROLL_ACCOUNT)	-   8.000 (PAYROLL)			-   8.000 (EM_ACCOUNT)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8.000 (DEBIT_CARD)		-   8.000 (PENSION_PLAN)</a:t>
            </a:r>
          </a:p>
          <a:p>
            <a:pPr marL="1200150" lvl="2" indent="-285750">
              <a:buFontTx/>
              <a:buChar char="-"/>
            </a:pP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168F9E-6F4A-EE2A-4B10-728FE45809B8}"/>
              </a:ext>
            </a:extLst>
          </p:cNvPr>
          <p:cNvSpPr txBox="1"/>
          <p:nvPr/>
        </p:nvSpPr>
        <p:spPr>
          <a:xfrm>
            <a:off x="7823200" y="3225800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UN CLÚSTER QUE DESTACA POR SU ALTO INDICE DE COMPRA Y POR SU RENTABILIDAD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F5E9B03-DFEF-EA76-63BC-A3BA6A58A99C}"/>
              </a:ext>
            </a:extLst>
          </p:cNvPr>
          <p:cNvSpPr/>
          <p:nvPr/>
        </p:nvSpPr>
        <p:spPr>
          <a:xfrm>
            <a:off x="7696200" y="3060704"/>
            <a:ext cx="4318000" cy="120649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64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11401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1: </a:t>
            </a:r>
            <a:r>
              <a:rPr lang="es-E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Multiproduct</a:t>
            </a:r>
            <a:r>
              <a:rPr lang="es-E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 </a:t>
            </a:r>
            <a:endParaRPr lang="es-ES" sz="4000" b="1" dirty="0">
              <a:solidFill>
                <a:schemeClr val="accent6">
                  <a:lumMod val="75000"/>
                </a:schemeClr>
              </a:solidFill>
              <a:latin typeface="Coves" panose="02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899" y="2319604"/>
            <a:ext cx="107664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20.533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KFC (4.200), KHE (3.800), KHM (3.100)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90% (TRUE), 10% (FALSE)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SEGMENT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12.500 (PART) + 7.000 (UNIV) + 1000 (TOP)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EDAD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MAYOR PICO EN LA MEDIA DE EDAD, DESDE LOS 20 HASTA LOS 90 AÑOS</a:t>
            </a:r>
          </a:p>
          <a:p>
            <a:endParaRPr lang="es-E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MEDIA 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2,40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PRODUCTOS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11.500 (PAYROLL_ACCOUNT)	-   8.000 (PAYROLL)			-   8.000 (EM_ACCOUNT)</a:t>
            </a:r>
          </a:p>
          <a:p>
            <a:pPr marL="1200150" lvl="2" indent="-285750">
              <a:buFontTx/>
              <a:buChar char="-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8.000 (DEBIT_CARD)		-   8.000 (PENSION_PLAN)</a:t>
            </a:r>
          </a:p>
          <a:p>
            <a:pPr marL="1200150" lvl="2" indent="-285750">
              <a:buFontTx/>
              <a:buChar char="-"/>
            </a:pP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168F9E-6F4A-EE2A-4B10-728FE45809B8}"/>
              </a:ext>
            </a:extLst>
          </p:cNvPr>
          <p:cNvSpPr txBox="1"/>
          <p:nvPr/>
        </p:nvSpPr>
        <p:spPr>
          <a:xfrm>
            <a:off x="7823200" y="3225800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UN CLÚSTER QUE DESTACA POR SU ALTO INDICE DE COMPRA Y POR SU RENTABILIDAD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F5E9B03-DFEF-EA76-63BC-A3BA6A58A99C}"/>
              </a:ext>
            </a:extLst>
          </p:cNvPr>
          <p:cNvSpPr/>
          <p:nvPr/>
        </p:nvSpPr>
        <p:spPr>
          <a:xfrm>
            <a:off x="7696200" y="3060704"/>
            <a:ext cx="4318000" cy="120649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8036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</p:spTree>
    <p:extLst>
      <p:ext uri="{BB962C8B-B14F-4D97-AF65-F5344CB8AC3E}">
        <p14:creationId xmlns:p14="http://schemas.microsoft.com/office/powerpoint/2010/main" val="40781565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</p:txBody>
      </p:sp>
    </p:spTree>
    <p:extLst>
      <p:ext uri="{BB962C8B-B14F-4D97-AF65-F5344CB8AC3E}">
        <p14:creationId xmlns:p14="http://schemas.microsoft.com/office/powerpoint/2010/main" val="38417713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(145.000), KHQ (55.000), KFC (20.000)</a:t>
            </a:r>
          </a:p>
        </p:txBody>
      </p:sp>
    </p:spTree>
    <p:extLst>
      <p:ext uri="{BB962C8B-B14F-4D97-AF65-F5344CB8AC3E}">
        <p14:creationId xmlns:p14="http://schemas.microsoft.com/office/powerpoint/2010/main" val="22633298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CC8B-085D-B786-1D34-E4075B7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291364"/>
            <a:ext cx="4708525" cy="625475"/>
          </a:xfrm>
        </p:spPr>
        <p:txBody>
          <a:bodyPr>
            <a:noAutofit/>
          </a:bodyPr>
          <a:lstStyle/>
          <a:p>
            <a:r>
              <a:rPr lang="es-ES" sz="6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Segmentación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6D1D4B-D784-528E-9E91-D4F1DA88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350"/>
            <a:ext cx="2276475" cy="941505"/>
          </a:xfr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E64430-5F75-1D1B-8641-095B0CBB28BD}"/>
              </a:ext>
            </a:extLst>
          </p:cNvPr>
          <p:cNvCxnSpPr/>
          <p:nvPr/>
        </p:nvCxnSpPr>
        <p:spPr>
          <a:xfrm>
            <a:off x="342900" y="1257300"/>
            <a:ext cx="11401425" cy="0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04C8A-74FA-8184-DB19-6CEC1D61DB62}"/>
              </a:ext>
            </a:extLst>
          </p:cNvPr>
          <p:cNvSpPr txBox="1"/>
          <p:nvPr/>
        </p:nvSpPr>
        <p:spPr>
          <a:xfrm>
            <a:off x="342900" y="1491409"/>
            <a:ext cx="867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6">
                    <a:lumMod val="75000"/>
                  </a:schemeClr>
                </a:solidFill>
                <a:latin typeface="Coves" panose="02000500000000000000" pitchFamily="2" charset="0"/>
              </a:rPr>
              <a:t>2.  Modelo de segmentación  -  </a:t>
            </a:r>
            <a:r>
              <a: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ves" panose="02000500000000000000" pitchFamily="2" charset="0"/>
              </a:rPr>
              <a:t>Clúster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85499-251F-72D9-2066-643312FF7894}"/>
              </a:ext>
            </a:extLst>
          </p:cNvPr>
          <p:cNvSpPr txBox="1"/>
          <p:nvPr/>
        </p:nvSpPr>
        <p:spPr>
          <a:xfrm>
            <a:off x="977900" y="2319604"/>
            <a:ext cx="795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258.266 CLIENTES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ENTRY_CHANNEL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KHE (145.000), KHQ (55.000), KFC (20.000)</a:t>
            </a: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b="1" u="sng" dirty="0">
                <a:solidFill>
                  <a:schemeClr val="accent6">
                    <a:lumMod val="75000"/>
                  </a:schemeClr>
                </a:solidFill>
              </a:rPr>
              <a:t>ACTIVE_CUSTOMER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100% (FALSE)</a:t>
            </a:r>
          </a:p>
        </p:txBody>
      </p:sp>
    </p:spTree>
    <p:extLst>
      <p:ext uri="{BB962C8B-B14F-4D97-AF65-F5344CB8AC3E}">
        <p14:creationId xmlns:p14="http://schemas.microsoft.com/office/powerpoint/2010/main" val="1040825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4006</Words>
  <Application>Microsoft Office PowerPoint</Application>
  <PresentationFormat>Panorámica</PresentationFormat>
  <Paragraphs>979</Paragraphs>
  <Slides>116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116</vt:i4>
      </vt:variant>
    </vt:vector>
  </HeadingPairs>
  <TitlesOfParts>
    <vt:vector size="123" baseType="lpstr">
      <vt:lpstr>-apple-system</vt:lpstr>
      <vt:lpstr>Arial</vt:lpstr>
      <vt:lpstr>Calibri</vt:lpstr>
      <vt:lpstr>Calibri Light</vt:lpstr>
      <vt:lpstr>Coves</vt:lpstr>
      <vt:lpstr>Montserrat Light</vt:lpstr>
      <vt:lpstr>Tema de Office</vt:lpstr>
      <vt:lpstr>ANÁLISIS  –  PROPENSIÓN  –  SEGMENTACIÓN</vt:lpstr>
      <vt:lpstr>Análisis</vt:lpstr>
      <vt:lpstr>Análisis</vt:lpstr>
      <vt:lpstr>Análisis</vt:lpstr>
      <vt:lpstr>Análisis</vt:lpstr>
      <vt:lpstr>Análisis</vt:lpstr>
      <vt:lpstr>Análisis</vt:lpstr>
      <vt:lpstr>Análisis</vt:lpstr>
      <vt:lpstr>Análisis</vt:lpstr>
      <vt:lpstr>Análisis</vt:lpstr>
      <vt:lpstr>Análisis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Propensión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Segmentación</vt:lpstr>
      <vt:lpstr>MUCHAS 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 –  PROPENSIÓN  –  SEGMENTACIÓN</dc:title>
  <dc:creator>Poti 83</dc:creator>
  <cp:lastModifiedBy>Poti 83</cp:lastModifiedBy>
  <cp:revision>4</cp:revision>
  <dcterms:created xsi:type="dcterms:W3CDTF">2023-07-13T13:46:56Z</dcterms:created>
  <dcterms:modified xsi:type="dcterms:W3CDTF">2023-07-14T21:57:32Z</dcterms:modified>
</cp:coreProperties>
</file>