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86671"/>
  </p:normalViewPr>
  <p:slideViewPr>
    <p:cSldViewPr snapToGrid="0">
      <p:cViewPr>
        <p:scale>
          <a:sx n="110" d="100"/>
          <a:sy n="110" d="100"/>
        </p:scale>
        <p:origin x="8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6D0469-BD6D-429F-925C-88A1BC89583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0B0D889-3D93-40BC-B231-61698B43C818}">
      <dgm:prSet/>
      <dgm:spPr/>
      <dgm:t>
        <a:bodyPr/>
        <a:lstStyle/>
        <a:p>
          <a:pPr>
            <a:defRPr cap="all"/>
          </a:pPr>
          <a:r>
            <a:rPr lang="en-IN" b="1"/>
            <a:t>Reasoning</a:t>
          </a:r>
          <a:r>
            <a:rPr lang="en-IN"/>
            <a:t>: Agent thinks “first I must search, then I must calculate.”</a:t>
          </a:r>
          <a:endParaRPr lang="en-US"/>
        </a:p>
      </dgm:t>
    </dgm:pt>
    <dgm:pt modelId="{F08E7B87-FFD4-4EAF-B60E-CC905F2938AF}" type="parTrans" cxnId="{342BDEEC-84E8-4F9C-B94F-0A495435A043}">
      <dgm:prSet/>
      <dgm:spPr/>
      <dgm:t>
        <a:bodyPr/>
        <a:lstStyle/>
        <a:p>
          <a:endParaRPr lang="en-US"/>
        </a:p>
      </dgm:t>
    </dgm:pt>
    <dgm:pt modelId="{9236EF54-28FA-41BB-A613-7E1D6A797570}" type="sibTrans" cxnId="{342BDEEC-84E8-4F9C-B94F-0A495435A043}">
      <dgm:prSet/>
      <dgm:spPr/>
      <dgm:t>
        <a:bodyPr/>
        <a:lstStyle/>
        <a:p>
          <a:endParaRPr lang="en-US"/>
        </a:p>
      </dgm:t>
    </dgm:pt>
    <dgm:pt modelId="{94471B7F-C469-44F1-892E-84603C5E6F09}">
      <dgm:prSet/>
      <dgm:spPr/>
      <dgm:t>
        <a:bodyPr/>
        <a:lstStyle/>
        <a:p>
          <a:pPr>
            <a:defRPr cap="all"/>
          </a:pPr>
          <a:r>
            <a:rPr lang="en-IN" b="1"/>
            <a:t>Autonomy</a:t>
          </a:r>
          <a:r>
            <a:rPr lang="en-IN"/>
            <a:t>: Chooses and uses tools without your instruction.</a:t>
          </a:r>
          <a:endParaRPr lang="en-US"/>
        </a:p>
      </dgm:t>
    </dgm:pt>
    <dgm:pt modelId="{457A699E-E621-422E-A8FC-F6967990B2C6}" type="parTrans" cxnId="{8A76DC60-16A7-43DE-A616-135B503FC587}">
      <dgm:prSet/>
      <dgm:spPr/>
      <dgm:t>
        <a:bodyPr/>
        <a:lstStyle/>
        <a:p>
          <a:endParaRPr lang="en-US"/>
        </a:p>
      </dgm:t>
    </dgm:pt>
    <dgm:pt modelId="{53C0A043-9B13-4FC8-A453-A3C70B4FDBBB}" type="sibTrans" cxnId="{8A76DC60-16A7-43DE-A616-135B503FC587}">
      <dgm:prSet/>
      <dgm:spPr/>
      <dgm:t>
        <a:bodyPr/>
        <a:lstStyle/>
        <a:p>
          <a:endParaRPr lang="en-US"/>
        </a:p>
      </dgm:t>
    </dgm:pt>
    <dgm:pt modelId="{CAF86327-6764-4655-B504-A4BE798DEDF0}">
      <dgm:prSet/>
      <dgm:spPr/>
      <dgm:t>
        <a:bodyPr/>
        <a:lstStyle/>
        <a:p>
          <a:pPr>
            <a:defRPr cap="all"/>
          </a:pPr>
          <a:r>
            <a:rPr lang="en-IN" b="1"/>
            <a:t>Chaining</a:t>
          </a:r>
          <a:r>
            <a:rPr lang="en-IN"/>
            <a:t>: Each output feeds into the next logical step.</a:t>
          </a:r>
          <a:endParaRPr lang="en-US"/>
        </a:p>
      </dgm:t>
    </dgm:pt>
    <dgm:pt modelId="{14D553E3-1A87-4C72-93EC-8736338B6AC0}" type="parTrans" cxnId="{D7CCFA42-C5BC-4EB4-9022-E4E72951BDD2}">
      <dgm:prSet/>
      <dgm:spPr/>
      <dgm:t>
        <a:bodyPr/>
        <a:lstStyle/>
        <a:p>
          <a:endParaRPr lang="en-US"/>
        </a:p>
      </dgm:t>
    </dgm:pt>
    <dgm:pt modelId="{0AD17F31-B810-4FF5-9548-A2D4128AB344}" type="sibTrans" cxnId="{D7CCFA42-C5BC-4EB4-9022-E4E72951BDD2}">
      <dgm:prSet/>
      <dgm:spPr/>
      <dgm:t>
        <a:bodyPr/>
        <a:lstStyle/>
        <a:p>
          <a:endParaRPr lang="en-US"/>
        </a:p>
      </dgm:t>
    </dgm:pt>
    <dgm:pt modelId="{97BC5481-3735-4D6D-B676-17C0B08E8A5D}">
      <dgm:prSet/>
      <dgm:spPr/>
      <dgm:t>
        <a:bodyPr/>
        <a:lstStyle/>
        <a:p>
          <a:pPr>
            <a:defRPr cap="all"/>
          </a:pPr>
          <a:r>
            <a:rPr lang="en-IN" b="1"/>
            <a:t>Tool-use</a:t>
          </a:r>
          <a:r>
            <a:rPr lang="en-IN"/>
            <a:t>: Wikipedia + calculator.</a:t>
          </a:r>
          <a:endParaRPr lang="en-US"/>
        </a:p>
      </dgm:t>
    </dgm:pt>
    <dgm:pt modelId="{588BF760-4169-4B44-AE62-25573E23336A}" type="parTrans" cxnId="{BFA2E7AB-2C3E-49AF-A1F0-E5822AE9EB7A}">
      <dgm:prSet/>
      <dgm:spPr/>
      <dgm:t>
        <a:bodyPr/>
        <a:lstStyle/>
        <a:p>
          <a:endParaRPr lang="en-US"/>
        </a:p>
      </dgm:t>
    </dgm:pt>
    <dgm:pt modelId="{50A81152-F317-4AB0-B367-AEF7DE6D9375}" type="sibTrans" cxnId="{BFA2E7AB-2C3E-49AF-A1F0-E5822AE9EB7A}">
      <dgm:prSet/>
      <dgm:spPr/>
      <dgm:t>
        <a:bodyPr/>
        <a:lstStyle/>
        <a:p>
          <a:endParaRPr lang="en-US"/>
        </a:p>
      </dgm:t>
    </dgm:pt>
    <dgm:pt modelId="{89724EA0-A01B-4FD7-A9A1-6F4806E3BE4C}" type="pres">
      <dgm:prSet presAssocID="{656D0469-BD6D-429F-925C-88A1BC895831}" presName="root" presStyleCnt="0">
        <dgm:presLayoutVars>
          <dgm:dir/>
          <dgm:resizeHandles val="exact"/>
        </dgm:presLayoutVars>
      </dgm:prSet>
      <dgm:spPr/>
    </dgm:pt>
    <dgm:pt modelId="{A73DCBC9-719E-4EAD-90C0-BBDA0D91238E}" type="pres">
      <dgm:prSet presAssocID="{D0B0D889-3D93-40BC-B231-61698B43C818}" presName="compNode" presStyleCnt="0"/>
      <dgm:spPr/>
    </dgm:pt>
    <dgm:pt modelId="{D2DAAAC0-D4E2-4A8E-98D7-43BC19EE1E46}" type="pres">
      <dgm:prSet presAssocID="{D0B0D889-3D93-40BC-B231-61698B43C818}" presName="iconBgRect" presStyleLbl="bgShp" presStyleIdx="0" presStyleCnt="4"/>
      <dgm:spPr/>
    </dgm:pt>
    <dgm:pt modelId="{D195FDBB-6ACD-4A6E-AB48-B930FBB574DC}" type="pres">
      <dgm:prSet presAssocID="{D0B0D889-3D93-40BC-B231-61698B43C81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4E09BFB-6485-4461-A7A6-82E8FD589DB6}" type="pres">
      <dgm:prSet presAssocID="{D0B0D889-3D93-40BC-B231-61698B43C818}" presName="spaceRect" presStyleCnt="0"/>
      <dgm:spPr/>
    </dgm:pt>
    <dgm:pt modelId="{CC81E5EA-CD2C-4987-8F27-DBE65F2A2D60}" type="pres">
      <dgm:prSet presAssocID="{D0B0D889-3D93-40BC-B231-61698B43C818}" presName="textRect" presStyleLbl="revTx" presStyleIdx="0" presStyleCnt="4">
        <dgm:presLayoutVars>
          <dgm:chMax val="1"/>
          <dgm:chPref val="1"/>
        </dgm:presLayoutVars>
      </dgm:prSet>
      <dgm:spPr/>
    </dgm:pt>
    <dgm:pt modelId="{10A3479D-39B6-4FEC-8197-1BB8C8FC27FD}" type="pres">
      <dgm:prSet presAssocID="{9236EF54-28FA-41BB-A613-7E1D6A797570}" presName="sibTrans" presStyleCnt="0"/>
      <dgm:spPr/>
    </dgm:pt>
    <dgm:pt modelId="{5E3EAF7E-3BA0-48CC-AA12-17DBA7024204}" type="pres">
      <dgm:prSet presAssocID="{94471B7F-C469-44F1-892E-84603C5E6F09}" presName="compNode" presStyleCnt="0"/>
      <dgm:spPr/>
    </dgm:pt>
    <dgm:pt modelId="{752610EB-A211-45BD-8CCF-763E749AD655}" type="pres">
      <dgm:prSet presAssocID="{94471B7F-C469-44F1-892E-84603C5E6F09}" presName="iconBgRect" presStyleLbl="bgShp" presStyleIdx="1" presStyleCnt="4"/>
      <dgm:spPr/>
    </dgm:pt>
    <dgm:pt modelId="{FD0838CD-0ACC-4703-BD04-77C2A1826035}" type="pres">
      <dgm:prSet presAssocID="{94471B7F-C469-44F1-892E-84603C5E6F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DE2A08-41F8-4E96-97FE-D32C0E0DEB31}" type="pres">
      <dgm:prSet presAssocID="{94471B7F-C469-44F1-892E-84603C5E6F09}" presName="spaceRect" presStyleCnt="0"/>
      <dgm:spPr/>
    </dgm:pt>
    <dgm:pt modelId="{8CAA3E85-6E4F-42CF-870B-F491A5EF6138}" type="pres">
      <dgm:prSet presAssocID="{94471B7F-C469-44F1-892E-84603C5E6F09}" presName="textRect" presStyleLbl="revTx" presStyleIdx="1" presStyleCnt="4">
        <dgm:presLayoutVars>
          <dgm:chMax val="1"/>
          <dgm:chPref val="1"/>
        </dgm:presLayoutVars>
      </dgm:prSet>
      <dgm:spPr/>
    </dgm:pt>
    <dgm:pt modelId="{EEAFEE60-C07B-4136-A52D-A4B054D66C8F}" type="pres">
      <dgm:prSet presAssocID="{53C0A043-9B13-4FC8-A453-A3C70B4FDBBB}" presName="sibTrans" presStyleCnt="0"/>
      <dgm:spPr/>
    </dgm:pt>
    <dgm:pt modelId="{224FAB52-DE19-438E-8945-95B6F9615310}" type="pres">
      <dgm:prSet presAssocID="{CAF86327-6764-4655-B504-A4BE798DEDF0}" presName="compNode" presStyleCnt="0"/>
      <dgm:spPr/>
    </dgm:pt>
    <dgm:pt modelId="{41D5C1B3-F38D-42DD-A9EF-40D54D84410C}" type="pres">
      <dgm:prSet presAssocID="{CAF86327-6764-4655-B504-A4BE798DEDF0}" presName="iconBgRect" presStyleLbl="bgShp" presStyleIdx="2" presStyleCnt="4"/>
      <dgm:spPr/>
    </dgm:pt>
    <dgm:pt modelId="{5725D3EC-B27C-4C0E-8B15-AB52CE66DC74}" type="pres">
      <dgm:prSet presAssocID="{CAF86327-6764-4655-B504-A4BE798DE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CB5E58D-BDB9-40FC-88B8-72E86390B99E}" type="pres">
      <dgm:prSet presAssocID="{CAF86327-6764-4655-B504-A4BE798DEDF0}" presName="spaceRect" presStyleCnt="0"/>
      <dgm:spPr/>
    </dgm:pt>
    <dgm:pt modelId="{D9325304-1BB5-45C5-A4F1-F9EEAF3A891B}" type="pres">
      <dgm:prSet presAssocID="{CAF86327-6764-4655-B504-A4BE798DEDF0}" presName="textRect" presStyleLbl="revTx" presStyleIdx="2" presStyleCnt="4">
        <dgm:presLayoutVars>
          <dgm:chMax val="1"/>
          <dgm:chPref val="1"/>
        </dgm:presLayoutVars>
      </dgm:prSet>
      <dgm:spPr/>
    </dgm:pt>
    <dgm:pt modelId="{C5613AC0-E446-4B18-89FE-B52965793EAA}" type="pres">
      <dgm:prSet presAssocID="{0AD17F31-B810-4FF5-9548-A2D4128AB344}" presName="sibTrans" presStyleCnt="0"/>
      <dgm:spPr/>
    </dgm:pt>
    <dgm:pt modelId="{731FB6B0-B2E5-4A35-B673-1C42131C3451}" type="pres">
      <dgm:prSet presAssocID="{97BC5481-3735-4D6D-B676-17C0B08E8A5D}" presName="compNode" presStyleCnt="0"/>
      <dgm:spPr/>
    </dgm:pt>
    <dgm:pt modelId="{172B895A-9F88-4536-94DB-4A6C2CB3A670}" type="pres">
      <dgm:prSet presAssocID="{97BC5481-3735-4D6D-B676-17C0B08E8A5D}" presName="iconBgRect" presStyleLbl="bgShp" presStyleIdx="3" presStyleCnt="4"/>
      <dgm:spPr/>
    </dgm:pt>
    <dgm:pt modelId="{63F9D975-3610-4475-A8B1-02A33862B655}" type="pres">
      <dgm:prSet presAssocID="{97BC5481-3735-4D6D-B676-17C0B08E8A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4A34C929-B12E-4237-910F-246A3C4B1331}" type="pres">
      <dgm:prSet presAssocID="{97BC5481-3735-4D6D-B676-17C0B08E8A5D}" presName="spaceRect" presStyleCnt="0"/>
      <dgm:spPr/>
    </dgm:pt>
    <dgm:pt modelId="{6C4CD016-512C-4BB9-B6CA-60E16D557E41}" type="pres">
      <dgm:prSet presAssocID="{97BC5481-3735-4D6D-B676-17C0B08E8A5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4DE820-0462-4D9F-95FD-9F5AA6D8B740}" type="presOf" srcId="{656D0469-BD6D-429F-925C-88A1BC895831}" destId="{89724EA0-A01B-4FD7-A9A1-6F4806E3BE4C}" srcOrd="0" destOrd="0" presId="urn:microsoft.com/office/officeart/2018/5/layout/IconCircleLabelList"/>
    <dgm:cxn modelId="{39F38C3C-1BC8-43D4-AF16-3CDE694FCFAB}" type="presOf" srcId="{CAF86327-6764-4655-B504-A4BE798DEDF0}" destId="{D9325304-1BB5-45C5-A4F1-F9EEAF3A891B}" srcOrd="0" destOrd="0" presId="urn:microsoft.com/office/officeart/2018/5/layout/IconCircleLabelList"/>
    <dgm:cxn modelId="{D7CCFA42-C5BC-4EB4-9022-E4E72951BDD2}" srcId="{656D0469-BD6D-429F-925C-88A1BC895831}" destId="{CAF86327-6764-4655-B504-A4BE798DEDF0}" srcOrd="2" destOrd="0" parTransId="{14D553E3-1A87-4C72-93EC-8736338B6AC0}" sibTransId="{0AD17F31-B810-4FF5-9548-A2D4128AB344}"/>
    <dgm:cxn modelId="{8A76DC60-16A7-43DE-A616-135B503FC587}" srcId="{656D0469-BD6D-429F-925C-88A1BC895831}" destId="{94471B7F-C469-44F1-892E-84603C5E6F09}" srcOrd="1" destOrd="0" parTransId="{457A699E-E621-422E-A8FC-F6967990B2C6}" sibTransId="{53C0A043-9B13-4FC8-A453-A3C70B4FDBBB}"/>
    <dgm:cxn modelId="{0220D986-51E9-4D89-8447-6EABEE8DF6C8}" type="presOf" srcId="{D0B0D889-3D93-40BC-B231-61698B43C818}" destId="{CC81E5EA-CD2C-4987-8F27-DBE65F2A2D60}" srcOrd="0" destOrd="0" presId="urn:microsoft.com/office/officeart/2018/5/layout/IconCircleLabelList"/>
    <dgm:cxn modelId="{AFA5DCA9-CBDA-4F83-A69B-7202DE55A9DB}" type="presOf" srcId="{97BC5481-3735-4D6D-B676-17C0B08E8A5D}" destId="{6C4CD016-512C-4BB9-B6CA-60E16D557E41}" srcOrd="0" destOrd="0" presId="urn:microsoft.com/office/officeart/2018/5/layout/IconCircleLabelList"/>
    <dgm:cxn modelId="{BFA2E7AB-2C3E-49AF-A1F0-E5822AE9EB7A}" srcId="{656D0469-BD6D-429F-925C-88A1BC895831}" destId="{97BC5481-3735-4D6D-B676-17C0B08E8A5D}" srcOrd="3" destOrd="0" parTransId="{588BF760-4169-4B44-AE62-25573E23336A}" sibTransId="{50A81152-F317-4AB0-B367-AEF7DE6D9375}"/>
    <dgm:cxn modelId="{38F21DDA-4811-4DD3-BF8B-38447A171B36}" type="presOf" srcId="{94471B7F-C469-44F1-892E-84603C5E6F09}" destId="{8CAA3E85-6E4F-42CF-870B-F491A5EF6138}" srcOrd="0" destOrd="0" presId="urn:microsoft.com/office/officeart/2018/5/layout/IconCircleLabelList"/>
    <dgm:cxn modelId="{342BDEEC-84E8-4F9C-B94F-0A495435A043}" srcId="{656D0469-BD6D-429F-925C-88A1BC895831}" destId="{D0B0D889-3D93-40BC-B231-61698B43C818}" srcOrd="0" destOrd="0" parTransId="{F08E7B87-FFD4-4EAF-B60E-CC905F2938AF}" sibTransId="{9236EF54-28FA-41BB-A613-7E1D6A797570}"/>
    <dgm:cxn modelId="{D9937E76-7C09-4FB0-BE8B-B6F5D6744D4C}" type="presParOf" srcId="{89724EA0-A01B-4FD7-A9A1-6F4806E3BE4C}" destId="{A73DCBC9-719E-4EAD-90C0-BBDA0D91238E}" srcOrd="0" destOrd="0" presId="urn:microsoft.com/office/officeart/2018/5/layout/IconCircleLabelList"/>
    <dgm:cxn modelId="{80C3FF0E-CE8F-4C31-83C1-F0A76E11FD4C}" type="presParOf" srcId="{A73DCBC9-719E-4EAD-90C0-BBDA0D91238E}" destId="{D2DAAAC0-D4E2-4A8E-98D7-43BC19EE1E46}" srcOrd="0" destOrd="0" presId="urn:microsoft.com/office/officeart/2018/5/layout/IconCircleLabelList"/>
    <dgm:cxn modelId="{966878E7-C5F7-4983-B77E-5B5D0E6EF3FA}" type="presParOf" srcId="{A73DCBC9-719E-4EAD-90C0-BBDA0D91238E}" destId="{D195FDBB-6ACD-4A6E-AB48-B930FBB574DC}" srcOrd="1" destOrd="0" presId="urn:microsoft.com/office/officeart/2018/5/layout/IconCircleLabelList"/>
    <dgm:cxn modelId="{78D4AE9F-FF5B-4CB9-9E2E-A90DAA6D179D}" type="presParOf" srcId="{A73DCBC9-719E-4EAD-90C0-BBDA0D91238E}" destId="{04E09BFB-6485-4461-A7A6-82E8FD589DB6}" srcOrd="2" destOrd="0" presId="urn:microsoft.com/office/officeart/2018/5/layout/IconCircleLabelList"/>
    <dgm:cxn modelId="{02BEB917-9D94-4898-A18B-F0C482665F22}" type="presParOf" srcId="{A73DCBC9-719E-4EAD-90C0-BBDA0D91238E}" destId="{CC81E5EA-CD2C-4987-8F27-DBE65F2A2D60}" srcOrd="3" destOrd="0" presId="urn:microsoft.com/office/officeart/2018/5/layout/IconCircleLabelList"/>
    <dgm:cxn modelId="{EE8D8204-9025-4C6F-BE29-19A28FE0A8A7}" type="presParOf" srcId="{89724EA0-A01B-4FD7-A9A1-6F4806E3BE4C}" destId="{10A3479D-39B6-4FEC-8197-1BB8C8FC27FD}" srcOrd="1" destOrd="0" presId="urn:microsoft.com/office/officeart/2018/5/layout/IconCircleLabelList"/>
    <dgm:cxn modelId="{BE7455E0-CBF7-493F-A4FA-3896C2450A7A}" type="presParOf" srcId="{89724EA0-A01B-4FD7-A9A1-6F4806E3BE4C}" destId="{5E3EAF7E-3BA0-48CC-AA12-17DBA7024204}" srcOrd="2" destOrd="0" presId="urn:microsoft.com/office/officeart/2018/5/layout/IconCircleLabelList"/>
    <dgm:cxn modelId="{81163712-1F23-4150-96EA-A29FBA5620F1}" type="presParOf" srcId="{5E3EAF7E-3BA0-48CC-AA12-17DBA7024204}" destId="{752610EB-A211-45BD-8CCF-763E749AD655}" srcOrd="0" destOrd="0" presId="urn:microsoft.com/office/officeart/2018/5/layout/IconCircleLabelList"/>
    <dgm:cxn modelId="{594DEC92-A177-41AC-9331-EBF4B6216DF5}" type="presParOf" srcId="{5E3EAF7E-3BA0-48CC-AA12-17DBA7024204}" destId="{FD0838CD-0ACC-4703-BD04-77C2A1826035}" srcOrd="1" destOrd="0" presId="urn:microsoft.com/office/officeart/2018/5/layout/IconCircleLabelList"/>
    <dgm:cxn modelId="{28274E53-7980-4A3D-9FE8-2781F8BE9BAC}" type="presParOf" srcId="{5E3EAF7E-3BA0-48CC-AA12-17DBA7024204}" destId="{FCDE2A08-41F8-4E96-97FE-D32C0E0DEB31}" srcOrd="2" destOrd="0" presId="urn:microsoft.com/office/officeart/2018/5/layout/IconCircleLabelList"/>
    <dgm:cxn modelId="{E417326C-28A4-45F0-B347-FC8A1E7CFD10}" type="presParOf" srcId="{5E3EAF7E-3BA0-48CC-AA12-17DBA7024204}" destId="{8CAA3E85-6E4F-42CF-870B-F491A5EF6138}" srcOrd="3" destOrd="0" presId="urn:microsoft.com/office/officeart/2018/5/layout/IconCircleLabelList"/>
    <dgm:cxn modelId="{689AD4BC-7B2D-4D8B-953A-8F0957E6F7E9}" type="presParOf" srcId="{89724EA0-A01B-4FD7-A9A1-6F4806E3BE4C}" destId="{EEAFEE60-C07B-4136-A52D-A4B054D66C8F}" srcOrd="3" destOrd="0" presId="urn:microsoft.com/office/officeart/2018/5/layout/IconCircleLabelList"/>
    <dgm:cxn modelId="{2488F85D-9953-47D3-9C14-AE64F68A76B3}" type="presParOf" srcId="{89724EA0-A01B-4FD7-A9A1-6F4806E3BE4C}" destId="{224FAB52-DE19-438E-8945-95B6F9615310}" srcOrd="4" destOrd="0" presId="urn:microsoft.com/office/officeart/2018/5/layout/IconCircleLabelList"/>
    <dgm:cxn modelId="{F43DB770-6706-49A7-A52F-5D7EF3D136D1}" type="presParOf" srcId="{224FAB52-DE19-438E-8945-95B6F9615310}" destId="{41D5C1B3-F38D-42DD-A9EF-40D54D84410C}" srcOrd="0" destOrd="0" presId="urn:microsoft.com/office/officeart/2018/5/layout/IconCircleLabelList"/>
    <dgm:cxn modelId="{500616FA-A975-45D3-A2F4-34BD59FA030D}" type="presParOf" srcId="{224FAB52-DE19-438E-8945-95B6F9615310}" destId="{5725D3EC-B27C-4C0E-8B15-AB52CE66DC74}" srcOrd="1" destOrd="0" presId="urn:microsoft.com/office/officeart/2018/5/layout/IconCircleLabelList"/>
    <dgm:cxn modelId="{9D6CF741-F186-4222-83D6-B72CD78E99A7}" type="presParOf" srcId="{224FAB52-DE19-438E-8945-95B6F9615310}" destId="{3CB5E58D-BDB9-40FC-88B8-72E86390B99E}" srcOrd="2" destOrd="0" presId="urn:microsoft.com/office/officeart/2018/5/layout/IconCircleLabelList"/>
    <dgm:cxn modelId="{61DC02B3-E622-436D-B304-6E7969FC66C4}" type="presParOf" srcId="{224FAB52-DE19-438E-8945-95B6F9615310}" destId="{D9325304-1BB5-45C5-A4F1-F9EEAF3A891B}" srcOrd="3" destOrd="0" presId="urn:microsoft.com/office/officeart/2018/5/layout/IconCircleLabelList"/>
    <dgm:cxn modelId="{9782ACB9-3C20-415A-9149-11B76937348D}" type="presParOf" srcId="{89724EA0-A01B-4FD7-A9A1-6F4806E3BE4C}" destId="{C5613AC0-E446-4B18-89FE-B52965793EAA}" srcOrd="5" destOrd="0" presId="urn:microsoft.com/office/officeart/2018/5/layout/IconCircleLabelList"/>
    <dgm:cxn modelId="{3258E260-9B97-416F-8DE3-2FF069034186}" type="presParOf" srcId="{89724EA0-A01B-4FD7-A9A1-6F4806E3BE4C}" destId="{731FB6B0-B2E5-4A35-B673-1C42131C3451}" srcOrd="6" destOrd="0" presId="urn:microsoft.com/office/officeart/2018/5/layout/IconCircleLabelList"/>
    <dgm:cxn modelId="{74A1146F-FC9C-4EC5-BB1D-6E5B849E7316}" type="presParOf" srcId="{731FB6B0-B2E5-4A35-B673-1C42131C3451}" destId="{172B895A-9F88-4536-94DB-4A6C2CB3A670}" srcOrd="0" destOrd="0" presId="urn:microsoft.com/office/officeart/2018/5/layout/IconCircleLabelList"/>
    <dgm:cxn modelId="{32C81198-979A-4D80-89FE-5FEEFBE5194E}" type="presParOf" srcId="{731FB6B0-B2E5-4A35-B673-1C42131C3451}" destId="{63F9D975-3610-4475-A8B1-02A33862B655}" srcOrd="1" destOrd="0" presId="urn:microsoft.com/office/officeart/2018/5/layout/IconCircleLabelList"/>
    <dgm:cxn modelId="{5736B1C8-62AE-4DA0-9BCA-3AF37198D284}" type="presParOf" srcId="{731FB6B0-B2E5-4A35-B673-1C42131C3451}" destId="{4A34C929-B12E-4237-910F-246A3C4B1331}" srcOrd="2" destOrd="0" presId="urn:microsoft.com/office/officeart/2018/5/layout/IconCircleLabelList"/>
    <dgm:cxn modelId="{F5A416BE-C08A-4F60-9075-37090065B00D}" type="presParOf" srcId="{731FB6B0-B2E5-4A35-B673-1C42131C3451}" destId="{6C4CD016-512C-4BB9-B6CA-60E16D557E4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AAAC0-D4E2-4A8E-98D7-43BC19EE1E46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5FDBB-6ACD-4A6E-AB48-B930FBB574DC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E5EA-CD2C-4987-8F27-DBE65F2A2D60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b="1" kern="1200"/>
            <a:t>Reasoning</a:t>
          </a:r>
          <a:r>
            <a:rPr lang="en-IN" sz="1400" kern="1200"/>
            <a:t>: Agent thinks “first I must search, then I must calculate.”</a:t>
          </a:r>
          <a:endParaRPr lang="en-US" sz="1400" kern="1200"/>
        </a:p>
      </dsp:txBody>
      <dsp:txXfrm>
        <a:off x="100682" y="2684598"/>
        <a:ext cx="2370489" cy="720000"/>
      </dsp:txXfrm>
    </dsp:sp>
    <dsp:sp modelId="{752610EB-A211-45BD-8CCF-763E749AD655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838CD-0ACC-4703-BD04-77C2A1826035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A3E85-6E4F-42CF-870B-F491A5EF6138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b="1" kern="1200"/>
            <a:t>Autonomy</a:t>
          </a:r>
          <a:r>
            <a:rPr lang="en-IN" sz="1400" kern="1200"/>
            <a:t>: Chooses and uses tools without your instruction.</a:t>
          </a:r>
          <a:endParaRPr lang="en-US" sz="1400" kern="1200"/>
        </a:p>
      </dsp:txBody>
      <dsp:txXfrm>
        <a:off x="2886007" y="2684598"/>
        <a:ext cx="2370489" cy="720000"/>
      </dsp:txXfrm>
    </dsp:sp>
    <dsp:sp modelId="{41D5C1B3-F38D-42DD-A9EF-40D54D84410C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5D3EC-B27C-4C0E-8B15-AB52CE66DC74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25304-1BB5-45C5-A4F1-F9EEAF3A891B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b="1" kern="1200"/>
            <a:t>Chaining</a:t>
          </a:r>
          <a:r>
            <a:rPr lang="en-IN" sz="1400" kern="1200"/>
            <a:t>: Each output feeds into the next logical step.</a:t>
          </a:r>
          <a:endParaRPr lang="en-US" sz="1400" kern="1200"/>
        </a:p>
      </dsp:txBody>
      <dsp:txXfrm>
        <a:off x="5671332" y="2684598"/>
        <a:ext cx="2370489" cy="720000"/>
      </dsp:txXfrm>
    </dsp:sp>
    <dsp:sp modelId="{172B895A-9F88-4536-94DB-4A6C2CB3A670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9D975-3610-4475-A8B1-02A33862B655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CD016-512C-4BB9-B6CA-60E16D557E41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b="1" kern="1200"/>
            <a:t>Tool-use</a:t>
          </a:r>
          <a:r>
            <a:rPr lang="en-IN" sz="1400" kern="1200"/>
            <a:t>: Wikipedia + calculator.</a:t>
          </a:r>
          <a:endParaRPr lang="en-US" sz="1400" kern="120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39811-E389-4440-B454-BDA65C243D5A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28A9C-B643-C245-B2E6-01CB1027C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84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28A9C-B643-C245-B2E6-01CB1027C1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6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</a:t>
            </a:r>
            <a:r>
              <a:rPr lang="en-US" dirty="0" err="1"/>
              <a:t>learn.org</a:t>
            </a:r>
            <a:r>
              <a:rPr lang="en-US" dirty="0"/>
              <a:t>/stable/</a:t>
            </a:r>
            <a:r>
              <a:rPr lang="en-US" dirty="0" err="1"/>
              <a:t>machine_learning_map.html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28A9C-B643-C245-B2E6-01CB1027C1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6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Iris dataset : https://</a:t>
            </a:r>
            <a:r>
              <a:rPr lang="en-US" dirty="0" err="1"/>
              <a:t>archive.ics.uci.edu</a:t>
            </a:r>
            <a:r>
              <a:rPr lang="en-US" dirty="0"/>
              <a:t>/dataset/53/iris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28A9C-B643-C245-B2E6-01CB1027C1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5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</a:t>
            </a:r>
            <a:r>
              <a:rPr lang="en-US" dirty="0" err="1"/>
              <a:t>ottaviocalzone</a:t>
            </a:r>
            <a:r>
              <a:rPr lang="en-US" dirty="0"/>
              <a:t>/an-intuitive-explanation-of-lstm-a035eb6ab42c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three gates (forget gate, input gate and output gate)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28A9C-B643-C245-B2E6-01CB1027C1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7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28A9C-B643-C245-B2E6-01CB1027C1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2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28A9C-B643-C245-B2E6-01CB1027C1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1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06D2-D23D-5FB2-2697-16C9C1BA4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6BDA8-3D7F-4974-07E0-674842250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0834-0817-F1B4-2838-C9273326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A67A-6C4D-EB42-8FA7-05876739DDD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1015-1663-1438-E3E1-4EE8C810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5769D-BA4B-66BC-7642-F16CD7DD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72C-DE22-1A48-B442-DE97A505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8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F581-19A7-9260-8000-957F329A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6784C-2DC0-2994-BDBD-A92412899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A5D8-757E-16D7-49AC-F2A11DBF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A67A-6C4D-EB42-8FA7-05876739DDD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CB14B-A03A-D6BF-C0F2-BCDC17C4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AD0C8-DC4D-7553-BD2C-85D88AFC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72C-DE22-1A48-B442-DE97A505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7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F0C16-A0FA-89BD-2423-670A6467D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34A57-8F5A-312D-78F9-0B705659B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9FE07-7A6B-AD1F-02D4-0F809B9C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A67A-6C4D-EB42-8FA7-05876739DDD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8A08-9FBF-912B-BB1C-3D5EE0CA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C729F-9CEB-0094-72F0-AB6B4871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72C-DE22-1A48-B442-DE97A505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B930-DFA1-D06E-06DC-C5299E71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BFB6-0487-310A-E192-2F1E78E9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D1A5E-B52E-8CC1-29B4-B735F217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A67A-6C4D-EB42-8FA7-05876739DDD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A6B6E-4C7F-9066-FB80-0020E9BB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C1CC0-2972-4E1E-F619-9B21E9DF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72C-DE22-1A48-B442-DE97A505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7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9905-68F0-2AD0-73DD-921B669E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8A9A5-8AB6-1C6A-CAB1-F69723C2E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DE8AD-8A44-A2BB-0CC8-FA99190F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A67A-6C4D-EB42-8FA7-05876739DDD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95176-0112-6E57-F91A-8B24EA16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0FA0D-CBE6-901F-CCA8-2B2605CE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72C-DE22-1A48-B442-DE97A505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AB48-7FF1-FBAD-78B3-065412BF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1B25-BA62-AF7B-15D4-A3F48E06F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35C86-FDE4-CAC4-641E-8B8C7B5B0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9B2FE-81B3-6B69-FC95-E64DB551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A67A-6C4D-EB42-8FA7-05876739DDD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A66F4-4938-47CE-4424-091DD3BA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4CA58-09BD-85F0-B5F4-32062C9D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72C-DE22-1A48-B442-DE97A505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A583-D8F6-CFF3-D598-D9E1E01A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7D04C-5AB3-7586-B39E-332342830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2EF69-F7BF-D594-431A-647ADD0CB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09382-572C-B74F-94A7-E56F37433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43CA1-EC29-44A8-0636-43E949B48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B8A23-E114-203C-2E5C-E3293677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A67A-6C4D-EB42-8FA7-05876739DDD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DE9E6-C7AD-3C04-B54C-77CF854B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44441-3EBF-C235-4914-C70566AD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72C-DE22-1A48-B442-DE97A505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4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D43D-EA73-DDE2-BA96-6464830F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02296-DCB4-2040-6968-4FB58B30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A67A-6C4D-EB42-8FA7-05876739DDD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0A7F2-6A9A-3A4E-01CD-D2E689B8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8E3F9-D519-C69F-5033-A9DB7467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72C-DE22-1A48-B442-DE97A505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0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920DE-B455-0F02-132B-DAB203305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A67A-6C4D-EB42-8FA7-05876739DDD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F13C0-278B-93AF-3DE1-465283A4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9F1EF-1428-F480-0CDE-85C7DAB2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72C-DE22-1A48-B442-DE97A505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1D68-D510-69D5-8C6C-A098937B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2C97-0C37-3299-72F3-E4EBAEC33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F4258-3CB8-4FE1-9F8C-699ACF8DB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4FBC5-80F7-6D50-9582-40AD4730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A67A-6C4D-EB42-8FA7-05876739DDD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62C2A-F8E3-C30C-D069-4A36AC65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61DC9-D0E9-533A-783C-F81B6DA4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72C-DE22-1A48-B442-DE97A505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7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FD84-CBDE-CA6C-4686-1BC50368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7ADC0-5779-A260-FB7C-B28687EBD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B749E-DF4F-6F8D-5055-4E62498AE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7A36-AD30-DFEB-9A81-DB58D362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A67A-6C4D-EB42-8FA7-05876739DDD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F8624-A662-C8E4-B894-8C2BC62F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64D4-3940-6CB4-EED6-FDFD971A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572C-DE22-1A48-B442-DE97A505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BB3D2-F0AA-262E-06AA-35E7A9FA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E233D-8018-B998-E410-0A598EAFC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4F71-E5FF-A699-5129-09CA3BF7E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A9A67A-6C4D-EB42-8FA7-05876739DDD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FCC76-DFC6-E38E-62E0-DEDC0F437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C21A-02A6-55DD-8F11-FA31C8F64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6572C-DE22-1A48-B442-DE97A5051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runda2909" TargetMode="External"/><Relationship Id="rId2" Type="http://schemas.openxmlformats.org/officeDocument/2006/relationships/hyperlink" Target="mailto:patelvrunda697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-Patel29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titanic" TargetMode="External"/><Relationship Id="rId3" Type="http://schemas.openxmlformats.org/officeDocument/2006/relationships/hyperlink" Target="https://www.kaggle.com/c/house-prices-advanced-regression-techniques" TargetMode="External"/><Relationship Id="rId7" Type="http://schemas.openxmlformats.org/officeDocument/2006/relationships/hyperlink" Target="https://www.kaggle.com/c/digit-recognizer" TargetMode="External"/><Relationship Id="rId12" Type="http://schemas.openxmlformats.org/officeDocument/2006/relationships/hyperlink" Target="https://www.kaggle.com/altruistdelhite04/loan-prediction-problem-data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rakeshrau/social-network-ads" TargetMode="External"/><Relationship Id="rId11" Type="http://schemas.openxmlformats.org/officeDocument/2006/relationships/hyperlink" Target="https://www.kaggle.com/uciml/pima-indians-diabetes-database" TargetMode="External"/><Relationship Id="rId5" Type="http://schemas.openxmlformats.org/officeDocument/2006/relationships/hyperlink" Target="https://www.kaggle.com/blastchar/telco-customer-churn" TargetMode="External"/><Relationship Id="rId10" Type="http://schemas.openxmlformats.org/officeDocument/2006/relationships/hyperlink" Target="https://www.kaggle.com/pavansubhasht/ibm-hr-analytics-attrition-dataset" TargetMode="External"/><Relationship Id="rId4" Type="http://schemas.openxmlformats.org/officeDocument/2006/relationships/hyperlink" Target="https://archive.ics.uci.edu/ml/datasets/spambase" TargetMode="External"/><Relationship Id="rId9" Type="http://schemas.openxmlformats.org/officeDocument/2006/relationships/hyperlink" Target="https://www.kaggle.com/mlg-ulb/creditcardfrau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heeraldedhia/groceries-dataset" TargetMode="External"/><Relationship Id="rId3" Type="http://schemas.openxmlformats.org/officeDocument/2006/relationships/hyperlink" Target="https://grouplens.org/datasets/movielens/" TargetMode="External"/><Relationship Id="rId7" Type="http://schemas.openxmlformats.org/officeDocument/2006/relationships/hyperlink" Target="https://scikit-learn.org/stable/datasets/real_world.html#olivetti-faces" TargetMode="External"/><Relationship Id="rId2" Type="http://schemas.openxmlformats.org/officeDocument/2006/relationships/hyperlink" Target="https://www.kaggle.com/vjchoudhary7/customer-segmentation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b.ca/cic/datasets/nsl.html" TargetMode="External"/><Relationship Id="rId11" Type="http://schemas.openxmlformats.org/officeDocument/2006/relationships/hyperlink" Target="https://archive.ics.uci.edu/ml/datasets/Gene+Expression+Cancer+RNA-Seq" TargetMode="External"/><Relationship Id="rId5" Type="http://schemas.openxmlformats.org/officeDocument/2006/relationships/hyperlink" Target="https://www.kaggle.com/mlg-ulb/creditcardfraud" TargetMode="External"/><Relationship Id="rId10" Type="http://schemas.openxmlformats.org/officeDocument/2006/relationships/hyperlink" Target="https://www.kaggle.com/datasets/maharshipandya/-spotify-tracks-dataset" TargetMode="External"/><Relationship Id="rId4" Type="http://schemas.openxmlformats.org/officeDocument/2006/relationships/hyperlink" Target="https://www.kaggle.com/datasets/sameepvani/noshowappointments" TargetMode="External"/><Relationship Id="rId9" Type="http://schemas.openxmlformats.org/officeDocument/2006/relationships/hyperlink" Target="https://scikit-learn.org/0.19/datasets/twenty_newsgroup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loclub.github.io/cnn-explain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4,2&amp;seed=0.11434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Relationship Id="rId4" Type="http://schemas.openxmlformats.org/officeDocument/2006/relationships/hyperlink" Target="https://tensorspace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6011A-B924-EA5F-345D-31A2BCAD0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028" y="1489908"/>
            <a:ext cx="4805996" cy="1297115"/>
          </a:xfrm>
        </p:spPr>
        <p:txBody>
          <a:bodyPr anchor="t">
            <a:noAutofit/>
          </a:bodyPr>
          <a:lstStyle/>
          <a:p>
            <a:pPr algn="l"/>
            <a:r>
              <a:rPr lang="en-US" sz="8800" dirty="0">
                <a:solidFill>
                  <a:schemeClr val="tx2"/>
                </a:solidFill>
              </a:rPr>
              <a:t>Agentic AI Workshop</a:t>
            </a:r>
          </a:p>
        </p:txBody>
      </p:sp>
      <p:pic>
        <p:nvPicPr>
          <p:cNvPr id="6" name="Graphic 5" descr="Users">
            <a:extLst>
              <a:ext uri="{FF2B5EF4-FFF2-40B4-BE49-F238E27FC236}">
                <a16:creationId xmlns:a16="http://schemas.microsoft.com/office/drawing/2014/main" id="{3DE0A551-1AD8-C954-ADFC-C3F2B162F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5BB1DAD-C20B-A93E-1C7F-93B82A3C4B8B}"/>
              </a:ext>
            </a:extLst>
          </p:cNvPr>
          <p:cNvSpPr txBox="1"/>
          <p:nvPr/>
        </p:nvSpPr>
        <p:spPr>
          <a:xfrm>
            <a:off x="8738886" y="5051531"/>
            <a:ext cx="33323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Vrunda Patel</a:t>
            </a:r>
          </a:p>
          <a:p>
            <a:r>
              <a:rPr lang="en-US" dirty="0"/>
              <a:t>AI Engineer</a:t>
            </a:r>
          </a:p>
          <a:p>
            <a:r>
              <a:rPr lang="en-US" dirty="0"/>
              <a:t>IBM Ecosystem Engineering 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9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CA183B-B6ED-E8CB-6327-5389B7A1D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1783"/>
            <a:ext cx="10905066" cy="523443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5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91786-B231-3147-72E2-1193F305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RAG LLM</a:t>
            </a:r>
          </a:p>
        </p:txBody>
      </p:sp>
      <p:pic>
        <p:nvPicPr>
          <p:cNvPr id="4" name="Content Placeholder 3" descr="A diagram of a diagram&#10;&#10;AI-generated content may be incorrect.">
            <a:extLst>
              <a:ext uri="{FF2B5EF4-FFF2-40B4-BE49-F238E27FC236}">
                <a16:creationId xmlns:a16="http://schemas.microsoft.com/office/drawing/2014/main" id="{500A7FAA-A7AC-6727-0F61-F702001B0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79831"/>
            <a:ext cx="7188199" cy="429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40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DE56B-DD20-96E8-A333-2BDB4132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Prompting</a:t>
            </a:r>
          </a:p>
        </p:txBody>
      </p:sp>
      <p:pic>
        <p:nvPicPr>
          <p:cNvPr id="4" name="Content Placeholder 3" descr="A diagram of a power of prompt engineering&#10;&#10;AI-generated content may be incorrect.">
            <a:extLst>
              <a:ext uri="{FF2B5EF4-FFF2-40B4-BE49-F238E27FC236}">
                <a16:creationId xmlns:a16="http://schemas.microsoft.com/office/drawing/2014/main" id="{51081AD8-928D-AC34-CED8-A8F62BC03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31" y="1215342"/>
            <a:ext cx="7194110" cy="46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5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ED11C-136A-85A1-ED1C-D4BF9955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370" y="695859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LLM Agents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3" descr="A diagram of a company&#10;&#10;AI-generated content may be incorrect.">
            <a:extLst>
              <a:ext uri="{FF2B5EF4-FFF2-40B4-BE49-F238E27FC236}">
                <a16:creationId xmlns:a16="http://schemas.microsoft.com/office/drawing/2014/main" id="{53389E86-04BC-1EC1-3969-1710094BF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72" y="2002019"/>
            <a:ext cx="7621698" cy="357697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467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DD9916-B5F3-8A56-727E-4BEFAB1B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09" y="324212"/>
            <a:ext cx="11175123" cy="614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2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89D0B-E117-04CD-A08B-665B583B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Agentic AI system </a:t>
            </a:r>
            <a:r>
              <a:rPr lang="en-IN" sz="3700">
                <a:solidFill>
                  <a:srgbClr val="FFFFFF"/>
                </a:solidFill>
              </a:rPr>
              <a:t>"Goal-oriented reasoning loop"</a:t>
            </a:r>
            <a:endParaRPr lang="en-US" sz="3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C92268-9927-0137-F7EE-56E972C20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2605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3583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A0D1-5DD8-8DBE-AB13-885E67726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use cases for Agentic AI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9FEA4E-C33E-943B-9367-B335B1CC4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423126"/>
              </p:ext>
            </p:extLst>
          </p:nvPr>
        </p:nvGraphicFramePr>
        <p:xfrm>
          <a:off x="977097" y="4353165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3640436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41611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463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🧪 Test Case Generator Agent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Reads code → creates test cases + expected outputs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287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📊 Code Reviewer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Reads PRs, reviews logic, suggests improvements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967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🚀 Auto Deployment Agent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Detects app changes → builds Docker → deploys to 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26417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C066F8F-6D34-5602-E3EC-96D383AC9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097" y="39845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👨‍💻 2. Developer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38B708-192D-09F2-96AF-11072E856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619940"/>
              </p:ext>
            </p:extLst>
          </p:nvPr>
        </p:nvGraphicFramePr>
        <p:xfrm>
          <a:off x="977097" y="2129945"/>
          <a:ext cx="10515600" cy="13716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2111046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865976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28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📄 Contract Analysis Agent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Reads legal contracts, flags risk clauses, generates summaries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755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🧾 Finance Bot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Fetches budget data, compares invoices, finds anomalies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321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🤝 Meeting Assistant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Joins meetings, transcribes, extracts action items, sets calendar events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595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🛠️ IT Support Agent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Diagnoses issues, fetches docs, creates tickets automatically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6384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FCC68957-FA0B-0DB2-EAF6-30538D4CF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097" y="18306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🏢 1. Enterprise Automation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61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4159-DA57-10F0-7648-92EF6A85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CA135-603D-3E0E-A6C6-EBB22BFAE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Mail : </a:t>
            </a:r>
            <a:r>
              <a:rPr lang="en-US" dirty="0">
                <a:hlinkClick r:id="rId2"/>
              </a:rPr>
              <a:t>patelvrunda697@gmail.com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vrunda2909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V-Patel29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0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A1AB7-FF13-76E7-BB1E-0342BAA0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845422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5E75-98EC-BA42-74EE-6CA1E6EF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63" y="3077785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Supervised ML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441685-2BFE-6894-2220-E8F9ED018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48001"/>
              </p:ext>
            </p:extLst>
          </p:nvPr>
        </p:nvGraphicFramePr>
        <p:xfrm>
          <a:off x="4160289" y="257105"/>
          <a:ext cx="7671155" cy="6343359"/>
        </p:xfrm>
        <a:graphic>
          <a:graphicData uri="http://schemas.openxmlformats.org/drawingml/2006/table">
            <a:tbl>
              <a:tblPr firstRow="1" bandRow="1"/>
              <a:tblGrid>
                <a:gridCol w="754964">
                  <a:extLst>
                    <a:ext uri="{9D8B030D-6E8A-4147-A177-3AD203B41FA5}">
                      <a16:colId xmlns:a16="http://schemas.microsoft.com/office/drawing/2014/main" val="1542041557"/>
                    </a:ext>
                  </a:extLst>
                </a:gridCol>
                <a:gridCol w="1747449">
                  <a:extLst>
                    <a:ext uri="{9D8B030D-6E8A-4147-A177-3AD203B41FA5}">
                      <a16:colId xmlns:a16="http://schemas.microsoft.com/office/drawing/2014/main" val="1245617564"/>
                    </a:ext>
                  </a:extLst>
                </a:gridCol>
                <a:gridCol w="1654756">
                  <a:extLst>
                    <a:ext uri="{9D8B030D-6E8A-4147-A177-3AD203B41FA5}">
                      <a16:colId xmlns:a16="http://schemas.microsoft.com/office/drawing/2014/main" val="2961823143"/>
                    </a:ext>
                  </a:extLst>
                </a:gridCol>
                <a:gridCol w="1771692">
                  <a:extLst>
                    <a:ext uri="{9D8B030D-6E8A-4147-A177-3AD203B41FA5}">
                      <a16:colId xmlns:a16="http://schemas.microsoft.com/office/drawing/2014/main" val="1885910675"/>
                    </a:ext>
                  </a:extLst>
                </a:gridCol>
                <a:gridCol w="1742294">
                  <a:extLst>
                    <a:ext uri="{9D8B030D-6E8A-4147-A177-3AD203B41FA5}">
                      <a16:colId xmlns:a16="http://schemas.microsoft.com/office/drawing/2014/main" val="930236242"/>
                    </a:ext>
                  </a:extLst>
                </a:gridCol>
              </a:tblGrid>
              <a:tr h="31543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 b="1" dirty="0"/>
                        <a:t>#</a:t>
                      </a:r>
                      <a:endParaRPr lang="en-IN" sz="1600" dirty="0"/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Project Title</a:t>
                      </a:r>
                      <a:endParaRPr lang="en-IN" sz="1600" dirty="0"/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Problem Type</a:t>
                      </a:r>
                      <a:endParaRPr lang="en-IN" sz="1600"/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Algorithm</a:t>
                      </a:r>
                      <a:endParaRPr lang="en-IN" sz="1600"/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Dataset Link</a:t>
                      </a:r>
                      <a:endParaRPr lang="en-IN" sz="1600"/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398772"/>
                  </a:ext>
                </a:extLst>
              </a:tr>
              <a:tr h="51991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/>
                        <a:t>1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House Price Prediction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Regression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Linear Regression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hlinkClick r:id="rId3"/>
                        </a:rPr>
                        <a:t>Kaggle - House Prices</a:t>
                      </a:r>
                      <a:endParaRPr lang="en-IN" sz="1600"/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348961"/>
                  </a:ext>
                </a:extLst>
              </a:tr>
              <a:tr h="51991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/>
                        <a:t>2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Email Spam Detection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Binary Classification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Logistic Regression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hlinkClick r:id="rId4"/>
                        </a:rPr>
                        <a:t>UCI Spam Dataset</a:t>
                      </a:r>
                      <a:endParaRPr lang="en-IN" sz="1600"/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528207"/>
                  </a:ext>
                </a:extLst>
              </a:tr>
              <a:tr h="51991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/>
                        <a:t>3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Customer Churn Prediction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Binary Classification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Decision Tree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hlinkClick r:id="rId5"/>
                        </a:rPr>
                        <a:t>Telco Churn Dataset</a:t>
                      </a:r>
                      <a:endParaRPr lang="en-IN" sz="1600"/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459021"/>
                  </a:ext>
                </a:extLst>
              </a:tr>
              <a:tr h="51991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/>
                        <a:t>4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Social Network Ad Click Prediction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Binary Classification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Support Vector Machine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hlinkClick r:id="rId6"/>
                        </a:rPr>
                        <a:t>Social Network Ads</a:t>
                      </a:r>
                      <a:endParaRPr lang="en-IN" sz="1600"/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940517"/>
                  </a:ext>
                </a:extLst>
              </a:tr>
              <a:tr h="51991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/>
                        <a:t>5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Handwritten Digit Recognition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Multi-class Classification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K-Nearest Neighbors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hlinkClick r:id="rId7"/>
                        </a:rPr>
                        <a:t>MNIST Dataset</a:t>
                      </a:r>
                      <a:endParaRPr lang="en-IN" sz="1600"/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053506"/>
                  </a:ext>
                </a:extLst>
              </a:tr>
              <a:tr h="51991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/>
                        <a:t>6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Titanic Survival Prediction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Binary Classification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Naive Bayes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hlinkClick r:id="rId8"/>
                        </a:rPr>
                        <a:t>Titanic Dataset</a:t>
                      </a:r>
                      <a:endParaRPr lang="en-IN" sz="1600"/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533885"/>
                  </a:ext>
                </a:extLst>
              </a:tr>
              <a:tr h="51991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/>
                        <a:t>7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Credit Card Fraud Detection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Binary Classification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Random Forest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hlinkClick r:id="rId9"/>
                        </a:rPr>
                        <a:t>Credit Card Fraud</a:t>
                      </a:r>
                      <a:endParaRPr lang="en-IN" sz="1600"/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346062"/>
                  </a:ext>
                </a:extLst>
              </a:tr>
              <a:tr h="51991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/>
                        <a:t>8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Employee Attrition Prediction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Binary Classification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XGBoost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hlinkClick r:id="rId10"/>
                        </a:rPr>
                        <a:t>IBM HR Dataset</a:t>
                      </a:r>
                      <a:endParaRPr lang="en-IN" sz="1600"/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821148"/>
                  </a:ext>
                </a:extLst>
              </a:tr>
              <a:tr h="72439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/>
                        <a:t>9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Diabetes Prediction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Binary Classification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ANN (MLPClassifier / TensorFlow)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hlinkClick r:id="rId11"/>
                        </a:rPr>
                        <a:t>Pima Indians Diabetes</a:t>
                      </a:r>
                      <a:endParaRPr lang="en-IN" sz="1600"/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093666"/>
                  </a:ext>
                </a:extLst>
              </a:tr>
              <a:tr h="724399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/>
                        <a:t>10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Loan Approval Prediction (Ensemble Model)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Binary Classification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Voting Classifier (Logistic + DT + RF)</a:t>
                      </a:r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hlinkClick r:id="rId12"/>
                        </a:rPr>
                        <a:t>Loan Prediction</a:t>
                      </a:r>
                      <a:endParaRPr lang="en-IN" sz="1600" dirty="0"/>
                    </a:p>
                  </a:txBody>
                  <a:tcPr marL="66345" marR="66345" marT="33172" marB="331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278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06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1CBD2F-1EC6-2226-9781-90DEDA667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BB65336-E3D0-713B-5A12-E8F5FA350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B52AD7-E1AD-88AB-4A58-7132ED0DA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2BCBF2-F464-1E12-B251-B1A57E20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508025-B029-0928-0071-B11921EE8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6">
            <a:extLst>
              <a:ext uri="{FF2B5EF4-FFF2-40B4-BE49-F238E27FC236}">
                <a16:creationId xmlns:a16="http://schemas.microsoft.com/office/drawing/2014/main" id="{815FCFD5-05DF-DE74-6683-63C53A59A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5A747-202F-23FD-FDCC-F6A84D18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845422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837D-8C9E-A95C-B1B3-B799CC49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663" y="3077785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Uns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upervised ML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9B58FF-A2A5-4D43-9B2A-055A763EF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557647"/>
              </p:ext>
            </p:extLst>
          </p:nvPr>
        </p:nvGraphicFramePr>
        <p:xfrm>
          <a:off x="4160289" y="133814"/>
          <a:ext cx="7782666" cy="6620909"/>
        </p:xfrm>
        <a:graphic>
          <a:graphicData uri="http://schemas.openxmlformats.org/drawingml/2006/table">
            <a:tbl>
              <a:tblPr/>
              <a:tblGrid>
                <a:gridCol w="819905">
                  <a:extLst>
                    <a:ext uri="{9D8B030D-6E8A-4147-A177-3AD203B41FA5}">
                      <a16:colId xmlns:a16="http://schemas.microsoft.com/office/drawing/2014/main" val="3006935437"/>
                    </a:ext>
                  </a:extLst>
                </a:gridCol>
                <a:gridCol w="2293162">
                  <a:extLst>
                    <a:ext uri="{9D8B030D-6E8A-4147-A177-3AD203B41FA5}">
                      <a16:colId xmlns:a16="http://schemas.microsoft.com/office/drawing/2014/main" val="438510568"/>
                    </a:ext>
                  </a:extLst>
                </a:gridCol>
                <a:gridCol w="1556533">
                  <a:extLst>
                    <a:ext uri="{9D8B030D-6E8A-4147-A177-3AD203B41FA5}">
                      <a16:colId xmlns:a16="http://schemas.microsoft.com/office/drawing/2014/main" val="371876863"/>
                    </a:ext>
                  </a:extLst>
                </a:gridCol>
                <a:gridCol w="1556533">
                  <a:extLst>
                    <a:ext uri="{9D8B030D-6E8A-4147-A177-3AD203B41FA5}">
                      <a16:colId xmlns:a16="http://schemas.microsoft.com/office/drawing/2014/main" val="962086600"/>
                    </a:ext>
                  </a:extLst>
                </a:gridCol>
                <a:gridCol w="1556533">
                  <a:extLst>
                    <a:ext uri="{9D8B030D-6E8A-4147-A177-3AD203B41FA5}">
                      <a16:colId xmlns:a16="http://schemas.microsoft.com/office/drawing/2014/main" val="1911388674"/>
                    </a:ext>
                  </a:extLst>
                </a:gridCol>
              </a:tblGrid>
              <a:tr h="305117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 b="1"/>
                        <a:t>#</a:t>
                      </a:r>
                      <a:endParaRPr lang="en-IN" sz="16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Project Title</a:t>
                      </a:r>
                      <a:endParaRPr lang="en-IN" sz="16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Problem Type</a:t>
                      </a:r>
                      <a:endParaRPr lang="en-IN" sz="16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Algorithm</a:t>
                      </a:r>
                      <a:endParaRPr lang="en-IN" sz="16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Dataset Link</a:t>
                      </a:r>
                      <a:endParaRPr lang="en-IN" sz="16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632631"/>
                  </a:ext>
                </a:extLst>
              </a:tr>
              <a:tr h="55624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/>
                        <a:t>1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Customer Segmentation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Clustering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K-Means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hlinkClick r:id="rId2"/>
                        </a:rPr>
                        <a:t>Mall Customers</a:t>
                      </a:r>
                      <a:endParaRPr lang="en-IN" sz="16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236868"/>
                  </a:ext>
                </a:extLst>
              </a:tr>
              <a:tr h="55624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/>
                        <a:t>2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Movie Genre Clustering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Clustering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Hierarchical Clustering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hlinkClick r:id="rId3"/>
                        </a:rPr>
                        <a:t>MovieLens Dataset</a:t>
                      </a:r>
                      <a:endParaRPr lang="en-IN" sz="16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014210"/>
                  </a:ext>
                </a:extLst>
              </a:tr>
              <a:tr h="55624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/>
                        <a:t>3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Social Network User Grouping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Clustering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DBSCAN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hlinkClick r:id="rId4"/>
                        </a:rPr>
                        <a:t>Facebook Users</a:t>
                      </a:r>
                      <a:endParaRPr lang="en-IN" sz="16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429333"/>
                  </a:ext>
                </a:extLst>
              </a:tr>
              <a:tr h="55624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/>
                        <a:t>4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Credit Card Anomaly Detection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Anomaly Detection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Isolation Forest / LOF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hlinkClick r:id="rId5"/>
                        </a:rPr>
                        <a:t>Credit Card Fraud</a:t>
                      </a:r>
                      <a:endParaRPr lang="en-IN" sz="16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19311"/>
                  </a:ext>
                </a:extLst>
              </a:tr>
              <a:tr h="55624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/>
                        <a:t>5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Network Intrusion Detection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Anomaly Detection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One-Class SVM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hlinkClick r:id="rId6"/>
                        </a:rPr>
                        <a:t>NSL-KDD Dataset</a:t>
                      </a:r>
                      <a:endParaRPr lang="en-IN" sz="16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695146"/>
                  </a:ext>
                </a:extLst>
              </a:tr>
              <a:tr h="807366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 dirty="0"/>
                        <a:t>6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Image Compression with PCA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Dimensionality Reduction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PCA (Principal Component Analysis)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hlinkClick r:id="rId7"/>
                        </a:rPr>
                        <a:t>Olivetti Faces Dataset</a:t>
                      </a:r>
                      <a:endParaRPr lang="en-IN" sz="16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087468"/>
                  </a:ext>
                </a:extLst>
              </a:tr>
              <a:tr h="55624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/>
                        <a:t>7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Market Basket Analysis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Association Rules Mining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Apriori / FP-Growth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hlinkClick r:id="rId8"/>
                        </a:rPr>
                        <a:t>Groceries Dataset</a:t>
                      </a:r>
                      <a:endParaRPr lang="en-IN" sz="16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078246"/>
                  </a:ext>
                </a:extLst>
              </a:tr>
              <a:tr h="807366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/>
                        <a:t>8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Topic Modeling on News Articles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Topic Modeling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LDA (Latent Dirichlet Allocation)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hlinkClick r:id="rId9"/>
                        </a:rPr>
                        <a:t>20 Newsgroups</a:t>
                      </a:r>
                      <a:endParaRPr lang="en-IN" sz="16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00761"/>
                  </a:ext>
                </a:extLst>
              </a:tr>
              <a:tr h="807366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/>
                        <a:t>9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Music Recommendation using Clustering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Clustering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K-Means / Spectral Clustering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hlinkClick r:id="rId10"/>
                        </a:rPr>
                        <a:t>Spotify Dataset</a:t>
                      </a:r>
                      <a:endParaRPr lang="en-IN" sz="16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632429"/>
                  </a:ext>
                </a:extLst>
              </a:tr>
              <a:tr h="55624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600"/>
                        <a:t>10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Gene Expression Pattern Discovery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Clustering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Agglomerative Clustering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hlinkClick r:id="rId11"/>
                        </a:rPr>
                        <a:t>Gene Expression</a:t>
                      </a:r>
                      <a:endParaRPr lang="en-IN" sz="1600" dirty="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30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09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930E785-4EB3-78CC-61F4-96EB4369D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327795"/>
            <a:ext cx="11430000" cy="6202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366D1-28BA-2053-3A6D-26F1CE45EAA8}"/>
              </a:ext>
            </a:extLst>
          </p:cNvPr>
          <p:cNvSpPr txBox="1"/>
          <p:nvPr/>
        </p:nvSpPr>
        <p:spPr>
          <a:xfrm>
            <a:off x="4055729" y="246772"/>
            <a:ext cx="4080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tx2"/>
                </a:solidFill>
              </a:rPr>
              <a:t>Scikit-</a:t>
            </a:r>
            <a:r>
              <a:rPr lang="en-IN" sz="2800" dirty="0" err="1">
                <a:solidFill>
                  <a:schemeClr val="tx2"/>
                </a:solidFill>
              </a:rPr>
              <a:t>learn's</a:t>
            </a:r>
            <a:r>
              <a:rPr lang="en-IN" sz="2800" dirty="0">
                <a:solidFill>
                  <a:schemeClr val="tx2"/>
                </a:solidFill>
              </a:rPr>
              <a:t> cheat sheet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0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D5B96-8145-A695-5128-3C1DEB79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AF7A-EFE6-EB15-816E-31279636F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Image Recognition CNN</a:t>
            </a:r>
          </a:p>
          <a:p>
            <a:r>
              <a:rPr lang="en-US" sz="2000" dirty="0">
                <a:hlinkClick r:id="rId3"/>
              </a:rPr>
              <a:t>https://poloclub.github.io/cnn-explainer/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Neural Network</a:t>
            </a:r>
          </a:p>
          <a:p>
            <a:r>
              <a:rPr lang="en-US" sz="2000" dirty="0">
                <a:hlinkClick r:id="rId4"/>
              </a:rPr>
              <a:t>tensorspace</a:t>
            </a:r>
            <a:endParaRPr lang="en-US" sz="2000" dirty="0"/>
          </a:p>
          <a:p>
            <a:r>
              <a:rPr lang="en-US" sz="2000" dirty="0">
                <a:hlinkClick r:id="rId5"/>
              </a:rPr>
              <a:t>Play with neural network visualization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116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7E63B-63EF-2362-B3ED-9F59722B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RNN/LSTM – Sequential </a:t>
            </a:r>
          </a:p>
        </p:txBody>
      </p:sp>
      <p:pic>
        <p:nvPicPr>
          <p:cNvPr id="4" name="Content Placeholder 3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F950F848-D76B-ACDB-B67C-BFCD67A75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6526" y="549780"/>
            <a:ext cx="7576272" cy="538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3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A6AFB-9869-57E4-6841-9435048B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554" y="797029"/>
            <a:ext cx="6944811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Transformer – Game Changer (2017)</a:t>
            </a:r>
          </a:p>
        </p:txBody>
      </p:sp>
      <p:pic>
        <p:nvPicPr>
          <p:cNvPr id="7" name="Graphic 6" descr="Maze">
            <a:extLst>
              <a:ext uri="{FF2B5EF4-FFF2-40B4-BE49-F238E27FC236}">
                <a16:creationId xmlns:a16="http://schemas.microsoft.com/office/drawing/2014/main" id="{7E98CC35-E41A-AF6B-6876-EA450B6FD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8000FC0-153E-301D-372C-538E1426A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800" b="1">
                <a:solidFill>
                  <a:schemeClr val="tx2"/>
                </a:solidFill>
              </a:rPr>
              <a:t>Motivation: Why Not RNN/LSTM?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>
                <a:solidFill>
                  <a:schemeClr val="tx2"/>
                </a:solidFill>
              </a:rPr>
              <a:t>RNNs process sequences </a:t>
            </a:r>
            <a:r>
              <a:rPr lang="en-IN" sz="1800" b="1">
                <a:solidFill>
                  <a:schemeClr val="tx2"/>
                </a:solidFill>
              </a:rPr>
              <a:t>sequentially</a:t>
            </a:r>
            <a:r>
              <a:rPr lang="en-IN" sz="1800">
                <a:solidFill>
                  <a:schemeClr val="tx2"/>
                </a:solidFill>
              </a:rPr>
              <a:t>, so they’re slow for long sequences.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>
                <a:solidFill>
                  <a:schemeClr val="tx2"/>
                </a:solidFill>
              </a:rPr>
              <a:t>LSTM has </a:t>
            </a:r>
            <a:r>
              <a:rPr lang="en-IN" sz="1800" b="1">
                <a:solidFill>
                  <a:schemeClr val="tx2"/>
                </a:solidFill>
              </a:rPr>
              <a:t>limited memory</a:t>
            </a:r>
            <a:r>
              <a:rPr lang="en-IN" sz="1800">
                <a:solidFill>
                  <a:schemeClr val="tx2"/>
                </a:solidFill>
              </a:rPr>
              <a:t> and doesn’t scale well.</a:t>
            </a:r>
          </a:p>
          <a:p>
            <a:pPr marL="0" indent="0">
              <a:buNone/>
            </a:pPr>
            <a:endParaRPr lang="en-IN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sz="1800">
                <a:solidFill>
                  <a:schemeClr val="tx2"/>
                </a:solidFill>
              </a:rPr>
              <a:t>Introduced in the paper: </a:t>
            </a:r>
            <a:r>
              <a:rPr lang="en-IN" sz="1800" b="1">
                <a:solidFill>
                  <a:schemeClr val="tx2"/>
                </a:solidFill>
              </a:rPr>
              <a:t>"Attention Is All You Need" (Vaswani et al., 2017)</a:t>
            </a:r>
            <a:endParaRPr lang="en-IN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905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0F30FDE0-2661-09EC-92E8-8FB6BC4511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34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4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graph&#10;&#10;AI-generated content may be incorrect.">
            <a:extLst>
              <a:ext uri="{FF2B5EF4-FFF2-40B4-BE49-F238E27FC236}">
                <a16:creationId xmlns:a16="http://schemas.microsoft.com/office/drawing/2014/main" id="{FBE2E5E6-83BD-75C8-A8F5-41CEEA01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12813</TotalTime>
  <Words>603</Words>
  <Application>Microsoft Macintosh PowerPoint</Application>
  <PresentationFormat>Widescreen</PresentationFormat>
  <Paragraphs>183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Office Theme</vt:lpstr>
      <vt:lpstr>Agentic AI Workshop</vt:lpstr>
      <vt:lpstr>ML</vt:lpstr>
      <vt:lpstr>ML</vt:lpstr>
      <vt:lpstr>PowerPoint Presentation</vt:lpstr>
      <vt:lpstr>DL</vt:lpstr>
      <vt:lpstr>RNN/LSTM – Sequential </vt:lpstr>
      <vt:lpstr>Transformer – Game Changer (2017)</vt:lpstr>
      <vt:lpstr>PowerPoint Presentation</vt:lpstr>
      <vt:lpstr>PowerPoint Presentation</vt:lpstr>
      <vt:lpstr>PowerPoint Presentation</vt:lpstr>
      <vt:lpstr>RAG LLM</vt:lpstr>
      <vt:lpstr>Prompting</vt:lpstr>
      <vt:lpstr>LLM Agents</vt:lpstr>
      <vt:lpstr>PowerPoint Presentation</vt:lpstr>
      <vt:lpstr>Agentic AI system "Goal-oriented reasoning loop"</vt:lpstr>
      <vt:lpstr>Real time use cases for Agentic AI</vt:lpstr>
      <vt:lpstr>Contact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Vrunda Patel</dc:creator>
  <cp:lastModifiedBy>Vrunda Patel</cp:lastModifiedBy>
  <cp:revision>2</cp:revision>
  <dcterms:created xsi:type="dcterms:W3CDTF">2025-07-23T12:23:26Z</dcterms:created>
  <dcterms:modified xsi:type="dcterms:W3CDTF">2025-08-01T09:57:10Z</dcterms:modified>
</cp:coreProperties>
</file>