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77" r:id="rId6"/>
    <p:sldId id="268" r:id="rId7"/>
    <p:sldId id="269" r:id="rId8"/>
    <p:sldId id="273" r:id="rId9"/>
    <p:sldId id="274" r:id="rId10"/>
    <p:sldId id="270" r:id="rId11"/>
    <p:sldId id="261" r:id="rId12"/>
    <p:sldId id="275" r:id="rId13"/>
    <p:sldId id="276"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94" d="100"/>
          <a:sy n="94" d="100"/>
        </p:scale>
        <p:origin x="106" y="8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Lst>
  <dgm:cxnLst>
    <dgm:cxn modelId="{C2D0E194-BD14-4AD2-9E3A-CE984C34B6CD}" type="presOf" srcId="{CD7942A0-B7D2-4B14-8FEA-55FC702F5BE7}" destId="{1D84D8B6-AB32-4491-B5D2-EFE3D7668B88}"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2/2/2024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2/2/2024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2/2/2024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echnwa/PortfolioProjects/blob/main/customer_churn_data.csv"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b="1" i="0" dirty="0">
                <a:solidFill>
                  <a:srgbClr val="242424"/>
                </a:solidFill>
                <a:effectLst/>
                <a:latin typeface="sohne"/>
              </a:rPr>
            </a:br>
            <a:br>
              <a:rPr lang="en-US" dirty="0"/>
            </a:br>
            <a:r>
              <a:rPr lang="en-IN" dirty="0"/>
              <a:t>CUSTOMER CHURN ANALYSIS</a:t>
            </a:r>
            <a:endParaRPr lang="en-US" dirty="0"/>
          </a:p>
        </p:txBody>
      </p:sp>
      <p:sp>
        <p:nvSpPr>
          <p:cNvPr id="5" name="Subtitle 4"/>
          <p:cNvSpPr>
            <a:spLocks noGrp="1"/>
          </p:cNvSpPr>
          <p:nvPr>
            <p:ph type="subTitle" idx="1"/>
          </p:nvPr>
        </p:nvSpPr>
        <p:spPr>
          <a:xfrm>
            <a:off x="1625176" y="2616200"/>
            <a:ext cx="8735325" cy="2973040"/>
          </a:xfrm>
        </p:spPr>
        <p:txBody>
          <a:bodyPr/>
          <a:lstStyle/>
          <a:p>
            <a:r>
              <a:rPr lang="en-IN" dirty="0"/>
              <a:t>POWER BI DASHBOARD</a:t>
            </a:r>
          </a:p>
          <a:p>
            <a:endParaRPr lang="en-IN" dirty="0"/>
          </a:p>
          <a:p>
            <a:endParaRPr lang="en-IN" dirty="0"/>
          </a:p>
          <a:p>
            <a:endParaRPr lang="en-IN" dirty="0"/>
          </a:p>
          <a:p>
            <a:pPr algn="r"/>
            <a:r>
              <a:rPr lang="en-IN" dirty="0"/>
              <a:t> BY:</a:t>
            </a:r>
          </a:p>
          <a:p>
            <a:pPr algn="r"/>
            <a:r>
              <a:rPr lang="en-IN" dirty="0"/>
              <a:t>Vadagam </a:t>
            </a:r>
            <a:r>
              <a:rPr lang="en-IN" dirty="0" err="1"/>
              <a:t>pravalika</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F9DE-F5CB-2ECD-4E7A-B5A8AB053062}"/>
              </a:ext>
            </a:extLst>
          </p:cNvPr>
          <p:cNvSpPr>
            <a:spLocks noGrp="1"/>
          </p:cNvSpPr>
          <p:nvPr>
            <p:ph type="title"/>
          </p:nvPr>
        </p:nvSpPr>
        <p:spPr/>
        <p:txBody>
          <a:bodyPr/>
          <a:lstStyle/>
          <a:p>
            <a:r>
              <a:rPr lang="en-IN" b="1" i="0" dirty="0">
                <a:solidFill>
                  <a:schemeClr val="accent1"/>
                </a:solidFill>
                <a:effectLst/>
                <a:latin typeface="source-serif-pro"/>
              </a:rPr>
              <a:t>Conclusion</a:t>
            </a:r>
            <a:endParaRPr lang="en-IN" dirty="0">
              <a:solidFill>
                <a:schemeClr val="accent1"/>
              </a:solidFill>
            </a:endParaRPr>
          </a:p>
        </p:txBody>
      </p:sp>
      <p:sp>
        <p:nvSpPr>
          <p:cNvPr id="4" name="Content Placeholder 3">
            <a:extLst>
              <a:ext uri="{FF2B5EF4-FFF2-40B4-BE49-F238E27FC236}">
                <a16:creationId xmlns:a16="http://schemas.microsoft.com/office/drawing/2014/main" id="{975BA5E9-2670-E461-2D65-680BAB06C00F}"/>
              </a:ext>
            </a:extLst>
          </p:cNvPr>
          <p:cNvSpPr>
            <a:spLocks noGrp="1"/>
          </p:cNvSpPr>
          <p:nvPr>
            <p:ph sz="half" idx="2"/>
          </p:nvPr>
        </p:nvSpPr>
        <p:spPr>
          <a:xfrm>
            <a:off x="1218883" y="1772816"/>
            <a:ext cx="10492153" cy="4399384"/>
          </a:xfrm>
        </p:spPr>
        <p:txBody>
          <a:bodyPr/>
          <a:lstStyle/>
          <a:p>
            <a:r>
              <a:rPr lang="en-US" b="0" i="0" dirty="0">
                <a:solidFill>
                  <a:srgbClr val="D1D5DB"/>
                </a:solidFill>
                <a:effectLst/>
                <a:latin typeface="Söhne"/>
              </a:rPr>
              <a:t>I conducted a comprehensive Power BI analysis, transforming raw data into a polished report that highlights crucial insights into customer churn factors at the bank. The report equips stakeholders, especially in managing churn among salaried customers, by pinpointing key factors and enabling them to assess the impact of strategic changes over time. It ensures effective churn management through focused and data-driven decision-making.</a:t>
            </a:r>
            <a:endParaRPr lang="en-IN" dirty="0"/>
          </a:p>
        </p:txBody>
      </p:sp>
    </p:spTree>
    <p:extLst>
      <p:ext uri="{BB962C8B-B14F-4D97-AF65-F5344CB8AC3E}">
        <p14:creationId xmlns:p14="http://schemas.microsoft.com/office/powerpoint/2010/main" val="360280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C524-DEB7-09B5-2912-E50085A3912A}"/>
              </a:ext>
            </a:extLst>
          </p:cNvPr>
          <p:cNvSpPr>
            <a:spLocks noGrp="1"/>
          </p:cNvSpPr>
          <p:nvPr>
            <p:ph type="title"/>
          </p:nvPr>
        </p:nvSpPr>
        <p:spPr>
          <a:xfrm>
            <a:off x="1218883" y="274637"/>
            <a:ext cx="10360501" cy="562075"/>
          </a:xfrm>
        </p:spPr>
        <p:txBody>
          <a:bodyPr>
            <a:normAutofit fontScale="90000"/>
          </a:bodyPr>
          <a:lstStyle/>
          <a:p>
            <a:r>
              <a:rPr lang="en-IN" dirty="0">
                <a:solidFill>
                  <a:schemeClr val="accent1"/>
                </a:solidFill>
              </a:rPr>
              <a:t>DASHBOARD </a:t>
            </a:r>
          </a:p>
        </p:txBody>
      </p:sp>
      <p:pic>
        <p:nvPicPr>
          <p:cNvPr id="4" name="Picture 3">
            <a:extLst>
              <a:ext uri="{FF2B5EF4-FFF2-40B4-BE49-F238E27FC236}">
                <a16:creationId xmlns:a16="http://schemas.microsoft.com/office/drawing/2014/main" id="{8716F72C-8793-49D9-BA6C-2E8DC503F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39" y="836712"/>
            <a:ext cx="11206983" cy="5988411"/>
          </a:xfrm>
          <a:prstGeom prst="rect">
            <a:avLst/>
          </a:prstGeom>
        </p:spPr>
      </p:pic>
    </p:spTree>
    <p:extLst>
      <p:ext uri="{BB962C8B-B14F-4D97-AF65-F5344CB8AC3E}">
        <p14:creationId xmlns:p14="http://schemas.microsoft.com/office/powerpoint/2010/main" val="32830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solidFill>
                  <a:schemeClr val="accent1"/>
                </a:solidFill>
              </a:rPr>
              <a:t>OVERVIEW :</a:t>
            </a:r>
            <a:endParaRPr lang="en-US" dirty="0">
              <a:solidFill>
                <a:schemeClr val="accent1"/>
              </a:solidFill>
            </a:endParaRPr>
          </a:p>
        </p:txBody>
      </p:sp>
      <p:sp>
        <p:nvSpPr>
          <p:cNvPr id="14" name="Content Placeholder 13"/>
          <p:cNvSpPr>
            <a:spLocks noGrp="1"/>
          </p:cNvSpPr>
          <p:nvPr>
            <p:ph idx="1"/>
          </p:nvPr>
        </p:nvSpPr>
        <p:spPr/>
        <p:txBody>
          <a:bodyPr/>
          <a:lstStyle/>
          <a:p>
            <a:r>
              <a:rPr lang="en-US" b="0" i="0" dirty="0">
                <a:effectLst/>
                <a:latin typeface="source-serif-pro"/>
              </a:rPr>
              <a:t>What is Customer churn? This is essentially the rate at which customers leave a business against the total customers that are actively in business. This is also known as </a:t>
            </a:r>
            <a:r>
              <a:rPr lang="en-US" b="0" i="1" dirty="0">
                <a:effectLst/>
                <a:latin typeface="source-serif-pro"/>
              </a:rPr>
              <a:t>churn rate </a:t>
            </a:r>
            <a:r>
              <a:rPr lang="en-US" b="0" i="0" dirty="0">
                <a:effectLst/>
                <a:latin typeface="source-serif-pro"/>
              </a:rPr>
              <a:t>or </a:t>
            </a:r>
            <a:r>
              <a:rPr lang="en-US" b="0" i="1" dirty="0">
                <a:effectLst/>
                <a:latin typeface="source-serif-pro"/>
              </a:rPr>
              <a:t>customer attrition</a:t>
            </a:r>
            <a:r>
              <a:rPr lang="en-US" b="0" i="0" dirty="0">
                <a:effectLst/>
                <a:latin typeface="source-serif-pro"/>
              </a:rPr>
              <a:t>.</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chemeClr val="accent1"/>
                </a:solidFill>
                <a:effectLst/>
                <a:latin typeface="source-serif-pro"/>
              </a:rPr>
              <a:t>Objective:</a:t>
            </a:r>
            <a:endParaRPr lang="en-US" dirty="0">
              <a:solidFill>
                <a:schemeClr val="accent1"/>
              </a:solidFill>
            </a:endParaRPr>
          </a:p>
        </p:txBody>
      </p:sp>
      <p:sp>
        <p:nvSpPr>
          <p:cNvPr id="7" name="Content Placeholder 5">
            <a:extLst>
              <a:ext uri="{FF2B5EF4-FFF2-40B4-BE49-F238E27FC236}">
                <a16:creationId xmlns:a16="http://schemas.microsoft.com/office/drawing/2014/main" id="{DE54EFDE-7A4B-4C27-6253-00A9D9843744}"/>
              </a:ext>
            </a:extLst>
          </p:cNvPr>
          <p:cNvSpPr>
            <a:spLocks noGrp="1"/>
          </p:cNvSpPr>
          <p:nvPr>
            <p:ph sz="half" idx="1"/>
          </p:nvPr>
        </p:nvSpPr>
        <p:spPr>
          <a:xfrm>
            <a:off x="1219200" y="1706563"/>
            <a:ext cx="10360184" cy="4465637"/>
          </a:xfrm>
        </p:spPr>
        <p:txBody>
          <a:bodyPr/>
          <a:lstStyle/>
          <a:p>
            <a:r>
              <a:rPr lang="en-US" b="0" i="0" dirty="0">
                <a:effectLst/>
                <a:latin typeface="source-serif-pro"/>
              </a:rPr>
              <a:t>The objective of this analysis is to discover various factors contributing to increased customer churn rate at the bank, and provide the business users with these insights which they can use to make informed decisions and strategize on how to improve customer retention and reduce churn rate.</a:t>
            </a:r>
            <a:endParaRPr lang="en-IN"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About the Data:</a:t>
            </a:r>
            <a:endParaRPr lang="en-US" dirty="0">
              <a:solidFill>
                <a:schemeClr val="accent1"/>
              </a:solidFill>
            </a:endParaRPr>
          </a:p>
        </p:txBody>
      </p:sp>
      <p:sp>
        <p:nvSpPr>
          <p:cNvPr id="7" name="Content Placeholder 5">
            <a:extLst>
              <a:ext uri="{FF2B5EF4-FFF2-40B4-BE49-F238E27FC236}">
                <a16:creationId xmlns:a16="http://schemas.microsoft.com/office/drawing/2014/main" id="{DE54EFDE-7A4B-4C27-6253-00A9D9843744}"/>
              </a:ext>
            </a:extLst>
          </p:cNvPr>
          <p:cNvSpPr>
            <a:spLocks noGrp="1"/>
          </p:cNvSpPr>
          <p:nvPr>
            <p:ph sz="half" idx="1"/>
          </p:nvPr>
        </p:nvSpPr>
        <p:spPr>
          <a:xfrm>
            <a:off x="1219200" y="1706563"/>
            <a:ext cx="10360184" cy="4465637"/>
          </a:xfrm>
        </p:spPr>
        <p:txBody>
          <a:bodyPr/>
          <a:lstStyle/>
          <a:p>
            <a:pPr algn="l"/>
            <a:r>
              <a:rPr lang="en-US" b="0" i="0" dirty="0">
                <a:effectLst/>
                <a:latin typeface="source-serif-pro"/>
              </a:rPr>
              <a:t>The raw data was provided in the form of a </a:t>
            </a:r>
            <a:r>
              <a:rPr lang="en-US" b="0" i="1" u="sng" dirty="0">
                <a:effectLst/>
                <a:latin typeface="source-serif-pro"/>
                <a:hlinkClick r:id="rId2">
                  <a:extLst>
                    <a:ext uri="{A12FA001-AC4F-418D-AE19-62706E023703}">
                      <ahyp:hlinkClr xmlns:ahyp="http://schemas.microsoft.com/office/drawing/2018/hyperlinkcolor" val="tx"/>
                    </a:ext>
                  </a:extLst>
                </a:hlinkClick>
              </a:rPr>
              <a:t>CSV file</a:t>
            </a:r>
            <a:r>
              <a:rPr lang="en-US" b="0" i="0" dirty="0">
                <a:effectLst/>
                <a:latin typeface="source-serif-pro"/>
              </a:rPr>
              <a:t> with 10,000 rows of data. Data was sourced from a commercial bank who was looking to improve its customer churn rate.</a:t>
            </a:r>
          </a:p>
          <a:p>
            <a:pPr algn="l"/>
            <a:r>
              <a:rPr lang="en-US" b="1" i="1" dirty="0">
                <a:effectLst/>
                <a:latin typeface="source-serif-pro"/>
              </a:rPr>
              <a:t>Note</a:t>
            </a:r>
            <a:r>
              <a:rPr lang="en-US" b="0" i="0" dirty="0">
                <a:effectLst/>
                <a:latin typeface="source-serif-pro"/>
              </a:rPr>
              <a:t>: all personally Identifiable information has been removed from this data to protect customer’s private and sensitive information.</a:t>
            </a:r>
          </a:p>
          <a:p>
            <a:endParaRPr lang="en-IN" dirty="0"/>
          </a:p>
        </p:txBody>
      </p:sp>
    </p:spTree>
    <p:extLst>
      <p:ext uri="{BB962C8B-B14F-4D97-AF65-F5344CB8AC3E}">
        <p14:creationId xmlns:p14="http://schemas.microsoft.com/office/powerpoint/2010/main" val="125434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706091"/>
          </a:xfrm>
        </p:spPr>
        <p:txBody>
          <a:bodyPr/>
          <a:lstStyle/>
          <a:p>
            <a:r>
              <a:rPr lang="en-IN" b="1" i="0" dirty="0">
                <a:solidFill>
                  <a:schemeClr val="accent1"/>
                </a:solidFill>
                <a:effectLst/>
                <a:latin typeface="source-serif-pro"/>
              </a:rPr>
              <a:t>Data Dictionary</a:t>
            </a:r>
            <a:endParaRPr lang="en-US" dirty="0">
              <a:solidFill>
                <a:schemeClr val="accent1"/>
              </a:solidFill>
            </a:endParaRPr>
          </a:p>
        </p:txBody>
      </p:sp>
      <p:sp>
        <p:nvSpPr>
          <p:cNvPr id="7" name="Content Placeholder 5">
            <a:extLst>
              <a:ext uri="{FF2B5EF4-FFF2-40B4-BE49-F238E27FC236}">
                <a16:creationId xmlns:a16="http://schemas.microsoft.com/office/drawing/2014/main" id="{DE54EFDE-7A4B-4C27-6253-00A9D9843744}"/>
              </a:ext>
            </a:extLst>
          </p:cNvPr>
          <p:cNvSpPr>
            <a:spLocks noGrp="1"/>
          </p:cNvSpPr>
          <p:nvPr>
            <p:ph sz="half" idx="1"/>
          </p:nvPr>
        </p:nvSpPr>
        <p:spPr>
          <a:xfrm>
            <a:off x="1219200" y="1124744"/>
            <a:ext cx="10360184" cy="5458619"/>
          </a:xfrm>
        </p:spPr>
        <p:txBody>
          <a:bodyPr>
            <a:normAutofit fontScale="62500" lnSpcReduction="20000"/>
          </a:bodyPr>
          <a:lstStyle/>
          <a:p>
            <a:pPr algn="l">
              <a:buFont typeface="Arial" panose="020B0604020202020204" pitchFamily="34" charset="0"/>
              <a:buChar char="•"/>
            </a:pPr>
            <a:r>
              <a:rPr lang="en-US" sz="2900" b="1" i="0" dirty="0" err="1">
                <a:effectLst/>
                <a:latin typeface="source-serif-pro"/>
              </a:rPr>
              <a:t>customer_id</a:t>
            </a:r>
            <a:r>
              <a:rPr lang="en-US" sz="2900" b="0" i="0" dirty="0">
                <a:effectLst/>
                <a:latin typeface="source-serif-pro"/>
              </a:rPr>
              <a:t>: This is the customers’ unique id which identifies them bank wide.</a:t>
            </a:r>
          </a:p>
          <a:p>
            <a:pPr algn="l">
              <a:buFont typeface="Arial" panose="020B0604020202020204" pitchFamily="34" charset="0"/>
              <a:buChar char="•"/>
            </a:pPr>
            <a:r>
              <a:rPr lang="en-US" sz="2900" b="1" i="0" dirty="0" err="1">
                <a:effectLst/>
                <a:latin typeface="source-serif-pro"/>
              </a:rPr>
              <a:t>credit_score</a:t>
            </a:r>
            <a:r>
              <a:rPr lang="en-US" sz="2900" b="1" i="0" dirty="0">
                <a:effectLst/>
                <a:latin typeface="source-serif-pro"/>
              </a:rPr>
              <a:t>:</a:t>
            </a:r>
            <a:r>
              <a:rPr lang="en-US" sz="2900" b="0" i="0" dirty="0">
                <a:effectLst/>
                <a:latin typeface="source-serif-pro"/>
              </a:rPr>
              <a:t> this is the rating of the customers’ credit worthiness, generated based on the information on their credit report.</a:t>
            </a:r>
          </a:p>
          <a:p>
            <a:pPr algn="l">
              <a:buFont typeface="Arial" panose="020B0604020202020204" pitchFamily="34" charset="0"/>
              <a:buChar char="•"/>
            </a:pPr>
            <a:r>
              <a:rPr lang="en-US" sz="2900" b="1" i="0" dirty="0">
                <a:effectLst/>
                <a:latin typeface="source-serif-pro"/>
              </a:rPr>
              <a:t>country</a:t>
            </a:r>
            <a:r>
              <a:rPr lang="en-US" sz="2900" b="0" i="0" dirty="0">
                <a:effectLst/>
                <a:latin typeface="source-serif-pro"/>
              </a:rPr>
              <a:t>: This is the country the customer hails from.</a:t>
            </a:r>
          </a:p>
          <a:p>
            <a:pPr algn="l">
              <a:buFont typeface="Arial" panose="020B0604020202020204" pitchFamily="34" charset="0"/>
              <a:buChar char="•"/>
            </a:pPr>
            <a:r>
              <a:rPr lang="en-US" sz="2900" b="1" i="0" dirty="0">
                <a:effectLst/>
                <a:latin typeface="source-serif-pro"/>
              </a:rPr>
              <a:t>gender</a:t>
            </a:r>
            <a:r>
              <a:rPr lang="en-US" sz="2900" b="0" i="0" dirty="0">
                <a:effectLst/>
                <a:latin typeface="source-serif-pro"/>
              </a:rPr>
              <a:t>: This is the sex of the customer, grouped into male and female.</a:t>
            </a:r>
          </a:p>
          <a:p>
            <a:pPr algn="l">
              <a:buFont typeface="Arial" panose="020B0604020202020204" pitchFamily="34" charset="0"/>
              <a:buChar char="•"/>
            </a:pPr>
            <a:r>
              <a:rPr lang="en-US" sz="2900" b="1" i="0" dirty="0">
                <a:effectLst/>
                <a:latin typeface="source-serif-pro"/>
              </a:rPr>
              <a:t>age</a:t>
            </a:r>
            <a:r>
              <a:rPr lang="en-US" sz="2900" b="0" i="0" dirty="0">
                <a:effectLst/>
                <a:latin typeface="source-serif-pro"/>
              </a:rPr>
              <a:t>: This refers to the customer’s age.</a:t>
            </a:r>
          </a:p>
          <a:p>
            <a:pPr algn="l">
              <a:buFont typeface="Arial" panose="020B0604020202020204" pitchFamily="34" charset="0"/>
              <a:buChar char="•"/>
            </a:pPr>
            <a:r>
              <a:rPr lang="en-US" sz="2900" b="1" i="0" dirty="0">
                <a:effectLst/>
                <a:latin typeface="source-serif-pro"/>
              </a:rPr>
              <a:t>tenure</a:t>
            </a:r>
            <a:r>
              <a:rPr lang="en-US" sz="2900" b="0" i="0" dirty="0">
                <a:effectLst/>
                <a:latin typeface="source-serif-pro"/>
              </a:rPr>
              <a:t>: The number of years of relationship this customer has maintained with the bank.</a:t>
            </a:r>
          </a:p>
          <a:p>
            <a:pPr algn="l">
              <a:buFont typeface="Arial" panose="020B0604020202020204" pitchFamily="34" charset="0"/>
              <a:buChar char="•"/>
            </a:pPr>
            <a:r>
              <a:rPr lang="en-US" sz="2900" b="1" i="0" dirty="0">
                <a:effectLst/>
                <a:latin typeface="source-serif-pro"/>
              </a:rPr>
              <a:t>balance:</a:t>
            </a:r>
            <a:r>
              <a:rPr lang="en-US" sz="2900" b="0" i="0" dirty="0">
                <a:effectLst/>
                <a:latin typeface="source-serif-pro"/>
              </a:rPr>
              <a:t> The deductible balance on their bank account as at time this data was generated.</a:t>
            </a:r>
          </a:p>
          <a:p>
            <a:pPr algn="l">
              <a:buFont typeface="Arial" panose="020B0604020202020204" pitchFamily="34" charset="0"/>
              <a:buChar char="•"/>
            </a:pPr>
            <a:r>
              <a:rPr lang="en-US" sz="2900" b="1" i="0" dirty="0" err="1">
                <a:effectLst/>
                <a:latin typeface="source-serif-pro"/>
              </a:rPr>
              <a:t>products_number</a:t>
            </a:r>
            <a:r>
              <a:rPr lang="en-US" sz="2900" b="1" i="0" dirty="0">
                <a:effectLst/>
                <a:latin typeface="source-serif-pro"/>
              </a:rPr>
              <a:t>:</a:t>
            </a:r>
            <a:r>
              <a:rPr lang="en-US" sz="2900" b="0" i="0" dirty="0">
                <a:effectLst/>
                <a:latin typeface="source-serif-pro"/>
              </a:rPr>
              <a:t> This shows the bank account type the customer has.</a:t>
            </a:r>
          </a:p>
          <a:p>
            <a:pPr algn="l">
              <a:buFont typeface="Arial" panose="020B0604020202020204" pitchFamily="34" charset="0"/>
              <a:buChar char="•"/>
            </a:pPr>
            <a:r>
              <a:rPr lang="en-US" sz="2900" b="1" i="0" dirty="0" err="1">
                <a:effectLst/>
                <a:latin typeface="source-serif-pro"/>
              </a:rPr>
              <a:t>credit_card</a:t>
            </a:r>
            <a:r>
              <a:rPr lang="en-US" sz="2900" b="1" i="0" dirty="0">
                <a:effectLst/>
                <a:latin typeface="source-serif-pro"/>
              </a:rPr>
              <a:t>:</a:t>
            </a:r>
            <a:r>
              <a:rPr lang="en-US" sz="2900" b="0" i="0" dirty="0">
                <a:effectLst/>
                <a:latin typeface="source-serif-pro"/>
              </a:rPr>
              <a:t> This column shows if a customer has a credit card or not, represented as either 1 or 0 respectively.</a:t>
            </a:r>
          </a:p>
          <a:p>
            <a:pPr algn="l">
              <a:buFont typeface="Arial" panose="020B0604020202020204" pitchFamily="34" charset="0"/>
              <a:buChar char="•"/>
            </a:pPr>
            <a:r>
              <a:rPr lang="en-US" sz="2900" b="1" i="0" dirty="0" err="1">
                <a:effectLst/>
                <a:latin typeface="source-serif-pro"/>
              </a:rPr>
              <a:t>active_member</a:t>
            </a:r>
            <a:r>
              <a:rPr lang="en-US" sz="2900" b="1" i="0" dirty="0">
                <a:effectLst/>
                <a:latin typeface="source-serif-pro"/>
              </a:rPr>
              <a:t>:</a:t>
            </a:r>
            <a:r>
              <a:rPr lang="en-US" sz="2900" b="0" i="0" dirty="0">
                <a:effectLst/>
                <a:latin typeface="source-serif-pro"/>
              </a:rPr>
              <a:t> These numerical values show whether an account is active or not, represented as either 1 or 0 respectively.</a:t>
            </a:r>
          </a:p>
          <a:p>
            <a:pPr algn="l">
              <a:buFont typeface="Arial" panose="020B0604020202020204" pitchFamily="34" charset="0"/>
              <a:buChar char="•"/>
            </a:pPr>
            <a:r>
              <a:rPr lang="en-US" sz="2900" b="1" i="0" dirty="0">
                <a:effectLst/>
                <a:latin typeface="source-serif-pro"/>
              </a:rPr>
              <a:t>estimated_ salary</a:t>
            </a:r>
            <a:r>
              <a:rPr lang="en-US" sz="2900" b="0" i="0" dirty="0">
                <a:effectLst/>
                <a:latin typeface="source-serif-pro"/>
              </a:rPr>
              <a:t>: This is the average annual salary received into the account.</a:t>
            </a:r>
          </a:p>
          <a:p>
            <a:pPr algn="l">
              <a:buFont typeface="Arial" panose="020B0604020202020204" pitchFamily="34" charset="0"/>
              <a:buChar char="•"/>
            </a:pPr>
            <a:r>
              <a:rPr lang="en-US" sz="2900" b="1" i="0" dirty="0">
                <a:effectLst/>
                <a:latin typeface="source-serif-pro"/>
              </a:rPr>
              <a:t>churn:</a:t>
            </a:r>
            <a:r>
              <a:rPr lang="en-US" sz="2900" b="0" i="0" dirty="0">
                <a:effectLst/>
                <a:latin typeface="source-serif-pro"/>
              </a:rPr>
              <a:t> This field shows if the customer is still with the bank or not, represented by either 0 or 1 respectively</a:t>
            </a:r>
            <a:r>
              <a:rPr lang="en-US" b="0" i="0" dirty="0">
                <a:solidFill>
                  <a:srgbClr val="242424"/>
                </a:solidFill>
                <a:effectLst/>
                <a:latin typeface="source-serif-pro"/>
              </a:rPr>
              <a:t>.</a:t>
            </a:r>
          </a:p>
          <a:p>
            <a:pPr algn="l">
              <a:buFont typeface="Arial" panose="020B0604020202020204" pitchFamily="34" charset="0"/>
              <a:buChar char="•"/>
            </a:pPr>
            <a:endParaRPr lang="en-US" b="0" i="0" dirty="0">
              <a:effectLst/>
              <a:latin typeface="source-serif-pro"/>
            </a:endParaRPr>
          </a:p>
          <a:p>
            <a:pPr algn="l">
              <a:buFont typeface="Arial" panose="020B0604020202020204" pitchFamily="34" charset="0"/>
              <a:buChar char="•"/>
            </a:pPr>
            <a:endParaRPr lang="en-US" b="0" i="0" dirty="0">
              <a:effectLst/>
              <a:latin typeface="source-serif-pro"/>
            </a:endParaRPr>
          </a:p>
          <a:p>
            <a:endParaRPr lang="en-IN" dirty="0"/>
          </a:p>
        </p:txBody>
      </p:sp>
    </p:spTree>
    <p:extLst>
      <p:ext uri="{BB962C8B-B14F-4D97-AF65-F5344CB8AC3E}">
        <p14:creationId xmlns:p14="http://schemas.microsoft.com/office/powerpoint/2010/main" val="2530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850107"/>
          </a:xfrm>
        </p:spPr>
        <p:txBody>
          <a:bodyPr/>
          <a:lstStyle/>
          <a:p>
            <a:r>
              <a:rPr lang="en-IN" b="1" i="0" dirty="0">
                <a:solidFill>
                  <a:schemeClr val="accent1"/>
                </a:solidFill>
                <a:effectLst/>
                <a:latin typeface="source-serif-pro"/>
              </a:rPr>
              <a:t>Analytical Steps</a:t>
            </a:r>
            <a:endParaRPr lang="en-US" dirty="0">
              <a:solidFill>
                <a:schemeClr val="accent1"/>
              </a:solidFill>
            </a:endParaRPr>
          </a:p>
        </p:txBody>
      </p:sp>
      <p:sp>
        <p:nvSpPr>
          <p:cNvPr id="3" name="Content Placeholder 2"/>
          <p:cNvSpPr>
            <a:spLocks noGrp="1"/>
          </p:cNvSpPr>
          <p:nvPr>
            <p:ph sz="half" idx="1"/>
          </p:nvPr>
        </p:nvSpPr>
        <p:spPr/>
        <p:txBody>
          <a:bodyPr>
            <a:normAutofit fontScale="85000" lnSpcReduction="10000"/>
          </a:bodyPr>
          <a:lstStyle/>
          <a:p>
            <a:pPr algn="l">
              <a:buFont typeface="+mj-lt"/>
              <a:buAutoNum type="arabicPeriod"/>
            </a:pPr>
            <a:r>
              <a:rPr lang="en-US" b="0" i="0" dirty="0">
                <a:effectLst/>
                <a:latin typeface="source-serif-pro"/>
              </a:rPr>
              <a:t>Data Preparation</a:t>
            </a:r>
          </a:p>
          <a:p>
            <a:pPr algn="l">
              <a:buFont typeface="+mj-lt"/>
              <a:buAutoNum type="arabicPeriod"/>
            </a:pPr>
            <a:r>
              <a:rPr lang="en-US" b="0" i="0" dirty="0">
                <a:effectLst/>
                <a:latin typeface="source-serif-pro"/>
              </a:rPr>
              <a:t>Data Categorization and Grouping</a:t>
            </a:r>
          </a:p>
          <a:p>
            <a:pPr algn="l">
              <a:buFont typeface="+mj-lt"/>
              <a:buAutoNum type="arabicPeriod"/>
            </a:pPr>
            <a:r>
              <a:rPr lang="en-US" b="0" i="0" dirty="0">
                <a:effectLst/>
                <a:latin typeface="source-serif-pro"/>
              </a:rPr>
              <a:t>Formatting</a:t>
            </a:r>
          </a:p>
          <a:p>
            <a:pPr algn="l">
              <a:buFont typeface="+mj-lt"/>
              <a:buAutoNum type="arabicPeriod"/>
            </a:pPr>
            <a:r>
              <a:rPr lang="en-US" b="0" i="0" dirty="0">
                <a:effectLst/>
                <a:latin typeface="source-serif-pro"/>
              </a:rPr>
              <a:t>Data Transformation</a:t>
            </a:r>
          </a:p>
          <a:p>
            <a:pPr algn="l">
              <a:buFont typeface="+mj-lt"/>
              <a:buAutoNum type="arabicPeriod"/>
            </a:pPr>
            <a:r>
              <a:rPr lang="en-US" b="0" i="0" dirty="0">
                <a:effectLst/>
                <a:latin typeface="source-serif-pro"/>
              </a:rPr>
              <a:t>Data Modeling</a:t>
            </a:r>
          </a:p>
          <a:p>
            <a:pPr algn="l">
              <a:buFont typeface="+mj-lt"/>
              <a:buAutoNum type="arabicPeriod"/>
            </a:pPr>
            <a:r>
              <a:rPr lang="en-US" b="0" i="0" dirty="0" err="1">
                <a:effectLst/>
                <a:latin typeface="source-serif-pro"/>
              </a:rPr>
              <a:t>Visualisation</a:t>
            </a:r>
            <a:r>
              <a:rPr lang="en-US" b="0" i="0" dirty="0">
                <a:effectLst/>
                <a:latin typeface="source-serif-pro"/>
              </a:rPr>
              <a:t> — Report</a:t>
            </a:r>
          </a:p>
          <a:p>
            <a:pPr algn="l">
              <a:buFont typeface="+mj-lt"/>
              <a:buAutoNum type="arabicPeriod"/>
            </a:pPr>
            <a:r>
              <a:rPr lang="en-US" b="0" i="0" dirty="0">
                <a:effectLst/>
                <a:latin typeface="source-serif-pro"/>
              </a:rPr>
              <a:t>Insights</a:t>
            </a:r>
          </a:p>
          <a:p>
            <a:pPr algn="l">
              <a:buFont typeface="+mj-lt"/>
              <a:buAutoNum type="arabicPeriod"/>
            </a:pPr>
            <a:r>
              <a:rPr lang="en-US" b="0" i="0" dirty="0">
                <a:effectLst/>
                <a:latin typeface="source-serif-pro"/>
              </a:rPr>
              <a:t>Recommendation</a:t>
            </a:r>
          </a:p>
          <a:p>
            <a:pPr algn="l">
              <a:buFont typeface="+mj-lt"/>
              <a:buAutoNum type="arabicPeriod"/>
            </a:pPr>
            <a:r>
              <a:rPr lang="en-US" b="0" i="0" dirty="0">
                <a:effectLst/>
                <a:latin typeface="source-serif-pro"/>
              </a:rPr>
              <a:t>Conclusion</a:t>
            </a:r>
          </a:p>
          <a:p>
            <a:endParaRPr lang="en-US" dirty="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789185439"/>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850107"/>
          </a:xfrm>
        </p:spPr>
        <p:txBody>
          <a:bodyPr/>
          <a:lstStyle/>
          <a:p>
            <a:r>
              <a:rPr lang="en-IN" dirty="0">
                <a:solidFill>
                  <a:schemeClr val="accent1"/>
                </a:solidFill>
              </a:rPr>
              <a:t>Insight’s </a:t>
            </a:r>
            <a:endParaRPr lang="en-US" dirty="0">
              <a:solidFill>
                <a:schemeClr val="accent1"/>
              </a:solidFill>
            </a:endParaRPr>
          </a:p>
        </p:txBody>
      </p:sp>
      <p:sp>
        <p:nvSpPr>
          <p:cNvPr id="10" name="Content Placeholder 9"/>
          <p:cNvSpPr>
            <a:spLocks noGrp="1"/>
          </p:cNvSpPr>
          <p:nvPr>
            <p:ph sz="half" idx="2"/>
          </p:nvPr>
        </p:nvSpPr>
        <p:spPr>
          <a:xfrm>
            <a:off x="1218883" y="1124744"/>
            <a:ext cx="10360501" cy="5047456"/>
          </a:xfrm>
        </p:spPr>
        <p:txBody>
          <a:bodyPr/>
          <a:lstStyle/>
          <a:p>
            <a:pPr algn="l">
              <a:buFont typeface="+mj-lt"/>
              <a:buAutoNum type="arabicPeriod"/>
            </a:pPr>
            <a:r>
              <a:rPr lang="en-US" sz="2400" b="0" i="0" dirty="0">
                <a:effectLst/>
                <a:latin typeface="source-serif-pro"/>
              </a:rPr>
              <a:t>Churn rate for male customers is 65% but the overall male churn rate is at 25%.</a:t>
            </a:r>
          </a:p>
          <a:p>
            <a:pPr algn="l">
              <a:buFont typeface="+mj-lt"/>
              <a:buAutoNum type="arabicPeriod"/>
            </a:pPr>
            <a:r>
              <a:rPr lang="en-US" sz="2400" b="0" i="0" dirty="0">
                <a:effectLst/>
                <a:latin typeface="source-serif-pro"/>
              </a:rPr>
              <a:t>In terms of those with credit card facility, the churn rate is highest amongst lowest credit score group of &gt;400</a:t>
            </a:r>
          </a:p>
          <a:p>
            <a:pPr algn="l">
              <a:buFont typeface="+mj-lt"/>
              <a:buAutoNum type="arabicPeriod"/>
            </a:pPr>
            <a:r>
              <a:rPr lang="en-US" sz="2400" b="0" i="0" dirty="0">
                <a:effectLst/>
                <a:latin typeface="source-serif-pro"/>
              </a:rPr>
              <a:t>Surprisingly, the customers whose account balance are &lt;=200k are the most churned in terms of account balance.</a:t>
            </a:r>
          </a:p>
          <a:p>
            <a:pPr algn="l">
              <a:buFont typeface="+mj-lt"/>
              <a:buAutoNum type="arabicPeriod"/>
            </a:pPr>
            <a:r>
              <a:rPr lang="en-US" sz="2400" b="0" i="0" dirty="0">
                <a:effectLst/>
                <a:latin typeface="source-serif-pro"/>
              </a:rPr>
              <a:t>Overall, Churn rate is very high at 56.2% for middle aged customers between 51–60 years of age.</a:t>
            </a:r>
          </a:p>
          <a:p>
            <a:pPr algn="l">
              <a:buFont typeface="+mj-lt"/>
              <a:buAutoNum type="arabicPeriod"/>
            </a:pPr>
            <a:r>
              <a:rPr lang="en-US" sz="2400" b="0" i="0" dirty="0">
                <a:effectLst/>
                <a:latin typeface="source-serif-pro"/>
              </a:rPr>
              <a:t>For the products, churn rate is high @ 27.7% amongst customers in the Prod 1 group. The age account and credit score factors are same here. Similar situation for prod 2 =, however in prod 2, the churn rate is at all time 100% for customers between the 1k-1ok account balance.</a:t>
            </a:r>
          </a:p>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7A66-14C7-1CDA-26BA-58A32714236A}"/>
              </a:ext>
            </a:extLst>
          </p:cNvPr>
          <p:cNvSpPr>
            <a:spLocks noGrp="1"/>
          </p:cNvSpPr>
          <p:nvPr>
            <p:ph type="title"/>
          </p:nvPr>
        </p:nvSpPr>
        <p:spPr>
          <a:xfrm>
            <a:off x="1218883" y="274637"/>
            <a:ext cx="10360501" cy="850107"/>
          </a:xfrm>
        </p:spPr>
        <p:txBody>
          <a:bodyPr/>
          <a:lstStyle/>
          <a:p>
            <a:r>
              <a:rPr lang="en-IN" b="1" i="0" dirty="0">
                <a:solidFill>
                  <a:schemeClr val="accent1"/>
                </a:solidFill>
                <a:effectLst/>
                <a:latin typeface="source-serif-pro"/>
              </a:rPr>
              <a:t>Recommendation</a:t>
            </a:r>
            <a:endParaRPr lang="en-IN" dirty="0">
              <a:solidFill>
                <a:schemeClr val="accent1"/>
              </a:solidFill>
            </a:endParaRPr>
          </a:p>
        </p:txBody>
      </p:sp>
      <p:sp>
        <p:nvSpPr>
          <p:cNvPr id="4" name="Content Placeholder 3">
            <a:extLst>
              <a:ext uri="{FF2B5EF4-FFF2-40B4-BE49-F238E27FC236}">
                <a16:creationId xmlns:a16="http://schemas.microsoft.com/office/drawing/2014/main" id="{DCD2A389-95A5-CB96-AF5E-4AB4FF03BA5A}"/>
              </a:ext>
            </a:extLst>
          </p:cNvPr>
          <p:cNvSpPr>
            <a:spLocks noGrp="1"/>
          </p:cNvSpPr>
          <p:nvPr>
            <p:ph sz="half" idx="2"/>
          </p:nvPr>
        </p:nvSpPr>
        <p:spPr>
          <a:xfrm>
            <a:off x="1218883" y="1498600"/>
            <a:ext cx="10492153" cy="4882728"/>
          </a:xfrm>
        </p:spPr>
        <p:txBody>
          <a:bodyPr/>
          <a:lstStyle/>
          <a:p>
            <a:pPr algn="l">
              <a:buFont typeface="+mj-lt"/>
              <a:buAutoNum type="arabicPeriod"/>
            </a:pPr>
            <a:r>
              <a:rPr lang="en-US" b="0" i="0" dirty="0">
                <a:effectLst/>
                <a:latin typeface="source-serif-pro"/>
              </a:rPr>
              <a:t>The stakeholders could consider creating products that target seniors close to their early retirement age to avoid losing them.</a:t>
            </a:r>
          </a:p>
          <a:p>
            <a:pPr algn="l">
              <a:buFont typeface="+mj-lt"/>
              <a:buAutoNum type="arabicPeriod"/>
            </a:pPr>
            <a:r>
              <a:rPr lang="en-US" b="0" i="0" dirty="0">
                <a:effectLst/>
                <a:latin typeface="source-serif-pro"/>
              </a:rPr>
              <a:t>An incentive program could be considered for customers who have maintained longer relationship with the bank.</a:t>
            </a:r>
          </a:p>
          <a:p>
            <a:pPr algn="l">
              <a:buFont typeface="+mj-lt"/>
              <a:buAutoNum type="arabicPeriod"/>
            </a:pPr>
            <a:r>
              <a:rPr lang="en-US" b="0" i="0" dirty="0">
                <a:effectLst/>
                <a:latin typeface="source-serif-pro"/>
              </a:rPr>
              <a:t>In the same way, an exclusive package such as travel and vacation packages, subsidized investment portfolio, </a:t>
            </a:r>
            <a:r>
              <a:rPr lang="en-US" b="0" i="0" dirty="0" err="1">
                <a:effectLst/>
                <a:latin typeface="source-serif-pro"/>
              </a:rPr>
              <a:t>e.t.c</a:t>
            </a:r>
            <a:r>
              <a:rPr lang="en-US" b="0" i="0" dirty="0">
                <a:effectLst/>
                <a:latin typeface="source-serif-pro"/>
              </a:rPr>
              <a:t>., could be considered for the customers in the &gt;200k account balance group, to reduce the rate at which they leave the bank.</a:t>
            </a:r>
          </a:p>
          <a:p>
            <a:pPr algn="l">
              <a:buFont typeface="+mj-lt"/>
              <a:buAutoNum type="arabicPeriod"/>
            </a:pPr>
            <a:r>
              <a:rPr lang="en-US" b="0" i="0" dirty="0">
                <a:effectLst/>
                <a:latin typeface="source-serif-pro"/>
              </a:rPr>
              <a:t>The business needs to understand why there is 100% churn rate for Prod 2 customers with account balance of 1k-10k and how to get them back in business.</a:t>
            </a:r>
          </a:p>
          <a:p>
            <a:endParaRPr lang="en-IN" dirty="0"/>
          </a:p>
        </p:txBody>
      </p:sp>
    </p:spTree>
    <p:extLst>
      <p:ext uri="{BB962C8B-B14F-4D97-AF65-F5344CB8AC3E}">
        <p14:creationId xmlns:p14="http://schemas.microsoft.com/office/powerpoint/2010/main" val="410205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45</TotalTime>
  <Words>724</Words>
  <Application>Microsoft Office PowerPoint</Application>
  <PresentationFormat>Custom</PresentationFormat>
  <Paragraphs>53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sohne</vt:lpstr>
      <vt:lpstr>Söhne</vt:lpstr>
      <vt:lpstr>source-serif-pro</vt:lpstr>
      <vt:lpstr>Tech 16x9</vt:lpstr>
      <vt:lpstr>  CUSTOMER CHURN ANALYSIS</vt:lpstr>
      <vt:lpstr>DASHBOARD </vt:lpstr>
      <vt:lpstr>OVERVIEW :</vt:lpstr>
      <vt:lpstr>Objective:</vt:lpstr>
      <vt:lpstr>About the Data:</vt:lpstr>
      <vt:lpstr>Data Dictionary</vt:lpstr>
      <vt:lpstr>Analytical Steps</vt:lpstr>
      <vt:lpstr>Insight’s </vt:lpstr>
      <vt:lpstr>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Pavan Kumar Vadagam</dc:creator>
  <cp:lastModifiedBy>Pavan Kumar Vadagam</cp:lastModifiedBy>
  <cp:revision>3</cp:revision>
  <dcterms:created xsi:type="dcterms:W3CDTF">2024-01-29T12:07:06Z</dcterms:created>
  <dcterms:modified xsi:type="dcterms:W3CDTF">2024-02-02T16:11:38Z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