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y Grotesk Key" panose="020B0604020202020204" charset="0"/>
      <p:regular r:id="rId13"/>
    </p:embeddedFont>
    <p:embeddedFont>
      <p:font typeface="Cy Grotesk Key Bold" panose="020B0604020202020204" charset="0"/>
      <p:regular r:id="rId14"/>
    </p:embeddedFont>
    <p:embeddedFont>
      <p:font typeface="IBM Plex Sans" panose="020B0503050203000203" pitchFamily="34" charset="0"/>
      <p:regular r:id="rId15"/>
    </p:embeddedFont>
    <p:embeddedFont>
      <p:font typeface="IBM Plex Sans Bold" panose="020B0803050203000203" charset="0"/>
      <p:regular r:id="rId16"/>
    </p:embeddedFont>
    <p:embeddedFont>
      <p:font typeface="IBM Plex Sans Italics" panose="020B0604020202020204" charset="0"/>
      <p:regular r:id="rId17"/>
    </p:embeddedFont>
    <p:embeddedFont>
      <p:font typeface="IBM Plex Ser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8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53568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08915" y="3711404"/>
            <a:ext cx="5850385" cy="5546896"/>
          </a:xfrm>
          <a:custGeom>
            <a:avLst/>
            <a:gdLst/>
            <a:ahLst/>
            <a:cxnLst/>
            <a:rect l="l" t="t" r="r" b="b"/>
            <a:pathLst>
              <a:path w="5850385" h="5546896">
                <a:moveTo>
                  <a:pt x="0" y="0"/>
                </a:moveTo>
                <a:lnTo>
                  <a:pt x="5850385" y="0"/>
                </a:lnTo>
                <a:lnTo>
                  <a:pt x="5850385" y="5546896"/>
                </a:lnTo>
                <a:lnTo>
                  <a:pt x="0" y="554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964335"/>
            <a:ext cx="9824636" cy="738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>
                <a:solidFill>
                  <a:srgbClr val="9163CB"/>
                </a:solidFill>
                <a:latin typeface="IBM Plex Serif Bold"/>
              </a:rPr>
              <a:t>Course Title – R Programming (SEC)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166397"/>
            <a:ext cx="9824636" cy="494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2"/>
              </a:lnSpc>
            </a:pPr>
            <a:r>
              <a:rPr lang="en-US" sz="3501">
                <a:solidFill>
                  <a:srgbClr val="7251B5"/>
                </a:solidFill>
                <a:latin typeface="IBM Plex Sans Bold"/>
              </a:rPr>
              <a:t>Team Members</a:t>
            </a:r>
            <a:r>
              <a:rPr lang="en-US" sz="3501">
                <a:solidFill>
                  <a:srgbClr val="000000"/>
                </a:solidFill>
                <a:latin typeface="IBM Plex Sans Bold"/>
              </a:rPr>
              <a:t> </a:t>
            </a: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N.Ashwitha           (120422539008)</a:t>
            </a: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V.Pravalika           (120422539010)</a:t>
            </a: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C.Manasa               (120422539020)</a:t>
            </a:r>
          </a:p>
          <a:p>
            <a:pPr>
              <a:lnSpc>
                <a:spcPts val="4902"/>
              </a:lnSpc>
            </a:pPr>
            <a:endParaRPr lang="en-US" sz="3501">
              <a:solidFill>
                <a:srgbClr val="000000"/>
              </a:solidFill>
              <a:latin typeface="IBM Plex Sans Bold"/>
            </a:endParaRP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Program – B.Sc.</a:t>
            </a: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Combination – MSDS</a:t>
            </a:r>
          </a:p>
          <a:p>
            <a:pPr>
              <a:lnSpc>
                <a:spcPts val="4902"/>
              </a:lnSpc>
            </a:pPr>
            <a:r>
              <a:rPr lang="en-US" sz="3501">
                <a:solidFill>
                  <a:srgbClr val="000000"/>
                </a:solidFill>
                <a:latin typeface="IBM Plex Sans Bold"/>
              </a:rPr>
              <a:t>Year - II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468570" y="1243211"/>
            <a:ext cx="21225141" cy="1885740"/>
            <a:chOff x="0" y="0"/>
            <a:chExt cx="28300187" cy="2514320"/>
          </a:xfrm>
        </p:grpSpPr>
        <p:sp>
          <p:nvSpPr>
            <p:cNvPr id="7" name="TextBox 7"/>
            <p:cNvSpPr txBox="1"/>
            <p:nvPr/>
          </p:nvSpPr>
          <p:spPr>
            <a:xfrm>
              <a:off x="0" y="-142875"/>
              <a:ext cx="28300187" cy="1579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6"/>
                </a:lnSpc>
              </a:pPr>
              <a:r>
                <a:rPr lang="en-US" sz="7076">
                  <a:solidFill>
                    <a:srgbClr val="000000"/>
                  </a:solidFill>
                  <a:latin typeface="Cy Grotesk Key Bold"/>
                </a:rPr>
                <a:t>CUSTOMER SEGMENTATION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843797" y="1331979"/>
              <a:ext cx="14612592" cy="11823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sz="5307">
                  <a:solidFill>
                    <a:srgbClr val="000000"/>
                  </a:solidFill>
                  <a:latin typeface="Cy Grotesk Key"/>
                </a:rPr>
                <a:t>USING K-MEANS CLUSTERING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1424566" y="-1123580"/>
            <a:ext cx="10287000" cy="12534160"/>
            <a:chOff x="0" y="0"/>
            <a:chExt cx="2354580" cy="28689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2868930"/>
            </a:xfrm>
            <a:custGeom>
              <a:avLst/>
              <a:gdLst/>
              <a:ahLst/>
              <a:cxnLst/>
              <a:rect l="l" t="t" r="r" b="b"/>
              <a:pathLst>
                <a:path w="2353310" h="2868930">
                  <a:moveTo>
                    <a:pt x="784860" y="2801620"/>
                  </a:moveTo>
                  <a:cubicBezTo>
                    <a:pt x="905510" y="2842260"/>
                    <a:pt x="1042670" y="2868930"/>
                    <a:pt x="1177290" y="2868930"/>
                  </a:cubicBezTo>
                  <a:cubicBezTo>
                    <a:pt x="1311910" y="2868930"/>
                    <a:pt x="1441450" y="2846070"/>
                    <a:pt x="1560830" y="2805430"/>
                  </a:cubicBezTo>
                  <a:cubicBezTo>
                    <a:pt x="1563370" y="2804160"/>
                    <a:pt x="1565910" y="2804160"/>
                    <a:pt x="1568450" y="2802890"/>
                  </a:cubicBezTo>
                  <a:cubicBezTo>
                    <a:pt x="2016760" y="2640330"/>
                    <a:pt x="2346960" y="2211070"/>
                    <a:pt x="2353310" y="170942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708150"/>
                  </a:lnTo>
                  <a:cubicBezTo>
                    <a:pt x="6350" y="2213610"/>
                    <a:pt x="331470" y="2642870"/>
                    <a:pt x="784860" y="2801620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817897" y="1692818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75630" y="1908742"/>
            <a:ext cx="4420768" cy="8378258"/>
          </a:xfrm>
          <a:custGeom>
            <a:avLst/>
            <a:gdLst/>
            <a:ahLst/>
            <a:cxnLst/>
            <a:rect l="l" t="t" r="r" b="b"/>
            <a:pathLst>
              <a:path w="4420768" h="8378258">
                <a:moveTo>
                  <a:pt x="0" y="0"/>
                </a:moveTo>
                <a:lnTo>
                  <a:pt x="4420768" y="0"/>
                </a:lnTo>
                <a:lnTo>
                  <a:pt x="4420768" y="8378258"/>
                </a:lnTo>
                <a:lnTo>
                  <a:pt x="0" y="8378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74682" y="3710046"/>
            <a:ext cx="1108036" cy="110803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163CB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19362" y="7059592"/>
            <a:ext cx="1108036" cy="110803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163C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591890" y="7130308"/>
            <a:ext cx="962980" cy="966605"/>
          </a:xfrm>
          <a:custGeom>
            <a:avLst/>
            <a:gdLst/>
            <a:ahLst/>
            <a:cxnLst/>
            <a:rect l="l" t="t" r="r" b="b"/>
            <a:pathLst>
              <a:path w="962980" h="966605">
                <a:moveTo>
                  <a:pt x="0" y="0"/>
                </a:moveTo>
                <a:lnTo>
                  <a:pt x="962979" y="0"/>
                </a:lnTo>
                <a:lnTo>
                  <a:pt x="962979" y="966605"/>
                </a:lnTo>
                <a:lnTo>
                  <a:pt x="0" y="966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74682" y="5351482"/>
            <a:ext cx="1108036" cy="110803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163CB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619738" y="5556977"/>
            <a:ext cx="792098" cy="697046"/>
          </a:xfrm>
          <a:custGeom>
            <a:avLst/>
            <a:gdLst/>
            <a:ahLst/>
            <a:cxnLst/>
            <a:rect l="l" t="t" r="r" b="b"/>
            <a:pathLst>
              <a:path w="792098" h="697046">
                <a:moveTo>
                  <a:pt x="0" y="0"/>
                </a:moveTo>
                <a:lnTo>
                  <a:pt x="792098" y="0"/>
                </a:lnTo>
                <a:lnTo>
                  <a:pt x="792098" y="697046"/>
                </a:lnTo>
                <a:lnTo>
                  <a:pt x="0" y="6970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92649" y="3904746"/>
            <a:ext cx="872102" cy="719485"/>
          </a:xfrm>
          <a:custGeom>
            <a:avLst/>
            <a:gdLst/>
            <a:ahLst/>
            <a:cxnLst/>
            <a:rect l="l" t="t" r="r" b="b"/>
            <a:pathLst>
              <a:path w="872102" h="719485">
                <a:moveTo>
                  <a:pt x="0" y="0"/>
                </a:moveTo>
                <a:lnTo>
                  <a:pt x="872102" y="0"/>
                </a:lnTo>
                <a:lnTo>
                  <a:pt x="872102" y="719485"/>
                </a:lnTo>
                <a:lnTo>
                  <a:pt x="0" y="7194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-350396" y="2214836"/>
            <a:ext cx="932869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7251B5"/>
                </a:solidFill>
                <a:latin typeface="Cy Grotesk Key Bold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17897" y="3978314"/>
            <a:ext cx="7544656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BM Plex Sans Bold"/>
              </a:rPr>
              <a:t>Increased customer engagement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17896" y="5634037"/>
            <a:ext cx="6640303" cy="501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IBM Plex Sans Bold"/>
              </a:rPr>
              <a:t>Improved sales and marketing ROI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17897" y="7342148"/>
            <a:ext cx="6251734" cy="501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IBM Plex Sans Bold"/>
              </a:rPr>
              <a:t>Stronger customer relationships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548823" y="1961413"/>
            <a:ext cx="4660393" cy="6114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5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IBM Plex Sans Bold"/>
              </a:rPr>
              <a:t>By implementing these data-driven strategies, the mall can gain a significant competitive advantage, fostering customer loyalty and driving long-term business growth.</a:t>
            </a:r>
          </a:p>
          <a:p>
            <a:pPr algn="ctr">
              <a:lnSpc>
                <a:spcPts val="4845"/>
              </a:lnSpc>
              <a:spcBef>
                <a:spcPct val="0"/>
              </a:spcBef>
            </a:pPr>
            <a:endParaRPr lang="en-US" sz="3461" dirty="0">
              <a:solidFill>
                <a:srgbClr val="000000"/>
              </a:solidFill>
              <a:latin typeface="IBM Plex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58771" y="1028700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144500" y="6699862"/>
            <a:ext cx="10287000" cy="12534160"/>
            <a:chOff x="0" y="0"/>
            <a:chExt cx="2354580" cy="28689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310" cy="2868930"/>
            </a:xfrm>
            <a:custGeom>
              <a:avLst/>
              <a:gdLst/>
              <a:ahLst/>
              <a:cxnLst/>
              <a:rect l="l" t="t" r="r" b="b"/>
              <a:pathLst>
                <a:path w="2353310" h="2868930">
                  <a:moveTo>
                    <a:pt x="784860" y="2801620"/>
                  </a:moveTo>
                  <a:cubicBezTo>
                    <a:pt x="905510" y="2842260"/>
                    <a:pt x="1042670" y="2868930"/>
                    <a:pt x="1177290" y="2868930"/>
                  </a:cubicBezTo>
                  <a:cubicBezTo>
                    <a:pt x="1311910" y="2868930"/>
                    <a:pt x="1441450" y="2846070"/>
                    <a:pt x="1560830" y="2805430"/>
                  </a:cubicBezTo>
                  <a:cubicBezTo>
                    <a:pt x="1563370" y="2804160"/>
                    <a:pt x="1565910" y="2804160"/>
                    <a:pt x="1568450" y="2802890"/>
                  </a:cubicBezTo>
                  <a:cubicBezTo>
                    <a:pt x="2016760" y="2640330"/>
                    <a:pt x="2346960" y="2211070"/>
                    <a:pt x="2353310" y="170942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708150"/>
                  </a:lnTo>
                  <a:cubicBezTo>
                    <a:pt x="6350" y="2213610"/>
                    <a:pt x="331470" y="2642870"/>
                    <a:pt x="784860" y="2801620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5175957" y="2147628"/>
            <a:ext cx="7936085" cy="5991744"/>
          </a:xfrm>
          <a:custGeom>
            <a:avLst/>
            <a:gdLst/>
            <a:ahLst/>
            <a:cxnLst/>
            <a:rect l="l" t="t" r="r" b="b"/>
            <a:pathLst>
              <a:path w="7936085" h="5991744">
                <a:moveTo>
                  <a:pt x="0" y="0"/>
                </a:moveTo>
                <a:lnTo>
                  <a:pt x="7936086" y="0"/>
                </a:lnTo>
                <a:lnTo>
                  <a:pt x="7936086" y="5991744"/>
                </a:lnTo>
                <a:lnTo>
                  <a:pt x="0" y="599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939030" y="8139372"/>
            <a:ext cx="1320270" cy="1014957"/>
          </a:xfrm>
          <a:custGeom>
            <a:avLst/>
            <a:gdLst/>
            <a:ahLst/>
            <a:cxnLst/>
            <a:rect l="l" t="t" r="r" b="b"/>
            <a:pathLst>
              <a:path w="1320270" h="1014957">
                <a:moveTo>
                  <a:pt x="0" y="0"/>
                </a:moveTo>
                <a:lnTo>
                  <a:pt x="1320270" y="0"/>
                </a:lnTo>
                <a:lnTo>
                  <a:pt x="1320270" y="1014958"/>
                </a:lnTo>
                <a:lnTo>
                  <a:pt x="0" y="1014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00775" y="2008180"/>
            <a:ext cx="6458525" cy="6270641"/>
          </a:xfrm>
          <a:custGeom>
            <a:avLst/>
            <a:gdLst/>
            <a:ahLst/>
            <a:cxnLst/>
            <a:rect l="l" t="t" r="r" b="b"/>
            <a:pathLst>
              <a:path w="6458525" h="6270641">
                <a:moveTo>
                  <a:pt x="0" y="0"/>
                </a:moveTo>
                <a:lnTo>
                  <a:pt x="6458525" y="0"/>
                </a:lnTo>
                <a:lnTo>
                  <a:pt x="6458525" y="6270640"/>
                </a:lnTo>
                <a:lnTo>
                  <a:pt x="0" y="6270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-911059" y="5322960"/>
            <a:ext cx="10287000" cy="15294401"/>
            <a:chOff x="0" y="0"/>
            <a:chExt cx="2354580" cy="35007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5758771" y="1028700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0120"/>
            <a:ext cx="531649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62372"/>
            <a:ext cx="9321449" cy="5605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3"/>
              </a:lnSpc>
              <a:spcBef>
                <a:spcPct val="0"/>
              </a:spcBef>
            </a:pPr>
            <a:r>
              <a:rPr lang="en-US" sz="3166" dirty="0">
                <a:solidFill>
                  <a:srgbClr val="000000"/>
                </a:solidFill>
                <a:latin typeface="IBM Plex Sans Bold"/>
              </a:rPr>
              <a:t>Today’s competitive retail </a:t>
            </a:r>
            <a:r>
              <a:rPr lang="en-US" sz="3166" dirty="0" err="1">
                <a:solidFill>
                  <a:srgbClr val="000000"/>
                </a:solidFill>
                <a:latin typeface="IBM Plex Sans Bold"/>
              </a:rPr>
              <a:t>landscape,understanding</a:t>
            </a:r>
            <a:r>
              <a:rPr lang="en-US" sz="3166" dirty="0">
                <a:solidFill>
                  <a:srgbClr val="000000"/>
                </a:solidFill>
                <a:latin typeface="IBM Plex Sans Bold"/>
              </a:rPr>
              <a:t> customer behavior.</a:t>
            </a:r>
          </a:p>
          <a:p>
            <a:pPr>
              <a:lnSpc>
                <a:spcPts val="4433"/>
              </a:lnSpc>
              <a:spcBef>
                <a:spcPct val="0"/>
              </a:spcBef>
            </a:pPr>
            <a:endParaRPr lang="en-US" sz="3166" dirty="0">
              <a:solidFill>
                <a:srgbClr val="000000"/>
              </a:solidFill>
              <a:latin typeface="IBM Plex Sans Bold"/>
            </a:endParaRPr>
          </a:p>
          <a:p>
            <a:pPr>
              <a:lnSpc>
                <a:spcPts val="4433"/>
              </a:lnSpc>
              <a:spcBef>
                <a:spcPct val="0"/>
              </a:spcBef>
            </a:pPr>
            <a:r>
              <a:rPr lang="en-US" sz="3166" dirty="0">
                <a:solidFill>
                  <a:srgbClr val="000000"/>
                </a:solidFill>
                <a:latin typeface="IBM Plex Sans Bold"/>
              </a:rPr>
              <a:t>Utilize K-means clustering to segment mall customer.</a:t>
            </a:r>
          </a:p>
          <a:p>
            <a:pPr>
              <a:lnSpc>
                <a:spcPts val="4433"/>
              </a:lnSpc>
              <a:spcBef>
                <a:spcPct val="0"/>
              </a:spcBef>
            </a:pPr>
            <a:endParaRPr lang="en-US" sz="3166" dirty="0">
              <a:solidFill>
                <a:srgbClr val="000000"/>
              </a:solidFill>
              <a:latin typeface="IBM Plex Sans Bold"/>
            </a:endParaRPr>
          </a:p>
          <a:p>
            <a:pPr>
              <a:lnSpc>
                <a:spcPts val="4433"/>
              </a:lnSpc>
              <a:spcBef>
                <a:spcPct val="0"/>
              </a:spcBef>
            </a:pPr>
            <a:r>
              <a:rPr lang="en-US" sz="3166" dirty="0">
                <a:solidFill>
                  <a:srgbClr val="000000"/>
                </a:solidFill>
                <a:latin typeface="IBM Plex Sans Bold"/>
              </a:rPr>
              <a:t>Identifying distinct customer groups, we can develop targeted marketing strategies.</a:t>
            </a:r>
          </a:p>
          <a:p>
            <a:pPr>
              <a:lnSpc>
                <a:spcPts val="4433"/>
              </a:lnSpc>
              <a:spcBef>
                <a:spcPct val="0"/>
              </a:spcBef>
            </a:pPr>
            <a:endParaRPr lang="en-US" sz="3166" dirty="0">
              <a:solidFill>
                <a:srgbClr val="000000"/>
              </a:solidFill>
              <a:latin typeface="IBM Plex Sans Bold"/>
            </a:endParaRPr>
          </a:p>
          <a:p>
            <a:pPr>
              <a:lnSpc>
                <a:spcPts val="4433"/>
              </a:lnSpc>
              <a:spcBef>
                <a:spcPct val="0"/>
              </a:spcBef>
            </a:pPr>
            <a:endParaRPr lang="en-US" sz="3166" dirty="0">
              <a:solidFill>
                <a:srgbClr val="000000"/>
              </a:solidFill>
              <a:latin typeface="IBM Plex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3816301" y="-3925835"/>
            <a:ext cx="1858535" cy="9335072"/>
            <a:chOff x="0" y="0"/>
            <a:chExt cx="2354580" cy="118266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1826612"/>
            </a:xfrm>
            <a:custGeom>
              <a:avLst/>
              <a:gdLst/>
              <a:ahLst/>
              <a:cxnLst/>
              <a:rect l="l" t="t" r="r" b="b"/>
              <a:pathLst>
                <a:path w="2353310" h="11826612">
                  <a:moveTo>
                    <a:pt x="784860" y="11759302"/>
                  </a:moveTo>
                  <a:cubicBezTo>
                    <a:pt x="905510" y="11799942"/>
                    <a:pt x="1042670" y="11826612"/>
                    <a:pt x="1177290" y="11826612"/>
                  </a:cubicBezTo>
                  <a:cubicBezTo>
                    <a:pt x="1311910" y="11826612"/>
                    <a:pt x="1441450" y="11803752"/>
                    <a:pt x="1560830" y="11763112"/>
                  </a:cubicBezTo>
                  <a:cubicBezTo>
                    <a:pt x="1563370" y="11761842"/>
                    <a:pt x="1565910" y="11761842"/>
                    <a:pt x="1568450" y="11760572"/>
                  </a:cubicBezTo>
                  <a:cubicBezTo>
                    <a:pt x="2016760" y="11598012"/>
                    <a:pt x="2346960" y="11168752"/>
                    <a:pt x="2353310" y="106395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631380"/>
                  </a:lnTo>
                  <a:cubicBezTo>
                    <a:pt x="6350" y="11171292"/>
                    <a:pt x="331470" y="11600552"/>
                    <a:pt x="784860" y="11759302"/>
                  </a:cubicBezTo>
                  <a:close/>
                </a:path>
              </a:pathLst>
            </a:custGeom>
            <a:solidFill>
              <a:srgbClr val="9163C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610326" y="1069847"/>
            <a:ext cx="4698353" cy="8229600"/>
          </a:xfrm>
          <a:custGeom>
            <a:avLst/>
            <a:gdLst/>
            <a:ahLst/>
            <a:cxnLst/>
            <a:rect l="l" t="t" r="r" b="b"/>
            <a:pathLst>
              <a:path w="4698353" h="8229600">
                <a:moveTo>
                  <a:pt x="0" y="0"/>
                </a:moveTo>
                <a:lnTo>
                  <a:pt x="4698353" y="0"/>
                </a:lnTo>
                <a:lnTo>
                  <a:pt x="469835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304169"/>
            <a:ext cx="802281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7944" y="4952548"/>
            <a:ext cx="406244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based on demographics and spending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7944" y="3916482"/>
            <a:ext cx="3980573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7251B5"/>
                </a:solidFill>
                <a:latin typeface="IBM Plex Sans Bold"/>
              </a:rPr>
              <a:t>Using K-means clustering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7944" y="2571911"/>
            <a:ext cx="1592455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9163CB"/>
                </a:solidFill>
                <a:latin typeface="IBM Plex Sans Bold"/>
              </a:rPr>
              <a:t>01</a:t>
            </a:r>
          </a:p>
        </p:txBody>
      </p:sp>
      <p:sp>
        <p:nvSpPr>
          <p:cNvPr id="9" name="Freeform 9"/>
          <p:cNvSpPr/>
          <p:nvPr/>
        </p:nvSpPr>
        <p:spPr>
          <a:xfrm>
            <a:off x="15758771" y="1028700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87944" y="8230101"/>
            <a:ext cx="406244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extract insights into customer behavior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7944" y="7355706"/>
            <a:ext cx="3980573" cy="72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9"/>
              </a:lnSpc>
            </a:pPr>
            <a:r>
              <a:rPr lang="en-US" sz="2999">
                <a:solidFill>
                  <a:srgbClr val="7251B5"/>
                </a:solidFill>
                <a:latin typeface="IBM Plex Sans Bold"/>
              </a:rPr>
              <a:t>Analyze customer segments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7944" y="5934935"/>
            <a:ext cx="1592455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9163CB"/>
                </a:solidFill>
                <a:latin typeface="IBM Plex Sans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72081" y="4952548"/>
            <a:ext cx="4333395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customer features (gender, age, income, spending score).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72081" y="3916482"/>
            <a:ext cx="3980573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7251B5"/>
                </a:solidFill>
                <a:latin typeface="IBM Plex Sans Bold"/>
              </a:rPr>
              <a:t>Explore the distribution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72081" y="2571911"/>
            <a:ext cx="1592455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9163CB"/>
                </a:solidFill>
                <a:latin typeface="IBM Plex Sans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72081" y="8188953"/>
            <a:ext cx="406244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500">
                <a:solidFill>
                  <a:srgbClr val="000000"/>
                </a:solidFill>
                <a:latin typeface="IBM Plex Sans"/>
              </a:rPr>
              <a:t>tailored to each customer segment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72081" y="7317606"/>
            <a:ext cx="3980573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9"/>
              </a:lnSpc>
            </a:pPr>
            <a:r>
              <a:rPr lang="en-US" sz="2999">
                <a:solidFill>
                  <a:srgbClr val="7251B5"/>
                </a:solidFill>
                <a:latin typeface="IBM Plex Sans Bold"/>
              </a:rPr>
              <a:t>Recommend marketing strategies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72081" y="5934935"/>
            <a:ext cx="1592455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9163CB"/>
                </a:solidFill>
                <a:latin typeface="IBM Plex Sans Bold"/>
              </a:rPr>
              <a:t>04</a:t>
            </a:r>
          </a:p>
        </p:txBody>
      </p:sp>
      <p:grpSp>
        <p:nvGrpSpPr>
          <p:cNvPr id="19" name="Group 19"/>
          <p:cNvGrpSpPr/>
          <p:nvPr/>
        </p:nvGrpSpPr>
        <p:grpSpPr>
          <a:xfrm rot="-10800000">
            <a:off x="14269605" y="7459718"/>
            <a:ext cx="10287000" cy="15294401"/>
            <a:chOff x="0" y="0"/>
            <a:chExt cx="2354580" cy="350071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63779" y="1735139"/>
            <a:ext cx="6717570" cy="6816722"/>
          </a:xfrm>
          <a:custGeom>
            <a:avLst/>
            <a:gdLst/>
            <a:ahLst/>
            <a:cxnLst/>
            <a:rect l="l" t="t" r="r" b="b"/>
            <a:pathLst>
              <a:path w="6717570" h="6816722">
                <a:moveTo>
                  <a:pt x="0" y="0"/>
                </a:moveTo>
                <a:lnTo>
                  <a:pt x="6717569" y="0"/>
                </a:lnTo>
                <a:lnTo>
                  <a:pt x="6717569" y="6816722"/>
                </a:lnTo>
                <a:lnTo>
                  <a:pt x="0" y="681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3640" y="914400"/>
            <a:ext cx="716679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LITERATURE REVIEW</a:t>
            </a:r>
          </a:p>
        </p:txBody>
      </p:sp>
      <p:sp>
        <p:nvSpPr>
          <p:cNvPr id="4" name="Freeform 4"/>
          <p:cNvSpPr/>
          <p:nvPr/>
        </p:nvSpPr>
        <p:spPr>
          <a:xfrm>
            <a:off x="14049416" y="2280087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587987" y="2280087"/>
            <a:ext cx="1882483" cy="306751"/>
            <a:chOff x="0" y="0"/>
            <a:chExt cx="2509978" cy="4090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8160" cy="409001"/>
            </a:xfrm>
            <a:custGeom>
              <a:avLst/>
              <a:gdLst/>
              <a:ahLst/>
              <a:cxnLst/>
              <a:rect l="l" t="t" r="r" b="b"/>
              <a:pathLst>
                <a:path w="538160" h="409001">
                  <a:moveTo>
                    <a:pt x="0" y="0"/>
                  </a:moveTo>
                  <a:lnTo>
                    <a:pt x="538160" y="0"/>
                  </a:lnTo>
                  <a:lnTo>
                    <a:pt x="538160" y="409001"/>
                  </a:lnTo>
                  <a:lnTo>
                    <a:pt x="0" y="409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AutoShape 7"/>
            <p:cNvSpPr/>
            <p:nvPr/>
          </p:nvSpPr>
          <p:spPr>
            <a:xfrm>
              <a:off x="711325" y="204501"/>
              <a:ext cx="1798652" cy="0"/>
            </a:xfrm>
            <a:prstGeom prst="line">
              <a:avLst/>
            </a:prstGeom>
            <a:ln w="63500" cap="rnd">
              <a:solidFill>
                <a:srgbClr val="9163CB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6088665" y="3663322"/>
            <a:ext cx="1867141" cy="314008"/>
            <a:chOff x="0" y="0"/>
            <a:chExt cx="2489522" cy="418677"/>
          </a:xfrm>
        </p:grpSpPr>
        <p:sp>
          <p:nvSpPr>
            <p:cNvPr id="9" name="Freeform 9"/>
            <p:cNvSpPr/>
            <p:nvPr/>
          </p:nvSpPr>
          <p:spPr>
            <a:xfrm rot="-10737759">
              <a:off x="1947704" y="4838"/>
              <a:ext cx="538160" cy="409001"/>
            </a:xfrm>
            <a:custGeom>
              <a:avLst/>
              <a:gdLst/>
              <a:ahLst/>
              <a:cxnLst/>
              <a:rect l="l" t="t" r="r" b="b"/>
              <a:pathLst>
                <a:path w="538160" h="409001">
                  <a:moveTo>
                    <a:pt x="0" y="0"/>
                  </a:moveTo>
                  <a:lnTo>
                    <a:pt x="538160" y="0"/>
                  </a:lnTo>
                  <a:lnTo>
                    <a:pt x="538160" y="409001"/>
                  </a:lnTo>
                  <a:lnTo>
                    <a:pt x="0" y="409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AutoShape 10"/>
            <p:cNvSpPr/>
            <p:nvPr/>
          </p:nvSpPr>
          <p:spPr>
            <a:xfrm>
              <a:off x="0" y="177589"/>
              <a:ext cx="1798652" cy="0"/>
            </a:xfrm>
            <a:prstGeom prst="line">
              <a:avLst/>
            </a:prstGeom>
            <a:ln w="63500" cap="rnd">
              <a:solidFill>
                <a:srgbClr val="9163CB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1587987" y="2529688"/>
            <a:ext cx="636781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BM Plex Sans Bold"/>
              </a:rPr>
              <a:t>Customer Segmentation Techniques: A Comprehensive Review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4000" y="3615697"/>
            <a:ext cx="4147117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IBM Plex Sans Italics"/>
              </a:rPr>
              <a:t>by Smith and Brown (2017)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8537" y="4143255"/>
            <a:ext cx="628380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BM Plex Sans"/>
              </a:rPr>
              <a:t>Provides a broad overview of customer segmentation techniques.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597437" y="6043810"/>
            <a:ext cx="1882483" cy="306751"/>
            <a:chOff x="0" y="0"/>
            <a:chExt cx="2509978" cy="4090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8160" cy="409001"/>
            </a:xfrm>
            <a:custGeom>
              <a:avLst/>
              <a:gdLst/>
              <a:ahLst/>
              <a:cxnLst/>
              <a:rect l="l" t="t" r="r" b="b"/>
              <a:pathLst>
                <a:path w="538160" h="409001">
                  <a:moveTo>
                    <a:pt x="0" y="0"/>
                  </a:moveTo>
                  <a:lnTo>
                    <a:pt x="538160" y="0"/>
                  </a:lnTo>
                  <a:lnTo>
                    <a:pt x="538160" y="409001"/>
                  </a:lnTo>
                  <a:lnTo>
                    <a:pt x="0" y="409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AutoShape 16"/>
            <p:cNvSpPr/>
            <p:nvPr/>
          </p:nvSpPr>
          <p:spPr>
            <a:xfrm>
              <a:off x="711325" y="204501"/>
              <a:ext cx="1798652" cy="0"/>
            </a:xfrm>
            <a:prstGeom prst="line">
              <a:avLst/>
            </a:prstGeom>
            <a:ln w="63500" cap="rnd">
              <a:solidFill>
                <a:srgbClr val="9163CB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8210429" y="7427045"/>
            <a:ext cx="1867141" cy="314008"/>
            <a:chOff x="0" y="0"/>
            <a:chExt cx="2489522" cy="418677"/>
          </a:xfrm>
        </p:grpSpPr>
        <p:sp>
          <p:nvSpPr>
            <p:cNvPr id="18" name="Freeform 18"/>
            <p:cNvSpPr/>
            <p:nvPr/>
          </p:nvSpPr>
          <p:spPr>
            <a:xfrm rot="-10737759">
              <a:off x="1947704" y="4838"/>
              <a:ext cx="538160" cy="409001"/>
            </a:xfrm>
            <a:custGeom>
              <a:avLst/>
              <a:gdLst/>
              <a:ahLst/>
              <a:cxnLst/>
              <a:rect l="l" t="t" r="r" b="b"/>
              <a:pathLst>
                <a:path w="538160" h="409001">
                  <a:moveTo>
                    <a:pt x="0" y="0"/>
                  </a:moveTo>
                  <a:lnTo>
                    <a:pt x="538160" y="0"/>
                  </a:lnTo>
                  <a:lnTo>
                    <a:pt x="538160" y="409001"/>
                  </a:lnTo>
                  <a:lnTo>
                    <a:pt x="0" y="409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AutoShape 19"/>
            <p:cNvSpPr/>
            <p:nvPr/>
          </p:nvSpPr>
          <p:spPr>
            <a:xfrm>
              <a:off x="0" y="177589"/>
              <a:ext cx="1798652" cy="0"/>
            </a:xfrm>
            <a:prstGeom prst="line">
              <a:avLst/>
            </a:prstGeom>
            <a:ln w="63500" cap="rnd">
              <a:solidFill>
                <a:srgbClr val="9163CB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0" name="TextBox 20"/>
          <p:cNvSpPr txBox="1"/>
          <p:nvPr/>
        </p:nvSpPr>
        <p:spPr>
          <a:xfrm>
            <a:off x="1597437" y="6293411"/>
            <a:ext cx="828526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BM Plex Sans Bold"/>
              </a:rPr>
              <a:t>Unsupervised Learning Algorithms for Customer Segmentation: A Comparative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87987" y="7379420"/>
            <a:ext cx="3939287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IBM Plex Sans Italics"/>
              </a:rPr>
              <a:t>by Garcia and Lee (2019)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87987" y="7906978"/>
            <a:ext cx="844579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BM Plex Sans"/>
              </a:rPr>
              <a:t>Focuses on the application of unsupervised learning algorithms like K-means for customer segmentation.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5920279" y="-13886289"/>
            <a:ext cx="10287000" cy="15294401"/>
            <a:chOff x="0" y="0"/>
            <a:chExt cx="2354580" cy="350071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58771" y="1028700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747896"/>
            <a:ext cx="5963915" cy="6791208"/>
          </a:xfrm>
          <a:custGeom>
            <a:avLst/>
            <a:gdLst/>
            <a:ahLst/>
            <a:cxnLst/>
            <a:rect l="l" t="t" r="r" b="b"/>
            <a:pathLst>
              <a:path w="5963915" h="6791208">
                <a:moveTo>
                  <a:pt x="0" y="0"/>
                </a:moveTo>
                <a:lnTo>
                  <a:pt x="5963915" y="0"/>
                </a:lnTo>
                <a:lnTo>
                  <a:pt x="5963915" y="6791208"/>
                </a:lnTo>
                <a:lnTo>
                  <a:pt x="0" y="6791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76322" y="438150"/>
            <a:ext cx="754841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DATA AND 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76322" y="2528633"/>
            <a:ext cx="928297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7251B5"/>
                </a:solidFill>
                <a:latin typeface="IBM Plex Sans Bold"/>
              </a:rPr>
              <a:t>Data source</a:t>
            </a:r>
            <a:r>
              <a:rPr lang="en-US" sz="2699" dirty="0">
                <a:solidFill>
                  <a:srgbClr val="000000"/>
                </a:solidFill>
                <a:latin typeface="IBM Plex Sans Bold"/>
              </a:rPr>
              <a:t>: mall's internal database (membership card information)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76322" y="3706558"/>
            <a:ext cx="9282978" cy="56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251B5"/>
                </a:solidFill>
                <a:latin typeface="IBM Plex Sans Bold"/>
              </a:rPr>
              <a:t>Data description:</a:t>
            </a:r>
          </a:p>
          <a:p>
            <a:pPr marL="582928" lvl="1" indent="-291464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Customer ID</a:t>
            </a:r>
          </a:p>
          <a:p>
            <a:pPr marL="582928" lvl="1" indent="-291464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Gender (male/female)</a:t>
            </a:r>
          </a:p>
          <a:p>
            <a:pPr marL="582928" lvl="1" indent="-291464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Age</a:t>
            </a:r>
          </a:p>
          <a:p>
            <a:pPr marL="582928" lvl="1" indent="-291464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Annual Income (in thousands)</a:t>
            </a:r>
          </a:p>
          <a:p>
            <a:pPr marL="582928" lvl="1" indent="-291464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Spending Score (based on buying behavior)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000000"/>
              </a:solidFill>
              <a:latin typeface="IBM Plex Sans Bold"/>
            </a:endParaR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251B5"/>
                </a:solidFill>
                <a:latin typeface="IBM Plex Sans Bold"/>
              </a:rPr>
              <a:t>Methodology:</a:t>
            </a:r>
          </a:p>
          <a:p>
            <a:pPr marL="582928" lvl="1" indent="-291464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K-means clustering algorithm for customer segmentation</a:t>
            </a:r>
          </a:p>
          <a:p>
            <a:pPr marL="582928" lvl="1" indent="-291464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IBM Plex Sans Bold"/>
              </a:rPr>
              <a:t>Exploratory Data Analysis (EDA) to understand data distribution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-5395526" y="6392686"/>
            <a:ext cx="10287000" cy="15294401"/>
            <a:chOff x="0" y="0"/>
            <a:chExt cx="2354580" cy="35007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96382" y="1028700"/>
            <a:ext cx="1500529" cy="375132"/>
          </a:xfrm>
          <a:custGeom>
            <a:avLst/>
            <a:gdLst/>
            <a:ahLst/>
            <a:cxnLst/>
            <a:rect l="l" t="t" r="r" b="b"/>
            <a:pathLst>
              <a:path w="1500529" h="375132">
                <a:moveTo>
                  <a:pt x="0" y="0"/>
                </a:moveTo>
                <a:lnTo>
                  <a:pt x="1500529" y="0"/>
                </a:lnTo>
                <a:lnTo>
                  <a:pt x="1500529" y="375132"/>
                </a:lnTo>
                <a:lnTo>
                  <a:pt x="0" y="37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7096911" y="-1837699"/>
            <a:ext cx="10287000" cy="15294401"/>
            <a:chOff x="0" y="0"/>
            <a:chExt cx="2354580" cy="35007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499092" y="1546407"/>
            <a:ext cx="8115300" cy="4699303"/>
          </a:xfrm>
          <a:custGeom>
            <a:avLst/>
            <a:gdLst/>
            <a:ahLst/>
            <a:cxnLst/>
            <a:rect l="l" t="t" r="r" b="b"/>
            <a:pathLst>
              <a:path w="8115300" h="4699303">
                <a:moveTo>
                  <a:pt x="0" y="0"/>
                </a:moveTo>
                <a:lnTo>
                  <a:pt x="8115300" y="0"/>
                </a:lnTo>
                <a:lnTo>
                  <a:pt x="8115300" y="4699304"/>
                </a:lnTo>
                <a:lnTo>
                  <a:pt x="0" y="4699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14392" y="1692741"/>
            <a:ext cx="8251330" cy="4552970"/>
          </a:xfrm>
          <a:custGeom>
            <a:avLst/>
            <a:gdLst/>
            <a:ahLst/>
            <a:cxnLst/>
            <a:rect l="l" t="t" r="r" b="b"/>
            <a:pathLst>
              <a:path w="8251330" h="4552970">
                <a:moveTo>
                  <a:pt x="0" y="0"/>
                </a:moveTo>
                <a:lnTo>
                  <a:pt x="8251331" y="0"/>
                </a:lnTo>
                <a:lnTo>
                  <a:pt x="8251331" y="4552970"/>
                </a:lnTo>
                <a:lnTo>
                  <a:pt x="0" y="45529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391" r="-5748" b="-139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1649" y="6822447"/>
            <a:ext cx="8862351" cy="3574647"/>
          </a:xfrm>
          <a:custGeom>
            <a:avLst/>
            <a:gdLst/>
            <a:ahLst/>
            <a:cxnLst/>
            <a:rect l="l" t="t" r="r" b="b"/>
            <a:pathLst>
              <a:path w="8862351" h="3574647">
                <a:moveTo>
                  <a:pt x="0" y="0"/>
                </a:moveTo>
                <a:lnTo>
                  <a:pt x="8862351" y="0"/>
                </a:lnTo>
                <a:lnTo>
                  <a:pt x="8862351" y="3574646"/>
                </a:lnTo>
                <a:lnTo>
                  <a:pt x="0" y="3574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34988"/>
            <a:ext cx="7750212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DATA VISUALIZATION </a:t>
            </a:r>
          </a:p>
        </p:txBody>
      </p:sp>
      <p:sp>
        <p:nvSpPr>
          <p:cNvPr id="9" name="Freeform 9"/>
          <p:cNvSpPr/>
          <p:nvPr/>
        </p:nvSpPr>
        <p:spPr>
          <a:xfrm>
            <a:off x="9060607" y="6245711"/>
            <a:ext cx="8036304" cy="4151383"/>
          </a:xfrm>
          <a:custGeom>
            <a:avLst/>
            <a:gdLst/>
            <a:ahLst/>
            <a:cxnLst/>
            <a:rect l="l" t="t" r="r" b="b"/>
            <a:pathLst>
              <a:path w="8036304" h="4151383">
                <a:moveTo>
                  <a:pt x="0" y="0"/>
                </a:moveTo>
                <a:lnTo>
                  <a:pt x="8036304" y="0"/>
                </a:lnTo>
                <a:lnTo>
                  <a:pt x="8036304" y="4151382"/>
                </a:lnTo>
                <a:lnTo>
                  <a:pt x="0" y="41513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11" r="-4011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70313" y="2787828"/>
            <a:ext cx="8817687" cy="4770942"/>
          </a:xfrm>
          <a:custGeom>
            <a:avLst/>
            <a:gdLst/>
            <a:ahLst/>
            <a:cxnLst/>
            <a:rect l="l" t="t" r="r" b="b"/>
            <a:pathLst>
              <a:path w="8817687" h="4770942">
                <a:moveTo>
                  <a:pt x="0" y="0"/>
                </a:moveTo>
                <a:lnTo>
                  <a:pt x="8817687" y="0"/>
                </a:lnTo>
                <a:lnTo>
                  <a:pt x="8817687" y="4770942"/>
                </a:lnTo>
                <a:lnTo>
                  <a:pt x="0" y="4770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8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594238"/>
            <a:ext cx="9629685" cy="5158123"/>
          </a:xfrm>
          <a:custGeom>
            <a:avLst/>
            <a:gdLst/>
            <a:ahLst/>
            <a:cxnLst/>
            <a:rect l="l" t="t" r="r" b="b"/>
            <a:pathLst>
              <a:path w="9629685" h="5158123">
                <a:moveTo>
                  <a:pt x="0" y="0"/>
                </a:moveTo>
                <a:lnTo>
                  <a:pt x="9629685" y="0"/>
                </a:lnTo>
                <a:lnTo>
                  <a:pt x="9629685" y="5158123"/>
                </a:lnTo>
                <a:lnTo>
                  <a:pt x="0" y="515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198"/>
            </a:stretch>
          </a:blipFill>
        </p:spPr>
      </p:sp>
      <p:grpSp>
        <p:nvGrpSpPr>
          <p:cNvPr id="4" name="Group 4"/>
          <p:cNvGrpSpPr/>
          <p:nvPr/>
        </p:nvGrpSpPr>
        <p:grpSpPr>
          <a:xfrm rot="-5400000">
            <a:off x="-1477317" y="-10785233"/>
            <a:ext cx="10287000" cy="15294401"/>
            <a:chOff x="0" y="0"/>
            <a:chExt cx="2354580" cy="35007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14400"/>
            <a:ext cx="281704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RESULT</a:t>
            </a:r>
          </a:p>
        </p:txBody>
      </p:sp>
      <p:sp>
        <p:nvSpPr>
          <p:cNvPr id="7" name="Freeform 7"/>
          <p:cNvSpPr/>
          <p:nvPr/>
        </p:nvSpPr>
        <p:spPr>
          <a:xfrm>
            <a:off x="8578015" y="7635257"/>
            <a:ext cx="2103340" cy="2147158"/>
          </a:xfrm>
          <a:custGeom>
            <a:avLst/>
            <a:gdLst/>
            <a:ahLst/>
            <a:cxnLst/>
            <a:rect l="l" t="t" r="r" b="b"/>
            <a:pathLst>
              <a:path w="2103340" h="2147158">
                <a:moveTo>
                  <a:pt x="0" y="0"/>
                </a:moveTo>
                <a:lnTo>
                  <a:pt x="2103340" y="0"/>
                </a:lnTo>
                <a:lnTo>
                  <a:pt x="2103340" y="2147159"/>
                </a:lnTo>
                <a:lnTo>
                  <a:pt x="0" y="21471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5097" t="-82982" b="-64211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5194" y="1890642"/>
            <a:ext cx="14797611" cy="7367658"/>
          </a:xfrm>
          <a:custGeom>
            <a:avLst/>
            <a:gdLst/>
            <a:ahLst/>
            <a:cxnLst/>
            <a:rect l="l" t="t" r="r" b="b"/>
            <a:pathLst>
              <a:path w="14797611" h="7367658">
                <a:moveTo>
                  <a:pt x="0" y="0"/>
                </a:moveTo>
                <a:lnTo>
                  <a:pt x="14797612" y="0"/>
                </a:lnTo>
                <a:lnTo>
                  <a:pt x="14797612" y="7367658"/>
                </a:lnTo>
                <a:lnTo>
                  <a:pt x="0" y="7367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8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10120"/>
            <a:ext cx="281704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7251B5"/>
                </a:solidFill>
                <a:latin typeface="Cy Grotesk Key Bold"/>
              </a:rPr>
              <a:t>RESULT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11798105" y="-12675961"/>
            <a:ext cx="10287000" cy="18846206"/>
            <a:chOff x="0" y="0"/>
            <a:chExt cx="2354580" cy="43136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4313687"/>
            </a:xfrm>
            <a:custGeom>
              <a:avLst/>
              <a:gdLst/>
              <a:ahLst/>
              <a:cxnLst/>
              <a:rect l="l" t="t" r="r" b="b"/>
              <a:pathLst>
                <a:path w="2353310" h="4313687">
                  <a:moveTo>
                    <a:pt x="784860" y="4246377"/>
                  </a:moveTo>
                  <a:cubicBezTo>
                    <a:pt x="905510" y="4287017"/>
                    <a:pt x="1042670" y="4313687"/>
                    <a:pt x="1177290" y="4313687"/>
                  </a:cubicBezTo>
                  <a:cubicBezTo>
                    <a:pt x="1311910" y="4313687"/>
                    <a:pt x="1441450" y="4290827"/>
                    <a:pt x="1560830" y="4250187"/>
                  </a:cubicBezTo>
                  <a:cubicBezTo>
                    <a:pt x="1563370" y="4248917"/>
                    <a:pt x="1565910" y="4248917"/>
                    <a:pt x="1568450" y="4247647"/>
                  </a:cubicBezTo>
                  <a:cubicBezTo>
                    <a:pt x="2016760" y="4085087"/>
                    <a:pt x="2346960" y="3655827"/>
                    <a:pt x="2353310" y="3149732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147350"/>
                  </a:lnTo>
                  <a:cubicBezTo>
                    <a:pt x="6350" y="3658367"/>
                    <a:pt x="331470" y="4087627"/>
                    <a:pt x="784860" y="4246377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164485"/>
            <a:ext cx="11517774" cy="3742285"/>
          </a:xfrm>
          <a:custGeom>
            <a:avLst/>
            <a:gdLst/>
            <a:ahLst/>
            <a:cxnLst/>
            <a:rect l="l" t="t" r="r" b="b"/>
            <a:pathLst>
              <a:path w="11517774" h="3742285">
                <a:moveTo>
                  <a:pt x="0" y="0"/>
                </a:moveTo>
                <a:lnTo>
                  <a:pt x="11517774" y="0"/>
                </a:lnTo>
                <a:lnTo>
                  <a:pt x="11517774" y="3742284"/>
                </a:lnTo>
                <a:lnTo>
                  <a:pt x="0" y="3742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71309" y="5143500"/>
            <a:ext cx="11587991" cy="5036568"/>
          </a:xfrm>
          <a:custGeom>
            <a:avLst/>
            <a:gdLst/>
            <a:ahLst/>
            <a:cxnLst/>
            <a:rect l="l" t="t" r="r" b="b"/>
            <a:pathLst>
              <a:path w="11587991" h="5036568">
                <a:moveTo>
                  <a:pt x="0" y="0"/>
                </a:moveTo>
                <a:lnTo>
                  <a:pt x="11587991" y="0"/>
                </a:lnTo>
                <a:lnTo>
                  <a:pt x="11587991" y="5036568"/>
                </a:lnTo>
                <a:lnTo>
                  <a:pt x="0" y="503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33400"/>
            <a:ext cx="2930605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7251B5"/>
                </a:solidFill>
                <a:latin typeface="IBM Plex Sans Bold"/>
              </a:rPr>
              <a:t>Intra Clustering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76082" y="4662170"/>
            <a:ext cx="288321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7251B5"/>
                </a:solidFill>
                <a:latin typeface="IBM Plex Sans Bold"/>
              </a:rPr>
              <a:t>Silhouette plot_8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-1646287" y="8976711"/>
            <a:ext cx="9970257" cy="14823478"/>
            <a:chOff x="0" y="0"/>
            <a:chExt cx="2354580" cy="35007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108672" y="-13658993"/>
            <a:ext cx="9970257" cy="14823478"/>
            <a:chOff x="0" y="0"/>
            <a:chExt cx="2354580" cy="35007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3310" cy="3500718"/>
            </a:xfrm>
            <a:custGeom>
              <a:avLst/>
              <a:gdLst/>
              <a:ahLst/>
              <a:cxnLst/>
              <a:rect l="l" t="t" r="r" b="b"/>
              <a:pathLst>
                <a:path w="2353310" h="3500718">
                  <a:moveTo>
                    <a:pt x="784860" y="3433409"/>
                  </a:moveTo>
                  <a:cubicBezTo>
                    <a:pt x="905510" y="3474048"/>
                    <a:pt x="1042670" y="3500718"/>
                    <a:pt x="1177290" y="3500718"/>
                  </a:cubicBezTo>
                  <a:cubicBezTo>
                    <a:pt x="1311910" y="3500718"/>
                    <a:pt x="1441450" y="3477859"/>
                    <a:pt x="1560830" y="3437218"/>
                  </a:cubicBezTo>
                  <a:cubicBezTo>
                    <a:pt x="1563370" y="3435948"/>
                    <a:pt x="1565910" y="3435948"/>
                    <a:pt x="1568450" y="3434679"/>
                  </a:cubicBezTo>
                  <a:cubicBezTo>
                    <a:pt x="2016760" y="3272118"/>
                    <a:pt x="2346960" y="2842859"/>
                    <a:pt x="2353310" y="233926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37508"/>
                  </a:lnTo>
                  <a:cubicBezTo>
                    <a:pt x="6350" y="2845399"/>
                    <a:pt x="331470" y="3274659"/>
                    <a:pt x="784860" y="3433409"/>
                  </a:cubicBezTo>
                  <a:close/>
                </a:path>
              </a:pathLst>
            </a:custGeom>
            <a:solidFill>
              <a:srgbClr val="DEC9E9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Cy Grotesk Key Bold</vt:lpstr>
      <vt:lpstr>IBM Plex Serif Bold</vt:lpstr>
      <vt:lpstr>Arial</vt:lpstr>
      <vt:lpstr>IBM Plex Sans Bold</vt:lpstr>
      <vt:lpstr>IBM Plex Sans</vt:lpstr>
      <vt:lpstr>Calibri</vt:lpstr>
      <vt:lpstr>IBM Plex Sans Italics</vt:lpstr>
      <vt:lpstr>Cy Grotesk Key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preview</dc:title>
  <cp:lastModifiedBy>Akash Nadigepu</cp:lastModifiedBy>
  <cp:revision>4</cp:revision>
  <dcterms:created xsi:type="dcterms:W3CDTF">2006-08-16T00:00:00Z</dcterms:created>
  <dcterms:modified xsi:type="dcterms:W3CDTF">2024-03-18T17:34:12Z</dcterms:modified>
  <dc:identifier>DAF_xN_dqYo</dc:identifier>
</cp:coreProperties>
</file>