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406" y="399715"/>
            <a:ext cx="6172200" cy="411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9"/>
            <a:ext cx="12191979" cy="68579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2265729"/>
            <a:ext cx="12192000" cy="4592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170" y="406399"/>
            <a:ext cx="126364" cy="549910"/>
          </a:xfrm>
          <a:custGeom>
            <a:avLst/>
            <a:gdLst/>
            <a:ahLst/>
            <a:cxnLst/>
            <a:rect l="l" t="t" r="r" b="b"/>
            <a:pathLst>
              <a:path w="126364" h="549910">
                <a:moveTo>
                  <a:pt x="125999" y="549299"/>
                </a:moveTo>
                <a:lnTo>
                  <a:pt x="0" y="549299"/>
                </a:lnTo>
                <a:lnTo>
                  <a:pt x="0" y="0"/>
                </a:lnTo>
                <a:lnTo>
                  <a:pt x="125999" y="0"/>
                </a:lnTo>
                <a:lnTo>
                  <a:pt x="125999" y="549299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24" y="1532202"/>
            <a:ext cx="11314750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915" y="6413360"/>
            <a:ext cx="2590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77" y="3854131"/>
            <a:ext cx="1060577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b="1" spc="4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80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5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54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75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35" dirty="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25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5400" b="1" spc="-16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9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1" y="5574957"/>
            <a:ext cx="9786620" cy="686435"/>
          </a:xfrm>
          <a:custGeom>
            <a:avLst/>
            <a:gdLst/>
            <a:ahLst/>
            <a:cxnLst/>
            <a:rect l="l" t="t" r="r" b="b"/>
            <a:pathLst>
              <a:path w="9786620" h="686435">
                <a:moveTo>
                  <a:pt x="81" y="81"/>
                </a:moveTo>
                <a:lnTo>
                  <a:pt x="9785978" y="81"/>
                </a:lnTo>
                <a:lnTo>
                  <a:pt x="9785978" y="685881"/>
                </a:lnTo>
                <a:lnTo>
                  <a:pt x="81" y="685881"/>
                </a:lnTo>
                <a:lnTo>
                  <a:pt x="81" y="81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578" y="5608748"/>
            <a:ext cx="8118475" cy="5880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60"/>
              </a:spcBef>
            </a:pP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concentrate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efforts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them, </a:t>
            </a:r>
            <a:r>
              <a:rPr sz="1950" spc="-5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Education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77" y="6391009"/>
            <a:ext cx="546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5" dirty="0">
                <a:solidFill>
                  <a:srgbClr val="FFFFFF"/>
                </a:solidFill>
                <a:latin typeface="Calibri"/>
                <a:cs typeface="Calibri"/>
              </a:rPr>
              <a:t>BY: VADAGAM PRAVALIKA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9896" y="6468082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77463"/>
            <a:ext cx="41173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Font typeface="Arial MT"/>
              <a:buChar char="●"/>
              <a:tabLst>
                <a:tab pos="278765" algn="l"/>
              </a:tabLst>
            </a:pPr>
            <a:r>
              <a:rPr sz="15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Univariate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33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93" y="5712472"/>
            <a:ext cx="550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Char char="•"/>
              <a:tabLst>
                <a:tab pos="263525" algn="l"/>
                <a:tab pos="264795" algn="l"/>
                <a:tab pos="856615" algn="l"/>
                <a:tab pos="2411730" algn="l"/>
                <a:tab pos="2751455" algn="l"/>
                <a:tab pos="3946525" algn="l"/>
                <a:tab pos="5312410" algn="l"/>
              </a:tabLst>
            </a:pP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800" b="1" spc="-8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b="1" spc="9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800" b="1" spc="1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ivi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8000"/>
                </a:solidFill>
                <a:latin typeface="Arial"/>
                <a:cs typeface="Arial"/>
              </a:rPr>
              <a:t>y: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68%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cu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ontribu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SMS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3" y="571248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58%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Trafﬁc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combined.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24" y="1550500"/>
            <a:ext cx="5281367" cy="37967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28" y="1645775"/>
            <a:ext cx="5583867" cy="36845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10</a:t>
            </a:fld>
            <a:endParaRPr spc="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20319"/>
            <a:ext cx="42665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Char char="●"/>
              <a:tabLst>
                <a:tab pos="278765" algn="l"/>
              </a:tabLst>
            </a:pPr>
            <a:r>
              <a:rPr sz="1550" b="1" spc="-5" dirty="0">
                <a:solidFill>
                  <a:srgbClr val="424242"/>
                </a:solidFill>
                <a:latin typeface="Arial"/>
                <a:cs typeface="Arial"/>
              </a:rPr>
              <a:t>Univariate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424242"/>
                </a:solidFill>
                <a:latin typeface="Arial"/>
                <a:cs typeface="Arial"/>
              </a:rPr>
              <a:t>–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68" y="4791905"/>
            <a:ext cx="4445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"Landing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Submission"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53%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identiﬁed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39%.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8431" y="4791909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50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Unemployed.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25" y="1360075"/>
            <a:ext cx="5716325" cy="31277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079" y="1360064"/>
            <a:ext cx="5716325" cy="31277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11</a:t>
            </a:fld>
            <a:endParaRPr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128" y="955663"/>
            <a:ext cx="10047825" cy="4572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00" y="5364839"/>
            <a:ext cx="1011364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2000" b="1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endParaRPr sz="20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52%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originated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"Landing</a:t>
            </a:r>
            <a:r>
              <a:rPr sz="1800" i="1" spc="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i="1" spc="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Submission"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36%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14604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i="1" spc="25" dirty="0">
                <a:solidFill>
                  <a:srgbClr val="424242"/>
                </a:solidFill>
                <a:latin typeface="Arial"/>
                <a:cs typeface="Arial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approximately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39%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4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31%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13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92" y="1150102"/>
            <a:ext cx="10047824" cy="4346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675" y="5533548"/>
            <a:ext cx="96196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5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Unemployed,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of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34%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32893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4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Professional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7.6%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almost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92%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24" y="5654780"/>
            <a:ext cx="10813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Not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Email: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92%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leads.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37" y="1681756"/>
            <a:ext cx="10047824" cy="3499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174331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524" y="5470495"/>
            <a:ext cx="75501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20" dirty="0">
                <a:solidFill>
                  <a:srgbClr val="424242"/>
                </a:solidFill>
                <a:latin typeface="Arial"/>
                <a:cs typeface="Arial"/>
              </a:rPr>
              <a:t>Goog</a:t>
            </a: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065" y="5448651"/>
            <a:ext cx="407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40%</a:t>
            </a:r>
            <a:r>
              <a:rPr sz="18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out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31%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524" y="5744815"/>
            <a:ext cx="131064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Direct</a:t>
            </a:r>
            <a:r>
              <a:rPr sz="1800" i="1" spc="-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562" y="5722971"/>
            <a:ext cx="7357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32%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27%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524" y="6019135"/>
            <a:ext cx="157099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Organic</a:t>
            </a:r>
            <a:r>
              <a:rPr sz="1800" i="1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936" y="5997291"/>
            <a:ext cx="7880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424242"/>
                </a:solidFill>
                <a:latin typeface="Arial"/>
                <a:cs typeface="Arial"/>
              </a:rPr>
              <a:t>37.8%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spc="-10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12.5%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49" y="5448651"/>
            <a:ext cx="163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524" y="6293455"/>
            <a:ext cx="103695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1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3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8471" y="6271611"/>
            <a:ext cx="887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91%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951" y="1074720"/>
            <a:ext cx="10097214" cy="4177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609730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Las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Activity: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49" y="588405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45" y="5905894"/>
            <a:ext cx="107124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SMS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Sent'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3739" y="5884050"/>
            <a:ext cx="827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high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63%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49" y="615837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45" y="6180215"/>
            <a:ext cx="150495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Email</a:t>
            </a:r>
            <a:r>
              <a:rPr sz="1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Opened'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861" y="6158370"/>
            <a:ext cx="888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38%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37%</a:t>
            </a:r>
            <a:r>
              <a:rPr sz="1800" b="1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824" y="6432691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65" y="962212"/>
            <a:ext cx="10104270" cy="4685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17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43" y="1140340"/>
            <a:ext cx="10047823" cy="4967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399" y="5866182"/>
            <a:ext cx="10370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Specialization: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HR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Finance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shows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87171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80" dirty="0"/>
              <a:t> </a:t>
            </a:r>
            <a:r>
              <a:rPr spc="90" dirty="0"/>
              <a:t>Bivariate</a:t>
            </a:r>
            <a:r>
              <a:rPr spc="-80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55" dirty="0"/>
              <a:t>Numerical</a:t>
            </a:r>
            <a:r>
              <a:rPr spc="-80" dirty="0"/>
              <a:t> </a:t>
            </a:r>
            <a:r>
              <a:rPr spc="65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561" y="1295406"/>
            <a:ext cx="3764610" cy="32830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64" y="1343136"/>
            <a:ext cx="7255886" cy="2577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2274" y="4688306"/>
            <a:ext cx="6393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Past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 </a:t>
            </a:r>
            <a:r>
              <a:rPr sz="1800" b="1" spc="-60" dirty="0">
                <a:solidFill>
                  <a:srgbClr val="424242"/>
                </a:solidFill>
                <a:latin typeface="Arial"/>
                <a:cs typeface="Arial"/>
              </a:rPr>
              <a:t>spends 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Website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spends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box-plot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18</a:t>
            </a:fld>
            <a:endParaRPr spc="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03338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85" dirty="0"/>
              <a:t> </a:t>
            </a:r>
            <a:r>
              <a:rPr spc="70" dirty="0"/>
              <a:t>Preparation</a:t>
            </a:r>
            <a:r>
              <a:rPr spc="-85" dirty="0"/>
              <a:t> </a:t>
            </a:r>
            <a:r>
              <a:rPr spc="15" dirty="0"/>
              <a:t>before</a:t>
            </a:r>
            <a:r>
              <a:rPr spc="-80" dirty="0"/>
              <a:t> </a:t>
            </a:r>
            <a:r>
              <a:rPr spc="100" dirty="0"/>
              <a:t>Model</a:t>
            </a:r>
            <a:r>
              <a:rPr spc="-85" dirty="0"/>
              <a:t> </a:t>
            </a:r>
            <a:r>
              <a:rPr spc="65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19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52938" y="1269587"/>
            <a:ext cx="1006094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already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/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previous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endParaRPr sz="1800">
              <a:latin typeface="Microsoft Sans Serif"/>
              <a:cs typeface="Microsoft Sans Serif"/>
            </a:endParaRPr>
          </a:p>
          <a:p>
            <a:pPr marL="226695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dummy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(one-hot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encoded)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Source,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Splitting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Train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Test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Sets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70:30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ratio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chosen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scaling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scale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correlations</a:t>
            </a:r>
            <a:endParaRPr sz="1800">
              <a:latin typeface="Microsoft Sans Serif"/>
              <a:cs typeface="Microsoft Sans Serif"/>
            </a:endParaRPr>
          </a:p>
          <a:p>
            <a:pPr marL="683895" marR="654050" lvl="1" indent="-252729">
              <a:lnSpc>
                <a:spcPct val="114999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highly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6997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</a:t>
            </a:r>
            <a:r>
              <a:rPr spc="-110" dirty="0"/>
              <a:t> </a:t>
            </a:r>
            <a:r>
              <a:rPr spc="90" dirty="0"/>
              <a:t>of</a:t>
            </a:r>
            <a:r>
              <a:rPr spc="-105" dirty="0"/>
              <a:t> </a:t>
            </a:r>
            <a:r>
              <a:rPr spc="75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71" y="1340973"/>
            <a:ext cx="4584065" cy="490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59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Background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Suggested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Ideas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Approach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EDA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Preparation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tuning)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Recommendations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20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091216"/>
            <a:ext cx="9615170" cy="34347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008000"/>
                </a:solidFill>
                <a:latin typeface="Arial"/>
                <a:cs typeface="Arial"/>
              </a:rPr>
              <a:t>Feature</a:t>
            </a:r>
            <a:r>
              <a:rPr sz="2200" b="1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8000"/>
                </a:solidFill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  <a:p>
            <a:pPr marL="241300" indent="-214629">
              <a:lnSpc>
                <a:spcPct val="100000"/>
              </a:lnSpc>
              <a:spcBef>
                <a:spcPts val="96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lots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dimension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large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reduce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computation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time.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70" dirty="0">
                <a:latin typeface="Arial"/>
                <a:cs typeface="Arial"/>
              </a:rPr>
              <a:t>Recursive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Feature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Elimination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(RFE)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ou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400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○"/>
              <a:tabLst>
                <a:tab pos="698500" algn="l"/>
              </a:tabLst>
            </a:pP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48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21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78349" y="1132421"/>
            <a:ext cx="1020000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5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Reduction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0.05.</a:t>
            </a:r>
            <a:endParaRPr sz="1800">
              <a:latin typeface="Microsoft Sans Serif"/>
              <a:cs typeface="Microsoft Sans Serif"/>
            </a:endParaRPr>
          </a:p>
          <a:p>
            <a:pPr marL="201295" indent="-189230">
              <a:lnSpc>
                <a:spcPct val="100000"/>
              </a:lnSpc>
              <a:spcBef>
                <a:spcPts val="208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looks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stable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four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iteration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with: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&lt;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sign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multicollinearity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VIFs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01295" marR="156845" indent="-189230">
              <a:lnSpc>
                <a:spcPct val="150000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Hence,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logm4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further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predictions.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5593" y="988837"/>
            <a:ext cx="3387725" cy="5668645"/>
            <a:chOff x="3945593" y="988837"/>
            <a:chExt cx="3387725" cy="566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593" y="4028428"/>
              <a:ext cx="3387203" cy="2628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100" y="988837"/>
              <a:ext cx="3108599" cy="3054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614" y="290981"/>
            <a:ext cx="3527425" cy="11283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0" spc="-2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9275" y="988850"/>
            <a:ext cx="3488690" cy="5668645"/>
            <a:chOff x="8069275" y="988850"/>
            <a:chExt cx="3488690" cy="566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275" y="4028431"/>
              <a:ext cx="3488314" cy="2628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375" y="988850"/>
              <a:ext cx="3015806" cy="3054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2112" y="405975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22</a:t>
            </a:fld>
            <a:endParaRPr spc="50" dirty="0"/>
          </a:p>
        </p:txBody>
      </p:sp>
      <p:sp>
        <p:nvSpPr>
          <p:cNvPr id="10" name="object 10"/>
          <p:cNvSpPr txBox="1"/>
          <p:nvPr/>
        </p:nvSpPr>
        <p:spPr>
          <a:xfrm>
            <a:off x="8349187" y="439150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0.41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000" y="1843813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Microsoft Sans Serif"/>
                <a:cs typeface="Microsoft Sans Serif"/>
              </a:rPr>
              <a:t>It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decided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go</a:t>
            </a:r>
            <a:r>
              <a:rPr sz="1400" spc="-15" dirty="0">
                <a:latin typeface="Microsoft Sans Serif"/>
                <a:cs typeface="Microsoft Sans Serif"/>
              </a:rPr>
              <a:t> ahead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 </a:t>
            </a:r>
            <a:r>
              <a:rPr sz="1400" spc="25" dirty="0">
                <a:latin typeface="Microsoft Sans Serif"/>
                <a:cs typeface="Microsoft Sans Serif"/>
              </a:rPr>
              <a:t>cutoff </a:t>
            </a:r>
            <a:r>
              <a:rPr sz="1400" spc="15" dirty="0">
                <a:latin typeface="Microsoft Sans Serif"/>
                <a:cs typeface="Microsoft Sans Serif"/>
              </a:rPr>
              <a:t>after </a:t>
            </a:r>
            <a:r>
              <a:rPr sz="1400" spc="-10" dirty="0">
                <a:latin typeface="Microsoft Sans Serif"/>
                <a:cs typeface="Microsoft Sans Serif"/>
              </a:rPr>
              <a:t>checking </a:t>
            </a:r>
            <a:r>
              <a:rPr sz="1400" spc="10" dirty="0">
                <a:latin typeface="Microsoft Sans Serif"/>
                <a:cs typeface="Microsoft Sans Serif"/>
              </a:rPr>
              <a:t>evaluation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both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plots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20" y="8080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Train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0.88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10" y="3109110"/>
            <a:ext cx="3524641" cy="35246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0596" y="9604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Test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0.87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6955" y="3219418"/>
            <a:ext cx="3302062" cy="33020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23</a:t>
            </a:fld>
            <a:endParaRPr spc="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24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14" y="1013640"/>
            <a:ext cx="427164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781B"/>
                </a:solidFill>
                <a:latin typeface="Arial MT"/>
                <a:cs typeface="Arial MT"/>
              </a:rPr>
              <a:t>Confusion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Matrix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&amp;</a:t>
            </a:r>
            <a:r>
              <a:rPr sz="2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Metrics</a:t>
            </a:r>
            <a:endParaRPr sz="28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18" y="1784874"/>
            <a:ext cx="3854337" cy="3095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7708" y="144580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C0781B"/>
                </a:solidFill>
                <a:latin typeface="Arial MT"/>
                <a:cs typeface="Arial MT"/>
              </a:rPr>
              <a:t>Test</a:t>
            </a:r>
            <a:r>
              <a:rPr sz="1800" spc="-4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675" y="1784874"/>
            <a:ext cx="3964911" cy="3030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80" y="5089864"/>
            <a:ext cx="111696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063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0" dirty="0">
                <a:latin typeface="Microsoft Sans Serif"/>
                <a:cs typeface="Microsoft Sans Serif"/>
              </a:rPr>
              <a:t>Using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cut-off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value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0.345,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achieved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80.05%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train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set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and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79.82%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40" dirty="0">
                <a:latin typeface="Arial"/>
                <a:cs typeface="Arial"/>
              </a:rPr>
              <a:t>set</a:t>
            </a:r>
            <a:r>
              <a:rPr sz="1700" spc="-40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marR="5080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5" dirty="0">
                <a:latin typeface="Microsoft Sans Serif"/>
                <a:cs typeface="Microsoft Sans Serif"/>
              </a:rPr>
              <a:t>Sensitivity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case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indicates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how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many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identify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correctly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out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all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potential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6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are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converting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85" dirty="0">
                <a:latin typeface="Microsoft Sans Serif"/>
                <a:cs typeface="Microsoft Sans Serif"/>
              </a:rPr>
              <a:t>CEO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Education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had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set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target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35" dirty="0">
                <a:latin typeface="Arial"/>
                <a:cs typeface="Arial"/>
              </a:rPr>
              <a:t>around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80%</a:t>
            </a:r>
            <a:r>
              <a:rPr sz="1700" spc="35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also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achieved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b="1" spc="-75" dirty="0">
                <a:latin typeface="Arial"/>
                <a:cs typeface="Arial"/>
              </a:rPr>
              <a:t>accuracy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 </a:t>
            </a:r>
            <a:r>
              <a:rPr sz="1700" b="1" spc="30" dirty="0">
                <a:latin typeface="Arial"/>
                <a:cs typeface="Arial"/>
              </a:rPr>
              <a:t>80.46%</a:t>
            </a:r>
            <a:r>
              <a:rPr sz="1700" spc="30" dirty="0">
                <a:latin typeface="Microsoft Sans Serif"/>
                <a:cs typeface="Microsoft Sans Serif"/>
              </a:rPr>
              <a:t>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line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with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study's</a:t>
            </a:r>
            <a:r>
              <a:rPr sz="1700" spc="-10" dirty="0">
                <a:latin typeface="Microsoft Sans Serif"/>
                <a:cs typeface="Microsoft Sans Serif"/>
              </a:rPr>
              <a:t> objectives.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25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97664" y="1113206"/>
            <a:ext cx="1101344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per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statement,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increasing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crucial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 the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growth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Education. </a:t>
            </a:r>
            <a:r>
              <a:rPr sz="18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achieve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this,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developed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 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303530" marR="22225" indent="-291465" algn="just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determined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coefﬁcients,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features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priority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efforts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Source_Welingak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5.39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Source_Reference: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2.93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Current_occupation_Working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Professional: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2.67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Activity_SMS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Activity_Others: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1.25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Activity_Email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0.94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Source_Olark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Chat: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0.91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24242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303530" marR="22860" indent="-291465">
              <a:lnSpc>
                <a:spcPct val="100000"/>
              </a:lnSpc>
              <a:spcBef>
                <a:spcPts val="5"/>
              </a:spcBef>
              <a:buChar char="•"/>
              <a:tabLst>
                <a:tab pos="303530" algn="l"/>
                <a:tab pos="304165" algn="l"/>
                <a:tab pos="796925" algn="l"/>
                <a:tab pos="1418590" algn="l"/>
                <a:tab pos="1976755" algn="l"/>
                <a:tab pos="3065145" algn="l"/>
                <a:tab pos="4034790" algn="l"/>
                <a:tab pos="4624705" algn="l"/>
                <a:tab pos="5636895" algn="l"/>
                <a:tab pos="6923405" algn="l"/>
                <a:tab pos="7468870" algn="l"/>
                <a:tab pos="8035925" algn="l"/>
                <a:tab pos="8965565" algn="l"/>
                <a:tab pos="10012045" algn="l"/>
                <a:tab pos="10700385" algn="l"/>
              </a:tabLst>
            </a:pPr>
            <a:r>
              <a:rPr sz="1800" spc="17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tiﬁed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eatu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es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wi</a:t>
            </a:r>
            <a:r>
              <a:rPr sz="18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ﬁcients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hat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indi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en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ial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eas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 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include: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Hospitality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Management: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-1.09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Others: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-1.20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Submission: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-1.26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61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26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532202"/>
            <a:ext cx="991362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8000"/>
                </a:solidFill>
                <a:latin typeface="Arial"/>
                <a:cs typeface="Arial"/>
              </a:rPr>
              <a:t>increase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8000"/>
                </a:solidFill>
                <a:latin typeface="Arial"/>
                <a:cs typeface="Arial"/>
              </a:rPr>
              <a:t>Conversion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8000"/>
                </a:solidFill>
                <a:latin typeface="Arial"/>
                <a:cs typeface="Arial"/>
              </a:rPr>
              <a:t>Rates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attract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high-quality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top-performing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Optimize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channels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engagement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424242"/>
                </a:solidFill>
                <a:latin typeface="Arial"/>
                <a:cs typeface="Arial"/>
              </a:rPr>
              <a:t>professionals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tailored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messaging.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spcBef>
                <a:spcPts val="1964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budget/spend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done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25" dirty="0">
                <a:solidFill>
                  <a:srgbClr val="424242"/>
                </a:solidFill>
                <a:latin typeface="Arial"/>
                <a:cs typeface="Arial"/>
              </a:rPr>
              <a:t>Welingak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20" dirty="0">
                <a:solidFill>
                  <a:srgbClr val="424242"/>
                </a:solidFill>
                <a:latin typeface="Arial"/>
                <a:cs typeface="Arial"/>
              </a:rPr>
              <a:t>Website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terms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advertising,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50">
              <a:latin typeface="Microsoft Sans Serif"/>
              <a:cs typeface="Microsoft Sans Serif"/>
            </a:endParaRPr>
          </a:p>
          <a:p>
            <a:pPr marL="469900" marR="5080" indent="-365760">
              <a:lnSpc>
                <a:spcPts val="2030"/>
              </a:lnSpc>
              <a:spcBef>
                <a:spcPts val="90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Incentives/discounts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lead,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encourage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references.</a:t>
            </a:r>
            <a:endParaRPr sz="1750">
              <a:latin typeface="Microsoft Sans Serif"/>
              <a:cs typeface="Microsoft Sans Serif"/>
            </a:endParaRPr>
          </a:p>
          <a:p>
            <a:pPr marL="469900" marR="6350" indent="-365760">
              <a:lnSpc>
                <a:spcPts val="2030"/>
              </a:lnSpc>
              <a:spcBef>
                <a:spcPts val="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Working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aggressively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better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ﬁnancial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situation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pay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fees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too.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identify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areas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improvement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negative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offerings.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Review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areas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556" y="4019062"/>
            <a:ext cx="2181860" cy="19018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marR="5080">
              <a:lnSpc>
                <a:spcPts val="7000"/>
              </a:lnSpc>
              <a:spcBef>
                <a:spcPts val="975"/>
              </a:spcBef>
            </a:pPr>
            <a:r>
              <a:rPr sz="6450" b="0" i="1" spc="-35" dirty="0">
                <a:latin typeface="Cambria"/>
                <a:cs typeface="Cambria"/>
              </a:rPr>
              <a:t>Thank  </a:t>
            </a:r>
            <a:r>
              <a:rPr sz="6450" b="0" i="1" spc="325" dirty="0">
                <a:latin typeface="Cambria"/>
                <a:cs typeface="Cambria"/>
              </a:rPr>
              <a:t>You!</a:t>
            </a:r>
            <a:endParaRPr sz="6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54443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Background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5" dirty="0"/>
              <a:t> </a:t>
            </a:r>
            <a:r>
              <a:rPr spc="275" dirty="0"/>
              <a:t>X</a:t>
            </a:r>
            <a:r>
              <a:rPr spc="-85" dirty="0"/>
              <a:t> </a:t>
            </a:r>
            <a:r>
              <a:rPr spc="65" dirty="0"/>
              <a:t>Education</a:t>
            </a:r>
            <a:r>
              <a:rPr spc="-85" dirty="0"/>
              <a:t> </a:t>
            </a:r>
            <a:r>
              <a:rPr spc="114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60" y="1301905"/>
            <a:ext cx="10403840" cy="46577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63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named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sells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online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industry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professionals.</a:t>
            </a:r>
            <a:endParaRPr sz="1700">
              <a:latin typeface="Microsoft Sans Serif"/>
              <a:cs typeface="Microsoft Sans Serif"/>
            </a:endParaRPr>
          </a:p>
          <a:p>
            <a:pPr marL="278130" marR="2857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day,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many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interested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several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search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engines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Google.</a:t>
            </a:r>
            <a:endParaRPr sz="1700">
              <a:latin typeface="Microsoft Sans Serif"/>
              <a:cs typeface="Microsoft Sans Serif"/>
            </a:endParaRPr>
          </a:p>
          <a:p>
            <a:pPr marL="278130" marR="1714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website,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 for the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watch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videos.</a:t>
            </a:r>
            <a:endParaRPr sz="17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101600"/>
              </a:lnSpc>
              <a:spcBef>
                <a:spcPts val="171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When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address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phone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number,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classiﬁed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4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acquired,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employees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writing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emails,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not.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typical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30%.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0430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Problem</a:t>
            </a:r>
            <a:r>
              <a:rPr spc="-85" dirty="0"/>
              <a:t> </a:t>
            </a:r>
            <a:r>
              <a:rPr spc="90" dirty="0"/>
              <a:t>Statement</a:t>
            </a:r>
            <a:r>
              <a:rPr spc="-80" dirty="0"/>
              <a:t> </a:t>
            </a:r>
            <a:r>
              <a:rPr spc="-50" dirty="0"/>
              <a:t>&amp;</a:t>
            </a:r>
            <a:r>
              <a:rPr spc="-80" dirty="0"/>
              <a:t> </a:t>
            </a:r>
            <a:r>
              <a:rPr spc="20" dirty="0"/>
              <a:t>Objective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0" dirty="0"/>
              <a:t> </a:t>
            </a:r>
            <a:r>
              <a:rPr spc="40" dirty="0"/>
              <a:t>the</a:t>
            </a:r>
            <a:r>
              <a:rPr spc="-80" dirty="0"/>
              <a:t> </a:t>
            </a:r>
            <a:r>
              <a:rPr spc="135" dirty="0"/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14" y="1132474"/>
            <a:ext cx="10366375" cy="450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spc="-20" dirty="0">
                <a:solidFill>
                  <a:srgbClr val="008000"/>
                </a:solidFill>
                <a:latin typeface="Arial"/>
                <a:cs typeface="Arial"/>
              </a:rPr>
              <a:t>Problem</a:t>
            </a:r>
            <a:r>
              <a:rPr sz="19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008000"/>
                </a:solidFill>
                <a:latin typeface="Arial"/>
                <a:cs typeface="Arial"/>
              </a:rPr>
              <a:t>Statement:</a:t>
            </a:r>
            <a:endParaRPr sz="1900">
              <a:latin typeface="Arial"/>
              <a:cs typeface="Arial"/>
            </a:endParaRPr>
          </a:p>
          <a:p>
            <a:pPr marL="241300" indent="-218440" algn="just">
              <a:lnSpc>
                <a:spcPct val="100000"/>
              </a:lnSpc>
              <a:spcBef>
                <a:spcPts val="8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lot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endParaRPr sz="1700">
              <a:latin typeface="Microsoft Sans Serif"/>
              <a:cs typeface="Microsoft Sans Serif"/>
            </a:endParaRPr>
          </a:p>
          <a:p>
            <a:pPr marL="241300" marR="2032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wants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efﬁcient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identifying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known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Hot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endParaRPr sz="1700">
              <a:latin typeface="Microsoft Sans Serif"/>
              <a:cs typeface="Microsoft Sans Serif"/>
            </a:endParaRPr>
          </a:p>
          <a:p>
            <a:pPr marL="241300" marR="5080" indent="-218440" algn="just">
              <a:lnSpc>
                <a:spcPts val="1839"/>
              </a:lnSpc>
              <a:spcBef>
                <a:spcPts val="99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know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focusing more 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rather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everyone.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781B"/>
              </a:buClr>
              <a:buFont typeface="Arial MT"/>
              <a:buChar char="●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Objective </a:t>
            </a:r>
            <a:r>
              <a:rPr sz="190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1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9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50" dirty="0">
                <a:solidFill>
                  <a:srgbClr val="008000"/>
                </a:solidFill>
                <a:latin typeface="Arial"/>
                <a:cs typeface="Arial"/>
              </a:rPr>
              <a:t>Study:</a:t>
            </a:r>
            <a:endParaRPr sz="1900">
              <a:latin typeface="Arial"/>
              <a:cs typeface="Arial"/>
            </a:endParaRPr>
          </a:p>
          <a:p>
            <a:pPr marL="241300" marR="3048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promising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i.e.,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likely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paying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customers.</a:t>
            </a:r>
            <a:endParaRPr sz="1700">
              <a:latin typeface="Microsoft Sans Serif"/>
              <a:cs typeface="Microsoft Sans Serif"/>
            </a:endParaRPr>
          </a:p>
          <a:p>
            <a:pPr marL="241300" marR="10160" indent="-218440" algn="just">
              <a:lnSpc>
                <a:spcPts val="1839"/>
              </a:lnSpc>
              <a:spcBef>
                <a:spcPts val="994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requires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wherein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need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assign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chance.</a:t>
            </a:r>
            <a:endParaRPr sz="1700">
              <a:latin typeface="Microsoft Sans Serif"/>
              <a:cs typeface="Microsoft Sans Serif"/>
            </a:endParaRPr>
          </a:p>
          <a:p>
            <a:pPr marL="241300" indent="-218440" algn="just">
              <a:lnSpc>
                <a:spcPct val="100000"/>
              </a:lnSpc>
              <a:spcBef>
                <a:spcPts val="76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CEO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ballpark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80%.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4974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Suggested</a:t>
            </a:r>
            <a:r>
              <a:rPr spc="-90" dirty="0"/>
              <a:t> </a:t>
            </a:r>
            <a:r>
              <a:rPr spc="100" dirty="0"/>
              <a:t>Ideas</a:t>
            </a:r>
            <a:r>
              <a:rPr spc="-90" dirty="0"/>
              <a:t> </a:t>
            </a:r>
            <a:r>
              <a:rPr spc="45" dirty="0"/>
              <a:t>for</a:t>
            </a:r>
            <a:r>
              <a:rPr spc="-85" dirty="0"/>
              <a:t> </a:t>
            </a:r>
            <a:r>
              <a:rPr spc="60" dirty="0"/>
              <a:t>Lead</a:t>
            </a:r>
            <a:r>
              <a:rPr spc="-90" dirty="0"/>
              <a:t> </a:t>
            </a:r>
            <a:r>
              <a:rPr spc="70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962" y="1335928"/>
            <a:ext cx="3284220" cy="740410"/>
            <a:chOff x="399962" y="1335928"/>
            <a:chExt cx="3284220" cy="740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62" y="1335928"/>
              <a:ext cx="3283771" cy="7404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874" y="1378791"/>
              <a:ext cx="3159945" cy="616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187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875" y="1378791"/>
            <a:ext cx="3160395" cy="616585"/>
          </a:xfrm>
          <a:prstGeom prst="rect">
            <a:avLst/>
          </a:prstGeom>
          <a:ln w="9524">
            <a:solidFill>
              <a:srgbClr val="59919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21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Leads</a:t>
            </a:r>
            <a:r>
              <a:rPr sz="18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Grouping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112" y="1990613"/>
            <a:ext cx="3169920" cy="2125345"/>
            <a:chOff x="457112" y="1990613"/>
            <a:chExt cx="3169920" cy="2125345"/>
          </a:xfrm>
        </p:grpSpPr>
        <p:sp>
          <p:nvSpPr>
            <p:cNvPr id="9" name="object 9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E0E0E0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875" y="2293724"/>
            <a:ext cx="3160395" cy="1287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9939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are grouped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based on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their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propensity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likelihood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  <a:p>
            <a:pPr marL="266700" marR="682625" indent="-171450">
              <a:lnSpc>
                <a:spcPts val="1939"/>
              </a:lnSpc>
              <a:spcBef>
                <a:spcPts val="1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results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focused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group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hot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2302" y="1335928"/>
            <a:ext cx="3284220" cy="740410"/>
            <a:chOff x="4002302" y="1335928"/>
            <a:chExt cx="3284220" cy="7404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302" y="1335928"/>
              <a:ext cx="3283771" cy="740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4214" y="1378791"/>
              <a:ext cx="3159945" cy="6165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6421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4215" y="1378791"/>
            <a:ext cx="3160395" cy="616585"/>
          </a:xfrm>
          <a:prstGeom prst="rect">
            <a:avLst/>
          </a:prstGeom>
          <a:ln w="9524">
            <a:solidFill>
              <a:srgbClr val="C85B5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210"/>
              </a:spcBef>
            </a:pP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Better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59452" y="1990613"/>
            <a:ext cx="3169920" cy="2125345"/>
            <a:chOff x="4059452" y="1990613"/>
            <a:chExt cx="3169920" cy="2125345"/>
          </a:xfrm>
        </p:grpSpPr>
        <p:sp>
          <p:nvSpPr>
            <p:cNvPr id="18" name="object 18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0D3D3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0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64215" y="2293724"/>
            <a:ext cx="316039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3335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smaller pool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communicate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with, which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would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allow us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impact.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04642" y="1335928"/>
            <a:ext cx="3284220" cy="740410"/>
            <a:chOff x="7604642" y="1335928"/>
            <a:chExt cx="3284220" cy="74041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642" y="1335928"/>
              <a:ext cx="3283771" cy="7404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555" y="1378791"/>
              <a:ext cx="3159945" cy="6165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66555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66555" y="1378791"/>
            <a:ext cx="3160395" cy="616585"/>
          </a:xfrm>
          <a:prstGeom prst="rect">
            <a:avLst/>
          </a:prstGeom>
          <a:ln w="9524">
            <a:solidFill>
              <a:srgbClr val="FD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755015">
              <a:lnSpc>
                <a:spcPct val="100000"/>
              </a:lnSpc>
              <a:spcBef>
                <a:spcPts val="1210"/>
              </a:spcBef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Boost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Conversion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61792" y="1990613"/>
            <a:ext cx="3169920" cy="2125345"/>
            <a:chOff x="7661792" y="1990613"/>
            <a:chExt cx="3169920" cy="2125345"/>
          </a:xfrm>
        </p:grpSpPr>
        <p:sp>
          <p:nvSpPr>
            <p:cNvPr id="27" name="object 27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DC9C9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66555" y="2293724"/>
            <a:ext cx="3160395" cy="1534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13081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would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781B"/>
                </a:solidFill>
                <a:latin typeface="Calibri"/>
                <a:cs typeface="Calibri"/>
              </a:rPr>
              <a:t>rate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be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able </a:t>
            </a:r>
            <a:r>
              <a:rPr sz="1800" spc="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hit the 80%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objective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concentrated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on hot leads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that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were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more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likely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4949" y="4673772"/>
            <a:ext cx="9114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target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80%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781B"/>
                </a:solidFill>
                <a:latin typeface="Calibri"/>
                <a:cs typeface="Calibri"/>
              </a:rPr>
              <a:t>rate,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high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781B"/>
                </a:solidFill>
                <a:latin typeface="Calibri"/>
                <a:cs typeface="Calibri"/>
              </a:rPr>
              <a:t>sensitivity</a:t>
            </a:r>
            <a:r>
              <a:rPr sz="2400" b="1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obtaining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hot leads.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812" y="4618868"/>
            <a:ext cx="914399" cy="9143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791" y="1367702"/>
            <a:ext cx="503999" cy="5279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4217" y="1415911"/>
            <a:ext cx="503999" cy="5279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0095" y="1366900"/>
            <a:ext cx="503999" cy="527922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757929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Analysis</a:t>
            </a:r>
            <a:r>
              <a:rPr spc="-125" dirty="0"/>
              <a:t> </a:t>
            </a:r>
            <a:r>
              <a:rPr spc="75" dirty="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625" y="955674"/>
            <a:ext cx="11873230" cy="4712335"/>
            <a:chOff x="249625" y="955674"/>
            <a:chExt cx="11873230" cy="4712335"/>
          </a:xfrm>
        </p:grpSpPr>
        <p:sp>
          <p:nvSpPr>
            <p:cNvPr id="4" name="object 4"/>
            <p:cNvSpPr/>
            <p:nvPr/>
          </p:nvSpPr>
          <p:spPr>
            <a:xfrm>
              <a:off x="1131130" y="955674"/>
              <a:ext cx="10991850" cy="4712335"/>
            </a:xfrm>
            <a:custGeom>
              <a:avLst/>
              <a:gdLst/>
              <a:ahLst/>
              <a:cxnLst/>
              <a:rect l="l" t="t" r="r" b="b"/>
              <a:pathLst>
                <a:path w="10991850" h="4712335">
                  <a:moveTo>
                    <a:pt x="6897287" y="4711795"/>
                  </a:moveTo>
                  <a:lnTo>
                    <a:pt x="6897287" y="3533846"/>
                  </a:lnTo>
                  <a:lnTo>
                    <a:pt x="0" y="3533846"/>
                  </a:lnTo>
                  <a:lnTo>
                    <a:pt x="0" y="1177948"/>
                  </a:lnTo>
                  <a:lnTo>
                    <a:pt x="6897287" y="1177948"/>
                  </a:lnTo>
                  <a:lnTo>
                    <a:pt x="6897287" y="0"/>
                  </a:lnTo>
                  <a:lnTo>
                    <a:pt x="10991459" y="2355897"/>
                  </a:lnTo>
                  <a:lnTo>
                    <a:pt x="6897287" y="4711795"/>
                  </a:lnTo>
                  <a:close/>
                </a:path>
              </a:pathLst>
            </a:custGeom>
            <a:solidFill>
              <a:srgbClr val="CDC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974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975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250" y="2967954"/>
            <a:ext cx="118808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Cleaning: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Set,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9632" y="2313820"/>
            <a:ext cx="1612900" cy="1857375"/>
            <a:chOff x="1929632" y="2313820"/>
            <a:chExt cx="1612900" cy="1857375"/>
          </a:xfrm>
        </p:grpSpPr>
        <p:sp>
          <p:nvSpPr>
            <p:cNvPr id="9" name="object 9"/>
            <p:cNvSpPr/>
            <p:nvPr/>
          </p:nvSpPr>
          <p:spPr>
            <a:xfrm>
              <a:off x="193598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98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7670" y="2967954"/>
            <a:ext cx="1195070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9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EDA: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Chec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imbalance, 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Univariate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09638" y="2313820"/>
            <a:ext cx="1612900" cy="1857375"/>
            <a:chOff x="3609638" y="2313820"/>
            <a:chExt cx="1612900" cy="1857375"/>
          </a:xfrm>
        </p:grpSpPr>
        <p:sp>
          <p:nvSpPr>
            <p:cNvPr id="13" name="object 13"/>
            <p:cNvSpPr/>
            <p:nvPr/>
          </p:nvSpPr>
          <p:spPr>
            <a:xfrm>
              <a:off x="3615988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5988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75485" y="2967954"/>
            <a:ext cx="128079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" indent="-28575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400">
              <a:latin typeface="Calibri"/>
              <a:cs typeface="Calibri"/>
            </a:endParaRPr>
          </a:p>
          <a:p>
            <a:pPr marL="153035" marR="32384" indent="-112395">
              <a:lnSpc>
                <a:spcPts val="1400"/>
              </a:lnSpc>
              <a:spcBef>
                <a:spcPts val="51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Dummy</a:t>
            </a:r>
            <a:r>
              <a:rPr sz="1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variables,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test-train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split,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89646" y="2313820"/>
            <a:ext cx="1612900" cy="1857375"/>
            <a:chOff x="5289646" y="2313820"/>
            <a:chExt cx="1612900" cy="1857375"/>
          </a:xfrm>
        </p:grpSpPr>
        <p:sp>
          <p:nvSpPr>
            <p:cNvPr id="17" name="object 17"/>
            <p:cNvSpPr/>
            <p:nvPr/>
          </p:nvSpPr>
          <p:spPr>
            <a:xfrm>
              <a:off x="5295996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5996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8874" y="2878800"/>
            <a:ext cx="1252855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Building: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RFE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15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feature,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eduction 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finalizing</a:t>
            </a:r>
            <a:r>
              <a:rPr sz="1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69652" y="2313820"/>
            <a:ext cx="1612900" cy="1857375"/>
            <a:chOff x="6969652" y="2313820"/>
            <a:chExt cx="1612900" cy="1857375"/>
          </a:xfrm>
        </p:grpSpPr>
        <p:sp>
          <p:nvSpPr>
            <p:cNvPr id="21" name="object 21"/>
            <p:cNvSpPr/>
            <p:nvPr/>
          </p:nvSpPr>
          <p:spPr>
            <a:xfrm>
              <a:off x="697600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600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2808" y="2878800"/>
            <a:ext cx="1366520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Evaluation:</a:t>
            </a:r>
            <a:endParaRPr sz="1400">
              <a:latin typeface="Calibri"/>
              <a:cs typeface="Calibri"/>
            </a:endParaRPr>
          </a:p>
          <a:p>
            <a:pPr marL="90805" marR="84455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sz="1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matrix,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Cutoff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Selection,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assigning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649659" y="2313820"/>
            <a:ext cx="1612900" cy="1857375"/>
            <a:chOff x="8649659" y="2313820"/>
            <a:chExt cx="1612900" cy="1857375"/>
          </a:xfrm>
        </p:grpSpPr>
        <p:sp>
          <p:nvSpPr>
            <p:cNvPr id="25" name="object 25"/>
            <p:cNvSpPr/>
            <p:nvPr/>
          </p:nvSpPr>
          <p:spPr>
            <a:xfrm>
              <a:off x="8656009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6009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92984" y="2828688"/>
            <a:ext cx="1325880" cy="1206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4620" marR="128270" algn="ctr">
              <a:lnSpc>
                <a:spcPts val="1510"/>
              </a:lnSpc>
              <a:spcBef>
                <a:spcPts val="29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4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Compare 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vs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metrics, Assign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329665" y="2313820"/>
            <a:ext cx="1698625" cy="1857375"/>
            <a:chOff x="10329665" y="2313820"/>
            <a:chExt cx="1698625" cy="1857375"/>
          </a:xfrm>
        </p:grpSpPr>
        <p:sp>
          <p:nvSpPr>
            <p:cNvPr id="29" name="object 29"/>
            <p:cNvSpPr/>
            <p:nvPr/>
          </p:nvSpPr>
          <p:spPr>
            <a:xfrm>
              <a:off x="10336015" y="2320169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1404664" y="1844424"/>
                  </a:move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36015" y="2320170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0" y="280939"/>
                  </a:move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479695" y="2789646"/>
            <a:ext cx="1381760" cy="1238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Recommendation:</a:t>
            </a:r>
            <a:endParaRPr sz="1400">
              <a:latin typeface="Calibri"/>
              <a:cs typeface="Calibri"/>
            </a:endParaRPr>
          </a:p>
          <a:p>
            <a:pPr marL="15875" marR="889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Suggest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 focus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conversion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areas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improvement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2405" y="2340049"/>
            <a:ext cx="10570845" cy="504190"/>
            <a:chOff x="742405" y="2340049"/>
            <a:chExt cx="10570845" cy="50419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405" y="2340049"/>
              <a:ext cx="503999" cy="5039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114" y="2340049"/>
              <a:ext cx="503999" cy="5039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232" y="2340049"/>
              <a:ext cx="503999" cy="5039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1669" y="2340049"/>
              <a:ext cx="503999" cy="5039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7035" y="2340049"/>
              <a:ext cx="503999" cy="5039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9136" y="2340049"/>
              <a:ext cx="503999" cy="5039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8870" y="2340049"/>
              <a:ext cx="503999" cy="50399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7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5269" y="1249368"/>
            <a:ext cx="10355580" cy="38055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4475" marR="22225" indent="-232410">
              <a:lnSpc>
                <a:spcPts val="1839"/>
              </a:lnSpc>
              <a:spcBef>
                <a:spcPts val="325"/>
              </a:spcBef>
              <a:buClr>
                <a:srgbClr val="C0781B"/>
              </a:buClr>
              <a:buChar char="●"/>
              <a:tabLst>
                <a:tab pos="245110" algn="l"/>
              </a:tabLst>
            </a:pPr>
            <a:r>
              <a:rPr sz="1700" b="1" spc="-25" dirty="0">
                <a:solidFill>
                  <a:srgbClr val="424242"/>
                </a:solidFill>
                <a:latin typeface="Arial"/>
                <a:cs typeface="Arial"/>
              </a:rPr>
              <a:t>"Select"</a:t>
            </a:r>
            <a:r>
              <a:rPr sz="1700" b="1" spc="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variables,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did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choose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list.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over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Missing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handled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certain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considerations.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insight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(tags,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country)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40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variables.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 variables.</a:t>
            </a:r>
            <a:endParaRPr sz="1700">
              <a:latin typeface="Microsoft Sans Serif"/>
              <a:cs typeface="Microsoft Sans Serif"/>
            </a:endParaRPr>
          </a:p>
          <a:p>
            <a:pPr marL="244475" marR="5080" indent="-232410">
              <a:lnSpc>
                <a:spcPts val="1839"/>
              </a:lnSpc>
              <a:spcBef>
                <a:spcPts val="162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modeling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(Prospect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ID,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Number)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response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distribution.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8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14849" y="1132421"/>
            <a:ext cx="10380345" cy="3380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1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Skewed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avoid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bias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Outliers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TotalVisits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Views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Per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Visit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treated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ﬁxed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frequency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grouped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together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“Others”.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quality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721995" marR="5080" lvl="1" indent="-265430">
              <a:lnSpc>
                <a:spcPct val="150000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722630" algn="l"/>
              </a:tabLst>
            </a:pP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Fixed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casing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styles,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370069"/>
            <a:ext cx="5213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imbalanced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54" y="1822451"/>
            <a:ext cx="5562599" cy="4581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85329" y="2325251"/>
            <a:ext cx="46316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524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38.5%, 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meaning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leads.(Minority)</a:t>
            </a:r>
            <a:endParaRPr sz="1800">
              <a:latin typeface="Microsoft Sans Serif"/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304165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61.5%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didn't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(Majority)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9</a:t>
            </a:fld>
            <a:endParaRPr spc="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2113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Microsoft Sans Serif</vt:lpstr>
      <vt:lpstr>Trebuchet MS</vt:lpstr>
      <vt:lpstr>Office Theme</vt:lpstr>
      <vt:lpstr>PowerPoint Presentation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Data Cleaning</vt:lpstr>
      <vt:lpstr>EDA</vt:lpstr>
      <vt:lpstr>EDA</vt:lpstr>
      <vt:lpstr>EDA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Numerical Variables</vt:lpstr>
      <vt:lpstr>Data Preparation before Model building</vt:lpstr>
      <vt:lpstr>Model Building</vt:lpstr>
      <vt:lpstr>Model Building</vt:lpstr>
      <vt:lpstr>Model Evaluation Train Data Set</vt:lpstr>
      <vt:lpstr>Model Evaluation</vt:lpstr>
      <vt:lpstr>Model Evaluation</vt:lpstr>
      <vt:lpstr>Recommendation based on Final Model</vt:lpstr>
      <vt:lpstr>Recommendation based on Final Model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Lead_Scoring_Case_Study_v3.1.pptx</dc:title>
  <cp:lastModifiedBy>Pavan Kumar Vadagam</cp:lastModifiedBy>
  <cp:revision>1</cp:revision>
  <dcterms:created xsi:type="dcterms:W3CDTF">2024-02-21T16:43:35Z</dcterms:created>
  <dcterms:modified xsi:type="dcterms:W3CDTF">2024-02-21T16:48:08Z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