
<file path=[Content_Types].xml><?xml version="1.0" encoding="utf-8"?>
<Types xmlns="http://schemas.openxmlformats.org/package/2006/content-types">
  <Default Extension="png" ContentType="image/png"/>
  <Default Extension="jpeg" ContentType="image/jpeg"/>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sldIdLst>
    <p:sldId id="257" r:id="rId2"/>
    <p:sldId id="266" r:id="rId3"/>
    <p:sldId id="267" r:id="rId4"/>
    <p:sldId id="264" r:id="rId5"/>
    <p:sldId id="261" r:id="rId6"/>
    <p:sldId id="262" r:id="rId7"/>
    <p:sldId id="263" r:id="rId8"/>
    <p:sldId id="260" r:id="rId9"/>
    <p:sldId id="268" r:id="rId10"/>
    <p:sldId id="265" r:id="rId11"/>
    <p:sldId id="269"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4492" autoAdjust="0"/>
  </p:normalViewPr>
  <p:slideViewPr>
    <p:cSldViewPr snapToGrid="0">
      <p:cViewPr>
        <p:scale>
          <a:sx n="80" d="100"/>
          <a:sy n="80" d="100"/>
        </p:scale>
        <p:origin x="-610"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9A7D9-EEF6-49EA-962D-0A5A9800A81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6571E45E-F4C7-4D5A-A9DD-7B312027D339}">
      <dgm:prSet phldrT="[Text]"/>
      <dgm:spPr/>
      <dgm:t>
        <a:bodyPr/>
        <a:lstStyle/>
        <a:p>
          <a:pPr>
            <a:buFont typeface="Calibri Light" panose="020F0302020204030204" pitchFamily="34" charset="0"/>
            <a:buAutoNum type="arabicPeriod"/>
          </a:pPr>
          <a:r>
            <a:rPr lang="en-US" altLang="en-US" dirty="0">
              <a:latin typeface="Times New Roman" panose="02020603050405020304" pitchFamily="18" charset="0"/>
              <a:cs typeface="Times New Roman" panose="02020603050405020304" pitchFamily="18" charset="0"/>
            </a:rPr>
            <a:t>Collecting Raw Materials (</a:t>
          </a:r>
          <a:r>
            <a:rPr lang="en-US" altLang="en-US" dirty="0" smtClean="0">
              <a:latin typeface="Times New Roman" panose="02020603050405020304" pitchFamily="18" charset="0"/>
              <a:cs typeface="Times New Roman" panose="02020603050405020304" pitchFamily="18" charset="0"/>
            </a:rPr>
            <a:t>BANANA </a:t>
          </a:r>
          <a:r>
            <a:rPr lang="en-US" altLang="en-US" dirty="0">
              <a:latin typeface="Times New Roman" panose="02020603050405020304" pitchFamily="18" charset="0"/>
              <a:cs typeface="Times New Roman" panose="02020603050405020304" pitchFamily="18" charset="0"/>
            </a:rPr>
            <a:t>FIBERS) directly from the </a:t>
          </a:r>
          <a:r>
            <a:rPr lang="en-US" altLang="en-US" dirty="0" smtClean="0">
              <a:latin typeface="Times New Roman" panose="02020603050405020304" pitchFamily="18" charset="0"/>
              <a:cs typeface="Times New Roman" panose="02020603050405020304" pitchFamily="18" charset="0"/>
            </a:rPr>
            <a:t>farmers </a:t>
          </a:r>
          <a:endParaRPr lang="en-IN" dirty="0"/>
        </a:p>
      </dgm:t>
    </dgm:pt>
    <dgm:pt modelId="{0BB3F6DA-7228-480C-A7C3-12D2AB2B487F}" type="parTrans" cxnId="{EB6E3592-152E-4D88-A293-B4ADBBE4C0E1}">
      <dgm:prSet/>
      <dgm:spPr/>
      <dgm:t>
        <a:bodyPr/>
        <a:lstStyle/>
        <a:p>
          <a:endParaRPr lang="en-IN"/>
        </a:p>
      </dgm:t>
    </dgm:pt>
    <dgm:pt modelId="{2CA9883E-9292-4E06-9738-551AC91AB0E6}" type="sibTrans" cxnId="{EB6E3592-152E-4D88-A293-B4ADBBE4C0E1}">
      <dgm:prSet/>
      <dgm:spPr/>
      <dgm:t>
        <a:bodyPr/>
        <a:lstStyle/>
        <a:p>
          <a:endParaRPr lang="en-IN"/>
        </a:p>
      </dgm:t>
    </dgm:pt>
    <dgm:pt modelId="{B80B84E6-E7ED-48F9-B441-3D40A7DBC578}">
      <dgm:prSet phldrT="[Text]"/>
      <dgm:spPr/>
      <dgm:t>
        <a:bodyPr/>
        <a:lstStyle/>
        <a:p>
          <a:pPr>
            <a:buFont typeface="Calibri Light" panose="020F0302020204030204" pitchFamily="34" charset="0"/>
            <a:buAutoNum type="arabicPeriod"/>
          </a:pPr>
          <a:r>
            <a:rPr lang="en-US" altLang="en-US" dirty="0">
              <a:latin typeface="Times New Roman" panose="02020603050405020304" pitchFamily="18" charset="0"/>
              <a:cs typeface="Times New Roman" panose="02020603050405020304" pitchFamily="18" charset="0"/>
            </a:rPr>
            <a:t>Converting Raw Material to the desired form (</a:t>
          </a:r>
          <a:r>
            <a:rPr kumimoji="0" lang="en-US" altLang="en-US" b="0" i="0" u="none" strike="noStrike"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Banana fiber powder, </a:t>
          </a:r>
          <a:r>
            <a:rPr kumimoji="0" lang="en-US" altLang="en-US" b="0" i="0" u="none" strike="noStrike"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Glass fiber and </a:t>
          </a:r>
          <a:r>
            <a:rPr kumimoji="0" lang="en-US" altLang="en-US" b="0" i="0" u="none" strike="noStrike"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polyester </a:t>
          </a:r>
          <a:r>
            <a:rPr kumimoji="0" lang="en-US" altLang="en-US" b="0" i="0" u="none" strike="noStrike"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resin</a:t>
          </a:r>
          <a:r>
            <a:rPr lang="en-US" altLang="en-US" dirty="0">
              <a:latin typeface="Times New Roman" panose="02020603050405020304" pitchFamily="18" charset="0"/>
              <a:cs typeface="Times New Roman" panose="02020603050405020304" pitchFamily="18" charset="0"/>
            </a:rPr>
            <a:t>)</a:t>
          </a:r>
          <a:endParaRPr lang="en-IN" dirty="0"/>
        </a:p>
      </dgm:t>
    </dgm:pt>
    <dgm:pt modelId="{915BB033-7840-4018-A92E-7AAC3F25F26B}" type="parTrans" cxnId="{70D36751-488D-4D41-A216-C1C65C54AF29}">
      <dgm:prSet/>
      <dgm:spPr/>
      <dgm:t>
        <a:bodyPr/>
        <a:lstStyle/>
        <a:p>
          <a:endParaRPr lang="en-IN"/>
        </a:p>
      </dgm:t>
    </dgm:pt>
    <dgm:pt modelId="{AC487A19-3DE1-47BD-B3FF-F134610C69B7}" type="sibTrans" cxnId="{70D36751-488D-4D41-A216-C1C65C54AF29}">
      <dgm:prSet/>
      <dgm:spPr/>
      <dgm:t>
        <a:bodyPr/>
        <a:lstStyle/>
        <a:p>
          <a:endParaRPr lang="en-IN"/>
        </a:p>
      </dgm:t>
    </dgm:pt>
    <dgm:pt modelId="{5958BBDE-0262-4659-BF5C-AAF1421FB2C2}">
      <dgm:prSet phldrT="[Text]"/>
      <dgm:spPr/>
      <dgm:t>
        <a:bodyPr/>
        <a:lstStyle/>
        <a:p>
          <a:pPr>
            <a:buFont typeface="Calibri Light" panose="020F0302020204030204" pitchFamily="34" charset="0"/>
            <a:buAutoNum type="arabicPeriod"/>
          </a:pPr>
          <a:r>
            <a:rPr lang="en-US" altLang="en-US" dirty="0">
              <a:latin typeface="Times New Roman" panose="02020603050405020304" pitchFamily="18" charset="0"/>
              <a:cs typeface="Times New Roman" panose="02020603050405020304" pitchFamily="18" charset="0"/>
            </a:rPr>
            <a:t>Testing their properties according to the standards of the ISI </a:t>
          </a:r>
          <a:endParaRPr lang="en-IN" dirty="0"/>
        </a:p>
      </dgm:t>
    </dgm:pt>
    <dgm:pt modelId="{A140F1F1-30CC-4CBB-B970-089601499220}" type="parTrans" cxnId="{FFBF198B-FE0D-4C5C-83C0-9134D6DE0732}">
      <dgm:prSet/>
      <dgm:spPr/>
      <dgm:t>
        <a:bodyPr/>
        <a:lstStyle/>
        <a:p>
          <a:endParaRPr lang="en-IN"/>
        </a:p>
      </dgm:t>
    </dgm:pt>
    <dgm:pt modelId="{0F4C79FB-E299-448C-94FB-31AC7500069C}" type="sibTrans" cxnId="{FFBF198B-FE0D-4C5C-83C0-9134D6DE0732}">
      <dgm:prSet/>
      <dgm:spPr/>
      <dgm:t>
        <a:bodyPr/>
        <a:lstStyle/>
        <a:p>
          <a:endParaRPr lang="en-IN"/>
        </a:p>
      </dgm:t>
    </dgm:pt>
    <dgm:pt modelId="{EC5009A7-1221-41ED-96C9-2F4EB21C806C}">
      <dgm:prSet phldrT="[Text]"/>
      <dgm:spPr/>
      <dgm:t>
        <a:bodyPr/>
        <a:lstStyle/>
        <a:p>
          <a:pPr>
            <a:buFont typeface="Calibri Light" panose="020F0302020204030204" pitchFamily="34" charset="0"/>
            <a:buAutoNum type="arabicPeriod"/>
          </a:pPr>
          <a:r>
            <a:rPr lang="en-US" altLang="en-US" dirty="0">
              <a:latin typeface="Times New Roman" panose="02020603050405020304" pitchFamily="18" charset="0"/>
              <a:cs typeface="Times New Roman" panose="02020603050405020304" pitchFamily="18" charset="0"/>
            </a:rPr>
            <a:t>Processing the Materials </a:t>
          </a:r>
          <a:r>
            <a:rPr lang="en-US" altLang="en-US" dirty="0" smtClean="0">
              <a:latin typeface="Times New Roman" panose="02020603050405020304" pitchFamily="18" charset="0"/>
              <a:cs typeface="Times New Roman" panose="02020603050405020304" pitchFamily="18" charset="0"/>
            </a:rPr>
            <a:t>and compression molding </a:t>
          </a:r>
          <a:r>
            <a:rPr lang="en-US" altLang="en-US" dirty="0">
              <a:latin typeface="Times New Roman" panose="02020603050405020304" pitchFamily="18" charset="0"/>
              <a:cs typeface="Times New Roman" panose="02020603050405020304" pitchFamily="18" charset="0"/>
            </a:rPr>
            <a:t>it to HELMET </a:t>
          </a:r>
          <a:endParaRPr lang="en-IN" dirty="0"/>
        </a:p>
      </dgm:t>
    </dgm:pt>
    <dgm:pt modelId="{2499D17F-F301-449A-A7EA-A8E219130A07}" type="parTrans" cxnId="{CC32F212-804A-4405-B41B-78DD65FC7063}">
      <dgm:prSet/>
      <dgm:spPr/>
      <dgm:t>
        <a:bodyPr/>
        <a:lstStyle/>
        <a:p>
          <a:endParaRPr lang="en-IN"/>
        </a:p>
      </dgm:t>
    </dgm:pt>
    <dgm:pt modelId="{46F05855-0A3B-4440-8559-9B021BAC8BE0}" type="sibTrans" cxnId="{CC32F212-804A-4405-B41B-78DD65FC7063}">
      <dgm:prSet/>
      <dgm:spPr/>
      <dgm:t>
        <a:bodyPr/>
        <a:lstStyle/>
        <a:p>
          <a:endParaRPr lang="en-IN"/>
        </a:p>
      </dgm:t>
    </dgm:pt>
    <dgm:pt modelId="{7D9A9B17-BADE-41C6-A4AD-041935CEA448}">
      <dgm:prSet phldrT="[Text]"/>
      <dgm:spPr/>
      <dgm:t>
        <a:bodyPr/>
        <a:lstStyle/>
        <a:p>
          <a:pPr>
            <a:buClrTx/>
            <a:buSzTx/>
            <a:buFont typeface="Calibri Light" panose="020F0302020204030204" pitchFamily="34" charset="0"/>
            <a:buAutoNum type="arabicPeriod"/>
          </a:pPr>
          <a:r>
            <a:rPr kumimoji="0" lang="en-US" altLang="en-US" b="0" i="0" u="none" strike="noStrike"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Production of ”HYBRID BIO FIBER HELMETS” </a:t>
          </a:r>
          <a:endParaRPr lang="en-IN" dirty="0"/>
        </a:p>
      </dgm:t>
    </dgm:pt>
    <dgm:pt modelId="{1082699F-60C7-451E-848D-72F342CCB670}" type="parTrans" cxnId="{3738D424-ACDC-4EE8-8BEE-DCE45371897C}">
      <dgm:prSet/>
      <dgm:spPr/>
      <dgm:t>
        <a:bodyPr/>
        <a:lstStyle/>
        <a:p>
          <a:endParaRPr lang="en-IN"/>
        </a:p>
      </dgm:t>
    </dgm:pt>
    <dgm:pt modelId="{1CF4D200-EE17-4A3B-9917-A5C35735BD06}" type="sibTrans" cxnId="{3738D424-ACDC-4EE8-8BEE-DCE45371897C}">
      <dgm:prSet/>
      <dgm:spPr/>
      <dgm:t>
        <a:bodyPr/>
        <a:lstStyle/>
        <a:p>
          <a:endParaRPr lang="en-IN"/>
        </a:p>
      </dgm:t>
    </dgm:pt>
    <dgm:pt modelId="{5DCE5DE2-4923-4B0E-941F-F4BEBB41CD6B}" type="pres">
      <dgm:prSet presAssocID="{1019A7D9-EEF6-49EA-962D-0A5A9800A814}" presName="outerComposite" presStyleCnt="0">
        <dgm:presLayoutVars>
          <dgm:chMax val="5"/>
          <dgm:dir/>
          <dgm:resizeHandles val="exact"/>
        </dgm:presLayoutVars>
      </dgm:prSet>
      <dgm:spPr/>
      <dgm:t>
        <a:bodyPr/>
        <a:lstStyle/>
        <a:p>
          <a:endParaRPr lang="en-US"/>
        </a:p>
      </dgm:t>
    </dgm:pt>
    <dgm:pt modelId="{A35A79E6-B212-411C-A7D0-BA7F9122F89C}" type="pres">
      <dgm:prSet presAssocID="{1019A7D9-EEF6-49EA-962D-0A5A9800A814}" presName="dummyMaxCanvas" presStyleCnt="0">
        <dgm:presLayoutVars/>
      </dgm:prSet>
      <dgm:spPr/>
    </dgm:pt>
    <dgm:pt modelId="{1AFE8A0C-CC6E-4775-B0F1-49C4F3ECF87B}" type="pres">
      <dgm:prSet presAssocID="{1019A7D9-EEF6-49EA-962D-0A5A9800A814}" presName="FiveNodes_1" presStyleLbl="node1" presStyleIdx="0" presStyleCnt="5" custLinFactNeighborX="-2283" custLinFactNeighborY="-3164">
        <dgm:presLayoutVars>
          <dgm:bulletEnabled val="1"/>
        </dgm:presLayoutVars>
      </dgm:prSet>
      <dgm:spPr/>
      <dgm:t>
        <a:bodyPr/>
        <a:lstStyle/>
        <a:p>
          <a:endParaRPr lang="en-US"/>
        </a:p>
      </dgm:t>
    </dgm:pt>
    <dgm:pt modelId="{7F3E32E8-4E0E-47C8-8A2D-E3E0F9E557D8}" type="pres">
      <dgm:prSet presAssocID="{1019A7D9-EEF6-49EA-962D-0A5A9800A814}" presName="FiveNodes_2" presStyleLbl="node1" presStyleIdx="1" presStyleCnt="5">
        <dgm:presLayoutVars>
          <dgm:bulletEnabled val="1"/>
        </dgm:presLayoutVars>
      </dgm:prSet>
      <dgm:spPr/>
      <dgm:t>
        <a:bodyPr/>
        <a:lstStyle/>
        <a:p>
          <a:endParaRPr lang="en-US"/>
        </a:p>
      </dgm:t>
    </dgm:pt>
    <dgm:pt modelId="{3657B647-009A-41D9-9342-1277F3533C20}" type="pres">
      <dgm:prSet presAssocID="{1019A7D9-EEF6-49EA-962D-0A5A9800A814}" presName="FiveNodes_3" presStyleLbl="node1" presStyleIdx="2" presStyleCnt="5">
        <dgm:presLayoutVars>
          <dgm:bulletEnabled val="1"/>
        </dgm:presLayoutVars>
      </dgm:prSet>
      <dgm:spPr/>
      <dgm:t>
        <a:bodyPr/>
        <a:lstStyle/>
        <a:p>
          <a:endParaRPr lang="en-US"/>
        </a:p>
      </dgm:t>
    </dgm:pt>
    <dgm:pt modelId="{E95DEF1D-0EE2-4105-BF6F-F80692773C06}" type="pres">
      <dgm:prSet presAssocID="{1019A7D9-EEF6-49EA-962D-0A5A9800A814}" presName="FiveNodes_4" presStyleLbl="node1" presStyleIdx="3" presStyleCnt="5">
        <dgm:presLayoutVars>
          <dgm:bulletEnabled val="1"/>
        </dgm:presLayoutVars>
      </dgm:prSet>
      <dgm:spPr/>
      <dgm:t>
        <a:bodyPr/>
        <a:lstStyle/>
        <a:p>
          <a:endParaRPr lang="en-US"/>
        </a:p>
      </dgm:t>
    </dgm:pt>
    <dgm:pt modelId="{53971386-DEB9-482D-8892-8FCC29558C77}" type="pres">
      <dgm:prSet presAssocID="{1019A7D9-EEF6-49EA-962D-0A5A9800A814}" presName="FiveNodes_5" presStyleLbl="node1" presStyleIdx="4" presStyleCnt="5">
        <dgm:presLayoutVars>
          <dgm:bulletEnabled val="1"/>
        </dgm:presLayoutVars>
      </dgm:prSet>
      <dgm:spPr/>
      <dgm:t>
        <a:bodyPr/>
        <a:lstStyle/>
        <a:p>
          <a:endParaRPr lang="en-US"/>
        </a:p>
      </dgm:t>
    </dgm:pt>
    <dgm:pt modelId="{812D42CD-3B1A-4FB8-9423-ED055FA94FA4}" type="pres">
      <dgm:prSet presAssocID="{1019A7D9-EEF6-49EA-962D-0A5A9800A814}" presName="FiveConn_1-2" presStyleLbl="fgAccFollowNode1" presStyleIdx="0" presStyleCnt="4">
        <dgm:presLayoutVars>
          <dgm:bulletEnabled val="1"/>
        </dgm:presLayoutVars>
      </dgm:prSet>
      <dgm:spPr/>
      <dgm:t>
        <a:bodyPr/>
        <a:lstStyle/>
        <a:p>
          <a:endParaRPr lang="en-US"/>
        </a:p>
      </dgm:t>
    </dgm:pt>
    <dgm:pt modelId="{E15BAD7E-4AE8-4159-AB97-18EFE77F91DE}" type="pres">
      <dgm:prSet presAssocID="{1019A7D9-EEF6-49EA-962D-0A5A9800A814}" presName="FiveConn_2-3" presStyleLbl="fgAccFollowNode1" presStyleIdx="1" presStyleCnt="4">
        <dgm:presLayoutVars>
          <dgm:bulletEnabled val="1"/>
        </dgm:presLayoutVars>
      </dgm:prSet>
      <dgm:spPr/>
      <dgm:t>
        <a:bodyPr/>
        <a:lstStyle/>
        <a:p>
          <a:endParaRPr lang="en-US"/>
        </a:p>
      </dgm:t>
    </dgm:pt>
    <dgm:pt modelId="{6EA61BAF-FA6F-4390-B3B7-8899EA8FD422}" type="pres">
      <dgm:prSet presAssocID="{1019A7D9-EEF6-49EA-962D-0A5A9800A814}" presName="FiveConn_3-4" presStyleLbl="fgAccFollowNode1" presStyleIdx="2" presStyleCnt="4">
        <dgm:presLayoutVars>
          <dgm:bulletEnabled val="1"/>
        </dgm:presLayoutVars>
      </dgm:prSet>
      <dgm:spPr/>
      <dgm:t>
        <a:bodyPr/>
        <a:lstStyle/>
        <a:p>
          <a:endParaRPr lang="en-US"/>
        </a:p>
      </dgm:t>
    </dgm:pt>
    <dgm:pt modelId="{C0533BD2-FB21-4670-A009-4BBFCD309856}" type="pres">
      <dgm:prSet presAssocID="{1019A7D9-EEF6-49EA-962D-0A5A9800A814}" presName="FiveConn_4-5" presStyleLbl="fgAccFollowNode1" presStyleIdx="3" presStyleCnt="4">
        <dgm:presLayoutVars>
          <dgm:bulletEnabled val="1"/>
        </dgm:presLayoutVars>
      </dgm:prSet>
      <dgm:spPr/>
      <dgm:t>
        <a:bodyPr/>
        <a:lstStyle/>
        <a:p>
          <a:endParaRPr lang="en-US"/>
        </a:p>
      </dgm:t>
    </dgm:pt>
    <dgm:pt modelId="{42820DF0-CF88-4BD1-9742-E4AD6827772E}" type="pres">
      <dgm:prSet presAssocID="{1019A7D9-EEF6-49EA-962D-0A5A9800A814}" presName="FiveNodes_1_text" presStyleLbl="node1" presStyleIdx="4" presStyleCnt="5">
        <dgm:presLayoutVars>
          <dgm:bulletEnabled val="1"/>
        </dgm:presLayoutVars>
      </dgm:prSet>
      <dgm:spPr/>
      <dgm:t>
        <a:bodyPr/>
        <a:lstStyle/>
        <a:p>
          <a:endParaRPr lang="en-US"/>
        </a:p>
      </dgm:t>
    </dgm:pt>
    <dgm:pt modelId="{E70C452E-2597-4AF3-968F-68A1137DDF56}" type="pres">
      <dgm:prSet presAssocID="{1019A7D9-EEF6-49EA-962D-0A5A9800A814}" presName="FiveNodes_2_text" presStyleLbl="node1" presStyleIdx="4" presStyleCnt="5">
        <dgm:presLayoutVars>
          <dgm:bulletEnabled val="1"/>
        </dgm:presLayoutVars>
      </dgm:prSet>
      <dgm:spPr/>
      <dgm:t>
        <a:bodyPr/>
        <a:lstStyle/>
        <a:p>
          <a:endParaRPr lang="en-US"/>
        </a:p>
      </dgm:t>
    </dgm:pt>
    <dgm:pt modelId="{D1AB352A-EFFF-45A9-B4D7-5F22B8772C7E}" type="pres">
      <dgm:prSet presAssocID="{1019A7D9-EEF6-49EA-962D-0A5A9800A814}" presName="FiveNodes_3_text" presStyleLbl="node1" presStyleIdx="4" presStyleCnt="5">
        <dgm:presLayoutVars>
          <dgm:bulletEnabled val="1"/>
        </dgm:presLayoutVars>
      </dgm:prSet>
      <dgm:spPr/>
      <dgm:t>
        <a:bodyPr/>
        <a:lstStyle/>
        <a:p>
          <a:endParaRPr lang="en-US"/>
        </a:p>
      </dgm:t>
    </dgm:pt>
    <dgm:pt modelId="{D1306811-3351-45B9-BA65-FC4FE555FE10}" type="pres">
      <dgm:prSet presAssocID="{1019A7D9-EEF6-49EA-962D-0A5A9800A814}" presName="FiveNodes_4_text" presStyleLbl="node1" presStyleIdx="4" presStyleCnt="5">
        <dgm:presLayoutVars>
          <dgm:bulletEnabled val="1"/>
        </dgm:presLayoutVars>
      </dgm:prSet>
      <dgm:spPr/>
      <dgm:t>
        <a:bodyPr/>
        <a:lstStyle/>
        <a:p>
          <a:endParaRPr lang="en-US"/>
        </a:p>
      </dgm:t>
    </dgm:pt>
    <dgm:pt modelId="{A7522545-13AD-4A1E-A294-0D1A82737CE8}" type="pres">
      <dgm:prSet presAssocID="{1019A7D9-EEF6-49EA-962D-0A5A9800A814}" presName="FiveNodes_5_text" presStyleLbl="node1" presStyleIdx="4" presStyleCnt="5">
        <dgm:presLayoutVars>
          <dgm:bulletEnabled val="1"/>
        </dgm:presLayoutVars>
      </dgm:prSet>
      <dgm:spPr/>
      <dgm:t>
        <a:bodyPr/>
        <a:lstStyle/>
        <a:p>
          <a:endParaRPr lang="en-US"/>
        </a:p>
      </dgm:t>
    </dgm:pt>
  </dgm:ptLst>
  <dgm:cxnLst>
    <dgm:cxn modelId="{B5299FBC-5461-4146-97B8-966831919BAB}" type="presOf" srcId="{AC487A19-3DE1-47BD-B3FF-F134610C69B7}" destId="{E15BAD7E-4AE8-4159-AB97-18EFE77F91DE}" srcOrd="0" destOrd="0" presId="urn:microsoft.com/office/officeart/2005/8/layout/vProcess5"/>
    <dgm:cxn modelId="{B91A466B-3F6E-4FBD-846C-B2CF559330EB}" type="presOf" srcId="{46F05855-0A3B-4440-8559-9B021BAC8BE0}" destId="{6EA61BAF-FA6F-4390-B3B7-8899EA8FD422}" srcOrd="0" destOrd="0" presId="urn:microsoft.com/office/officeart/2005/8/layout/vProcess5"/>
    <dgm:cxn modelId="{0560D509-E0BF-4728-BD5F-19C359F80E8F}" type="presOf" srcId="{0F4C79FB-E299-448C-94FB-31AC7500069C}" destId="{C0533BD2-FB21-4670-A009-4BBFCD309856}" srcOrd="0" destOrd="0" presId="urn:microsoft.com/office/officeart/2005/8/layout/vProcess5"/>
    <dgm:cxn modelId="{FB6F9BD5-86BD-427B-BB62-51A5C39FB1F2}" type="presOf" srcId="{7D9A9B17-BADE-41C6-A4AD-041935CEA448}" destId="{53971386-DEB9-482D-8892-8FCC29558C77}" srcOrd="0" destOrd="0" presId="urn:microsoft.com/office/officeart/2005/8/layout/vProcess5"/>
    <dgm:cxn modelId="{FFBF198B-FE0D-4C5C-83C0-9134D6DE0732}" srcId="{1019A7D9-EEF6-49EA-962D-0A5A9800A814}" destId="{5958BBDE-0262-4659-BF5C-AAF1421FB2C2}" srcOrd="3" destOrd="0" parTransId="{A140F1F1-30CC-4CBB-B970-089601499220}" sibTransId="{0F4C79FB-E299-448C-94FB-31AC7500069C}"/>
    <dgm:cxn modelId="{EB6E3592-152E-4D88-A293-B4ADBBE4C0E1}" srcId="{1019A7D9-EEF6-49EA-962D-0A5A9800A814}" destId="{6571E45E-F4C7-4D5A-A9DD-7B312027D339}" srcOrd="0" destOrd="0" parTransId="{0BB3F6DA-7228-480C-A7C3-12D2AB2B487F}" sibTransId="{2CA9883E-9292-4E06-9738-551AC91AB0E6}"/>
    <dgm:cxn modelId="{1536ACE7-E4F1-479A-8DA0-C210044551E5}" type="presOf" srcId="{EC5009A7-1221-41ED-96C9-2F4EB21C806C}" destId="{3657B647-009A-41D9-9342-1277F3533C20}" srcOrd="0" destOrd="0" presId="urn:microsoft.com/office/officeart/2005/8/layout/vProcess5"/>
    <dgm:cxn modelId="{6A3F026B-20AA-47B8-AC61-207DA09735D8}" type="presOf" srcId="{6571E45E-F4C7-4D5A-A9DD-7B312027D339}" destId="{42820DF0-CF88-4BD1-9742-E4AD6827772E}" srcOrd="1" destOrd="0" presId="urn:microsoft.com/office/officeart/2005/8/layout/vProcess5"/>
    <dgm:cxn modelId="{C788D77E-B9C9-4D14-A62D-7EEB0534979E}" type="presOf" srcId="{5958BBDE-0262-4659-BF5C-AAF1421FB2C2}" destId="{D1306811-3351-45B9-BA65-FC4FE555FE10}" srcOrd="1" destOrd="0" presId="urn:microsoft.com/office/officeart/2005/8/layout/vProcess5"/>
    <dgm:cxn modelId="{C5D628B6-B39F-4031-B477-2863D03CC936}" type="presOf" srcId="{5958BBDE-0262-4659-BF5C-AAF1421FB2C2}" destId="{E95DEF1D-0EE2-4105-BF6F-F80692773C06}" srcOrd="0" destOrd="0" presId="urn:microsoft.com/office/officeart/2005/8/layout/vProcess5"/>
    <dgm:cxn modelId="{B62DCE55-7F43-4EDA-8ABA-2758B0B0FBFD}" type="presOf" srcId="{1019A7D9-EEF6-49EA-962D-0A5A9800A814}" destId="{5DCE5DE2-4923-4B0E-941F-F4BEBB41CD6B}" srcOrd="0" destOrd="0" presId="urn:microsoft.com/office/officeart/2005/8/layout/vProcess5"/>
    <dgm:cxn modelId="{AE43E873-CFDD-4FB5-885F-B0668603F254}" type="presOf" srcId="{7D9A9B17-BADE-41C6-A4AD-041935CEA448}" destId="{A7522545-13AD-4A1E-A294-0D1A82737CE8}" srcOrd="1" destOrd="0" presId="urn:microsoft.com/office/officeart/2005/8/layout/vProcess5"/>
    <dgm:cxn modelId="{A46BCB20-6EB6-4941-8D2E-458766F7E042}" type="presOf" srcId="{B80B84E6-E7ED-48F9-B441-3D40A7DBC578}" destId="{E70C452E-2597-4AF3-968F-68A1137DDF56}" srcOrd="1" destOrd="0" presId="urn:microsoft.com/office/officeart/2005/8/layout/vProcess5"/>
    <dgm:cxn modelId="{99AA2991-9E0F-463A-810F-265694E761E1}" type="presOf" srcId="{B80B84E6-E7ED-48F9-B441-3D40A7DBC578}" destId="{7F3E32E8-4E0E-47C8-8A2D-E3E0F9E557D8}" srcOrd="0" destOrd="0" presId="urn:microsoft.com/office/officeart/2005/8/layout/vProcess5"/>
    <dgm:cxn modelId="{5DFB8BE2-0EA8-4EB2-835A-D99E4D7C3529}" type="presOf" srcId="{6571E45E-F4C7-4D5A-A9DD-7B312027D339}" destId="{1AFE8A0C-CC6E-4775-B0F1-49C4F3ECF87B}" srcOrd="0" destOrd="0" presId="urn:microsoft.com/office/officeart/2005/8/layout/vProcess5"/>
    <dgm:cxn modelId="{CC32F212-804A-4405-B41B-78DD65FC7063}" srcId="{1019A7D9-EEF6-49EA-962D-0A5A9800A814}" destId="{EC5009A7-1221-41ED-96C9-2F4EB21C806C}" srcOrd="2" destOrd="0" parTransId="{2499D17F-F301-449A-A7EA-A8E219130A07}" sibTransId="{46F05855-0A3B-4440-8559-9B021BAC8BE0}"/>
    <dgm:cxn modelId="{70D36751-488D-4D41-A216-C1C65C54AF29}" srcId="{1019A7D9-EEF6-49EA-962D-0A5A9800A814}" destId="{B80B84E6-E7ED-48F9-B441-3D40A7DBC578}" srcOrd="1" destOrd="0" parTransId="{915BB033-7840-4018-A92E-7AAC3F25F26B}" sibTransId="{AC487A19-3DE1-47BD-B3FF-F134610C69B7}"/>
    <dgm:cxn modelId="{3738D424-ACDC-4EE8-8BEE-DCE45371897C}" srcId="{1019A7D9-EEF6-49EA-962D-0A5A9800A814}" destId="{7D9A9B17-BADE-41C6-A4AD-041935CEA448}" srcOrd="4" destOrd="0" parTransId="{1082699F-60C7-451E-848D-72F342CCB670}" sibTransId="{1CF4D200-EE17-4A3B-9917-A5C35735BD06}"/>
    <dgm:cxn modelId="{2BBE43BD-6EF0-4D3B-9386-4406D1590CDB}" type="presOf" srcId="{2CA9883E-9292-4E06-9738-551AC91AB0E6}" destId="{812D42CD-3B1A-4FB8-9423-ED055FA94FA4}" srcOrd="0" destOrd="0" presId="urn:microsoft.com/office/officeart/2005/8/layout/vProcess5"/>
    <dgm:cxn modelId="{C598CC55-A972-4AEC-B0FF-2DE7972ACA32}" type="presOf" srcId="{EC5009A7-1221-41ED-96C9-2F4EB21C806C}" destId="{D1AB352A-EFFF-45A9-B4D7-5F22B8772C7E}" srcOrd="1" destOrd="0" presId="urn:microsoft.com/office/officeart/2005/8/layout/vProcess5"/>
    <dgm:cxn modelId="{5CCE393E-1C03-436E-B0B5-A80FC15CB64B}" type="presParOf" srcId="{5DCE5DE2-4923-4B0E-941F-F4BEBB41CD6B}" destId="{A35A79E6-B212-411C-A7D0-BA7F9122F89C}" srcOrd="0" destOrd="0" presId="urn:microsoft.com/office/officeart/2005/8/layout/vProcess5"/>
    <dgm:cxn modelId="{A5261347-1FB5-4D49-B837-3363933BFDEE}" type="presParOf" srcId="{5DCE5DE2-4923-4B0E-941F-F4BEBB41CD6B}" destId="{1AFE8A0C-CC6E-4775-B0F1-49C4F3ECF87B}" srcOrd="1" destOrd="0" presId="urn:microsoft.com/office/officeart/2005/8/layout/vProcess5"/>
    <dgm:cxn modelId="{3BBD9CC5-DAE4-4B89-B617-4722804B6B37}" type="presParOf" srcId="{5DCE5DE2-4923-4B0E-941F-F4BEBB41CD6B}" destId="{7F3E32E8-4E0E-47C8-8A2D-E3E0F9E557D8}" srcOrd="2" destOrd="0" presId="urn:microsoft.com/office/officeart/2005/8/layout/vProcess5"/>
    <dgm:cxn modelId="{94B2B5AA-C165-4030-942E-9F2A9CC7236D}" type="presParOf" srcId="{5DCE5DE2-4923-4B0E-941F-F4BEBB41CD6B}" destId="{3657B647-009A-41D9-9342-1277F3533C20}" srcOrd="3" destOrd="0" presId="urn:microsoft.com/office/officeart/2005/8/layout/vProcess5"/>
    <dgm:cxn modelId="{42151C76-D592-4EE8-A383-7B6BE1AE19E6}" type="presParOf" srcId="{5DCE5DE2-4923-4B0E-941F-F4BEBB41CD6B}" destId="{E95DEF1D-0EE2-4105-BF6F-F80692773C06}" srcOrd="4" destOrd="0" presId="urn:microsoft.com/office/officeart/2005/8/layout/vProcess5"/>
    <dgm:cxn modelId="{FE4AFA3C-B84C-494A-99DA-FFE8E8B74A5E}" type="presParOf" srcId="{5DCE5DE2-4923-4B0E-941F-F4BEBB41CD6B}" destId="{53971386-DEB9-482D-8892-8FCC29558C77}" srcOrd="5" destOrd="0" presId="urn:microsoft.com/office/officeart/2005/8/layout/vProcess5"/>
    <dgm:cxn modelId="{D29AB407-D6C8-4EFF-BDB4-44849D2DEE71}" type="presParOf" srcId="{5DCE5DE2-4923-4B0E-941F-F4BEBB41CD6B}" destId="{812D42CD-3B1A-4FB8-9423-ED055FA94FA4}" srcOrd="6" destOrd="0" presId="urn:microsoft.com/office/officeart/2005/8/layout/vProcess5"/>
    <dgm:cxn modelId="{9222EA71-A9ED-471F-83FF-8339E5F56641}" type="presParOf" srcId="{5DCE5DE2-4923-4B0E-941F-F4BEBB41CD6B}" destId="{E15BAD7E-4AE8-4159-AB97-18EFE77F91DE}" srcOrd="7" destOrd="0" presId="urn:microsoft.com/office/officeart/2005/8/layout/vProcess5"/>
    <dgm:cxn modelId="{B9376CEA-89AC-4008-9A7C-164DA8E461B8}" type="presParOf" srcId="{5DCE5DE2-4923-4B0E-941F-F4BEBB41CD6B}" destId="{6EA61BAF-FA6F-4390-B3B7-8899EA8FD422}" srcOrd="8" destOrd="0" presId="urn:microsoft.com/office/officeart/2005/8/layout/vProcess5"/>
    <dgm:cxn modelId="{6C09B9B8-067E-47B8-A8BD-226F65AA2478}" type="presParOf" srcId="{5DCE5DE2-4923-4B0E-941F-F4BEBB41CD6B}" destId="{C0533BD2-FB21-4670-A009-4BBFCD309856}" srcOrd="9" destOrd="0" presId="urn:microsoft.com/office/officeart/2005/8/layout/vProcess5"/>
    <dgm:cxn modelId="{2BE886B8-6055-4CAF-A7F3-384F15FE7189}" type="presParOf" srcId="{5DCE5DE2-4923-4B0E-941F-F4BEBB41CD6B}" destId="{42820DF0-CF88-4BD1-9742-E4AD6827772E}" srcOrd="10" destOrd="0" presId="urn:microsoft.com/office/officeart/2005/8/layout/vProcess5"/>
    <dgm:cxn modelId="{47021DC4-4FFA-4439-A75D-9C4C9AE09130}" type="presParOf" srcId="{5DCE5DE2-4923-4B0E-941F-F4BEBB41CD6B}" destId="{E70C452E-2597-4AF3-968F-68A1137DDF56}" srcOrd="11" destOrd="0" presId="urn:microsoft.com/office/officeart/2005/8/layout/vProcess5"/>
    <dgm:cxn modelId="{E87FDF9B-AFCE-45F4-A14E-A46AA29AA06F}" type="presParOf" srcId="{5DCE5DE2-4923-4B0E-941F-F4BEBB41CD6B}" destId="{D1AB352A-EFFF-45A9-B4D7-5F22B8772C7E}" srcOrd="12" destOrd="0" presId="urn:microsoft.com/office/officeart/2005/8/layout/vProcess5"/>
    <dgm:cxn modelId="{DB2D43FB-A69A-44C8-AFA4-BE35BAAAAFD1}" type="presParOf" srcId="{5DCE5DE2-4923-4B0E-941F-F4BEBB41CD6B}" destId="{D1306811-3351-45B9-BA65-FC4FE555FE10}" srcOrd="13" destOrd="0" presId="urn:microsoft.com/office/officeart/2005/8/layout/vProcess5"/>
    <dgm:cxn modelId="{85270AF1-7EED-4452-ACE4-0DCCA4F5B60F}" type="presParOf" srcId="{5DCE5DE2-4923-4B0E-941F-F4BEBB41CD6B}" destId="{A7522545-13AD-4A1E-A294-0D1A82737CE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E8A0C-CC6E-4775-B0F1-49C4F3ECF87B}">
      <dsp:nvSpPr>
        <dsp:cNvPr id="0" name=""/>
        <dsp:cNvSpPr/>
      </dsp:nvSpPr>
      <dsp:spPr>
        <a:xfrm>
          <a:off x="0" y="0"/>
          <a:ext cx="5339334" cy="7707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buFont typeface="Calibri Light" panose="020F0302020204030204" pitchFamily="34" charset="0"/>
            <a:buAutoNum type="arabicPeriod"/>
          </a:pPr>
          <a:r>
            <a:rPr lang="en-US" altLang="en-US" sz="1500" kern="1200" dirty="0">
              <a:latin typeface="Times New Roman" panose="02020603050405020304" pitchFamily="18" charset="0"/>
              <a:cs typeface="Times New Roman" panose="02020603050405020304" pitchFamily="18" charset="0"/>
            </a:rPr>
            <a:t>Collecting Raw Materials (</a:t>
          </a:r>
          <a:r>
            <a:rPr lang="en-US" altLang="en-US" sz="1500" kern="1200" dirty="0" smtClean="0">
              <a:latin typeface="Times New Roman" panose="02020603050405020304" pitchFamily="18" charset="0"/>
              <a:cs typeface="Times New Roman" panose="02020603050405020304" pitchFamily="18" charset="0"/>
            </a:rPr>
            <a:t>BANANA </a:t>
          </a:r>
          <a:r>
            <a:rPr lang="en-US" altLang="en-US" sz="1500" kern="1200" dirty="0">
              <a:latin typeface="Times New Roman" panose="02020603050405020304" pitchFamily="18" charset="0"/>
              <a:cs typeface="Times New Roman" panose="02020603050405020304" pitchFamily="18" charset="0"/>
            </a:rPr>
            <a:t>FIBERS) directly from the </a:t>
          </a:r>
          <a:r>
            <a:rPr lang="en-US" altLang="en-US" sz="1500" kern="1200" dirty="0" smtClean="0">
              <a:latin typeface="Times New Roman" panose="02020603050405020304" pitchFamily="18" charset="0"/>
              <a:cs typeface="Times New Roman" panose="02020603050405020304" pitchFamily="18" charset="0"/>
            </a:rPr>
            <a:t>farmers </a:t>
          </a:r>
          <a:endParaRPr lang="en-IN" sz="1500" kern="1200" dirty="0"/>
        </a:p>
      </dsp:txBody>
      <dsp:txXfrm>
        <a:off x="22575" y="22575"/>
        <a:ext cx="4417452" cy="725603"/>
      </dsp:txXfrm>
    </dsp:sp>
    <dsp:sp modelId="{7F3E32E8-4E0E-47C8-8A2D-E3E0F9E557D8}">
      <dsp:nvSpPr>
        <dsp:cNvPr id="0" name=""/>
        <dsp:cNvSpPr/>
      </dsp:nvSpPr>
      <dsp:spPr>
        <a:xfrm>
          <a:off x="398716" y="877802"/>
          <a:ext cx="5339334" cy="7707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buFont typeface="Calibri Light" panose="020F0302020204030204" pitchFamily="34" charset="0"/>
            <a:buAutoNum type="arabicPeriod"/>
          </a:pPr>
          <a:r>
            <a:rPr lang="en-US" altLang="en-US" sz="1500" kern="1200" dirty="0">
              <a:latin typeface="Times New Roman" panose="02020603050405020304" pitchFamily="18" charset="0"/>
              <a:cs typeface="Times New Roman" panose="02020603050405020304" pitchFamily="18" charset="0"/>
            </a:rPr>
            <a:t>Converting Raw Material to the desired form (</a:t>
          </a:r>
          <a:r>
            <a:rPr kumimoji="0" lang="en-US" altLang="en-US" sz="15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Banana fiber powder, </a:t>
          </a:r>
          <a:r>
            <a:rPr kumimoji="0" lang="en-US" alt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Glass fiber and </a:t>
          </a:r>
          <a:r>
            <a:rPr kumimoji="0" lang="en-US" altLang="en-US" sz="15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polyester </a:t>
          </a:r>
          <a:r>
            <a:rPr kumimoji="0" lang="en-US" alt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resin</a:t>
          </a:r>
          <a:r>
            <a:rPr lang="en-US" altLang="en-US" sz="1500" kern="1200" dirty="0">
              <a:latin typeface="Times New Roman" panose="02020603050405020304" pitchFamily="18" charset="0"/>
              <a:cs typeface="Times New Roman" panose="02020603050405020304" pitchFamily="18" charset="0"/>
            </a:rPr>
            <a:t>)</a:t>
          </a:r>
          <a:endParaRPr lang="en-IN" sz="1500" kern="1200" dirty="0"/>
        </a:p>
      </dsp:txBody>
      <dsp:txXfrm>
        <a:off x="421291" y="900377"/>
        <a:ext cx="4394477" cy="725603"/>
      </dsp:txXfrm>
    </dsp:sp>
    <dsp:sp modelId="{3657B647-009A-41D9-9342-1277F3533C20}">
      <dsp:nvSpPr>
        <dsp:cNvPr id="0" name=""/>
        <dsp:cNvSpPr/>
      </dsp:nvSpPr>
      <dsp:spPr>
        <a:xfrm>
          <a:off x="797432" y="1755604"/>
          <a:ext cx="5339334" cy="7707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buFont typeface="Calibri Light" panose="020F0302020204030204" pitchFamily="34" charset="0"/>
            <a:buAutoNum type="arabicPeriod"/>
          </a:pPr>
          <a:r>
            <a:rPr lang="en-US" altLang="en-US" sz="1500" kern="1200" dirty="0">
              <a:latin typeface="Times New Roman" panose="02020603050405020304" pitchFamily="18" charset="0"/>
              <a:cs typeface="Times New Roman" panose="02020603050405020304" pitchFamily="18" charset="0"/>
            </a:rPr>
            <a:t>Processing the Materials </a:t>
          </a:r>
          <a:r>
            <a:rPr lang="en-US" altLang="en-US" sz="1500" kern="1200" dirty="0" smtClean="0">
              <a:latin typeface="Times New Roman" panose="02020603050405020304" pitchFamily="18" charset="0"/>
              <a:cs typeface="Times New Roman" panose="02020603050405020304" pitchFamily="18" charset="0"/>
            </a:rPr>
            <a:t>and compression molding </a:t>
          </a:r>
          <a:r>
            <a:rPr lang="en-US" altLang="en-US" sz="1500" kern="1200" dirty="0">
              <a:latin typeface="Times New Roman" panose="02020603050405020304" pitchFamily="18" charset="0"/>
              <a:cs typeface="Times New Roman" panose="02020603050405020304" pitchFamily="18" charset="0"/>
            </a:rPr>
            <a:t>it to HELMET </a:t>
          </a:r>
          <a:endParaRPr lang="en-IN" sz="1500" kern="1200" dirty="0"/>
        </a:p>
      </dsp:txBody>
      <dsp:txXfrm>
        <a:off x="820007" y="1778179"/>
        <a:ext cx="4394477" cy="725603"/>
      </dsp:txXfrm>
    </dsp:sp>
    <dsp:sp modelId="{E95DEF1D-0EE2-4105-BF6F-F80692773C06}">
      <dsp:nvSpPr>
        <dsp:cNvPr id="0" name=""/>
        <dsp:cNvSpPr/>
      </dsp:nvSpPr>
      <dsp:spPr>
        <a:xfrm>
          <a:off x="1196149" y="2633407"/>
          <a:ext cx="5339334" cy="7707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buFont typeface="Calibri Light" panose="020F0302020204030204" pitchFamily="34" charset="0"/>
            <a:buAutoNum type="arabicPeriod"/>
          </a:pPr>
          <a:r>
            <a:rPr lang="en-US" altLang="en-US" sz="1500" kern="1200" dirty="0">
              <a:latin typeface="Times New Roman" panose="02020603050405020304" pitchFamily="18" charset="0"/>
              <a:cs typeface="Times New Roman" panose="02020603050405020304" pitchFamily="18" charset="0"/>
            </a:rPr>
            <a:t>Testing their properties according to the standards of the ISI </a:t>
          </a:r>
          <a:endParaRPr lang="en-IN" sz="1500" kern="1200" dirty="0"/>
        </a:p>
      </dsp:txBody>
      <dsp:txXfrm>
        <a:off x="1218724" y="2655982"/>
        <a:ext cx="4394477" cy="725603"/>
      </dsp:txXfrm>
    </dsp:sp>
    <dsp:sp modelId="{53971386-DEB9-482D-8892-8FCC29558C77}">
      <dsp:nvSpPr>
        <dsp:cNvPr id="0" name=""/>
        <dsp:cNvSpPr/>
      </dsp:nvSpPr>
      <dsp:spPr>
        <a:xfrm>
          <a:off x="1594865" y="3511209"/>
          <a:ext cx="5339334" cy="7707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buClrTx/>
            <a:buSzTx/>
            <a:buFont typeface="Calibri Light" panose="020F0302020204030204" pitchFamily="34" charset="0"/>
            <a:buAutoNum type="arabicPeriod"/>
          </a:pPr>
          <a:r>
            <a:rPr kumimoji="0" lang="en-US" alt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Production of ”HYBRID BIO FIBER HELMETS” </a:t>
          </a:r>
          <a:endParaRPr lang="en-IN" sz="1500" kern="1200" dirty="0"/>
        </a:p>
      </dsp:txBody>
      <dsp:txXfrm>
        <a:off x="1617440" y="3533784"/>
        <a:ext cx="4394477" cy="725603"/>
      </dsp:txXfrm>
    </dsp:sp>
    <dsp:sp modelId="{812D42CD-3B1A-4FB8-9423-ED055FA94FA4}">
      <dsp:nvSpPr>
        <dsp:cNvPr id="0" name=""/>
        <dsp:cNvSpPr/>
      </dsp:nvSpPr>
      <dsp:spPr>
        <a:xfrm>
          <a:off x="4838344" y="563078"/>
          <a:ext cx="500989" cy="50098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kern="1200"/>
        </a:p>
      </dsp:txBody>
      <dsp:txXfrm>
        <a:off x="4951067" y="563078"/>
        <a:ext cx="275543" cy="376994"/>
      </dsp:txXfrm>
    </dsp:sp>
    <dsp:sp modelId="{E15BAD7E-4AE8-4159-AB97-18EFE77F91DE}">
      <dsp:nvSpPr>
        <dsp:cNvPr id="0" name=""/>
        <dsp:cNvSpPr/>
      </dsp:nvSpPr>
      <dsp:spPr>
        <a:xfrm>
          <a:off x="5237060" y="1440880"/>
          <a:ext cx="500989" cy="50098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kern="1200"/>
        </a:p>
      </dsp:txBody>
      <dsp:txXfrm>
        <a:off x="5349783" y="1440880"/>
        <a:ext cx="275543" cy="376994"/>
      </dsp:txXfrm>
    </dsp:sp>
    <dsp:sp modelId="{6EA61BAF-FA6F-4390-B3B7-8899EA8FD422}">
      <dsp:nvSpPr>
        <dsp:cNvPr id="0" name=""/>
        <dsp:cNvSpPr/>
      </dsp:nvSpPr>
      <dsp:spPr>
        <a:xfrm>
          <a:off x="5635777" y="2305837"/>
          <a:ext cx="500989" cy="50098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kern="1200"/>
        </a:p>
      </dsp:txBody>
      <dsp:txXfrm>
        <a:off x="5748500" y="2305837"/>
        <a:ext cx="275543" cy="376994"/>
      </dsp:txXfrm>
    </dsp:sp>
    <dsp:sp modelId="{C0533BD2-FB21-4670-A009-4BBFCD309856}">
      <dsp:nvSpPr>
        <dsp:cNvPr id="0" name=""/>
        <dsp:cNvSpPr/>
      </dsp:nvSpPr>
      <dsp:spPr>
        <a:xfrm>
          <a:off x="6034493" y="3192203"/>
          <a:ext cx="500989" cy="50098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IN" sz="2200" kern="1200"/>
        </a:p>
      </dsp:txBody>
      <dsp:txXfrm>
        <a:off x="6147216" y="3192203"/>
        <a:ext cx="275543" cy="3769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CFB65-1C07-4E96-B991-0F7579A71589}" type="datetimeFigureOut">
              <a:rPr lang="en-US" smtClean="0"/>
              <a:t>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1F921-5ABA-471F-8EC1-0FF9C94BA5CE}" type="slidenum">
              <a:rPr lang="en-US" smtClean="0"/>
              <a:t>‹#›</a:t>
            </a:fld>
            <a:endParaRPr lang="en-US"/>
          </a:p>
        </p:txBody>
      </p:sp>
    </p:spTree>
    <p:extLst>
      <p:ext uri="{BB962C8B-B14F-4D97-AF65-F5344CB8AC3E}">
        <p14:creationId xmlns:p14="http://schemas.microsoft.com/office/powerpoint/2010/main" val="3079996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DCDB08-0416-4005-88BC-D4F37FEA19A3}" type="slidenum">
              <a:rPr lang="en-US" altLang="en-US">
                <a:cs typeface="Arial" panose="020B0604020202020204" pitchFamily="34" charset="0"/>
              </a:rPr>
              <a:pPr>
                <a:spcBef>
                  <a:spcPct val="0"/>
                </a:spcBef>
              </a:pPr>
              <a:t>1</a:t>
            </a:fld>
            <a:endParaRPr lang="en-US" altLang="en-US">
              <a:cs typeface="Arial" panose="020B0604020202020204" pitchFamily="34" charset="0"/>
            </a:endParaRPr>
          </a:p>
        </p:txBody>
      </p:sp>
    </p:spTree>
    <p:extLst>
      <p:ext uri="{BB962C8B-B14F-4D97-AF65-F5344CB8AC3E}">
        <p14:creationId xmlns:p14="http://schemas.microsoft.com/office/powerpoint/2010/main" val="2863111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216379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DBE8D-3506-4CD2-BA0E-C664BEE53ACE}"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21188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3397808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2333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72394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BDBE8D-3506-4CD2-BA0E-C664BEE53ACE}"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1245987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BDBE8D-3506-4CD2-BA0E-C664BEE53ACE}" type="datetimeFigureOut">
              <a:rPr lang="en-US" smtClean="0"/>
              <a:t>2/8/2025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423711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3379800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411728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125835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DBE8D-3506-4CD2-BA0E-C664BEE53ACE}"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295686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DBE8D-3506-4CD2-BA0E-C664BEE53ACE}"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423372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BDBE8D-3506-4CD2-BA0E-C664BEE53ACE}"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324839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BDBE8D-3506-4CD2-BA0E-C664BEE53ACE}"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210639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DBE8D-3506-4CD2-BA0E-C664BEE53ACE}"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271711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DBE8D-3506-4CD2-BA0E-C664BEE53ACE}"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143172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DBE8D-3506-4CD2-BA0E-C664BEE53ACE}"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C5C1E9-FEE8-404A-BAC3-67597238C385}" type="slidenum">
              <a:rPr lang="en-US" smtClean="0"/>
              <a:t>‹#›</a:t>
            </a:fld>
            <a:endParaRPr lang="en-US"/>
          </a:p>
        </p:txBody>
      </p:sp>
    </p:spTree>
    <p:extLst>
      <p:ext uri="{BB962C8B-B14F-4D97-AF65-F5344CB8AC3E}">
        <p14:creationId xmlns:p14="http://schemas.microsoft.com/office/powerpoint/2010/main" val="72662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BDBE8D-3506-4CD2-BA0E-C664BEE53ACE}" type="datetimeFigureOut">
              <a:rPr lang="en-US" smtClean="0"/>
              <a:t>2/8/2025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6C5C1E9-FEE8-404A-BAC3-67597238C385}" type="slidenum">
              <a:rPr lang="en-US" smtClean="0"/>
              <a:t>‹#›</a:t>
            </a:fld>
            <a:endParaRPr lang="en-US"/>
          </a:p>
        </p:txBody>
      </p:sp>
    </p:spTree>
    <p:extLst>
      <p:ext uri="{BB962C8B-B14F-4D97-AF65-F5344CB8AC3E}">
        <p14:creationId xmlns:p14="http://schemas.microsoft.com/office/powerpoint/2010/main" val="24012128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Microsoft_Excel_97-2003_Worksheet2.xls"/><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ctrTitle"/>
          </p:nvPr>
        </p:nvSpPr>
        <p:spPr>
          <a:xfrm>
            <a:off x="1590675" y="1571625"/>
            <a:ext cx="9144000" cy="1114425"/>
          </a:xfrm>
        </p:spPr>
        <p:txBody>
          <a:bodyPr/>
          <a:lstStyle/>
          <a:p>
            <a:pPr eaLnBrk="1" hangingPunct="1"/>
            <a:r>
              <a:rPr lang="en-US" altLang="en-US" sz="2400" dirty="0">
                <a:latin typeface="Book Antiqua" panose="02040602050305030304" pitchFamily="18" charset="0"/>
              </a:rPr>
              <a:t>DEVELOPMENT OF HYBRID COMPOSITES USING </a:t>
            </a:r>
            <a:r>
              <a:rPr lang="en-US" altLang="en-US" sz="2400" dirty="0" smtClean="0">
                <a:latin typeface="Book Antiqua" panose="02040602050305030304" pitchFamily="18" charset="0"/>
              </a:rPr>
              <a:t>BANANA</a:t>
            </a:r>
            <a:br>
              <a:rPr lang="en-US" altLang="en-US" sz="2400" dirty="0" smtClean="0">
                <a:latin typeface="Book Antiqua" panose="02040602050305030304" pitchFamily="18" charset="0"/>
              </a:rPr>
            </a:br>
            <a:r>
              <a:rPr lang="en-US" altLang="en-US" sz="2400" dirty="0" smtClean="0">
                <a:latin typeface="Book Antiqua" panose="02040602050305030304" pitchFamily="18" charset="0"/>
              </a:rPr>
              <a:t>FIBER </a:t>
            </a:r>
            <a:r>
              <a:rPr lang="en-US" altLang="en-US" sz="2400" dirty="0">
                <a:latin typeface="Book Antiqua" panose="02040602050305030304" pitchFamily="18" charset="0"/>
              </a:rPr>
              <a:t>AND GLASS FIBER FOR </a:t>
            </a:r>
            <a:r>
              <a:rPr lang="en-US" altLang="en-US" sz="2400" dirty="0" smtClean="0">
                <a:latin typeface="Book Antiqua" panose="02040602050305030304" pitchFamily="18" charset="0"/>
              </a:rPr>
              <a:t>HELMET APPLICATION </a:t>
            </a:r>
            <a:r>
              <a:rPr lang="en-US" altLang="en-US" sz="2400" dirty="0" smtClean="0">
                <a:latin typeface="Book Antiqua" panose="02040602050305030304" pitchFamily="18" charset="0"/>
              </a:rPr>
              <a:t>AND HARMFUL GAS DETECTION</a:t>
            </a:r>
            <a:endParaRPr lang="en-US" altLang="en-US" sz="2400" dirty="0">
              <a:latin typeface="Book Antiqua" panose="02040602050305030304" pitchFamily="18" charset="0"/>
            </a:endParaRPr>
          </a:p>
        </p:txBody>
      </p:sp>
      <p:sp>
        <p:nvSpPr>
          <p:cNvPr id="3075" name="Subtitle 2"/>
          <p:cNvSpPr>
            <a:spLocks noGrp="1" noChangeArrowheads="1"/>
          </p:cNvSpPr>
          <p:nvPr>
            <p:ph type="subTitle" idx="1"/>
          </p:nvPr>
        </p:nvSpPr>
        <p:spPr>
          <a:xfrm>
            <a:off x="9044121" y="4350581"/>
            <a:ext cx="2353056" cy="1952687"/>
          </a:xfrm>
        </p:spPr>
        <p:txBody>
          <a:bodyPr/>
          <a:lstStyle/>
          <a:p>
            <a:pPr algn="r" eaLnBrk="1" hangingPunct="1">
              <a:spcBef>
                <a:spcPct val="0"/>
              </a:spcBef>
              <a:buFont typeface="Wingdings" panose="05000000000000000000" pitchFamily="2" charset="2"/>
              <a:buNone/>
            </a:pPr>
            <a:r>
              <a:rPr lang="en-US" altLang="ja-JP" dirty="0" smtClean="0">
                <a:latin typeface="Book Antiqua" panose="02040602050305030304" pitchFamily="18" charset="0"/>
              </a:rPr>
              <a:t>   </a:t>
            </a:r>
            <a:endParaRPr lang="en-US" altLang="ja-JP" dirty="0">
              <a:latin typeface="Book Antiqua" panose="02040602050305030304" pitchFamily="18" charset="0"/>
            </a:endParaRPr>
          </a:p>
          <a:p>
            <a:pPr algn="r" eaLnBrk="1" hangingPunct="1">
              <a:spcBef>
                <a:spcPct val="0"/>
              </a:spcBef>
              <a:buFont typeface="Wingdings" panose="05000000000000000000" pitchFamily="2" charset="2"/>
              <a:buNone/>
            </a:pPr>
            <a:endParaRPr lang="en-US" altLang="ja-JP" dirty="0" smtClean="0">
              <a:latin typeface="Book Antiqua" panose="02040602050305030304" pitchFamily="18" charset="0"/>
            </a:endParaRPr>
          </a:p>
          <a:p>
            <a:pPr algn="r" eaLnBrk="1" hangingPunct="1">
              <a:spcBef>
                <a:spcPct val="0"/>
              </a:spcBef>
              <a:buFont typeface="Wingdings" panose="05000000000000000000" pitchFamily="2" charset="2"/>
              <a:buNone/>
            </a:pPr>
            <a:r>
              <a:rPr lang="en-US" altLang="ja-JP" dirty="0" err="1" smtClean="0">
                <a:latin typeface="Book Antiqua" panose="02040602050305030304" pitchFamily="18" charset="0"/>
              </a:rPr>
              <a:t>Sridharshan</a:t>
            </a:r>
            <a:r>
              <a:rPr lang="en-US" altLang="ja-JP" dirty="0" smtClean="0">
                <a:latin typeface="Book Antiqua" panose="02040602050305030304" pitchFamily="18" charset="0"/>
              </a:rPr>
              <a:t> </a:t>
            </a:r>
            <a:r>
              <a:rPr lang="en-US" altLang="ja-JP" dirty="0" smtClean="0">
                <a:latin typeface="Book Antiqua" panose="02040602050305030304" pitchFamily="18" charset="0"/>
              </a:rPr>
              <a:t>. s</a:t>
            </a:r>
          </a:p>
          <a:p>
            <a:pPr eaLnBrk="1" hangingPunct="1">
              <a:spcBef>
                <a:spcPct val="0"/>
              </a:spcBef>
              <a:buFont typeface="Wingdings" panose="05000000000000000000" pitchFamily="2" charset="2"/>
              <a:buNone/>
            </a:pPr>
            <a:r>
              <a:rPr lang="en-US" altLang="ja-JP" dirty="0" smtClean="0">
                <a:latin typeface="Book Antiqua" panose="02040602050305030304" pitchFamily="18" charset="0"/>
              </a:rPr>
              <a:t>   Mukesh.t</a:t>
            </a:r>
            <a:endParaRPr lang="en-US" altLang="ja-JP" dirty="0" smtClean="0">
              <a:latin typeface="Book Antiqua" panose="02040602050305030304" pitchFamily="18" charset="0"/>
            </a:endParaRPr>
          </a:p>
          <a:p>
            <a:pPr eaLnBrk="1" hangingPunct="1">
              <a:spcBef>
                <a:spcPct val="0"/>
              </a:spcBef>
              <a:buFont typeface="Wingdings" panose="05000000000000000000" pitchFamily="2" charset="2"/>
              <a:buNone/>
            </a:pPr>
            <a:r>
              <a:rPr lang="en-US" altLang="ja-JP" dirty="0" smtClean="0">
                <a:latin typeface="Book Antiqua" panose="02040602050305030304" pitchFamily="18" charset="0"/>
              </a:rPr>
              <a:t>   </a:t>
            </a:r>
            <a:r>
              <a:rPr lang="en-US" altLang="ja-JP" dirty="0" err="1" smtClean="0">
                <a:latin typeface="Book Antiqua" panose="02040602050305030304" pitchFamily="18" charset="0"/>
              </a:rPr>
              <a:t>Bumeeswar</a:t>
            </a:r>
            <a:r>
              <a:rPr lang="en-US" altLang="ja-JP" dirty="0" smtClean="0">
                <a:latin typeface="Book Antiqua" panose="02040602050305030304" pitchFamily="18" charset="0"/>
              </a:rPr>
              <a:t> </a:t>
            </a:r>
            <a:r>
              <a:rPr lang="en-US" altLang="ja-JP" dirty="0" smtClean="0">
                <a:latin typeface="Book Antiqua" panose="02040602050305030304" pitchFamily="18" charset="0"/>
              </a:rPr>
              <a:t>.s </a:t>
            </a:r>
            <a:endParaRPr lang="en-US" altLang="ja-JP" dirty="0">
              <a:latin typeface="Book Antiqua" panose="02040602050305030304" pitchFamily="18" charset="0"/>
            </a:endParaRPr>
          </a:p>
          <a:p>
            <a:pPr eaLnBrk="1" hangingPunct="1">
              <a:spcBef>
                <a:spcPct val="0"/>
              </a:spcBef>
              <a:buFont typeface="Wingdings" panose="05000000000000000000" pitchFamily="2" charset="2"/>
              <a:buNone/>
            </a:pPr>
            <a:endParaRPr lang="en-US" altLang="ja-JP" dirty="0">
              <a:latin typeface="Book Antiqua" panose="02040602050305030304" pitchFamily="18"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6947" b="39813"/>
          <a:stretch/>
        </p:blipFill>
        <p:spPr>
          <a:xfrm>
            <a:off x="482849" y="3426864"/>
            <a:ext cx="3193256" cy="2965391"/>
          </a:xfrm>
          <a:prstGeom prst="rect">
            <a:avLst/>
          </a:prstGeom>
        </p:spPr>
      </p:pic>
      <p:sp>
        <p:nvSpPr>
          <p:cNvPr id="2" name="TextBox 1"/>
          <p:cNvSpPr txBox="1"/>
          <p:nvPr/>
        </p:nvSpPr>
        <p:spPr>
          <a:xfrm>
            <a:off x="7629525" y="4347091"/>
            <a:ext cx="1957587" cy="369332"/>
          </a:xfrm>
          <a:prstGeom prst="rect">
            <a:avLst/>
          </a:prstGeom>
          <a:noFill/>
        </p:spPr>
        <p:txBody>
          <a:bodyPr wrap="none" rtlCol="0">
            <a:spAutoFit/>
          </a:bodyPr>
          <a:lstStyle/>
          <a:p>
            <a:r>
              <a:rPr lang="en-US" dirty="0" smtClean="0">
                <a:solidFill>
                  <a:schemeClr val="accent1">
                    <a:lumMod val="40000"/>
                    <a:lumOff val="60000"/>
                  </a:schemeClr>
                </a:solidFill>
                <a:latin typeface="Book Antiqua" pitchFamily="18" charset="0"/>
              </a:rPr>
              <a:t>PRESENTED</a:t>
            </a:r>
            <a:r>
              <a:rPr lang="en-US" dirty="0" smtClean="0">
                <a:solidFill>
                  <a:schemeClr val="accent1">
                    <a:lumMod val="40000"/>
                    <a:lumOff val="60000"/>
                  </a:schemeClr>
                </a:solidFill>
              </a:rPr>
              <a:t> </a:t>
            </a:r>
            <a:r>
              <a:rPr lang="en-US" dirty="0" smtClean="0">
                <a:solidFill>
                  <a:schemeClr val="accent1">
                    <a:lumMod val="40000"/>
                    <a:lumOff val="60000"/>
                  </a:schemeClr>
                </a:solidFill>
                <a:latin typeface="Book Antiqua" pitchFamily="18" charset="0"/>
              </a:rPr>
              <a:t>BY</a:t>
            </a:r>
            <a:r>
              <a:rPr lang="en-US" dirty="0" smtClean="0">
                <a:solidFill>
                  <a:schemeClr val="accent1">
                    <a:lumMod val="40000"/>
                    <a:lumOff val="60000"/>
                  </a:schemeClr>
                </a:solidFill>
              </a:rPr>
              <a:t>,</a:t>
            </a:r>
            <a:endParaRPr lang="en-IN" dirty="0">
              <a:solidFill>
                <a:schemeClr val="accent2">
                  <a:lumMod val="75000"/>
                </a:schemeClr>
              </a:solidFill>
            </a:endParaRPr>
          </a:p>
        </p:txBody>
      </p:sp>
    </p:spTree>
    <p:extLst>
      <p:ext uri="{BB962C8B-B14F-4D97-AF65-F5344CB8AC3E}">
        <p14:creationId xmlns:p14="http://schemas.microsoft.com/office/powerpoint/2010/main" val="1875979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pPr eaLnBrk="1" hangingPunct="1"/>
            <a:r>
              <a:rPr lang="en-US" altLang="en-US" sz="2400">
                <a:latin typeface="Times New Roman" panose="02020603050405020304" pitchFamily="18" charset="0"/>
                <a:cs typeface="Times New Roman" panose="02020603050405020304" pitchFamily="18" charset="0"/>
              </a:rPr>
              <a:t>Customers</a:t>
            </a:r>
            <a:endParaRPr lang="en-IN" altLang="en-US" sz="2400">
              <a:latin typeface="Times New Roman" panose="02020603050405020304" pitchFamily="18" charset="0"/>
              <a:cs typeface="Times New Roman" panose="02020603050405020304" pitchFamily="18" charset="0"/>
            </a:endParaRPr>
          </a:p>
        </p:txBody>
      </p:sp>
      <p:sp>
        <p:nvSpPr>
          <p:cNvPr id="15363" name="Content Placeholder 2"/>
          <p:cNvSpPr>
            <a:spLocks noGrp="1" noChangeArrowheads="1"/>
          </p:cNvSpPr>
          <p:nvPr>
            <p:ph idx="1"/>
          </p:nvPr>
        </p:nvSpPr>
        <p:spPr/>
        <p:txBody>
          <a:bodyPr anchor="ctr"/>
          <a:lstStyle/>
          <a:p>
            <a:pPr eaLnBrk="1" hangingPunct="1"/>
            <a:r>
              <a:rPr lang="en-US" altLang="en-US" sz="2000" dirty="0">
                <a:latin typeface="Times New Roman" panose="02020603050405020304" pitchFamily="18" charset="0"/>
                <a:ea typeface="MS PGothic" panose="020B0600070205080204" pitchFamily="34" charset="-128"/>
                <a:cs typeface="Times New Roman" panose="02020603050405020304" pitchFamily="18" charset="0"/>
              </a:rPr>
              <a:t>Safety Helmet is used worldwide it can be sold by business to business and business to customer through online and offline </a:t>
            </a:r>
          </a:p>
          <a:p>
            <a:pPr eaLnBrk="1" hangingPunct="1"/>
            <a:r>
              <a:rPr lang="en-US" altLang="en-US" sz="2000" dirty="0">
                <a:latin typeface="Times New Roman" panose="02020603050405020304" pitchFamily="18" charset="0"/>
                <a:ea typeface="MS PGothic" panose="020B0600070205080204" pitchFamily="34" charset="-128"/>
                <a:cs typeface="Times New Roman" panose="02020603050405020304" pitchFamily="18" charset="0"/>
              </a:rPr>
              <a:t>Safety Helmets are used majorly by working staffs on construction sites and production units and Onsite workers.</a:t>
            </a:r>
          </a:p>
          <a:p>
            <a:pPr eaLnBrk="1" hangingPunct="1"/>
            <a:endParaRPr lang="en-US" altLang="en-US" sz="2000" dirty="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endParaRPr lang="en-IN" altLang="en-US" dirty="0" smtClean="0">
              <a:ea typeface="MS PGothic" panose="020B0600070205080204" pitchFamily="34" charset="-128"/>
              <a:cs typeface="Times New Roman" panose="02020603050405020304" pitchFamily="18" charset="0"/>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E433CD4-0F9B-4453-B5BD-CF62A772FBD4}" type="slidenum">
              <a:rPr lang="en-US" altLang="en-US">
                <a:solidFill>
                  <a:srgbClr val="FFFFFF"/>
                </a:solidFill>
              </a:rPr>
              <a:pPr/>
              <a:t>10</a:t>
            </a:fld>
            <a:endParaRPr lang="en-US" altLang="en-US">
              <a:solidFill>
                <a:srgbClr val="FFFFFF"/>
              </a:solidFill>
            </a:endParaRPr>
          </a:p>
        </p:txBody>
      </p:sp>
    </p:spTree>
    <p:extLst>
      <p:ext uri="{BB962C8B-B14F-4D97-AF65-F5344CB8AC3E}">
        <p14:creationId xmlns:p14="http://schemas.microsoft.com/office/powerpoint/2010/main" val="292122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HYPOTHESIS</a:t>
            </a:r>
            <a:endParaRPr lang="en-IN" dirty="0"/>
          </a:p>
        </p:txBody>
      </p:sp>
      <p:sp>
        <p:nvSpPr>
          <p:cNvPr id="3" name="Content Placeholder 2"/>
          <p:cNvSpPr>
            <a:spLocks noGrp="1"/>
          </p:cNvSpPr>
          <p:nvPr>
            <p:ph idx="1"/>
          </p:nvPr>
        </p:nvSpPr>
        <p:spPr/>
        <p:txBody>
          <a:bodyPr/>
          <a:lstStyle/>
          <a:p>
            <a:r>
              <a:rPr lang="en-US" dirty="0"/>
              <a:t>Helmets fabricated with banana fiber and glass fiber composites will exhibit superior impact resistance, lightweight properties, and mechanical strength compared to traditional glass fiber-reinforced helmets.</a:t>
            </a:r>
            <a:endParaRPr lang="en-IN"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107680" y="3676594"/>
            <a:ext cx="3677920" cy="26521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519" y="3698240"/>
            <a:ext cx="4676450" cy="2630503"/>
          </a:xfrm>
          <a:prstGeom prst="rect">
            <a:avLst/>
          </a:prstGeom>
        </p:spPr>
      </p:pic>
    </p:spTree>
    <p:extLst>
      <p:ext uri="{BB962C8B-B14F-4D97-AF65-F5344CB8AC3E}">
        <p14:creationId xmlns:p14="http://schemas.microsoft.com/office/powerpoint/2010/main" val="353060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HYPOTHESIS</a:t>
            </a:r>
            <a:endParaRPr lang="en-IN" dirty="0"/>
          </a:p>
        </p:txBody>
      </p:sp>
      <p:sp>
        <p:nvSpPr>
          <p:cNvPr id="3" name="Content Placeholder 2"/>
          <p:cNvSpPr>
            <a:spLocks noGrp="1"/>
          </p:cNvSpPr>
          <p:nvPr>
            <p:ph idx="1"/>
          </p:nvPr>
        </p:nvSpPr>
        <p:spPr/>
        <p:txBody>
          <a:bodyPr/>
          <a:lstStyle/>
          <a:p>
            <a:r>
              <a:rPr lang="en-US" dirty="0"/>
              <a:t>The integration of smart sensors (e.g., accelerometers and helmet switches) will provide real-time monitoring and improve the safety compliance of miners, thereby reducing the risk of accidents and injuries in mining operations. This dual approach of material innovation and technological integration is expected to set new benchmarks in safety helmet design for hazardous industries.</a:t>
            </a:r>
            <a:endParaRPr lang="en-IN" dirty="0"/>
          </a:p>
        </p:txBody>
      </p:sp>
    </p:spTree>
    <p:extLst>
      <p:ext uri="{BB962C8B-B14F-4D97-AF65-F5344CB8AC3E}">
        <p14:creationId xmlns:p14="http://schemas.microsoft.com/office/powerpoint/2010/main" val="401277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OBJECTIVES/INNOVATION</a:t>
            </a:r>
            <a:endParaRPr lang="en-IN" dirty="0"/>
          </a:p>
        </p:txBody>
      </p:sp>
      <p:sp>
        <p:nvSpPr>
          <p:cNvPr id="3" name="Content Placeholder 2"/>
          <p:cNvSpPr>
            <a:spLocks noGrp="1"/>
          </p:cNvSpPr>
          <p:nvPr>
            <p:ph idx="1"/>
          </p:nvPr>
        </p:nvSpPr>
        <p:spPr/>
        <p:txBody>
          <a:bodyPr/>
          <a:lstStyle/>
          <a:p>
            <a:r>
              <a:rPr lang="en-IN" dirty="0"/>
              <a:t>1. Develop a lightweight, impact-resistant helmet using banana </a:t>
            </a:r>
            <a:r>
              <a:rPr lang="en-IN" dirty="0" err="1"/>
              <a:t>fiber</a:t>
            </a:r>
            <a:r>
              <a:rPr lang="en-IN" dirty="0"/>
              <a:t> and glass </a:t>
            </a:r>
            <a:r>
              <a:rPr lang="en-IN" dirty="0" err="1"/>
              <a:t>fiber</a:t>
            </a:r>
            <a:r>
              <a:rPr lang="en-IN" dirty="0"/>
              <a:t> composites for enhanced miner safety. Integrate </a:t>
            </a:r>
            <a:r>
              <a:rPr lang="en-IN" dirty="0" err="1"/>
              <a:t>IoT</a:t>
            </a:r>
            <a:r>
              <a:rPr lang="en-IN" dirty="0"/>
              <a:t>-enabled sensors for real-time monitoring of helmet usage, head movements, and </a:t>
            </a:r>
            <a:r>
              <a:rPr lang="en-IN" dirty="0" smtClean="0"/>
              <a:t>orientation.</a:t>
            </a:r>
            <a:endParaRPr lang="en-IN"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25612"/>
          <a:stretch/>
        </p:blipFill>
        <p:spPr>
          <a:xfrm>
            <a:off x="7987054" y="3751630"/>
            <a:ext cx="3881095" cy="29510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2" y="3903649"/>
            <a:ext cx="7258212" cy="2647036"/>
          </a:xfrm>
          <a:prstGeom prst="rect">
            <a:avLst/>
          </a:prstGeom>
        </p:spPr>
      </p:pic>
    </p:spTree>
    <p:extLst>
      <p:ext uri="{BB962C8B-B14F-4D97-AF65-F5344CB8AC3E}">
        <p14:creationId xmlns:p14="http://schemas.microsoft.com/office/powerpoint/2010/main" val="175553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2.Sustainability through Natural Fibers:          By using banana fibers, which are biodegradable and sustainable, this project pushes the boundaries of eco-friendly materials in industrial safety gear, promoting green manufacturing practices in the mining sector. The helmet’s integrated intelligent system aims to ensure safety standards are consistently met, offering a significant improvement in monitoring and maintaining safety compliance within hazardous mining environments.</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25" y="4626769"/>
            <a:ext cx="7023100" cy="212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07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7181" y="2365375"/>
            <a:ext cx="2388394" cy="2388394"/>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448175"/>
            <a:ext cx="2409825" cy="2409825"/>
          </a:xfrm>
          <a:prstGeom prst="rect">
            <a:avLst/>
          </a:prstGeom>
        </p:spPr>
      </p:pic>
      <p:sp>
        <p:nvSpPr>
          <p:cNvPr id="6" name="Rectangle 5"/>
          <p:cNvSpPr/>
          <p:nvPr/>
        </p:nvSpPr>
        <p:spPr>
          <a:xfrm>
            <a:off x="3114675" y="2323297"/>
            <a:ext cx="6096000" cy="4247317"/>
          </a:xfrm>
          <a:prstGeom prst="rect">
            <a:avLst/>
          </a:prstGeom>
        </p:spPr>
        <p:txBody>
          <a:bodyPr>
            <a:spAutoFit/>
          </a:bodyPr>
          <a:lstStyle/>
          <a:p>
            <a:r>
              <a:rPr lang="en-US" dirty="0" smtClean="0"/>
              <a:t>• </a:t>
            </a:r>
            <a:r>
              <a:rPr lang="en-US" dirty="0"/>
              <a:t>Assuring miners safety in </a:t>
            </a:r>
            <a:r>
              <a:rPr lang="en-US" dirty="0" err="1"/>
              <a:t>caseof</a:t>
            </a:r>
            <a:r>
              <a:rPr lang="en-US" dirty="0"/>
              <a:t> mining accidents that </a:t>
            </a:r>
            <a:r>
              <a:rPr lang="en-US" dirty="0" err="1"/>
              <a:t>occursdue</a:t>
            </a:r>
            <a:r>
              <a:rPr lang="en-US" dirty="0"/>
              <a:t> to Hazardous </a:t>
            </a:r>
            <a:r>
              <a:rPr lang="en-US" dirty="0" smtClean="0"/>
              <a:t>events.</a:t>
            </a:r>
          </a:p>
          <a:p>
            <a:r>
              <a:rPr lang="en-US" dirty="0" smtClean="0"/>
              <a:t>• </a:t>
            </a:r>
            <a:r>
              <a:rPr lang="en-US" dirty="0"/>
              <a:t>Alerting the miners </a:t>
            </a:r>
            <a:r>
              <a:rPr lang="en-US" dirty="0" err="1"/>
              <a:t>wheneverthe</a:t>
            </a:r>
            <a:r>
              <a:rPr lang="en-US" dirty="0"/>
              <a:t> helmet is removed-</a:t>
            </a:r>
            <a:r>
              <a:rPr lang="en-US" dirty="0" err="1"/>
              <a:t>helmetswitch</a:t>
            </a:r>
            <a:r>
              <a:rPr lang="en-US" dirty="0"/>
              <a:t> sensor to detect </a:t>
            </a:r>
            <a:r>
              <a:rPr lang="en-US" dirty="0" err="1"/>
              <a:t>theobject</a:t>
            </a:r>
            <a:r>
              <a:rPr lang="en-US" dirty="0"/>
              <a:t>-Accelerometer </a:t>
            </a:r>
            <a:r>
              <a:rPr lang="en-US" dirty="0" smtClean="0"/>
              <a:t>sensor.</a:t>
            </a:r>
          </a:p>
          <a:p>
            <a:r>
              <a:rPr lang="en-US" dirty="0" smtClean="0"/>
              <a:t>• </a:t>
            </a:r>
            <a:r>
              <a:rPr lang="en-US" dirty="0"/>
              <a:t>To monitor the conditions </a:t>
            </a:r>
            <a:r>
              <a:rPr lang="en-US" dirty="0" err="1"/>
              <a:t>insidethe</a:t>
            </a:r>
            <a:r>
              <a:rPr lang="en-US" dirty="0"/>
              <a:t> mines and intimate </a:t>
            </a:r>
            <a:r>
              <a:rPr lang="en-US" dirty="0" err="1"/>
              <a:t>theminers</a:t>
            </a:r>
            <a:r>
              <a:rPr lang="en-US" dirty="0"/>
              <a:t> in case of </a:t>
            </a:r>
            <a:r>
              <a:rPr lang="en-US" dirty="0" err="1"/>
              <a:t>temperatureincreases</a:t>
            </a:r>
            <a:r>
              <a:rPr lang="en-US" dirty="0"/>
              <a:t>-Temperature </a:t>
            </a:r>
            <a:r>
              <a:rPr lang="en-US" dirty="0" smtClean="0"/>
              <a:t>sensor.</a:t>
            </a:r>
          </a:p>
          <a:p>
            <a:r>
              <a:rPr lang="en-US" dirty="0" smtClean="0"/>
              <a:t>• </a:t>
            </a:r>
            <a:r>
              <a:rPr lang="en-US" dirty="0"/>
              <a:t>Detection of the </a:t>
            </a:r>
            <a:r>
              <a:rPr lang="en-US" dirty="0" err="1"/>
              <a:t>poisonousgases</a:t>
            </a:r>
            <a:r>
              <a:rPr lang="en-US" dirty="0"/>
              <a:t>-Air quality </a:t>
            </a:r>
            <a:r>
              <a:rPr lang="en-US" dirty="0" err="1" smtClean="0"/>
              <a:t>sensor.The</a:t>
            </a:r>
            <a:r>
              <a:rPr lang="en-US" dirty="0" smtClean="0"/>
              <a:t> </a:t>
            </a:r>
            <a:r>
              <a:rPr lang="en-US" dirty="0"/>
              <a:t>MQ-5 gas sensor is frequently used to identify dangerous gases like natural gas, propane (C3H8), and methane (CH4). It belongs to the Figaro company's line of gas sensors and is commonly used in air quality monitoring and gas leak detection applications.</a:t>
            </a:r>
            <a:endParaRPr lang="en-IN" dirty="0"/>
          </a:p>
        </p:txBody>
      </p:sp>
    </p:spTree>
    <p:extLst>
      <p:ext uri="{BB962C8B-B14F-4D97-AF65-F5344CB8AC3E}">
        <p14:creationId xmlns:p14="http://schemas.microsoft.com/office/powerpoint/2010/main" val="2074633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IMPACT / ADVANTAGES</a:t>
            </a:r>
            <a:endParaRPr lang="en-IN" dirty="0"/>
          </a:p>
        </p:txBody>
      </p:sp>
      <p:sp>
        <p:nvSpPr>
          <p:cNvPr id="3" name="Content Placeholder 2"/>
          <p:cNvSpPr>
            <a:spLocks noGrp="1"/>
          </p:cNvSpPr>
          <p:nvPr>
            <p:ph idx="1"/>
          </p:nvPr>
        </p:nvSpPr>
        <p:spPr/>
        <p:txBody>
          <a:bodyPr/>
          <a:lstStyle/>
          <a:p>
            <a:r>
              <a:rPr lang="en-US" dirty="0"/>
              <a:t>Improved Miner Safety: Real-time monitoring and </a:t>
            </a:r>
            <a:r>
              <a:rPr lang="en-US" dirty="0" err="1"/>
              <a:t>IoT</a:t>
            </a:r>
            <a:r>
              <a:rPr lang="en-US" dirty="0"/>
              <a:t>-enabled alerts enhance safety and reduce accident risks</a:t>
            </a:r>
            <a:r>
              <a:rPr lang="en-US" dirty="0" smtClean="0"/>
              <a:t>.</a:t>
            </a:r>
          </a:p>
          <a:p>
            <a:r>
              <a:rPr lang="en-US" dirty="0" smtClean="0"/>
              <a:t>• </a:t>
            </a:r>
            <a:r>
              <a:rPr lang="en-US" dirty="0"/>
              <a:t>Sustainable Technology: Eco-friendly </a:t>
            </a:r>
            <a:r>
              <a:rPr lang="en-US" dirty="0" smtClean="0"/>
              <a:t>banana </a:t>
            </a:r>
            <a:r>
              <a:rPr lang="en-US" dirty="0"/>
              <a:t>fibers lower the environmental impact of mining safety gear</a:t>
            </a:r>
            <a:r>
              <a:rPr lang="en-US" dirty="0" smtClean="0"/>
              <a:t>.</a:t>
            </a:r>
          </a:p>
          <a:p>
            <a:r>
              <a:rPr lang="en-US" dirty="0" smtClean="0"/>
              <a:t>• </a:t>
            </a:r>
            <a:r>
              <a:rPr lang="en-US" dirty="0"/>
              <a:t>Cost-Effective Solution: Affordable and scalable design ensures global accessibility for mining industries</a:t>
            </a:r>
            <a:r>
              <a:rPr lang="en-US" dirty="0" smtClean="0"/>
              <a:t>.</a:t>
            </a:r>
          </a:p>
          <a:p>
            <a:r>
              <a:rPr lang="en-US" dirty="0" smtClean="0"/>
              <a:t>• </a:t>
            </a:r>
            <a:r>
              <a:rPr lang="en-US" dirty="0"/>
              <a:t>Enhanced Compliance: Smart features promote adherence to safety standards, reducing injuries and boosting efficiency.</a:t>
            </a:r>
            <a:endParaRPr lang="en-IN" dirty="0"/>
          </a:p>
        </p:txBody>
      </p:sp>
    </p:spTree>
    <p:extLst>
      <p:ext uri="{BB962C8B-B14F-4D97-AF65-F5344CB8AC3E}">
        <p14:creationId xmlns:p14="http://schemas.microsoft.com/office/powerpoint/2010/main" val="289239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The banana fiber and glass fiber composite helmet, combined with </a:t>
            </a:r>
            <a:r>
              <a:rPr lang="en-US" dirty="0" err="1"/>
              <a:t>IoT</a:t>
            </a:r>
            <a:r>
              <a:rPr lang="en-US" dirty="0"/>
              <a:t>-enabled safety features, </a:t>
            </a:r>
            <a:r>
              <a:rPr lang="en-US" dirty="0" err="1"/>
              <a:t>offersenhanced</a:t>
            </a:r>
            <a:r>
              <a:rPr lang="en-US" dirty="0"/>
              <a:t> impact resistance, lightweight design, and real-time monitoring, significantly </a:t>
            </a:r>
            <a:r>
              <a:rPr lang="en-US" dirty="0" err="1"/>
              <a:t>improvingminer</a:t>
            </a:r>
            <a:r>
              <a:rPr lang="en-US" dirty="0"/>
              <a:t> safety in hazardous environments. This eco-friendly innovation promotes </a:t>
            </a:r>
            <a:r>
              <a:rPr lang="en-US" dirty="0" err="1"/>
              <a:t>sustainability,workplace</a:t>
            </a:r>
            <a:r>
              <a:rPr lang="en-US" dirty="0"/>
              <a:t> safety, and adherence to safety standards, contributing to miner well-being </a:t>
            </a:r>
            <a:r>
              <a:rPr lang="en-US" dirty="0" err="1"/>
              <a:t>andsustainable</a:t>
            </a:r>
            <a:r>
              <a:rPr lang="en-US" dirty="0"/>
              <a:t> mining practices.</a:t>
            </a:r>
            <a:endParaRPr lang="en-IN" dirty="0"/>
          </a:p>
        </p:txBody>
      </p:sp>
    </p:spTree>
    <p:extLst>
      <p:ext uri="{BB962C8B-B14F-4D97-AF65-F5344CB8AC3E}">
        <p14:creationId xmlns:p14="http://schemas.microsoft.com/office/powerpoint/2010/main" val="206895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a:t>
            </a:r>
            <a:r>
              <a:rPr lang="en-US" dirty="0"/>
              <a:t/>
            </a:r>
            <a:br>
              <a:rPr lang="en-US" dirty="0"/>
            </a:br>
            <a:endParaRPr lang="en-US" dirty="0"/>
          </a:p>
        </p:txBody>
      </p:sp>
      <p:sp>
        <p:nvSpPr>
          <p:cNvPr id="3" name="Content Placeholder 2"/>
          <p:cNvSpPr>
            <a:spLocks noGrp="1"/>
          </p:cNvSpPr>
          <p:nvPr>
            <p:ph idx="1"/>
          </p:nvPr>
        </p:nvSpPr>
        <p:spPr>
          <a:xfrm>
            <a:off x="1154954" y="2603500"/>
            <a:ext cx="10793206" cy="3699764"/>
          </a:xfrm>
        </p:spPr>
        <p:txBody>
          <a:bodyPr>
            <a:normAutofit/>
          </a:bodyPr>
          <a:lstStyle/>
          <a:p>
            <a:pPr marL="0" indent="0" algn="just">
              <a:buNone/>
            </a:pPr>
            <a:endParaRPr lang="en-US" b="1" dirty="0"/>
          </a:p>
          <a:p>
            <a:pPr algn="just"/>
            <a:r>
              <a:rPr lang="en-US" b="1" dirty="0"/>
              <a:t>Technology has improved to the point where more environmentally friendly materials are viable options. Particularly the Natural fibers and their composites involves in the environmental issues while also offering renewable potential. Natural fibers are increasingly being employed instead of man-made composites since they are more easily accessible and inexpensive. Banana and glass fibers were employed as reinforcement in this </a:t>
            </a:r>
            <a:r>
              <a:rPr lang="en-US" b="1" dirty="0" err="1"/>
              <a:t>article.The</a:t>
            </a:r>
            <a:r>
              <a:rPr lang="en-US" b="1" dirty="0"/>
              <a:t> Safety helmets are protective headgear designed to reduce the risk of injury in the event of an accident. They provide protection against impacts, falls, and debris. A hybrid helmet is a combination of banana fiber and glass fiber that provides superior protection and comfort. It is designed to be lightweight yet strong and flexible, making it ideal for a variety of activities. This paper revolves around development of hybrid helmet using banana fiber and glass fiber.</a:t>
            </a:r>
          </a:p>
          <a:p>
            <a:endParaRPr lang="en-US" dirty="0"/>
          </a:p>
          <a:p>
            <a:endParaRPr lang="en-US" dirty="0"/>
          </a:p>
        </p:txBody>
      </p:sp>
    </p:spTree>
    <p:extLst>
      <p:ext uri="{BB962C8B-B14F-4D97-AF65-F5344CB8AC3E}">
        <p14:creationId xmlns:p14="http://schemas.microsoft.com/office/powerpoint/2010/main" val="414656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CLAIMS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dirty="0" smtClean="0"/>
              <a:t>The </a:t>
            </a:r>
            <a:r>
              <a:rPr lang="en-US" b="1" dirty="0"/>
              <a:t>banana fiber is converted into powder form by the </a:t>
            </a:r>
            <a:r>
              <a:rPr lang="en-US" b="1" dirty="0" err="1"/>
              <a:t>pulverizer</a:t>
            </a:r>
            <a:r>
              <a:rPr lang="en-US" b="1" dirty="0"/>
              <a:t>.</a:t>
            </a:r>
          </a:p>
          <a:p>
            <a:pPr lvl="0"/>
            <a:r>
              <a:rPr lang="en-US" b="1" dirty="0"/>
              <a:t> There are three trials based on the composition of fibers and epoxy resin can be performed</a:t>
            </a:r>
          </a:p>
          <a:p>
            <a:pPr lvl="0"/>
            <a:r>
              <a:rPr lang="en-US" b="1" dirty="0"/>
              <a:t>The trails shows the biodegradability and mechanical </a:t>
            </a:r>
            <a:r>
              <a:rPr lang="en-US" b="1" dirty="0" err="1"/>
              <a:t>behaviour</a:t>
            </a:r>
            <a:r>
              <a:rPr lang="en-US" b="1" dirty="0"/>
              <a:t> of hybrid composite.</a:t>
            </a:r>
          </a:p>
          <a:p>
            <a:pPr lvl="0"/>
            <a:r>
              <a:rPr lang="en-US" b="1" dirty="0"/>
              <a:t>By the process of compression molding the helmet is manufactured.</a:t>
            </a:r>
          </a:p>
          <a:p>
            <a:endParaRPr lang="en-US" dirty="0"/>
          </a:p>
        </p:txBody>
      </p:sp>
    </p:spTree>
    <p:extLst>
      <p:ext uri="{BB962C8B-B14F-4D97-AF65-F5344CB8AC3E}">
        <p14:creationId xmlns:p14="http://schemas.microsoft.com/office/powerpoint/2010/main" val="390873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eaLnBrk="1" hangingPunct="1"/>
            <a:r>
              <a:rPr lang="en-US" altLang="en-US" sz="2400">
                <a:latin typeface="Times New Roman" panose="02020603050405020304" pitchFamily="18" charset="0"/>
                <a:cs typeface="Times New Roman" panose="02020603050405020304" pitchFamily="18" charset="0"/>
              </a:rPr>
              <a:t>Flowchart/ Product workflow</a:t>
            </a:r>
          </a:p>
        </p:txBody>
      </p:sp>
      <p:sp>
        <p:nvSpPr>
          <p:cNvPr id="14339"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CBD6BDA-16D9-4E2B-8433-154DCC05218C}" type="slidenum">
              <a:rPr lang="en-US" altLang="en-US">
                <a:solidFill>
                  <a:srgbClr val="FFFFFF"/>
                </a:solidFill>
                <a:latin typeface="Times New Roman" panose="02020603050405020304" pitchFamily="18" charset="0"/>
                <a:cs typeface="Times New Roman" panose="02020603050405020304" pitchFamily="18" charset="0"/>
              </a:rPr>
              <a:pPr/>
              <a:t>4</a:t>
            </a:fld>
            <a:endParaRPr lang="en-US" altLang="en-US">
              <a:solidFill>
                <a:srgbClr val="FFFFFF"/>
              </a:solidFill>
              <a:latin typeface="Times New Roman" panose="02020603050405020304" pitchFamily="18" charset="0"/>
              <a:cs typeface="Times New Roman" panose="02020603050405020304" pitchFamily="18" charset="0"/>
            </a:endParaRPr>
          </a:p>
        </p:txBody>
      </p:sp>
      <p:sp>
        <p:nvSpPr>
          <p:cNvPr id="14340" name="Date Placeholder 3"/>
          <p:cNvSpPr txBox="1">
            <a:spLocks/>
          </p:cNvSpPr>
          <p:nvPr/>
        </p:nvSpPr>
        <p:spPr bwMode="auto">
          <a:xfrm>
            <a:off x="2057400" y="6251575"/>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371772610"/>
              </p:ext>
            </p:extLst>
          </p:nvPr>
        </p:nvGraphicFramePr>
        <p:xfrm>
          <a:off x="1763268" y="2350612"/>
          <a:ext cx="6934200" cy="4281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46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pPr algn="ctr" eaLnBrk="1" hangingPunct="1"/>
            <a:r>
              <a:rPr lang="en-US" altLang="en-US" sz="2400">
                <a:latin typeface="Times New Roman" panose="02020603050405020304" pitchFamily="18" charset="0"/>
                <a:cs typeface="Times New Roman" panose="02020603050405020304" pitchFamily="18" charset="0"/>
              </a:rPr>
              <a:t>Availability Of Banana fibre</a:t>
            </a:r>
            <a:endParaRPr lang="en-IN" altLang="en-US" sz="24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202CD6C-DC66-4F82-8C5E-48D4A1FDF10E}" type="slidenum">
              <a:rPr lang="en-US" altLang="en-US">
                <a:solidFill>
                  <a:srgbClr val="FFFFFF"/>
                </a:solidFill>
              </a:rPr>
              <a:pPr/>
              <a:t>5</a:t>
            </a:fld>
            <a:endParaRPr lang="en-US" altLang="en-US">
              <a:solidFill>
                <a:srgbClr val="FFFFFF"/>
              </a:solidFill>
            </a:endParaRPr>
          </a:p>
        </p:txBody>
      </p:sp>
      <p:graphicFrame>
        <p:nvGraphicFramePr>
          <p:cNvPr id="9220" name="Content Placeholder 6"/>
          <p:cNvGraphicFramePr>
            <a:graphicFrameLocks noGrp="1"/>
          </p:cNvGraphicFramePr>
          <p:nvPr>
            <p:ph sz="half" idx="2"/>
            <p:extLst>
              <p:ext uri="{D42A27DB-BD31-4B8C-83A1-F6EECF244321}">
                <p14:modId xmlns:p14="http://schemas.microsoft.com/office/powerpoint/2010/main" val="2743411095"/>
              </p:ext>
            </p:extLst>
          </p:nvPr>
        </p:nvGraphicFramePr>
        <p:xfrm>
          <a:off x="7061946" y="1579752"/>
          <a:ext cx="4276614" cy="4553817"/>
        </p:xfrm>
        <a:graphic>
          <a:graphicData uri="http://schemas.openxmlformats.org/presentationml/2006/ole">
            <mc:AlternateContent xmlns:mc="http://schemas.openxmlformats.org/markup-compatibility/2006">
              <mc:Choice xmlns:v="urn:schemas-microsoft-com:vml" Requires="v">
                <p:oleObj spid="_x0000_s1052" name="Chart" r:id="rId3" imgW="3993226" imgH="4456562" progId="Excel.Chart.8">
                  <p:embed/>
                </p:oleObj>
              </mc:Choice>
              <mc:Fallback>
                <p:oleObj name="Chart" r:id="rId3" imgW="3993226" imgH="4456562" progId="Excel.Chart.8">
                  <p:embed/>
                  <p:pic>
                    <p:nvPicPr>
                      <p:cNvPr id="0" name=""/>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1946" y="1579752"/>
                        <a:ext cx="4276614" cy="4553817"/>
                      </a:xfrm>
                      <a:prstGeom prst="rect">
                        <a:avLst/>
                      </a:prstGeom>
                      <a:noFill/>
                      <a:ln>
                        <a:noFill/>
                      </a:ln>
                    </p:spPr>
                  </p:pic>
                </p:oleObj>
              </mc:Fallback>
            </mc:AlternateContent>
          </a:graphicData>
        </a:graphic>
      </p:graphicFrame>
      <p:graphicFrame>
        <p:nvGraphicFramePr>
          <p:cNvPr id="9221" name="Content Placeholder 7"/>
          <p:cNvGraphicFramePr>
            <a:graphicFrameLocks noGrp="1"/>
          </p:cNvGraphicFramePr>
          <p:nvPr>
            <p:ph sz="half" idx="1"/>
            <p:extLst>
              <p:ext uri="{D42A27DB-BD31-4B8C-83A1-F6EECF244321}">
                <p14:modId xmlns:p14="http://schemas.microsoft.com/office/powerpoint/2010/main" val="3898772103"/>
              </p:ext>
            </p:extLst>
          </p:nvPr>
        </p:nvGraphicFramePr>
        <p:xfrm>
          <a:off x="2114550" y="1680632"/>
          <a:ext cx="3987800" cy="4452938"/>
        </p:xfrm>
        <a:graphic>
          <a:graphicData uri="http://schemas.openxmlformats.org/presentationml/2006/ole">
            <mc:AlternateContent xmlns:mc="http://schemas.openxmlformats.org/markup-compatibility/2006">
              <mc:Choice xmlns:v="urn:schemas-microsoft-com:vml" Requires="v">
                <p:oleObj spid="_x0000_s1053" name="Chart" r:id="rId5" imgW="3993226" imgH="4456562" progId="Excel.Chart.8">
                  <p:embed/>
                </p:oleObj>
              </mc:Choice>
              <mc:Fallback>
                <p:oleObj name="Chart" r:id="rId5" imgW="3993226" imgH="4456562" progId="Excel.Chart.8">
                  <p:embed/>
                  <p:pic>
                    <p:nvPicPr>
                      <p:cNvPr id="0" name=""/>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550" y="1680632"/>
                        <a:ext cx="39878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51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r>
              <a:rPr lang="en-US" altLang="en-US" sz="2400">
                <a:latin typeface="Times New Roman" panose="02020603050405020304" pitchFamily="18" charset="0"/>
                <a:cs typeface="Times New Roman" panose="02020603050405020304" pitchFamily="18" charset="0"/>
              </a:rPr>
              <a:t>Chemical Composition of Banana Fiber</a:t>
            </a:r>
            <a:endParaRPr lang="en-IN" altLang="en-US" sz="24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0283139-4099-4D4A-BAFB-2238D459A592}" type="slidenum">
              <a:rPr lang="en-US" altLang="en-US">
                <a:solidFill>
                  <a:srgbClr val="FFFFFF"/>
                </a:solidFill>
              </a:rPr>
              <a:pPr/>
              <a:t>6</a:t>
            </a:fld>
            <a:endParaRPr lang="en-US" altLang="en-US">
              <a:solidFill>
                <a:srgbClr val="FFFFFF"/>
              </a:solidFill>
            </a:endParaRPr>
          </a:p>
        </p:txBody>
      </p:sp>
      <p:pic>
        <p:nvPicPr>
          <p:cNvPr id="10244" name="Content Placeholder 9"/>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75560" y="2403832"/>
            <a:ext cx="5483352" cy="4161180"/>
          </a:xfrm>
        </p:spPr>
      </p:pic>
      <p:graphicFrame>
        <p:nvGraphicFramePr>
          <p:cNvPr id="11" name="Table 10"/>
          <p:cNvGraphicFramePr>
            <a:graphicFrameLocks noGrp="1"/>
          </p:cNvGraphicFramePr>
          <p:nvPr>
            <p:extLst>
              <p:ext uri="{D42A27DB-BD31-4B8C-83A1-F6EECF244321}">
                <p14:modId xmlns:p14="http://schemas.microsoft.com/office/powerpoint/2010/main" val="2759962211"/>
              </p:ext>
            </p:extLst>
          </p:nvPr>
        </p:nvGraphicFramePr>
        <p:xfrm>
          <a:off x="5833872" y="2934273"/>
          <a:ext cx="1347788" cy="1439094"/>
        </p:xfrm>
        <a:graphic>
          <a:graphicData uri="http://schemas.openxmlformats.org/drawingml/2006/table">
            <a:tbl>
              <a:tblPr firstRow="1" firstCol="1" bandRow="1">
                <a:tableStyleId>{5C22544A-7EE6-4342-B048-85BDC9FD1C3A}</a:tableStyleId>
              </a:tblPr>
              <a:tblGrid>
                <a:gridCol w="356954"/>
                <a:gridCol w="990834"/>
              </a:tblGrid>
              <a:tr h="181429">
                <a:tc>
                  <a:txBody>
                    <a:bodyPr/>
                    <a:lstStyle/>
                    <a:p>
                      <a:pPr algn="l">
                        <a:lnSpc>
                          <a:spcPct val="115000"/>
                        </a:lnSpc>
                        <a:spcAft>
                          <a:spcPts val="1000"/>
                        </a:spcAft>
                      </a:pPr>
                      <a:r>
                        <a:rPr lang="en-US" sz="1000" dirty="0">
                          <a:effectLst/>
                        </a:rPr>
                        <a:t>A</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c>
                  <a:txBody>
                    <a:bodyPr/>
                    <a:lstStyle/>
                    <a:p>
                      <a:pPr algn="l">
                        <a:lnSpc>
                          <a:spcPct val="115000"/>
                        </a:lnSpc>
                        <a:spcAft>
                          <a:spcPts val="1000"/>
                        </a:spcAft>
                      </a:pPr>
                      <a:r>
                        <a:rPr lang="en-US" sz="1000" dirty="0">
                          <a:effectLst/>
                        </a:rPr>
                        <a:t>Cellulose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r>
              <a:tr h="181429">
                <a:tc>
                  <a:txBody>
                    <a:bodyPr/>
                    <a:lstStyle/>
                    <a:p>
                      <a:pPr algn="l">
                        <a:lnSpc>
                          <a:spcPct val="115000"/>
                        </a:lnSpc>
                        <a:spcAft>
                          <a:spcPts val="1000"/>
                        </a:spcAft>
                      </a:pPr>
                      <a:r>
                        <a:rPr lang="en-US" sz="1000">
                          <a:effectLst/>
                        </a:rPr>
                        <a:t>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c>
                  <a:txBody>
                    <a:bodyPr/>
                    <a:lstStyle/>
                    <a:p>
                      <a:pPr algn="l">
                        <a:lnSpc>
                          <a:spcPct val="115000"/>
                        </a:lnSpc>
                        <a:spcAft>
                          <a:spcPts val="1000"/>
                        </a:spcAft>
                      </a:pPr>
                      <a:r>
                        <a:rPr lang="en-US" sz="1000">
                          <a:effectLst/>
                        </a:rPr>
                        <a:t>Lignin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r>
              <a:tr h="181429">
                <a:tc>
                  <a:txBody>
                    <a:bodyPr/>
                    <a:lstStyle/>
                    <a:p>
                      <a:pPr algn="l">
                        <a:lnSpc>
                          <a:spcPct val="115000"/>
                        </a:lnSpc>
                        <a:spcAft>
                          <a:spcPts val="1000"/>
                        </a:spcAft>
                      </a:pPr>
                      <a:r>
                        <a:rPr lang="en-US" sz="1000">
                          <a:effectLst/>
                        </a:rPr>
                        <a:t>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c>
                  <a:txBody>
                    <a:bodyPr/>
                    <a:lstStyle/>
                    <a:p>
                      <a:pPr algn="l">
                        <a:lnSpc>
                          <a:spcPct val="115000"/>
                        </a:lnSpc>
                        <a:spcAft>
                          <a:spcPts val="1000"/>
                        </a:spcAft>
                      </a:pPr>
                      <a:r>
                        <a:rPr lang="en-US" sz="1000">
                          <a:effectLst/>
                        </a:rPr>
                        <a:t>Wax</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r>
              <a:tr h="181429">
                <a:tc>
                  <a:txBody>
                    <a:bodyPr/>
                    <a:lstStyle/>
                    <a:p>
                      <a:pPr algn="l">
                        <a:lnSpc>
                          <a:spcPct val="115000"/>
                        </a:lnSpc>
                        <a:spcAft>
                          <a:spcPts val="1000"/>
                        </a:spcAft>
                      </a:pPr>
                      <a:r>
                        <a:rPr lang="en-US" sz="1000">
                          <a:effectLst/>
                        </a:rPr>
                        <a:t>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c>
                  <a:txBody>
                    <a:bodyPr/>
                    <a:lstStyle/>
                    <a:p>
                      <a:pPr algn="l">
                        <a:lnSpc>
                          <a:spcPct val="115000"/>
                        </a:lnSpc>
                        <a:spcAft>
                          <a:spcPts val="1000"/>
                        </a:spcAft>
                      </a:pPr>
                      <a:r>
                        <a:rPr lang="en-US" sz="1000" dirty="0">
                          <a:effectLst/>
                        </a:rPr>
                        <a:t>Ash</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r>
              <a:tr h="181429">
                <a:tc>
                  <a:txBody>
                    <a:bodyPr/>
                    <a:lstStyle/>
                    <a:p>
                      <a:pPr algn="l">
                        <a:lnSpc>
                          <a:spcPct val="115000"/>
                        </a:lnSpc>
                        <a:spcAft>
                          <a:spcPts val="1000"/>
                        </a:spcAft>
                      </a:pPr>
                      <a:r>
                        <a:rPr lang="en-US" sz="1000">
                          <a:effectLst/>
                        </a:rPr>
                        <a: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c>
                  <a:txBody>
                    <a:bodyPr/>
                    <a:lstStyle/>
                    <a:p>
                      <a:pPr algn="l">
                        <a:lnSpc>
                          <a:spcPct val="115000"/>
                        </a:lnSpc>
                        <a:spcAft>
                          <a:spcPts val="1000"/>
                        </a:spcAft>
                      </a:pPr>
                      <a:r>
                        <a:rPr lang="en-US" sz="1000" dirty="0">
                          <a:effectLst/>
                        </a:rPr>
                        <a:t>Moisture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r>
              <a:tr h="181429">
                <a:tc>
                  <a:txBody>
                    <a:bodyPr/>
                    <a:lstStyle/>
                    <a:p>
                      <a:pPr algn="l">
                        <a:lnSpc>
                          <a:spcPct val="115000"/>
                        </a:lnSpc>
                        <a:spcAft>
                          <a:spcPts val="1000"/>
                        </a:spcAft>
                      </a:pPr>
                      <a:r>
                        <a:rPr lang="en-US" sz="1000">
                          <a:effectLst/>
                        </a:rPr>
                        <a:t>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c>
                  <a:txBody>
                    <a:bodyPr/>
                    <a:lstStyle/>
                    <a:p>
                      <a:pPr algn="l">
                        <a:lnSpc>
                          <a:spcPct val="115000"/>
                        </a:lnSpc>
                        <a:spcAft>
                          <a:spcPts val="1000"/>
                        </a:spcAft>
                      </a:pPr>
                      <a:r>
                        <a:rPr lang="en-US" sz="1000" dirty="0">
                          <a:effectLst/>
                        </a:rPr>
                        <a:t>Pectin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r>
              <a:tr h="181429">
                <a:tc>
                  <a:txBody>
                    <a:bodyPr/>
                    <a:lstStyle/>
                    <a:p>
                      <a:pPr algn="l">
                        <a:lnSpc>
                          <a:spcPct val="115000"/>
                        </a:lnSpc>
                        <a:spcAft>
                          <a:spcPts val="1000"/>
                        </a:spcAft>
                      </a:pPr>
                      <a:r>
                        <a:rPr lang="en-US" sz="1000">
                          <a:effectLst/>
                        </a:rPr>
                        <a:t>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c>
                  <a:txBody>
                    <a:bodyPr/>
                    <a:lstStyle/>
                    <a:p>
                      <a:pPr algn="l">
                        <a:lnSpc>
                          <a:spcPct val="115000"/>
                        </a:lnSpc>
                        <a:spcAft>
                          <a:spcPts val="1000"/>
                        </a:spcAft>
                      </a:pPr>
                      <a:r>
                        <a:rPr lang="en-US" sz="1000" dirty="0">
                          <a:effectLst/>
                        </a:rPr>
                        <a:t>Hemi cellulose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96" marR="68596" marT="0" marB="0"/>
                </a:tc>
              </a:tr>
            </a:tbl>
          </a:graphicData>
        </a:graphic>
      </p:graphicFrame>
    </p:spTree>
    <p:extLst>
      <p:ext uri="{BB962C8B-B14F-4D97-AF65-F5344CB8AC3E}">
        <p14:creationId xmlns:p14="http://schemas.microsoft.com/office/powerpoint/2010/main" val="104155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algn="ctr"/>
            <a:r>
              <a:rPr lang="en-US" sz="2400">
                <a:latin typeface="Times New Roman" panose="02020603050405020304" pitchFamily="18" charset="0"/>
                <a:cs typeface="Times New Roman" panose="02020603050405020304" pitchFamily="18" charset="0"/>
              </a:rPr>
              <a:t>Thermal Stability Analysis For banana Fibre</a:t>
            </a:r>
            <a:endParaRPr lang="en-IN" sz="24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845BCC3-A672-477D-8288-10CE8CC57C9F}" type="slidenum">
              <a:rPr lang="en-US" altLang="en-US">
                <a:solidFill>
                  <a:srgbClr val="FFFFFF"/>
                </a:solidFill>
              </a:rPr>
              <a:pPr/>
              <a:t>7</a:t>
            </a:fld>
            <a:endParaRPr lang="en-US" altLang="en-US">
              <a:solidFill>
                <a:srgbClr val="FFFFFF"/>
              </a:solidFill>
            </a:endParaRPr>
          </a:p>
        </p:txBody>
      </p:sp>
      <p:pic>
        <p:nvPicPr>
          <p:cNvPr id="11268" name="Content Placeholder 6"/>
          <p:cNvPicPr>
            <a:picLocks noGrp="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2419350" y="1690689"/>
            <a:ext cx="7620000" cy="4205287"/>
          </a:xfrm>
        </p:spPr>
      </p:pic>
    </p:spTree>
    <p:extLst>
      <p:ext uri="{BB962C8B-B14F-4D97-AF65-F5344CB8AC3E}">
        <p14:creationId xmlns:p14="http://schemas.microsoft.com/office/powerpoint/2010/main" val="211113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2136775" y="-31750"/>
            <a:ext cx="7886700" cy="1325563"/>
          </a:xfrm>
        </p:spPr>
        <p:txBody>
          <a:bodyPr/>
          <a:lstStyle/>
          <a:p>
            <a:pPr eaLnBrk="1" hangingPunct="1"/>
            <a:r>
              <a:rPr lang="en-IN" altLang="en-US" sz="2400">
                <a:latin typeface="Times New Roman" panose="02020603050405020304" pitchFamily="18" charset="0"/>
                <a:cs typeface="Times New Roman" panose="02020603050405020304" pitchFamily="18" charset="0"/>
              </a:rPr>
              <a:t>Materials</a:t>
            </a:r>
          </a:p>
        </p:txBody>
      </p:sp>
      <p:sp>
        <p:nvSpPr>
          <p:cNvPr id="3" name="Content Placeholder 2"/>
          <p:cNvSpPr>
            <a:spLocks noGrp="1"/>
          </p:cNvSpPr>
          <p:nvPr>
            <p:ph sz="half" idx="1"/>
          </p:nvPr>
        </p:nvSpPr>
        <p:spPr>
          <a:xfrm>
            <a:off x="2136775" y="865189"/>
            <a:ext cx="8286750" cy="5856287"/>
          </a:xfrm>
        </p:spPr>
        <p:txBody>
          <a:bodyPr rtlCol="0">
            <a:noAutofit/>
          </a:bodyPr>
          <a:lstStyle/>
          <a:p>
            <a:pPr>
              <a:defRPr/>
            </a:pPr>
            <a:r>
              <a:rPr lang="en-IN" sz="2000" dirty="0">
                <a:solidFill>
                  <a:schemeClr val="bg1"/>
                </a:solidFill>
                <a:latin typeface="Times New Roman" panose="02020603050405020304" pitchFamily="18" charset="0"/>
                <a:cs typeface="Times New Roman" panose="02020603050405020304" pitchFamily="18" charset="0"/>
              </a:rPr>
              <a:t>Banana Fibre</a:t>
            </a:r>
          </a:p>
          <a:p>
            <a:pPr>
              <a:defRPr/>
            </a:pPr>
            <a:r>
              <a:rPr lang="en-IN" sz="2000" dirty="0">
                <a:solidFill>
                  <a:schemeClr val="bg1"/>
                </a:solidFill>
                <a:latin typeface="Times New Roman" panose="02020603050405020304" pitchFamily="18" charset="0"/>
                <a:cs typeface="Times New Roman" panose="02020603050405020304" pitchFamily="18" charset="0"/>
              </a:rPr>
              <a:t>Glass Fibre</a:t>
            </a:r>
          </a:p>
          <a:p>
            <a:pPr>
              <a:defRPr/>
            </a:pPr>
            <a:r>
              <a:rPr lang="en-IN" sz="2000" dirty="0">
                <a:solidFill>
                  <a:schemeClr val="bg1"/>
                </a:solidFill>
                <a:latin typeface="Times New Roman" panose="02020603050405020304" pitchFamily="18" charset="0"/>
                <a:cs typeface="Times New Roman" panose="02020603050405020304" pitchFamily="18" charset="0"/>
              </a:rPr>
              <a:t>Epoxy </a:t>
            </a:r>
            <a:r>
              <a:rPr lang="en-IN" sz="2000" dirty="0" smtClean="0">
                <a:solidFill>
                  <a:schemeClr val="bg1"/>
                </a:solidFill>
                <a:latin typeface="Times New Roman" panose="02020603050405020304" pitchFamily="18" charset="0"/>
                <a:cs typeface="Times New Roman" panose="02020603050405020304" pitchFamily="18" charset="0"/>
              </a:rPr>
              <a:t>Resin</a:t>
            </a:r>
            <a:endParaRPr lang="en-IN" sz="2000" dirty="0">
              <a:latin typeface="Times New Roman" panose="02020603050405020304" pitchFamily="18" charset="0"/>
              <a:cs typeface="Times New Roman" panose="02020603050405020304" pitchFamily="18" charset="0"/>
            </a:endParaRPr>
          </a:p>
          <a:p>
            <a:pPr>
              <a:defRPr/>
            </a:pPr>
            <a:endParaRPr lang="en-IN" sz="2000" dirty="0">
              <a:latin typeface="Times New Roman" panose="02020603050405020304" pitchFamily="18" charset="0"/>
              <a:cs typeface="Times New Roman" panose="02020603050405020304" pitchFamily="18" charset="0"/>
            </a:endParaRPr>
          </a:p>
          <a:p>
            <a:pPr>
              <a:defRPr/>
            </a:pPr>
            <a:endParaRPr lang="en-IN" sz="2000" dirty="0">
              <a:latin typeface="Times New Roman" panose="02020603050405020304" pitchFamily="18" charset="0"/>
              <a:cs typeface="Times New Roman" panose="02020603050405020304" pitchFamily="18" charset="0"/>
            </a:endParaRPr>
          </a:p>
          <a:p>
            <a:pPr>
              <a:defRPr/>
            </a:pPr>
            <a:endParaRPr lang="en-IN" sz="2000" dirty="0">
              <a:latin typeface="Times New Roman" panose="02020603050405020304" pitchFamily="18" charset="0"/>
              <a:cs typeface="Times New Roman" panose="02020603050405020304" pitchFamily="18" charset="0"/>
            </a:endParaRPr>
          </a:p>
          <a:p>
            <a:pPr>
              <a:defRPr/>
            </a:pPr>
            <a:endParaRPr lang="en-IN" sz="2000" dirty="0">
              <a:latin typeface="Times New Roman" panose="02020603050405020304" pitchFamily="18" charset="0"/>
              <a:cs typeface="Times New Roman" panose="02020603050405020304" pitchFamily="18" charset="0"/>
            </a:endParaRPr>
          </a:p>
          <a:p>
            <a:pPr>
              <a:defRPr/>
            </a:pPr>
            <a:endParaRPr lang="en-IN" sz="2000" dirty="0">
              <a:latin typeface="Times New Roman" panose="02020603050405020304" pitchFamily="18" charset="0"/>
              <a:cs typeface="Times New Roman" panose="02020603050405020304" pitchFamily="18" charset="0"/>
            </a:endParaRPr>
          </a:p>
          <a:p>
            <a:pPr>
              <a:defRPr/>
            </a:pPr>
            <a:endParaRPr lang="en-IN" sz="2000" dirty="0">
              <a:latin typeface="Times New Roman" panose="02020603050405020304" pitchFamily="18" charset="0"/>
              <a:cs typeface="Times New Roman" panose="02020603050405020304" pitchFamily="18" charset="0"/>
            </a:endParaRPr>
          </a:p>
          <a:p>
            <a:pPr marL="0" indent="0">
              <a:buNone/>
              <a:defRPr/>
            </a:pPr>
            <a:endParaRPr lang="en-IN" sz="2000" dirty="0">
              <a:latin typeface="Times New Roman" panose="02020603050405020304" pitchFamily="18" charset="0"/>
              <a:cs typeface="Times New Roman" panose="02020603050405020304" pitchFamily="18" charset="0"/>
            </a:endParaRPr>
          </a:p>
          <a:p>
            <a:pPr>
              <a:defRPr/>
            </a:pPr>
            <a:r>
              <a:rPr lang="en-IN" sz="2000" dirty="0">
                <a:latin typeface="Times New Roman" panose="02020603050405020304" pitchFamily="18" charset="0"/>
                <a:cs typeface="Times New Roman" panose="02020603050405020304" pitchFamily="18" charset="0"/>
              </a:rPr>
              <a:t>Where 1</a:t>
            </a:r>
            <a:r>
              <a:rPr lang="en-IN" sz="2000" baseline="30000" dirty="0">
                <a:latin typeface="Times New Roman" panose="02020603050405020304" pitchFamily="18" charset="0"/>
                <a:cs typeface="Times New Roman" panose="02020603050405020304" pitchFamily="18" charset="0"/>
              </a:rPr>
              <a:t>st</a:t>
            </a:r>
            <a:r>
              <a:rPr lang="en-IN" sz="2000" dirty="0">
                <a:latin typeface="Times New Roman" panose="02020603050405020304" pitchFamily="18" charset="0"/>
                <a:cs typeface="Times New Roman" panose="02020603050405020304" pitchFamily="18" charset="0"/>
              </a:rPr>
              <a:t> and 2</a:t>
            </a:r>
            <a:r>
              <a:rPr lang="en-IN" sz="2000" baseline="30000" dirty="0">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trail shown similar Mechanical Properties.</a:t>
            </a:r>
          </a:p>
          <a:p>
            <a:pPr>
              <a:defRPr/>
            </a:pPr>
            <a:r>
              <a:rPr lang="en-IN" sz="2000" dirty="0">
                <a:latin typeface="Times New Roman" panose="02020603050405020304" pitchFamily="18" charset="0"/>
                <a:cs typeface="Times New Roman" panose="02020603050405020304" pitchFamily="18" charset="0"/>
              </a:rPr>
              <a:t>1</a:t>
            </a:r>
            <a:r>
              <a:rPr lang="en-IN" sz="2000" baseline="30000" dirty="0">
                <a:latin typeface="Times New Roman" panose="02020603050405020304" pitchFamily="18" charset="0"/>
                <a:cs typeface="Times New Roman" panose="02020603050405020304" pitchFamily="18" charset="0"/>
              </a:rPr>
              <a:t>st</a:t>
            </a:r>
            <a:r>
              <a:rPr lang="en-IN" sz="2000" dirty="0">
                <a:latin typeface="Times New Roman" panose="02020603050405020304" pitchFamily="18" charset="0"/>
                <a:cs typeface="Times New Roman" panose="02020603050405020304" pitchFamily="18" charset="0"/>
              </a:rPr>
              <a:t> trail have increased degradability and </a:t>
            </a:r>
            <a:r>
              <a:rPr lang="en-IN" sz="2000" dirty="0" err="1">
                <a:latin typeface="Times New Roman" panose="02020603050405020304" pitchFamily="18" charset="0"/>
                <a:cs typeface="Times New Roman" panose="02020603050405020304" pitchFamily="18" charset="0"/>
              </a:rPr>
              <a:t>Recyling</a:t>
            </a:r>
            <a:r>
              <a:rPr lang="en-IN" sz="2000" dirty="0">
                <a:latin typeface="Times New Roman" panose="02020603050405020304" pitchFamily="18" charset="0"/>
                <a:cs typeface="Times New Roman" panose="02020603050405020304" pitchFamily="18" charset="0"/>
              </a:rPr>
              <a:t> Properties.</a:t>
            </a:r>
          </a:p>
        </p:txBody>
      </p:sp>
      <p:sp>
        <p:nvSpPr>
          <p:cNvPr id="8196" name="Content Placeholder 5"/>
          <p:cNvSpPr>
            <a:spLocks noGrp="1" noChangeArrowheads="1"/>
          </p:cNvSpPr>
          <p:nvPr>
            <p:ph sz="half" idx="2"/>
          </p:nvPr>
        </p:nvSpPr>
        <p:spPr>
          <a:xfrm>
            <a:off x="2136775" y="2674939"/>
            <a:ext cx="1695450" cy="460375"/>
          </a:xfrm>
        </p:spPr>
        <p:txBody>
          <a:bodyPr/>
          <a:lstStyle/>
          <a:p>
            <a:pPr marL="0" indent="0">
              <a:buNone/>
            </a:pPr>
            <a:r>
              <a:rPr lang="en-IN" altLang="en-US" sz="2400" dirty="0">
                <a:latin typeface="Times New Roman" panose="02020603050405020304" pitchFamily="18" charset="0"/>
                <a:cs typeface="Times New Roman" panose="02020603050405020304" pitchFamily="18" charset="0"/>
              </a:rPr>
              <a:t>Methods</a:t>
            </a:r>
          </a:p>
          <a:p>
            <a:pPr marL="0" indent="0">
              <a:buNone/>
            </a:pPr>
            <a:endParaRPr lang="en-IN" altLang="en-US" sz="3300" dirty="0"/>
          </a:p>
          <a:p>
            <a:pPr marL="0" indent="0">
              <a:buNone/>
            </a:pPr>
            <a:endParaRPr lang="en-IN" altLang="en-US" sz="3300"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638BDB4-52A8-4BDA-A186-6F310B6B05E9}" type="slidenum">
              <a:rPr lang="en-US" altLang="en-US">
                <a:solidFill>
                  <a:srgbClr val="FFFFFF"/>
                </a:solidFill>
              </a:rPr>
              <a:pPr/>
              <a:t>8</a:t>
            </a:fld>
            <a:endParaRPr lang="en-US" altLang="en-US">
              <a:solidFill>
                <a:srgbClr val="FFFFFF"/>
              </a:solidFill>
            </a:endParaRPr>
          </a:p>
        </p:txBody>
      </p:sp>
      <p:graphicFrame>
        <p:nvGraphicFramePr>
          <p:cNvPr id="7" name="Table 7"/>
          <p:cNvGraphicFramePr>
            <a:graphicFrameLocks noGrp="1"/>
          </p:cNvGraphicFramePr>
          <p:nvPr/>
        </p:nvGraphicFramePr>
        <p:xfrm>
          <a:off x="2286000" y="3444875"/>
          <a:ext cx="6096000" cy="1484312"/>
        </p:xfrm>
        <a:graphic>
          <a:graphicData uri="http://schemas.openxmlformats.org/drawingml/2006/table">
            <a:tbl>
              <a:tblPr firstRow="1" bandRow="1">
                <a:tableStyleId>{5C22544A-7EE6-4342-B048-85BDC9FD1C3A}</a:tableStyleId>
              </a:tblPr>
              <a:tblGrid>
                <a:gridCol w="1524000"/>
                <a:gridCol w="1524000"/>
                <a:gridCol w="1524000"/>
                <a:gridCol w="1524000"/>
              </a:tblGrid>
              <a:tr h="371078">
                <a:tc>
                  <a:txBody>
                    <a:bodyPr/>
                    <a:lstStyle/>
                    <a:p>
                      <a:r>
                        <a:rPr lang="en-IN" sz="1400" dirty="0"/>
                        <a:t>Formulation</a:t>
                      </a:r>
                    </a:p>
                  </a:txBody>
                  <a:tcPr marT="45749" marB="45749"/>
                </a:tc>
                <a:tc>
                  <a:txBody>
                    <a:bodyPr/>
                    <a:lstStyle/>
                    <a:p>
                      <a:r>
                        <a:rPr lang="en-IN" sz="1400" dirty="0"/>
                        <a:t>EPOXY RESIN</a:t>
                      </a:r>
                    </a:p>
                  </a:txBody>
                  <a:tcPr marT="45749" marB="45749"/>
                </a:tc>
                <a:tc>
                  <a:txBody>
                    <a:bodyPr/>
                    <a:lstStyle/>
                    <a:p>
                      <a:r>
                        <a:rPr lang="en-IN" sz="1400" dirty="0"/>
                        <a:t>BANANA FIBRE</a:t>
                      </a:r>
                    </a:p>
                  </a:txBody>
                  <a:tcPr marT="45749" marB="45749"/>
                </a:tc>
                <a:tc>
                  <a:txBody>
                    <a:bodyPr/>
                    <a:lstStyle/>
                    <a:p>
                      <a:r>
                        <a:rPr lang="en-IN" sz="1400" dirty="0"/>
                        <a:t>GLASS FIBRE</a:t>
                      </a:r>
                    </a:p>
                  </a:txBody>
                  <a:tcPr marT="45749" marB="45749"/>
                </a:tc>
              </a:tr>
              <a:tr h="371078">
                <a:tc>
                  <a:txBody>
                    <a:bodyPr/>
                    <a:lstStyle/>
                    <a:p>
                      <a:r>
                        <a:rPr lang="en-IN" sz="1400" dirty="0"/>
                        <a:t>1</a:t>
                      </a:r>
                      <a:r>
                        <a:rPr lang="en-IN" sz="1400" baseline="30000" dirty="0"/>
                        <a:t>ST</a:t>
                      </a:r>
                      <a:r>
                        <a:rPr lang="en-IN" sz="1400" dirty="0"/>
                        <a:t> TRAIL</a:t>
                      </a:r>
                    </a:p>
                  </a:txBody>
                  <a:tcPr marT="45749" marB="45749"/>
                </a:tc>
                <a:tc>
                  <a:txBody>
                    <a:bodyPr/>
                    <a:lstStyle/>
                    <a:p>
                      <a:r>
                        <a:rPr lang="en-IN" sz="1400" dirty="0"/>
                        <a:t>50%</a:t>
                      </a:r>
                    </a:p>
                  </a:txBody>
                  <a:tcPr marT="45749" marB="45749"/>
                </a:tc>
                <a:tc>
                  <a:txBody>
                    <a:bodyPr/>
                    <a:lstStyle/>
                    <a:p>
                      <a:r>
                        <a:rPr lang="en-IN" sz="1400" dirty="0"/>
                        <a:t>25%</a:t>
                      </a:r>
                    </a:p>
                  </a:txBody>
                  <a:tcPr marT="45749" marB="45749"/>
                </a:tc>
                <a:tc>
                  <a:txBody>
                    <a:bodyPr/>
                    <a:lstStyle/>
                    <a:p>
                      <a:r>
                        <a:rPr lang="en-IN" sz="1400" dirty="0"/>
                        <a:t>25%</a:t>
                      </a:r>
                    </a:p>
                  </a:txBody>
                  <a:tcPr marT="45749" marB="45749"/>
                </a:tc>
              </a:tr>
              <a:tr h="371078">
                <a:tc>
                  <a:txBody>
                    <a:bodyPr/>
                    <a:lstStyle/>
                    <a:p>
                      <a:r>
                        <a:rPr lang="en-IN" sz="1400" dirty="0"/>
                        <a:t>2</a:t>
                      </a:r>
                      <a:r>
                        <a:rPr lang="en-IN" sz="1400" baseline="30000" dirty="0"/>
                        <a:t>ND</a:t>
                      </a:r>
                      <a:r>
                        <a:rPr lang="en-IN" sz="1400" dirty="0"/>
                        <a:t> TRAIL</a:t>
                      </a:r>
                    </a:p>
                  </a:txBody>
                  <a:tcPr marT="45749" marB="45749"/>
                </a:tc>
                <a:tc>
                  <a:txBody>
                    <a:bodyPr/>
                    <a:lstStyle/>
                    <a:p>
                      <a:r>
                        <a:rPr lang="en-IN" sz="1400" dirty="0"/>
                        <a:t>50%</a:t>
                      </a:r>
                    </a:p>
                  </a:txBody>
                  <a:tcPr marT="45749" marB="45749"/>
                </a:tc>
                <a:tc>
                  <a:txBody>
                    <a:bodyPr/>
                    <a:lstStyle/>
                    <a:p>
                      <a:r>
                        <a:rPr lang="en-IN" sz="1400" dirty="0"/>
                        <a:t>15%</a:t>
                      </a:r>
                    </a:p>
                  </a:txBody>
                  <a:tcPr marT="45749" marB="45749"/>
                </a:tc>
                <a:tc>
                  <a:txBody>
                    <a:bodyPr/>
                    <a:lstStyle/>
                    <a:p>
                      <a:r>
                        <a:rPr lang="en-IN" sz="1400" dirty="0"/>
                        <a:t>35%</a:t>
                      </a:r>
                    </a:p>
                  </a:txBody>
                  <a:tcPr marT="45749" marB="45749"/>
                </a:tc>
              </a:tr>
              <a:tr h="371078">
                <a:tc>
                  <a:txBody>
                    <a:bodyPr/>
                    <a:lstStyle/>
                    <a:p>
                      <a:r>
                        <a:rPr lang="en-IN" sz="1400" dirty="0"/>
                        <a:t>3</a:t>
                      </a:r>
                      <a:r>
                        <a:rPr lang="en-IN" sz="1400" baseline="30000" dirty="0"/>
                        <a:t>RD</a:t>
                      </a:r>
                      <a:r>
                        <a:rPr lang="en-IN" sz="1400" dirty="0"/>
                        <a:t> TRAIL</a:t>
                      </a:r>
                    </a:p>
                  </a:txBody>
                  <a:tcPr marT="45749" marB="45749"/>
                </a:tc>
                <a:tc>
                  <a:txBody>
                    <a:bodyPr/>
                    <a:lstStyle/>
                    <a:p>
                      <a:r>
                        <a:rPr lang="en-IN" sz="1400" dirty="0"/>
                        <a:t>50%</a:t>
                      </a:r>
                    </a:p>
                  </a:txBody>
                  <a:tcPr marT="45749" marB="45749"/>
                </a:tc>
                <a:tc>
                  <a:txBody>
                    <a:bodyPr/>
                    <a:lstStyle/>
                    <a:p>
                      <a:r>
                        <a:rPr lang="en-IN" sz="1400" dirty="0"/>
                        <a:t>35%</a:t>
                      </a:r>
                    </a:p>
                  </a:txBody>
                  <a:tcPr marT="45749" marB="45749"/>
                </a:tc>
                <a:tc>
                  <a:txBody>
                    <a:bodyPr/>
                    <a:lstStyle/>
                    <a:p>
                      <a:r>
                        <a:rPr lang="en-IN" sz="1400" dirty="0"/>
                        <a:t>15%</a:t>
                      </a:r>
                    </a:p>
                  </a:txBody>
                  <a:tcPr marT="45749" marB="45749"/>
                </a:tc>
              </a:tr>
            </a:tbl>
          </a:graphicData>
        </a:graphic>
      </p:graphicFrame>
    </p:spTree>
    <p:extLst>
      <p:ext uri="{BB962C8B-B14F-4D97-AF65-F5344CB8AC3E}">
        <p14:creationId xmlns:p14="http://schemas.microsoft.com/office/powerpoint/2010/main" val="281951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BANANA FIBER HELMET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4356" r="311" b="31733"/>
          <a:stretch/>
        </p:blipFill>
        <p:spPr>
          <a:xfrm>
            <a:off x="599753" y="2511552"/>
            <a:ext cx="3155384" cy="301142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5888596"/>
              </p:ext>
            </p:extLst>
          </p:nvPr>
        </p:nvGraphicFramePr>
        <p:xfrm>
          <a:off x="4276852" y="2713228"/>
          <a:ext cx="6096000" cy="742156"/>
        </p:xfrm>
        <a:graphic>
          <a:graphicData uri="http://schemas.openxmlformats.org/drawingml/2006/table">
            <a:tbl>
              <a:tblPr firstRow="1" bandRow="1">
                <a:tableStyleId>{5C22544A-7EE6-4342-B048-85BDC9FD1C3A}</a:tableStyleId>
              </a:tblPr>
              <a:tblGrid>
                <a:gridCol w="1524000"/>
                <a:gridCol w="1524000"/>
                <a:gridCol w="1524000"/>
                <a:gridCol w="1524000"/>
              </a:tblGrid>
              <a:tr h="371078">
                <a:tc>
                  <a:txBody>
                    <a:bodyPr/>
                    <a:lstStyle/>
                    <a:p>
                      <a:r>
                        <a:rPr lang="en-IN" sz="1400" dirty="0"/>
                        <a:t>Formulation</a:t>
                      </a:r>
                    </a:p>
                  </a:txBody>
                  <a:tcPr marT="45749" marB="45749"/>
                </a:tc>
                <a:tc>
                  <a:txBody>
                    <a:bodyPr/>
                    <a:lstStyle/>
                    <a:p>
                      <a:r>
                        <a:rPr lang="en-IN" sz="1400" dirty="0"/>
                        <a:t>EPOXY RESIN</a:t>
                      </a:r>
                    </a:p>
                  </a:txBody>
                  <a:tcPr marT="45749" marB="45749"/>
                </a:tc>
                <a:tc>
                  <a:txBody>
                    <a:bodyPr/>
                    <a:lstStyle/>
                    <a:p>
                      <a:r>
                        <a:rPr lang="en-IN" sz="1400" dirty="0"/>
                        <a:t>BANANA FIBRE</a:t>
                      </a:r>
                    </a:p>
                  </a:txBody>
                  <a:tcPr marT="45749" marB="45749"/>
                </a:tc>
                <a:tc>
                  <a:txBody>
                    <a:bodyPr/>
                    <a:lstStyle/>
                    <a:p>
                      <a:r>
                        <a:rPr lang="en-IN" sz="1400" dirty="0"/>
                        <a:t>GLASS FIBRE</a:t>
                      </a:r>
                    </a:p>
                  </a:txBody>
                  <a:tcPr marT="45749" marB="45749"/>
                </a:tc>
              </a:tr>
              <a:tr h="371078">
                <a:tc>
                  <a:txBody>
                    <a:bodyPr/>
                    <a:lstStyle/>
                    <a:p>
                      <a:r>
                        <a:rPr lang="en-IN" sz="1400" dirty="0"/>
                        <a:t>1</a:t>
                      </a:r>
                      <a:r>
                        <a:rPr lang="en-IN" sz="1400" baseline="30000" dirty="0"/>
                        <a:t>ST</a:t>
                      </a:r>
                      <a:r>
                        <a:rPr lang="en-IN" sz="1400" dirty="0"/>
                        <a:t> TRAIL</a:t>
                      </a:r>
                    </a:p>
                  </a:txBody>
                  <a:tcPr marT="45749" marB="45749"/>
                </a:tc>
                <a:tc>
                  <a:txBody>
                    <a:bodyPr/>
                    <a:lstStyle/>
                    <a:p>
                      <a:r>
                        <a:rPr lang="en-IN" sz="1400" dirty="0"/>
                        <a:t>50%</a:t>
                      </a:r>
                    </a:p>
                  </a:txBody>
                  <a:tcPr marT="45749" marB="45749"/>
                </a:tc>
                <a:tc>
                  <a:txBody>
                    <a:bodyPr/>
                    <a:lstStyle/>
                    <a:p>
                      <a:r>
                        <a:rPr lang="en-IN" sz="1400" dirty="0"/>
                        <a:t>25%</a:t>
                      </a:r>
                    </a:p>
                  </a:txBody>
                  <a:tcPr marT="45749" marB="45749"/>
                </a:tc>
                <a:tc>
                  <a:txBody>
                    <a:bodyPr/>
                    <a:lstStyle/>
                    <a:p>
                      <a:r>
                        <a:rPr lang="en-IN" sz="1400" dirty="0"/>
                        <a:t>25%</a:t>
                      </a:r>
                    </a:p>
                  </a:txBody>
                  <a:tcPr marT="45749" marB="45749"/>
                </a:tc>
              </a:tr>
            </a:tbl>
          </a:graphicData>
        </a:graphic>
      </p:graphicFrame>
    </p:spTree>
    <p:extLst>
      <p:ext uri="{BB962C8B-B14F-4D97-AF65-F5344CB8AC3E}">
        <p14:creationId xmlns:p14="http://schemas.microsoft.com/office/powerpoint/2010/main" val="1473355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3019</TotalTime>
  <Words>791</Words>
  <Application>Microsoft Office PowerPoint</Application>
  <PresentationFormat>Custom</PresentationFormat>
  <Paragraphs>106</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Ion Boardroom</vt:lpstr>
      <vt:lpstr>Chart</vt:lpstr>
      <vt:lpstr>DEVELOPMENT OF HYBRID COMPOSITES USING BANANA FIBER AND GLASS FIBER FOR HELMET APPLICATION AND HARMFUL GAS DETECTION</vt:lpstr>
      <vt:lpstr>Abstract </vt:lpstr>
      <vt:lpstr>CLAIMS </vt:lpstr>
      <vt:lpstr>Flowchart/ Product workflow</vt:lpstr>
      <vt:lpstr>Availability Of Banana fibre</vt:lpstr>
      <vt:lpstr>Chemical Composition of Banana Fiber</vt:lpstr>
      <vt:lpstr>Thermal Stability Analysis For banana Fibre</vt:lpstr>
      <vt:lpstr>Materials</vt:lpstr>
      <vt:lpstr>BANANA FIBER HELMET</vt:lpstr>
      <vt:lpstr>Customers</vt:lpstr>
      <vt:lpstr>MATERIAL HYPOTHESIS</vt:lpstr>
      <vt:lpstr>IOT HYPOTHESIS</vt:lpstr>
      <vt:lpstr>OBJECTIVES/INNOVATION</vt:lpstr>
      <vt:lpstr>PowerPoint Presentation</vt:lpstr>
      <vt:lpstr>METHODOLOGY</vt:lpstr>
      <vt:lpstr>SOCIAL IMPACT / ADVANTAGES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PRIYADARSHAN</cp:lastModifiedBy>
  <cp:revision>17</cp:revision>
  <dcterms:created xsi:type="dcterms:W3CDTF">2023-08-14T11:33:08Z</dcterms:created>
  <dcterms:modified xsi:type="dcterms:W3CDTF">2025-02-08T05:14:11Z</dcterms:modified>
</cp:coreProperties>
</file>