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Yeseva One" charset="1" panose="00000500000000000000"/>
      <p:regular r:id="rId15"/>
    </p:embeddedFont>
    <p:embeddedFont>
      <p:font typeface="Agrandir Narrow Bold" charset="1" panose="00000806000000000000"/>
      <p:regular r:id="rId16"/>
    </p:embeddedFont>
    <p:embeddedFont>
      <p:font typeface="Gotham" charset="1" panose="00000000000000000000"/>
      <p:regular r:id="rId17"/>
    </p:embeddedFont>
    <p:embeddedFont>
      <p:font typeface="Poppins Bold" charset="1" panose="00000800000000000000"/>
      <p:regular r:id="rId18"/>
    </p:embeddedFont>
    <p:embeddedFont>
      <p:font typeface="Public Sans" charset="1" panose="00000000000000000000"/>
      <p:regular r:id="rId19"/>
    </p:embeddedFont>
    <p:embeddedFont>
      <p:font typeface="DM Sans Bold" charset="1" panose="00000000000000000000"/>
      <p:regular r:id="rId20"/>
    </p:embeddedFont>
    <p:embeddedFont>
      <p:font typeface="Alegreya SC" charset="1" panose="00000500000000000000"/>
      <p:regular r:id="rId21"/>
    </p:embeddedFont>
    <p:embeddedFont>
      <p:font typeface="Poppins Light" charset="1" panose="00000400000000000000"/>
      <p:regular r:id="rId22"/>
    </p:embeddedFont>
    <p:embeddedFont>
      <p:font typeface="DM Sans" charset="1" panose="00000000000000000000"/>
      <p:regular r:id="rId23"/>
    </p:embeddedFont>
    <p:embeddedFont>
      <p:font typeface="Public Sans Bold" charset="1" panose="00000000000000000000"/>
      <p:regular r:id="rId24"/>
    </p:embeddedFont>
    <p:embeddedFont>
      <p:font typeface="Open Sans Bold" charset="1" panose="020B0806030504020204"/>
      <p:regular r:id="rId25"/>
    </p:embeddedFont>
    <p:embeddedFont>
      <p:font typeface="Poppins Semi-Bold" charset="1" panose="00000700000000000000"/>
      <p:regular r:id="rId26"/>
    </p:embeddedFont>
    <p:embeddedFont>
      <p:font typeface="Poppins"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918091"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257175"/>
              <a:ext cx="5913785" cy="3341741"/>
            </a:xfrm>
            <a:prstGeom prst="rect">
              <a:avLst/>
            </a:prstGeom>
          </p:spPr>
          <p:txBody>
            <a:bodyPr anchor="ctr" rtlCol="false" tIns="50800" lIns="50800" bIns="50800" rIns="50800"/>
            <a:lstStyle/>
            <a:p>
              <a:pPr algn="ctr" marL="0" indent="0" lvl="0">
                <a:lnSpc>
                  <a:spcPts val="7279"/>
                </a:lnSpc>
                <a:spcBef>
                  <a:spcPct val="0"/>
                </a:spcBef>
              </a:pPr>
            </a:p>
          </p:txBody>
        </p:sp>
      </p:grpSp>
      <p:sp>
        <p:nvSpPr>
          <p:cNvPr name="TextBox 6" id="6"/>
          <p:cNvSpPr txBox="true"/>
          <p:nvPr/>
        </p:nvSpPr>
        <p:spPr>
          <a:xfrm rot="0">
            <a:off x="2042905" y="4564703"/>
            <a:ext cx="13724836" cy="1614795"/>
          </a:xfrm>
          <a:prstGeom prst="rect">
            <a:avLst/>
          </a:prstGeom>
        </p:spPr>
        <p:txBody>
          <a:bodyPr anchor="t" rtlCol="false" tIns="0" lIns="0" bIns="0" rIns="0">
            <a:spAutoFit/>
          </a:bodyPr>
          <a:lstStyle/>
          <a:p>
            <a:pPr algn="ctr">
              <a:lnSpc>
                <a:spcPts val="11468"/>
              </a:lnSpc>
            </a:pPr>
            <a:r>
              <a:rPr lang="en-US" sz="13652" spc="-737">
                <a:solidFill>
                  <a:srgbClr val="1C2120"/>
                </a:solidFill>
                <a:latin typeface="Yeseva One"/>
                <a:ea typeface="Yeseva One"/>
                <a:cs typeface="Yeseva One"/>
                <a:sym typeface="Yeseva One"/>
              </a:rPr>
              <a:t>res-q-flame</a:t>
            </a:r>
          </a:p>
        </p:txBody>
      </p:sp>
      <p:sp>
        <p:nvSpPr>
          <p:cNvPr name="TextBox 7" id="7"/>
          <p:cNvSpPr txBox="true"/>
          <p:nvPr/>
        </p:nvSpPr>
        <p:spPr>
          <a:xfrm rot="0">
            <a:off x="11692273" y="8772525"/>
            <a:ext cx="6167200" cy="1049020"/>
          </a:xfrm>
          <a:prstGeom prst="rect">
            <a:avLst/>
          </a:prstGeom>
        </p:spPr>
        <p:txBody>
          <a:bodyPr anchor="t" rtlCol="false" tIns="0" lIns="0" bIns="0" rIns="0">
            <a:spAutoFit/>
          </a:bodyPr>
          <a:lstStyle/>
          <a:p>
            <a:pPr algn="ctr">
              <a:lnSpc>
                <a:spcPts val="7279"/>
              </a:lnSpc>
            </a:pPr>
            <a:r>
              <a:rPr lang="en-US" sz="5199" b="true">
                <a:solidFill>
                  <a:srgbClr val="1C2120"/>
                </a:solidFill>
                <a:latin typeface="Agrandir Narrow Bold"/>
                <a:ea typeface="Agrandir Narrow Bold"/>
                <a:cs typeface="Agrandir Narrow Bold"/>
                <a:sym typeface="Agrandir Narrow Bold"/>
              </a:rPr>
              <a:t>Team</a:t>
            </a:r>
            <a:r>
              <a:rPr lang="en-US" sz="5199" b="true">
                <a:solidFill>
                  <a:srgbClr val="CA791B"/>
                </a:solidFill>
                <a:latin typeface="Agrandir Narrow Bold"/>
                <a:ea typeface="Agrandir Narrow Bold"/>
                <a:cs typeface="Agrandir Narrow Bold"/>
                <a:sym typeface="Agrandir Narrow Bold"/>
              </a:rPr>
              <a:t> BRONZE</a:t>
            </a:r>
            <a:r>
              <a:rPr lang="en-US" sz="5199" b="true">
                <a:solidFill>
                  <a:srgbClr val="8C4316"/>
                </a:solidFill>
                <a:latin typeface="Agrandir Narrow Bold"/>
                <a:ea typeface="Agrandir Narrow Bold"/>
                <a:cs typeface="Agrandir Narrow Bold"/>
                <a:sym typeface="Agrandir Narrow Bold"/>
              </a:rPr>
              <a:t> </a:t>
            </a:r>
            <a:r>
              <a:rPr lang="en-US" sz="5199" b="true">
                <a:solidFill>
                  <a:srgbClr val="1C2120"/>
                </a:solidFill>
                <a:latin typeface="Agrandir Narrow Bold"/>
                <a:ea typeface="Agrandir Narrow Bold"/>
                <a:cs typeface="Agrandir Narrow Bold"/>
                <a:sym typeface="Agrandir Narrow Bold"/>
              </a:rPr>
              <a:t>FURY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578342" y="904009"/>
            <a:ext cx="9418712" cy="8354291"/>
          </a:xfrm>
          <a:custGeom>
            <a:avLst/>
            <a:gdLst/>
            <a:ahLst/>
            <a:cxnLst/>
            <a:rect r="r" b="b" t="t" l="l"/>
            <a:pathLst>
              <a:path h="8354291" w="9418712">
                <a:moveTo>
                  <a:pt x="0" y="0"/>
                </a:moveTo>
                <a:lnTo>
                  <a:pt x="9418713" y="0"/>
                </a:lnTo>
                <a:lnTo>
                  <a:pt x="9418713" y="8354291"/>
                </a:lnTo>
                <a:lnTo>
                  <a:pt x="0" y="8354291"/>
                </a:lnTo>
                <a:lnTo>
                  <a:pt x="0" y="0"/>
                </a:lnTo>
                <a:close/>
              </a:path>
            </a:pathLst>
          </a:custGeom>
          <a:blipFill>
            <a:blip r:embed="rId2">
              <a:alphaModFix amt="15000"/>
            </a:blip>
            <a:stretch>
              <a:fillRect l="-757" t="0" r="-757" b="0"/>
            </a:stretch>
          </a:blipFill>
        </p:spPr>
      </p:sp>
      <p:sp>
        <p:nvSpPr>
          <p:cNvPr name="Freeform 3" id="3"/>
          <p:cNvSpPr/>
          <p:nvPr/>
        </p:nvSpPr>
        <p:spPr>
          <a:xfrm flipH="false" flipV="false" rot="0">
            <a:off x="-2714364" y="-167812"/>
            <a:ext cx="11039819" cy="10622625"/>
          </a:xfrm>
          <a:custGeom>
            <a:avLst/>
            <a:gdLst/>
            <a:ahLst/>
            <a:cxnLst/>
            <a:rect r="r" b="b" t="t" l="l"/>
            <a:pathLst>
              <a:path h="10622625" w="11039819">
                <a:moveTo>
                  <a:pt x="0" y="0"/>
                </a:moveTo>
                <a:lnTo>
                  <a:pt x="11039819" y="0"/>
                </a:lnTo>
                <a:lnTo>
                  <a:pt x="11039819" y="10622624"/>
                </a:lnTo>
                <a:lnTo>
                  <a:pt x="0" y="10622624"/>
                </a:lnTo>
                <a:lnTo>
                  <a:pt x="0" y="0"/>
                </a:lnTo>
                <a:close/>
              </a:path>
            </a:pathLst>
          </a:custGeom>
          <a:blipFill>
            <a:blip r:embed="rId3"/>
            <a:stretch>
              <a:fillRect l="-22165" t="0" r="-22165" b="0"/>
            </a:stretch>
          </a:blipFill>
        </p:spPr>
      </p:sp>
      <p:sp>
        <p:nvSpPr>
          <p:cNvPr name="TextBox 4" id="4"/>
          <p:cNvSpPr txBox="true"/>
          <p:nvPr/>
        </p:nvSpPr>
        <p:spPr>
          <a:xfrm rot="0">
            <a:off x="8935649" y="1669111"/>
            <a:ext cx="9061406" cy="6910678"/>
          </a:xfrm>
          <a:prstGeom prst="rect">
            <a:avLst/>
          </a:prstGeom>
        </p:spPr>
        <p:txBody>
          <a:bodyPr anchor="t" rtlCol="false" tIns="0" lIns="0" bIns="0" rIns="0">
            <a:spAutoFit/>
          </a:bodyPr>
          <a:lstStyle/>
          <a:p>
            <a:pPr algn="l">
              <a:lnSpc>
                <a:spcPts val="3430"/>
              </a:lnSpc>
            </a:pPr>
            <a:r>
              <a:rPr lang="en-US" sz="2541" spc="152">
                <a:solidFill>
                  <a:srgbClr val="000000"/>
                </a:solidFill>
                <a:latin typeface="Gotham"/>
                <a:ea typeface="Gotham"/>
                <a:cs typeface="Gotham"/>
                <a:sym typeface="Gotham"/>
              </a:rPr>
              <a:t>Indoor fires are a growing threat in India, with over 1.6 lakh fire accidents reported between 2017 and 2021, causing 7,800+ deaths annually. These fires result in loss of lives, severe injuries, destruction of property, and financial damages. Common causes include electrical short circuits, unattended cooking, flammable materials, and overloaded circuits, making homes, hospitals, and schools highly vulnerable. Delayed response and lack of automated suppression systems often escalate the damage. This IoT-enabled firefighting robot offers real-time detection, autonomous navigation, and instant suppression, making it a life-saving alternative to traditional firefighting methods.</a:t>
            </a:r>
          </a:p>
          <a:p>
            <a:pPr algn="l" marL="0" indent="0" lvl="0">
              <a:lnSpc>
                <a:spcPts val="343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94724" y="2938701"/>
            <a:ext cx="7647792" cy="4961505"/>
          </a:xfrm>
          <a:custGeom>
            <a:avLst/>
            <a:gdLst/>
            <a:ahLst/>
            <a:cxnLst/>
            <a:rect r="r" b="b" t="t" l="l"/>
            <a:pathLst>
              <a:path h="4961505" w="7647792">
                <a:moveTo>
                  <a:pt x="0" y="0"/>
                </a:moveTo>
                <a:lnTo>
                  <a:pt x="7647792" y="0"/>
                </a:lnTo>
                <a:lnTo>
                  <a:pt x="7647792" y="4961505"/>
                </a:lnTo>
                <a:lnTo>
                  <a:pt x="0" y="4961505"/>
                </a:lnTo>
                <a:lnTo>
                  <a:pt x="0" y="0"/>
                </a:lnTo>
                <a:close/>
              </a:path>
            </a:pathLst>
          </a:custGeom>
          <a:blipFill>
            <a:blip r:embed="rId2"/>
            <a:stretch>
              <a:fillRect l="0" t="0" r="0" b="0"/>
            </a:stretch>
          </a:blipFill>
        </p:spPr>
      </p:sp>
      <p:sp>
        <p:nvSpPr>
          <p:cNvPr name="Freeform 3" id="3"/>
          <p:cNvSpPr/>
          <p:nvPr/>
        </p:nvSpPr>
        <p:spPr>
          <a:xfrm flipH="false" flipV="false" rot="0">
            <a:off x="10616689" y="3422650"/>
            <a:ext cx="6403863" cy="3624927"/>
          </a:xfrm>
          <a:custGeom>
            <a:avLst/>
            <a:gdLst/>
            <a:ahLst/>
            <a:cxnLst/>
            <a:rect r="r" b="b" t="t" l="l"/>
            <a:pathLst>
              <a:path h="3624927" w="6403863">
                <a:moveTo>
                  <a:pt x="0" y="0"/>
                </a:moveTo>
                <a:lnTo>
                  <a:pt x="6403863" y="0"/>
                </a:lnTo>
                <a:lnTo>
                  <a:pt x="6403863" y="3624927"/>
                </a:lnTo>
                <a:lnTo>
                  <a:pt x="0" y="3624927"/>
                </a:lnTo>
                <a:lnTo>
                  <a:pt x="0" y="0"/>
                </a:lnTo>
                <a:close/>
              </a:path>
            </a:pathLst>
          </a:custGeom>
          <a:blipFill>
            <a:blip r:embed="rId3"/>
            <a:stretch>
              <a:fillRect l="0" t="-2004" r="0" b="-2004"/>
            </a:stretch>
          </a:blipFill>
        </p:spPr>
      </p:sp>
      <p:sp>
        <p:nvSpPr>
          <p:cNvPr name="TextBox 4" id="4"/>
          <p:cNvSpPr txBox="true"/>
          <p:nvPr/>
        </p:nvSpPr>
        <p:spPr>
          <a:xfrm rot="0">
            <a:off x="805281" y="1292191"/>
            <a:ext cx="6277613" cy="1239964"/>
          </a:xfrm>
          <a:prstGeom prst="rect">
            <a:avLst/>
          </a:prstGeom>
        </p:spPr>
        <p:txBody>
          <a:bodyPr anchor="t" rtlCol="false" tIns="0" lIns="0" bIns="0" rIns="0">
            <a:spAutoFit/>
          </a:bodyPr>
          <a:lstStyle/>
          <a:p>
            <a:pPr algn="l">
              <a:lnSpc>
                <a:spcPts val="8699"/>
              </a:lnSpc>
            </a:pPr>
            <a:r>
              <a:rPr lang="en-US" sz="8968" b="true">
                <a:solidFill>
                  <a:srgbClr val="1C2120"/>
                </a:solidFill>
                <a:latin typeface="Poppins Bold"/>
                <a:ea typeface="Poppins Bold"/>
                <a:cs typeface="Poppins Bold"/>
                <a:sym typeface="Poppins Bold"/>
              </a:rPr>
              <a:t>ABSTRACT</a:t>
            </a:r>
          </a:p>
        </p:txBody>
      </p:sp>
      <p:sp>
        <p:nvSpPr>
          <p:cNvPr name="TextBox 5" id="5"/>
          <p:cNvSpPr txBox="true"/>
          <p:nvPr/>
        </p:nvSpPr>
        <p:spPr>
          <a:xfrm rot="0">
            <a:off x="805281" y="3355975"/>
            <a:ext cx="7400265" cy="3508375"/>
          </a:xfrm>
          <a:prstGeom prst="rect">
            <a:avLst/>
          </a:prstGeom>
        </p:spPr>
        <p:txBody>
          <a:bodyPr anchor="t" rtlCol="false" tIns="0" lIns="0" bIns="0" rIns="0">
            <a:spAutoFit/>
          </a:bodyPr>
          <a:lstStyle/>
          <a:p>
            <a:pPr algn="l">
              <a:lnSpc>
                <a:spcPts val="3500"/>
              </a:lnSpc>
              <a:spcBef>
                <a:spcPct val="0"/>
              </a:spcBef>
            </a:pPr>
            <a:r>
              <a:rPr lang="en-US" sz="2500" spc="-205">
                <a:solidFill>
                  <a:srgbClr val="000000"/>
                </a:solidFill>
                <a:latin typeface="Public Sans"/>
                <a:ea typeface="Public Sans"/>
                <a:cs typeface="Public Sans"/>
                <a:sym typeface="Public Sans"/>
              </a:rPr>
              <a:t>•IOT enabled autonomous robots to detect, navigate, and extinguish fires.</a:t>
            </a:r>
          </a:p>
          <a:p>
            <a:pPr algn="l">
              <a:lnSpc>
                <a:spcPts val="3500"/>
              </a:lnSpc>
              <a:spcBef>
                <a:spcPct val="0"/>
              </a:spcBef>
            </a:pPr>
            <a:r>
              <a:rPr lang="en-US" sz="2500" spc="-205">
                <a:solidFill>
                  <a:srgbClr val="000000"/>
                </a:solidFill>
                <a:latin typeface="Public Sans"/>
                <a:ea typeface="Public Sans"/>
                <a:cs typeface="Public Sans"/>
                <a:sym typeface="Public Sans"/>
              </a:rPr>
              <a:t>•Designed for indoor and fires and small-scale industrial fires.</a:t>
            </a:r>
          </a:p>
          <a:p>
            <a:pPr algn="l">
              <a:lnSpc>
                <a:spcPts val="3500"/>
              </a:lnSpc>
              <a:spcBef>
                <a:spcPct val="0"/>
              </a:spcBef>
            </a:pPr>
            <a:r>
              <a:rPr lang="en-US" sz="2500" spc="-205">
                <a:solidFill>
                  <a:srgbClr val="000000"/>
                </a:solidFill>
                <a:latin typeface="Public Sans"/>
                <a:ea typeface="Public Sans"/>
                <a:cs typeface="Public Sans"/>
                <a:sym typeface="Public Sans"/>
              </a:rPr>
              <a:t>•Includes advanced sensing, autonomous navigation, and IoT-based monitoring.</a:t>
            </a:r>
          </a:p>
          <a:p>
            <a:pPr algn="l">
              <a:lnSpc>
                <a:spcPts val="3500"/>
              </a:lnSpc>
              <a:spcBef>
                <a:spcPct val="0"/>
              </a:spcBef>
            </a:pPr>
            <a:r>
              <a:rPr lang="en-US" sz="2500" spc="-205">
                <a:solidFill>
                  <a:srgbClr val="000000"/>
                </a:solidFill>
                <a:latin typeface="Public Sans"/>
                <a:ea typeface="Public Sans"/>
                <a:cs typeface="Public Sans"/>
                <a:sym typeface="Public Sans"/>
              </a:rPr>
              <a:t>•Offers automated and manual control modes with live data through the app.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6933" y="2901202"/>
            <a:ext cx="6142828" cy="6788732"/>
            <a:chOff x="0" y="0"/>
            <a:chExt cx="1857422" cy="2052726"/>
          </a:xfrm>
        </p:grpSpPr>
        <p:sp>
          <p:nvSpPr>
            <p:cNvPr name="Freeform 3" id="3"/>
            <p:cNvSpPr/>
            <p:nvPr/>
          </p:nvSpPr>
          <p:spPr>
            <a:xfrm flipH="false" flipV="false" rot="0">
              <a:off x="0" y="0"/>
              <a:ext cx="1857422" cy="2052726"/>
            </a:xfrm>
            <a:custGeom>
              <a:avLst/>
              <a:gdLst/>
              <a:ahLst/>
              <a:cxnLst/>
              <a:rect r="r" b="b" t="t" l="l"/>
              <a:pathLst>
                <a:path h="2052726" w="1857422">
                  <a:moveTo>
                    <a:pt x="0" y="0"/>
                  </a:moveTo>
                  <a:lnTo>
                    <a:pt x="1857422" y="0"/>
                  </a:lnTo>
                  <a:lnTo>
                    <a:pt x="1857422" y="2052726"/>
                  </a:lnTo>
                  <a:lnTo>
                    <a:pt x="0" y="2052726"/>
                  </a:lnTo>
                  <a:close/>
                </a:path>
              </a:pathLst>
            </a:custGeom>
            <a:solidFill>
              <a:srgbClr val="AAD7D4"/>
            </a:solidFill>
          </p:spPr>
        </p:sp>
        <p:sp>
          <p:nvSpPr>
            <p:cNvPr name="TextBox 4" id="4"/>
            <p:cNvSpPr txBox="true"/>
            <p:nvPr/>
          </p:nvSpPr>
          <p:spPr>
            <a:xfrm>
              <a:off x="0" y="-38100"/>
              <a:ext cx="1857422" cy="209082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761661" y="2901202"/>
            <a:ext cx="4577641" cy="6788732"/>
            <a:chOff x="0" y="0"/>
            <a:chExt cx="698020" cy="1035178"/>
          </a:xfrm>
        </p:grpSpPr>
        <p:sp>
          <p:nvSpPr>
            <p:cNvPr name="Freeform 6" id="6"/>
            <p:cNvSpPr/>
            <p:nvPr/>
          </p:nvSpPr>
          <p:spPr>
            <a:xfrm flipH="false" flipV="false" rot="0">
              <a:off x="0" y="0"/>
              <a:ext cx="698020" cy="1035178"/>
            </a:xfrm>
            <a:custGeom>
              <a:avLst/>
              <a:gdLst/>
              <a:ahLst/>
              <a:cxnLst/>
              <a:rect r="r" b="b" t="t" l="l"/>
              <a:pathLst>
                <a:path h="1035178" w="698020">
                  <a:moveTo>
                    <a:pt x="0" y="0"/>
                  </a:moveTo>
                  <a:lnTo>
                    <a:pt x="698020" y="0"/>
                  </a:lnTo>
                  <a:lnTo>
                    <a:pt x="698020" y="1035178"/>
                  </a:lnTo>
                  <a:lnTo>
                    <a:pt x="0" y="1035178"/>
                  </a:lnTo>
                  <a:close/>
                </a:path>
              </a:pathLst>
            </a:custGeom>
            <a:blipFill>
              <a:blip r:embed="rId2"/>
              <a:stretch>
                <a:fillRect l="-40982" t="0" r="-40982" b="0"/>
              </a:stretch>
            </a:blipFill>
          </p:spPr>
        </p:sp>
      </p:grpSp>
      <p:grpSp>
        <p:nvGrpSpPr>
          <p:cNvPr name="Group 7" id="7"/>
          <p:cNvGrpSpPr/>
          <p:nvPr/>
        </p:nvGrpSpPr>
        <p:grpSpPr>
          <a:xfrm rot="0">
            <a:off x="11339302" y="2901202"/>
            <a:ext cx="5919998" cy="6757045"/>
            <a:chOff x="0" y="0"/>
            <a:chExt cx="1790045" cy="2043145"/>
          </a:xfrm>
        </p:grpSpPr>
        <p:sp>
          <p:nvSpPr>
            <p:cNvPr name="Freeform 8" id="8"/>
            <p:cNvSpPr/>
            <p:nvPr/>
          </p:nvSpPr>
          <p:spPr>
            <a:xfrm flipH="false" flipV="false" rot="0">
              <a:off x="0" y="0"/>
              <a:ext cx="1790045" cy="2043145"/>
            </a:xfrm>
            <a:custGeom>
              <a:avLst/>
              <a:gdLst/>
              <a:ahLst/>
              <a:cxnLst/>
              <a:rect r="r" b="b" t="t" l="l"/>
              <a:pathLst>
                <a:path h="2043145" w="1790045">
                  <a:moveTo>
                    <a:pt x="0" y="0"/>
                  </a:moveTo>
                  <a:lnTo>
                    <a:pt x="1790045" y="0"/>
                  </a:lnTo>
                  <a:lnTo>
                    <a:pt x="1790045" y="2043145"/>
                  </a:lnTo>
                  <a:lnTo>
                    <a:pt x="0" y="2043145"/>
                  </a:lnTo>
                  <a:close/>
                </a:path>
              </a:pathLst>
            </a:custGeom>
            <a:solidFill>
              <a:srgbClr val="AAD7D4"/>
            </a:solidFill>
          </p:spPr>
        </p:sp>
        <p:sp>
          <p:nvSpPr>
            <p:cNvPr name="TextBox 9" id="9"/>
            <p:cNvSpPr txBox="true"/>
            <p:nvPr/>
          </p:nvSpPr>
          <p:spPr>
            <a:xfrm>
              <a:off x="0" y="-38100"/>
              <a:ext cx="1790045" cy="208124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409556" y="4067292"/>
            <a:ext cx="4762961" cy="1666875"/>
          </a:xfrm>
          <a:prstGeom prst="rect">
            <a:avLst/>
          </a:prstGeom>
        </p:spPr>
        <p:txBody>
          <a:bodyPr anchor="t" rtlCol="false" tIns="0" lIns="0" bIns="0" rIns="0">
            <a:spAutoFit/>
          </a:bodyPr>
          <a:lstStyle/>
          <a:p>
            <a:pPr algn="ctr" marL="0" indent="0" lvl="0">
              <a:lnSpc>
                <a:spcPts val="3374"/>
              </a:lnSpc>
              <a:spcBef>
                <a:spcPct val="0"/>
              </a:spcBef>
            </a:pPr>
            <a:r>
              <a:rPr lang="en-US" b="true" sz="2499" spc="39">
                <a:solidFill>
                  <a:srgbClr val="1C2120"/>
                </a:solidFill>
                <a:latin typeface="DM Sans Bold"/>
                <a:ea typeface="DM Sans Bold"/>
                <a:cs typeface="DM Sans Bold"/>
                <a:sym typeface="DM Sans Bold"/>
              </a:rPr>
              <a:t>Instantly detects and suppresses fire without human intervention, unlike manual extinguishers.</a:t>
            </a:r>
          </a:p>
        </p:txBody>
      </p:sp>
      <p:sp>
        <p:nvSpPr>
          <p:cNvPr name="TextBox 11" id="11"/>
          <p:cNvSpPr txBox="true"/>
          <p:nvPr/>
        </p:nvSpPr>
        <p:spPr>
          <a:xfrm rot="0">
            <a:off x="1956123" y="3449119"/>
            <a:ext cx="4216394" cy="425196"/>
          </a:xfrm>
          <a:prstGeom prst="rect">
            <a:avLst/>
          </a:prstGeom>
        </p:spPr>
        <p:txBody>
          <a:bodyPr anchor="t" rtlCol="false" tIns="0" lIns="0" bIns="0" rIns="0">
            <a:spAutoFit/>
          </a:bodyPr>
          <a:lstStyle/>
          <a:p>
            <a:pPr algn="l">
              <a:lnSpc>
                <a:spcPts val="3131"/>
              </a:lnSpc>
            </a:pPr>
            <a:r>
              <a:rPr lang="en-US" sz="2899" b="true">
                <a:solidFill>
                  <a:srgbClr val="1C2120"/>
                </a:solidFill>
                <a:latin typeface="Poppins Bold"/>
                <a:ea typeface="Poppins Bold"/>
                <a:cs typeface="Poppins Bold"/>
                <a:sym typeface="Poppins Bold"/>
              </a:rPr>
              <a:t>Automated Response</a:t>
            </a:r>
          </a:p>
        </p:txBody>
      </p:sp>
      <p:sp>
        <p:nvSpPr>
          <p:cNvPr name="TextBox 12" id="12"/>
          <p:cNvSpPr txBox="true"/>
          <p:nvPr/>
        </p:nvSpPr>
        <p:spPr>
          <a:xfrm rot="0">
            <a:off x="1654218" y="7389337"/>
            <a:ext cx="4792151" cy="1666875"/>
          </a:xfrm>
          <a:prstGeom prst="rect">
            <a:avLst/>
          </a:prstGeom>
        </p:spPr>
        <p:txBody>
          <a:bodyPr anchor="t" rtlCol="false" tIns="0" lIns="0" bIns="0" rIns="0">
            <a:spAutoFit/>
          </a:bodyPr>
          <a:lstStyle/>
          <a:p>
            <a:pPr algn="ctr" marL="0" indent="0" lvl="0">
              <a:lnSpc>
                <a:spcPts val="3374"/>
              </a:lnSpc>
              <a:spcBef>
                <a:spcPct val="0"/>
              </a:spcBef>
            </a:pPr>
            <a:r>
              <a:rPr lang="en-US" b="true" sz="2499" spc="39">
                <a:solidFill>
                  <a:srgbClr val="1C2120"/>
                </a:solidFill>
                <a:latin typeface="DM Sans Bold"/>
                <a:ea typeface="DM Sans Bold"/>
                <a:cs typeface="DM Sans Bold"/>
                <a:sym typeface="DM Sans Bold"/>
              </a:rPr>
              <a:t>Activates within seconds, minimizing fire spread, whereas traditional methods depend on human response.</a:t>
            </a:r>
          </a:p>
        </p:txBody>
      </p:sp>
      <p:sp>
        <p:nvSpPr>
          <p:cNvPr name="TextBox 13" id="13"/>
          <p:cNvSpPr txBox="true"/>
          <p:nvPr/>
        </p:nvSpPr>
        <p:spPr>
          <a:xfrm rot="0">
            <a:off x="1956123" y="6803740"/>
            <a:ext cx="4244447" cy="425196"/>
          </a:xfrm>
          <a:prstGeom prst="rect">
            <a:avLst/>
          </a:prstGeom>
        </p:spPr>
        <p:txBody>
          <a:bodyPr anchor="t" rtlCol="false" tIns="0" lIns="0" bIns="0" rIns="0">
            <a:spAutoFit/>
          </a:bodyPr>
          <a:lstStyle/>
          <a:p>
            <a:pPr algn="l">
              <a:lnSpc>
                <a:spcPts val="3131"/>
              </a:lnSpc>
            </a:pPr>
            <a:r>
              <a:rPr lang="en-US" sz="2899" b="true">
                <a:solidFill>
                  <a:srgbClr val="1C2120"/>
                </a:solidFill>
                <a:latin typeface="Poppins Bold"/>
                <a:ea typeface="Poppins Bold"/>
                <a:cs typeface="Poppins Bold"/>
                <a:sym typeface="Poppins Bold"/>
              </a:rPr>
              <a:t>Faster Reaction Time </a:t>
            </a:r>
          </a:p>
        </p:txBody>
      </p:sp>
      <p:sp>
        <p:nvSpPr>
          <p:cNvPr name="TextBox 14" id="14"/>
          <p:cNvSpPr txBox="true"/>
          <p:nvPr/>
        </p:nvSpPr>
        <p:spPr>
          <a:xfrm rot="0">
            <a:off x="11621931" y="4067292"/>
            <a:ext cx="5204747" cy="1247775"/>
          </a:xfrm>
          <a:prstGeom prst="rect">
            <a:avLst/>
          </a:prstGeom>
        </p:spPr>
        <p:txBody>
          <a:bodyPr anchor="t" rtlCol="false" tIns="0" lIns="0" bIns="0" rIns="0">
            <a:spAutoFit/>
          </a:bodyPr>
          <a:lstStyle/>
          <a:p>
            <a:pPr algn="ctr" marL="0" indent="0" lvl="0">
              <a:lnSpc>
                <a:spcPts val="3374"/>
              </a:lnSpc>
              <a:spcBef>
                <a:spcPct val="0"/>
              </a:spcBef>
            </a:pPr>
            <a:r>
              <a:rPr lang="en-US" b="true" sz="2499" spc="39">
                <a:solidFill>
                  <a:srgbClr val="1C2120"/>
                </a:solidFill>
                <a:latin typeface="DM Sans Bold"/>
                <a:ea typeface="DM Sans Bold"/>
                <a:cs typeface="DM Sans Bold"/>
                <a:sym typeface="DM Sans Bold"/>
              </a:rPr>
              <a:t>No training required, eliminating panic, misoperation, and exposure to flames.</a:t>
            </a:r>
          </a:p>
        </p:txBody>
      </p:sp>
      <p:sp>
        <p:nvSpPr>
          <p:cNvPr name="TextBox 15" id="15"/>
          <p:cNvSpPr txBox="true"/>
          <p:nvPr/>
        </p:nvSpPr>
        <p:spPr>
          <a:xfrm rot="0">
            <a:off x="12168062" y="3439594"/>
            <a:ext cx="4112485" cy="423672"/>
          </a:xfrm>
          <a:prstGeom prst="rect">
            <a:avLst/>
          </a:prstGeom>
        </p:spPr>
        <p:txBody>
          <a:bodyPr anchor="t" rtlCol="false" tIns="0" lIns="0" bIns="0" rIns="0">
            <a:spAutoFit/>
          </a:bodyPr>
          <a:lstStyle/>
          <a:p>
            <a:pPr algn="l">
              <a:lnSpc>
                <a:spcPts val="3023"/>
              </a:lnSpc>
            </a:pPr>
            <a:r>
              <a:rPr lang="en-US" sz="2799" b="true">
                <a:solidFill>
                  <a:srgbClr val="1C2120"/>
                </a:solidFill>
                <a:latin typeface="Poppins Bold"/>
                <a:ea typeface="Poppins Bold"/>
                <a:cs typeface="Poppins Bold"/>
                <a:sym typeface="Poppins Bold"/>
              </a:rPr>
              <a:t> User-Friendly &amp; Safe </a:t>
            </a:r>
          </a:p>
        </p:txBody>
      </p:sp>
      <p:sp>
        <p:nvSpPr>
          <p:cNvPr name="TextBox 16" id="16"/>
          <p:cNvSpPr txBox="true"/>
          <p:nvPr/>
        </p:nvSpPr>
        <p:spPr>
          <a:xfrm rot="0">
            <a:off x="11805985" y="7389262"/>
            <a:ext cx="4799596" cy="1666950"/>
          </a:xfrm>
          <a:prstGeom prst="rect">
            <a:avLst/>
          </a:prstGeom>
        </p:spPr>
        <p:txBody>
          <a:bodyPr anchor="t" rtlCol="false" tIns="0" lIns="0" bIns="0" rIns="0">
            <a:spAutoFit/>
          </a:bodyPr>
          <a:lstStyle/>
          <a:p>
            <a:pPr algn="ctr" marL="0" indent="0" lvl="0">
              <a:lnSpc>
                <a:spcPts val="3369"/>
              </a:lnSpc>
              <a:spcBef>
                <a:spcPct val="0"/>
              </a:spcBef>
            </a:pPr>
            <a:r>
              <a:rPr lang="en-US" b="true" sz="2496" spc="39">
                <a:solidFill>
                  <a:srgbClr val="1C2120"/>
                </a:solidFill>
                <a:latin typeface="DM Sans Bold"/>
                <a:ea typeface="DM Sans Bold"/>
                <a:cs typeface="DM Sans Bold"/>
                <a:sym typeface="DM Sans Bold"/>
              </a:rPr>
              <a:t>Can integrate with IoT for real-time alerts and remote monitoring, enabling proactive fire safety.</a:t>
            </a:r>
          </a:p>
        </p:txBody>
      </p:sp>
      <p:sp>
        <p:nvSpPr>
          <p:cNvPr name="TextBox 17" id="17"/>
          <p:cNvSpPr txBox="true"/>
          <p:nvPr/>
        </p:nvSpPr>
        <p:spPr>
          <a:xfrm rot="0">
            <a:off x="12554458" y="6794215"/>
            <a:ext cx="3302649" cy="423672"/>
          </a:xfrm>
          <a:prstGeom prst="rect">
            <a:avLst/>
          </a:prstGeom>
        </p:spPr>
        <p:txBody>
          <a:bodyPr anchor="t" rtlCol="false" tIns="0" lIns="0" bIns="0" rIns="0">
            <a:spAutoFit/>
          </a:bodyPr>
          <a:lstStyle/>
          <a:p>
            <a:pPr algn="l">
              <a:lnSpc>
                <a:spcPts val="3023"/>
              </a:lnSpc>
            </a:pPr>
            <a:r>
              <a:rPr lang="en-US" sz="2799" b="true">
                <a:solidFill>
                  <a:srgbClr val="1C2120"/>
                </a:solidFill>
                <a:latin typeface="Poppins Bold"/>
                <a:ea typeface="Poppins Bold"/>
                <a:cs typeface="Poppins Bold"/>
                <a:sym typeface="Poppins Bold"/>
              </a:rPr>
              <a:t>Smart Monitoring </a:t>
            </a:r>
          </a:p>
        </p:txBody>
      </p:sp>
      <p:sp>
        <p:nvSpPr>
          <p:cNvPr name="TextBox 18" id="18"/>
          <p:cNvSpPr txBox="true"/>
          <p:nvPr/>
        </p:nvSpPr>
        <p:spPr>
          <a:xfrm rot="0">
            <a:off x="4354896" y="1254719"/>
            <a:ext cx="9578208" cy="947854"/>
          </a:xfrm>
          <a:prstGeom prst="rect">
            <a:avLst/>
          </a:prstGeom>
        </p:spPr>
        <p:txBody>
          <a:bodyPr anchor="t" rtlCol="false" tIns="0" lIns="0" bIns="0" rIns="0">
            <a:spAutoFit/>
          </a:bodyPr>
          <a:lstStyle/>
          <a:p>
            <a:pPr algn="ctr">
              <a:lnSpc>
                <a:spcPts val="6596"/>
              </a:lnSpc>
            </a:pPr>
            <a:r>
              <a:rPr lang="en-US" b="true" sz="6800">
                <a:solidFill>
                  <a:srgbClr val="1C2120"/>
                </a:solidFill>
                <a:latin typeface="Poppins Bold"/>
                <a:ea typeface="Poppins Bold"/>
                <a:cs typeface="Poppins Bold"/>
                <a:sym typeface="Poppins Bold"/>
              </a:rPr>
              <a:t>How it differs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83134" y="1616740"/>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5" id="5"/>
          <p:cNvSpPr/>
          <p:nvPr/>
        </p:nvSpPr>
        <p:spPr>
          <a:xfrm flipH="false" flipV="false" rot="0">
            <a:off x="10685802" y="2275139"/>
            <a:ext cx="1023822" cy="839534"/>
          </a:xfrm>
          <a:custGeom>
            <a:avLst/>
            <a:gdLst/>
            <a:ahLst/>
            <a:cxnLst/>
            <a:rect r="r" b="b" t="t" l="l"/>
            <a:pathLst>
              <a:path h="839534" w="1023822">
                <a:moveTo>
                  <a:pt x="0" y="0"/>
                </a:moveTo>
                <a:lnTo>
                  <a:pt x="1023822" y="0"/>
                </a:lnTo>
                <a:lnTo>
                  <a:pt x="1023822" y="839533"/>
                </a:lnTo>
                <a:lnTo>
                  <a:pt x="0" y="839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083134" y="4079914"/>
            <a:ext cx="6830714" cy="2128485"/>
            <a:chOff x="0" y="0"/>
            <a:chExt cx="2286638" cy="712528"/>
          </a:xfrm>
        </p:grpSpPr>
        <p:sp>
          <p:nvSpPr>
            <p:cNvPr name="Freeform 7" id="7"/>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8" id="8"/>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10083134" y="6541774"/>
            <a:ext cx="6830714" cy="2128485"/>
            <a:chOff x="0" y="0"/>
            <a:chExt cx="2286638" cy="712528"/>
          </a:xfrm>
        </p:grpSpPr>
        <p:sp>
          <p:nvSpPr>
            <p:cNvPr name="Freeform 10" id="10"/>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11" id="11"/>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12" id="12"/>
          <p:cNvSpPr/>
          <p:nvPr/>
        </p:nvSpPr>
        <p:spPr>
          <a:xfrm flipH="false" flipV="false" rot="0">
            <a:off x="10677950" y="4517864"/>
            <a:ext cx="1031674" cy="1252584"/>
          </a:xfrm>
          <a:custGeom>
            <a:avLst/>
            <a:gdLst/>
            <a:ahLst/>
            <a:cxnLst/>
            <a:rect r="r" b="b" t="t" l="l"/>
            <a:pathLst>
              <a:path h="1252584" w="1031674">
                <a:moveTo>
                  <a:pt x="0" y="0"/>
                </a:moveTo>
                <a:lnTo>
                  <a:pt x="1031674" y="0"/>
                </a:lnTo>
                <a:lnTo>
                  <a:pt x="1031674" y="1252585"/>
                </a:lnTo>
                <a:lnTo>
                  <a:pt x="0" y="1252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497275" y="7308439"/>
            <a:ext cx="1400875" cy="924578"/>
          </a:xfrm>
          <a:custGeom>
            <a:avLst/>
            <a:gdLst/>
            <a:ahLst/>
            <a:cxnLst/>
            <a:rect r="r" b="b" t="t" l="l"/>
            <a:pathLst>
              <a:path h="924578" w="1400875">
                <a:moveTo>
                  <a:pt x="0" y="0"/>
                </a:moveTo>
                <a:lnTo>
                  <a:pt x="1400875" y="0"/>
                </a:lnTo>
                <a:lnTo>
                  <a:pt x="1400875" y="924577"/>
                </a:lnTo>
                <a:lnTo>
                  <a:pt x="0" y="924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18937" y="2864085"/>
            <a:ext cx="8537476" cy="254164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Target Customers</a:t>
            </a:r>
          </a:p>
        </p:txBody>
      </p:sp>
      <p:sp>
        <p:nvSpPr>
          <p:cNvPr name="TextBox 15" id="15"/>
          <p:cNvSpPr txBox="true"/>
          <p:nvPr/>
        </p:nvSpPr>
        <p:spPr>
          <a:xfrm rot="0">
            <a:off x="12613891" y="2116848"/>
            <a:ext cx="3556933" cy="1108490"/>
          </a:xfrm>
          <a:prstGeom prst="rect">
            <a:avLst/>
          </a:prstGeom>
        </p:spPr>
        <p:txBody>
          <a:bodyPr anchor="t" rtlCol="false" tIns="0" lIns="0" bIns="0" rIns="0">
            <a:spAutoFit/>
          </a:bodyPr>
          <a:lstStyle/>
          <a:p>
            <a:pPr algn="just">
              <a:lnSpc>
                <a:spcPts val="4470"/>
              </a:lnSpc>
            </a:pPr>
            <a:r>
              <a:rPr lang="en-US" sz="3311" spc="52">
                <a:solidFill>
                  <a:srgbClr val="1C2120"/>
                </a:solidFill>
                <a:latin typeface="Alegreya SC"/>
                <a:ea typeface="Alegreya SC"/>
                <a:cs typeface="Alegreya SC"/>
                <a:sym typeface="Alegreya SC"/>
              </a:rPr>
              <a:t>Children &amp;  old</a:t>
            </a:r>
          </a:p>
          <a:p>
            <a:pPr algn="ctr" marL="0" indent="0" lvl="0">
              <a:lnSpc>
                <a:spcPts val="4470"/>
              </a:lnSpc>
              <a:spcBef>
                <a:spcPct val="0"/>
              </a:spcBef>
            </a:pPr>
            <a:r>
              <a:rPr lang="en-US" sz="3311" spc="52">
                <a:solidFill>
                  <a:srgbClr val="1C2120"/>
                </a:solidFill>
                <a:latin typeface="Alegreya SC"/>
                <a:ea typeface="Alegreya SC"/>
                <a:cs typeface="Alegreya SC"/>
                <a:sym typeface="Alegreya SC"/>
              </a:rPr>
              <a:t>people</a:t>
            </a:r>
          </a:p>
        </p:txBody>
      </p:sp>
      <p:sp>
        <p:nvSpPr>
          <p:cNvPr name="TextBox 16" id="16"/>
          <p:cNvSpPr txBox="true"/>
          <p:nvPr/>
        </p:nvSpPr>
        <p:spPr>
          <a:xfrm rot="0">
            <a:off x="13216563" y="7150556"/>
            <a:ext cx="2351588" cy="1108490"/>
          </a:xfrm>
          <a:prstGeom prst="rect">
            <a:avLst/>
          </a:prstGeom>
        </p:spPr>
        <p:txBody>
          <a:bodyPr anchor="t" rtlCol="false" tIns="0" lIns="0" bIns="0" rIns="0">
            <a:spAutoFit/>
          </a:bodyPr>
          <a:lstStyle/>
          <a:p>
            <a:pPr algn="just" marL="0" indent="0" lvl="0">
              <a:lnSpc>
                <a:spcPts val="4470"/>
              </a:lnSpc>
              <a:spcBef>
                <a:spcPct val="0"/>
              </a:spcBef>
            </a:pPr>
            <a:r>
              <a:rPr lang="en-US" sz="3311" spc="52">
                <a:solidFill>
                  <a:srgbClr val="1C2120"/>
                </a:solidFill>
                <a:latin typeface="Alegreya SC"/>
                <a:ea typeface="Alegreya SC"/>
                <a:cs typeface="Alegreya SC"/>
                <a:sym typeface="Alegreya SC"/>
              </a:rPr>
              <a:t>Hospitals   &amp; Schools</a:t>
            </a:r>
          </a:p>
        </p:txBody>
      </p:sp>
      <p:sp>
        <p:nvSpPr>
          <p:cNvPr name="AutoShape 17" id="17"/>
          <p:cNvSpPr/>
          <p:nvPr/>
        </p:nvSpPr>
        <p:spPr>
          <a:xfrm flipV="true">
            <a:off x="12118262" y="2375876"/>
            <a:ext cx="0" cy="738797"/>
          </a:xfrm>
          <a:prstGeom prst="line">
            <a:avLst/>
          </a:prstGeom>
          <a:ln cap="flat" w="38100">
            <a:solidFill>
              <a:srgbClr val="000000"/>
            </a:solidFill>
            <a:prstDash val="solid"/>
            <a:headEnd type="none" len="sm" w="sm"/>
            <a:tailEnd type="none" len="sm" w="sm"/>
          </a:ln>
        </p:spPr>
      </p:sp>
      <p:sp>
        <p:nvSpPr>
          <p:cNvPr name="AutoShape 18" id="18"/>
          <p:cNvSpPr/>
          <p:nvPr/>
        </p:nvSpPr>
        <p:spPr>
          <a:xfrm flipV="true">
            <a:off x="12118262" y="4774758"/>
            <a:ext cx="0" cy="738797"/>
          </a:xfrm>
          <a:prstGeom prst="line">
            <a:avLst/>
          </a:prstGeom>
          <a:ln cap="flat" w="38100">
            <a:solidFill>
              <a:srgbClr val="000000"/>
            </a:solidFill>
            <a:prstDash val="solid"/>
            <a:headEnd type="none" len="sm" w="sm"/>
            <a:tailEnd type="none" len="sm" w="sm"/>
          </a:ln>
        </p:spPr>
      </p:sp>
      <p:sp>
        <p:nvSpPr>
          <p:cNvPr name="AutoShape 19" id="19"/>
          <p:cNvSpPr/>
          <p:nvPr/>
        </p:nvSpPr>
        <p:spPr>
          <a:xfrm flipV="true">
            <a:off x="12137312" y="7300910"/>
            <a:ext cx="0" cy="738797"/>
          </a:xfrm>
          <a:prstGeom prst="line">
            <a:avLst/>
          </a:prstGeom>
          <a:ln cap="flat" w="38100">
            <a:solidFill>
              <a:srgbClr val="000000"/>
            </a:solidFill>
            <a:prstDash val="solid"/>
            <a:headEnd type="none" len="sm" w="sm"/>
            <a:tailEnd type="none" len="sm" w="sm"/>
          </a:ln>
        </p:spPr>
      </p:sp>
      <p:sp>
        <p:nvSpPr>
          <p:cNvPr name="TextBox 20" id="20"/>
          <p:cNvSpPr txBox="true"/>
          <p:nvPr/>
        </p:nvSpPr>
        <p:spPr>
          <a:xfrm rot="0">
            <a:off x="12381202" y="4537710"/>
            <a:ext cx="4022310" cy="1144906"/>
          </a:xfrm>
          <a:prstGeom prst="rect">
            <a:avLst/>
          </a:prstGeom>
        </p:spPr>
        <p:txBody>
          <a:bodyPr anchor="t" rtlCol="false" tIns="0" lIns="0" bIns="0" rIns="0">
            <a:spAutoFit/>
          </a:bodyPr>
          <a:lstStyle/>
          <a:p>
            <a:pPr algn="ctr">
              <a:lnSpc>
                <a:spcPts val="4619"/>
              </a:lnSpc>
              <a:spcBef>
                <a:spcPct val="0"/>
              </a:spcBef>
            </a:pPr>
            <a:r>
              <a:rPr lang="en-US" sz="3299">
                <a:solidFill>
                  <a:srgbClr val="1C2120"/>
                </a:solidFill>
                <a:latin typeface="Alegreya SC"/>
                <a:ea typeface="Alegreya SC"/>
                <a:cs typeface="Alegreya SC"/>
                <a:sym typeface="Alegreya SC"/>
              </a:rPr>
              <a:t>residential customers</a:t>
            </a:r>
          </a:p>
        </p:txBody>
      </p:sp>
      <p:sp>
        <p:nvSpPr>
          <p:cNvPr name="TextBox 21" id="21"/>
          <p:cNvSpPr txBox="true"/>
          <p:nvPr/>
        </p:nvSpPr>
        <p:spPr>
          <a:xfrm rot="0">
            <a:off x="601430" y="6047102"/>
            <a:ext cx="8167255" cy="2440940"/>
          </a:xfrm>
          <a:prstGeom prst="rect">
            <a:avLst/>
          </a:prstGeom>
        </p:spPr>
        <p:txBody>
          <a:bodyPr anchor="t" rtlCol="false" tIns="0" lIns="0" bIns="0" rIns="0">
            <a:spAutoFit/>
          </a:bodyPr>
          <a:lstStyle/>
          <a:p>
            <a:pPr algn="ctr">
              <a:lnSpc>
                <a:spcPts val="3359"/>
              </a:lnSpc>
            </a:pPr>
            <a:r>
              <a:rPr lang="en-US" sz="2399">
                <a:solidFill>
                  <a:srgbClr val="1C2120"/>
                </a:solidFill>
                <a:latin typeface="Poppins Light"/>
                <a:ea typeface="Poppins Light"/>
                <a:cs typeface="Poppins Light"/>
                <a:sym typeface="Poppins Light"/>
              </a:rPr>
              <a:t> IoT-enabled Firefighting Robot is designed for fire departments, industries, schools, and hospitals to ensure rapid fire detection, autonomous response, and risk-free firefighting, protecting lives and property with minimal human intervention. </a:t>
            </a:r>
          </a:p>
          <a:p>
            <a:pPr algn="ctr">
              <a:lnSpc>
                <a:spcPts val="26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88388" y="1693896"/>
            <a:ext cx="5397345" cy="1582788"/>
          </a:xfrm>
          <a:prstGeom prst="rect">
            <a:avLst/>
          </a:prstGeom>
        </p:spPr>
        <p:txBody>
          <a:bodyPr anchor="t" rtlCol="false" tIns="0" lIns="0" bIns="0" rIns="0">
            <a:spAutoFit/>
          </a:bodyPr>
          <a:lstStyle/>
          <a:p>
            <a:pPr algn="l" marL="0" indent="0" lvl="1">
              <a:lnSpc>
                <a:spcPts val="6058"/>
              </a:lnSpc>
              <a:spcBef>
                <a:spcPct val="0"/>
              </a:spcBef>
            </a:pPr>
            <a:r>
              <a:rPr lang="en-US" b="true" sz="6245">
                <a:solidFill>
                  <a:srgbClr val="1C2120"/>
                </a:solidFill>
                <a:latin typeface="DM Sans Bold"/>
                <a:ea typeface="DM Sans Bold"/>
                <a:cs typeface="DM Sans Bold"/>
                <a:sym typeface="DM Sans Bold"/>
              </a:rPr>
              <a:t>MARKET SIZE ANALYSIS</a:t>
            </a:r>
          </a:p>
        </p:txBody>
      </p:sp>
      <p:sp>
        <p:nvSpPr>
          <p:cNvPr name="Freeform 3" id="3"/>
          <p:cNvSpPr/>
          <p:nvPr/>
        </p:nvSpPr>
        <p:spPr>
          <a:xfrm flipH="false" flipV="false" rot="0">
            <a:off x="10778069" y="2259157"/>
            <a:ext cx="1023822" cy="839534"/>
          </a:xfrm>
          <a:custGeom>
            <a:avLst/>
            <a:gdLst/>
            <a:ahLst/>
            <a:cxnLst/>
            <a:rect r="r" b="b" t="t" l="l"/>
            <a:pathLst>
              <a:path h="839534" w="1023822">
                <a:moveTo>
                  <a:pt x="0" y="0"/>
                </a:moveTo>
                <a:lnTo>
                  <a:pt x="1023822" y="0"/>
                </a:lnTo>
                <a:lnTo>
                  <a:pt x="1023822" y="839534"/>
                </a:lnTo>
                <a:lnTo>
                  <a:pt x="0" y="839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902295" y="7434563"/>
            <a:ext cx="10654569" cy="2457000"/>
            <a:chOff x="0" y="0"/>
            <a:chExt cx="3566705" cy="822501"/>
          </a:xfrm>
        </p:grpSpPr>
        <p:sp>
          <p:nvSpPr>
            <p:cNvPr name="Freeform 5" id="5"/>
            <p:cNvSpPr/>
            <p:nvPr/>
          </p:nvSpPr>
          <p:spPr>
            <a:xfrm flipH="false" flipV="false" rot="0">
              <a:off x="0" y="0"/>
              <a:ext cx="3566704" cy="822501"/>
            </a:xfrm>
            <a:custGeom>
              <a:avLst/>
              <a:gdLst/>
              <a:ahLst/>
              <a:cxnLst/>
              <a:rect r="r" b="b" t="t" l="l"/>
              <a:pathLst>
                <a:path h="822501" w="3566704">
                  <a:moveTo>
                    <a:pt x="36331" y="0"/>
                  </a:moveTo>
                  <a:lnTo>
                    <a:pt x="3530373" y="0"/>
                  </a:lnTo>
                  <a:cubicBezTo>
                    <a:pt x="3550438" y="0"/>
                    <a:pt x="3566704" y="16266"/>
                    <a:pt x="3566704" y="36331"/>
                  </a:cubicBezTo>
                  <a:lnTo>
                    <a:pt x="3566704" y="786170"/>
                  </a:lnTo>
                  <a:cubicBezTo>
                    <a:pt x="3566704" y="806235"/>
                    <a:pt x="3550438" y="822501"/>
                    <a:pt x="3530373" y="822501"/>
                  </a:cubicBezTo>
                  <a:lnTo>
                    <a:pt x="36331" y="822501"/>
                  </a:lnTo>
                  <a:cubicBezTo>
                    <a:pt x="16266" y="822501"/>
                    <a:pt x="0" y="806235"/>
                    <a:pt x="0" y="786170"/>
                  </a:cubicBezTo>
                  <a:lnTo>
                    <a:pt x="0" y="36331"/>
                  </a:lnTo>
                  <a:cubicBezTo>
                    <a:pt x="0" y="16266"/>
                    <a:pt x="16266" y="0"/>
                    <a:pt x="36331" y="0"/>
                  </a:cubicBezTo>
                  <a:close/>
                </a:path>
              </a:pathLst>
            </a:custGeom>
            <a:solidFill>
              <a:srgbClr val="AAD7D4"/>
            </a:solidFill>
          </p:spPr>
        </p:sp>
        <p:sp>
          <p:nvSpPr>
            <p:cNvPr name="TextBox 6" id="6"/>
            <p:cNvSpPr txBox="true"/>
            <p:nvPr/>
          </p:nvSpPr>
          <p:spPr>
            <a:xfrm>
              <a:off x="0" y="85725"/>
              <a:ext cx="3566705" cy="736776"/>
            </a:xfrm>
            <a:prstGeom prst="rect">
              <a:avLst/>
            </a:prstGeom>
          </p:spPr>
          <p:txBody>
            <a:bodyPr anchor="ctr" rtlCol="false" tIns="50800" lIns="50800" bIns="50800" rIns="50800"/>
            <a:lstStyle/>
            <a:p>
              <a:pPr algn="ctr">
                <a:lnSpc>
                  <a:spcPts val="1925"/>
                </a:lnSpc>
              </a:pPr>
            </a:p>
          </p:txBody>
        </p:sp>
      </p:grpSp>
      <p:sp>
        <p:nvSpPr>
          <p:cNvPr name="Freeform 7" id="7"/>
          <p:cNvSpPr/>
          <p:nvPr/>
        </p:nvSpPr>
        <p:spPr>
          <a:xfrm flipH="false" flipV="false" rot="0">
            <a:off x="10770217" y="4575317"/>
            <a:ext cx="1031674" cy="1252584"/>
          </a:xfrm>
          <a:custGeom>
            <a:avLst/>
            <a:gdLst/>
            <a:ahLst/>
            <a:cxnLst/>
            <a:rect r="r" b="b" t="t" l="l"/>
            <a:pathLst>
              <a:path h="1252584" w="1031674">
                <a:moveTo>
                  <a:pt x="0" y="0"/>
                </a:moveTo>
                <a:lnTo>
                  <a:pt x="1031674" y="0"/>
                </a:lnTo>
                <a:lnTo>
                  <a:pt x="1031674" y="1252585"/>
                </a:lnTo>
                <a:lnTo>
                  <a:pt x="0" y="1252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2706158" y="2249632"/>
            <a:ext cx="3556933" cy="876904"/>
          </a:xfrm>
          <a:prstGeom prst="rect">
            <a:avLst/>
          </a:prstGeom>
        </p:spPr>
        <p:txBody>
          <a:bodyPr anchor="t" rtlCol="false" tIns="0" lIns="0" bIns="0" rIns="0">
            <a:spAutoFit/>
          </a:bodyPr>
          <a:lstStyle/>
          <a:p>
            <a:pPr algn="just" marL="0" indent="0" lvl="0">
              <a:lnSpc>
                <a:spcPts val="1770"/>
              </a:lnSpc>
              <a:spcBef>
                <a:spcPct val="0"/>
              </a:spcBef>
            </a:pPr>
            <a:r>
              <a:rPr lang="en-US" sz="1311" spc="20" u="none">
                <a:solidFill>
                  <a:srgbClr val="1C212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9" id="9"/>
          <p:cNvSpPr txBox="true"/>
          <p:nvPr/>
        </p:nvSpPr>
        <p:spPr>
          <a:xfrm rot="0">
            <a:off x="12706158" y="4753474"/>
            <a:ext cx="3556933" cy="876904"/>
          </a:xfrm>
          <a:prstGeom prst="rect">
            <a:avLst/>
          </a:prstGeom>
        </p:spPr>
        <p:txBody>
          <a:bodyPr anchor="t" rtlCol="false" tIns="0" lIns="0" bIns="0" rIns="0">
            <a:spAutoFit/>
          </a:bodyPr>
          <a:lstStyle/>
          <a:p>
            <a:pPr algn="just" marL="0" indent="0" lvl="0">
              <a:lnSpc>
                <a:spcPts val="1770"/>
              </a:lnSpc>
              <a:spcBef>
                <a:spcPct val="0"/>
              </a:spcBef>
            </a:pPr>
            <a:r>
              <a:rPr lang="en-US" sz="1311" spc="20" u="none">
                <a:solidFill>
                  <a:srgbClr val="1C212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AutoShape 10" id="10"/>
          <p:cNvSpPr/>
          <p:nvPr/>
        </p:nvSpPr>
        <p:spPr>
          <a:xfrm flipV="true">
            <a:off x="12210529" y="2359895"/>
            <a:ext cx="0" cy="738797"/>
          </a:xfrm>
          <a:prstGeom prst="line">
            <a:avLst/>
          </a:prstGeom>
          <a:ln cap="flat" w="38100">
            <a:solidFill>
              <a:srgbClr val="000000"/>
            </a:solidFill>
            <a:prstDash val="solid"/>
            <a:headEnd type="none" len="sm" w="sm"/>
            <a:tailEnd type="none" len="sm" w="sm"/>
          </a:ln>
        </p:spPr>
      </p:sp>
      <p:sp>
        <p:nvSpPr>
          <p:cNvPr name="AutoShape 11" id="11"/>
          <p:cNvSpPr/>
          <p:nvPr/>
        </p:nvSpPr>
        <p:spPr>
          <a:xfrm flipV="true">
            <a:off x="12210529" y="4832211"/>
            <a:ext cx="0" cy="738797"/>
          </a:xfrm>
          <a:prstGeom prst="line">
            <a:avLst/>
          </a:prstGeom>
          <a:ln cap="flat" w="38100">
            <a:solidFill>
              <a:srgbClr val="000000"/>
            </a:solidFill>
            <a:prstDash val="solid"/>
            <a:headEnd type="none" len="sm" w="sm"/>
            <a:tailEnd type="none" len="sm" w="sm"/>
          </a:ln>
        </p:spPr>
      </p:sp>
      <p:grpSp>
        <p:nvGrpSpPr>
          <p:cNvPr name="Group 12" id="12"/>
          <p:cNvGrpSpPr/>
          <p:nvPr/>
        </p:nvGrpSpPr>
        <p:grpSpPr>
          <a:xfrm rot="0">
            <a:off x="6902295" y="4282979"/>
            <a:ext cx="10654569" cy="2457000"/>
            <a:chOff x="0" y="0"/>
            <a:chExt cx="3566705" cy="822501"/>
          </a:xfrm>
        </p:grpSpPr>
        <p:sp>
          <p:nvSpPr>
            <p:cNvPr name="Freeform 13" id="13"/>
            <p:cNvSpPr/>
            <p:nvPr/>
          </p:nvSpPr>
          <p:spPr>
            <a:xfrm flipH="false" flipV="false" rot="0">
              <a:off x="0" y="0"/>
              <a:ext cx="3566704" cy="822501"/>
            </a:xfrm>
            <a:custGeom>
              <a:avLst/>
              <a:gdLst/>
              <a:ahLst/>
              <a:cxnLst/>
              <a:rect r="r" b="b" t="t" l="l"/>
              <a:pathLst>
                <a:path h="822501" w="3566704">
                  <a:moveTo>
                    <a:pt x="36331" y="0"/>
                  </a:moveTo>
                  <a:lnTo>
                    <a:pt x="3530373" y="0"/>
                  </a:lnTo>
                  <a:cubicBezTo>
                    <a:pt x="3550438" y="0"/>
                    <a:pt x="3566704" y="16266"/>
                    <a:pt x="3566704" y="36331"/>
                  </a:cubicBezTo>
                  <a:lnTo>
                    <a:pt x="3566704" y="786170"/>
                  </a:lnTo>
                  <a:cubicBezTo>
                    <a:pt x="3566704" y="806235"/>
                    <a:pt x="3550438" y="822501"/>
                    <a:pt x="3530373" y="822501"/>
                  </a:cubicBezTo>
                  <a:lnTo>
                    <a:pt x="36331" y="822501"/>
                  </a:lnTo>
                  <a:cubicBezTo>
                    <a:pt x="16266" y="822501"/>
                    <a:pt x="0" y="806235"/>
                    <a:pt x="0" y="786170"/>
                  </a:cubicBezTo>
                  <a:lnTo>
                    <a:pt x="0" y="36331"/>
                  </a:lnTo>
                  <a:cubicBezTo>
                    <a:pt x="0" y="16266"/>
                    <a:pt x="16266" y="0"/>
                    <a:pt x="36331" y="0"/>
                  </a:cubicBezTo>
                  <a:close/>
                </a:path>
              </a:pathLst>
            </a:custGeom>
            <a:solidFill>
              <a:srgbClr val="AAD7D4"/>
            </a:solidFill>
          </p:spPr>
        </p:sp>
        <p:sp>
          <p:nvSpPr>
            <p:cNvPr name="TextBox 14" id="14"/>
            <p:cNvSpPr txBox="true"/>
            <p:nvPr/>
          </p:nvSpPr>
          <p:spPr>
            <a:xfrm>
              <a:off x="0" y="85725"/>
              <a:ext cx="3566705" cy="736776"/>
            </a:xfrm>
            <a:prstGeom prst="rect">
              <a:avLst/>
            </a:prstGeom>
          </p:spPr>
          <p:txBody>
            <a:bodyPr anchor="ctr" rtlCol="false" tIns="50800" lIns="50800" bIns="50800" rIns="50800"/>
            <a:lstStyle/>
            <a:p>
              <a:pPr algn="ctr">
                <a:lnSpc>
                  <a:spcPts val="1925"/>
                </a:lnSpc>
              </a:pPr>
            </a:p>
          </p:txBody>
        </p:sp>
      </p:grpSp>
      <p:grpSp>
        <p:nvGrpSpPr>
          <p:cNvPr name="Group 15" id="15"/>
          <p:cNvGrpSpPr/>
          <p:nvPr/>
        </p:nvGrpSpPr>
        <p:grpSpPr>
          <a:xfrm rot="0">
            <a:off x="6902295" y="1131395"/>
            <a:ext cx="10800042" cy="2457000"/>
            <a:chOff x="0" y="0"/>
            <a:chExt cx="3615403" cy="822501"/>
          </a:xfrm>
        </p:grpSpPr>
        <p:sp>
          <p:nvSpPr>
            <p:cNvPr name="Freeform 16" id="16"/>
            <p:cNvSpPr/>
            <p:nvPr/>
          </p:nvSpPr>
          <p:spPr>
            <a:xfrm flipH="false" flipV="false" rot="0">
              <a:off x="0" y="0"/>
              <a:ext cx="3615403" cy="822501"/>
            </a:xfrm>
            <a:custGeom>
              <a:avLst/>
              <a:gdLst/>
              <a:ahLst/>
              <a:cxnLst/>
              <a:rect r="r" b="b" t="t" l="l"/>
              <a:pathLst>
                <a:path h="822501" w="3615403">
                  <a:moveTo>
                    <a:pt x="35842" y="0"/>
                  </a:moveTo>
                  <a:lnTo>
                    <a:pt x="3579561" y="0"/>
                  </a:lnTo>
                  <a:cubicBezTo>
                    <a:pt x="3599355" y="0"/>
                    <a:pt x="3615403" y="16047"/>
                    <a:pt x="3615403" y="35842"/>
                  </a:cubicBezTo>
                  <a:lnTo>
                    <a:pt x="3615403" y="786659"/>
                  </a:lnTo>
                  <a:cubicBezTo>
                    <a:pt x="3615403" y="796165"/>
                    <a:pt x="3611626" y="805281"/>
                    <a:pt x="3604905" y="812003"/>
                  </a:cubicBezTo>
                  <a:cubicBezTo>
                    <a:pt x="3598183" y="818725"/>
                    <a:pt x="3589067" y="822501"/>
                    <a:pt x="3579561" y="822501"/>
                  </a:cubicBezTo>
                  <a:lnTo>
                    <a:pt x="35842" y="822501"/>
                  </a:lnTo>
                  <a:cubicBezTo>
                    <a:pt x="26336" y="822501"/>
                    <a:pt x="17220" y="818725"/>
                    <a:pt x="10498" y="812003"/>
                  </a:cubicBezTo>
                  <a:cubicBezTo>
                    <a:pt x="3776" y="805281"/>
                    <a:pt x="0" y="796165"/>
                    <a:pt x="0" y="786659"/>
                  </a:cubicBezTo>
                  <a:lnTo>
                    <a:pt x="0" y="35842"/>
                  </a:lnTo>
                  <a:cubicBezTo>
                    <a:pt x="0" y="26336"/>
                    <a:pt x="3776" y="17220"/>
                    <a:pt x="10498" y="10498"/>
                  </a:cubicBezTo>
                  <a:cubicBezTo>
                    <a:pt x="17220" y="3776"/>
                    <a:pt x="26336" y="0"/>
                    <a:pt x="35842" y="0"/>
                  </a:cubicBezTo>
                  <a:close/>
                </a:path>
              </a:pathLst>
            </a:custGeom>
            <a:solidFill>
              <a:srgbClr val="AAD7D4"/>
            </a:solidFill>
          </p:spPr>
        </p:sp>
        <p:sp>
          <p:nvSpPr>
            <p:cNvPr name="TextBox 17" id="17"/>
            <p:cNvSpPr txBox="true"/>
            <p:nvPr/>
          </p:nvSpPr>
          <p:spPr>
            <a:xfrm>
              <a:off x="0" y="85725"/>
              <a:ext cx="3615403" cy="736776"/>
            </a:xfrm>
            <a:prstGeom prst="rect">
              <a:avLst/>
            </a:prstGeom>
          </p:spPr>
          <p:txBody>
            <a:bodyPr anchor="ctr" rtlCol="false" tIns="50800" lIns="50800" bIns="50800" rIns="50800"/>
            <a:lstStyle/>
            <a:p>
              <a:pPr algn="ctr">
                <a:lnSpc>
                  <a:spcPts val="1925"/>
                </a:lnSpc>
              </a:pPr>
            </a:p>
          </p:txBody>
        </p:sp>
      </p:grpSp>
      <p:sp>
        <p:nvSpPr>
          <p:cNvPr name="TextBox 18" id="18"/>
          <p:cNvSpPr txBox="true"/>
          <p:nvPr/>
        </p:nvSpPr>
        <p:spPr>
          <a:xfrm rot="0">
            <a:off x="7214667" y="1717579"/>
            <a:ext cx="9889001" cy="1746250"/>
          </a:xfrm>
          <a:prstGeom prst="rect">
            <a:avLst/>
          </a:prstGeom>
        </p:spPr>
        <p:txBody>
          <a:bodyPr anchor="t" rtlCol="false" tIns="0" lIns="0" bIns="0" rIns="0">
            <a:spAutoFit/>
          </a:bodyPr>
          <a:lstStyle/>
          <a:p>
            <a:pPr algn="l">
              <a:lnSpc>
                <a:spcPts val="3499"/>
              </a:lnSpc>
              <a:spcBef>
                <a:spcPct val="0"/>
              </a:spcBef>
            </a:pPr>
            <a:r>
              <a:rPr lang="en-US" b="true" sz="2499" spc="-204">
                <a:solidFill>
                  <a:srgbClr val="1C2120"/>
                </a:solidFill>
                <a:latin typeface="Public Sans Bold"/>
                <a:ea typeface="Public Sans Bold"/>
                <a:cs typeface="Public Sans Bold"/>
                <a:sym typeface="Public Sans Bold"/>
              </a:rPr>
              <a:t> 1. </a:t>
            </a:r>
            <a:r>
              <a:rPr lang="en-US" sz="2499" spc="-204">
                <a:solidFill>
                  <a:srgbClr val="1C2120"/>
                </a:solidFill>
                <a:latin typeface="Public Sans"/>
                <a:ea typeface="Public Sans"/>
                <a:cs typeface="Public Sans"/>
                <a:sym typeface="Public Sans"/>
              </a:rPr>
              <a:t>Covers all homes, offices, schools, hospitals, and small businesses vulnerable to indoor fires across India.</a:t>
            </a:r>
          </a:p>
          <a:p>
            <a:pPr algn="l">
              <a:lnSpc>
                <a:spcPts val="3499"/>
              </a:lnSpc>
              <a:spcBef>
                <a:spcPct val="0"/>
              </a:spcBef>
            </a:pPr>
            <a:r>
              <a:rPr lang="en-US" b="true" sz="2499" spc="-204">
                <a:solidFill>
                  <a:srgbClr val="1C2120"/>
                </a:solidFill>
                <a:latin typeface="Public Sans Bold"/>
                <a:ea typeface="Public Sans Bold"/>
                <a:cs typeface="Public Sans Bold"/>
                <a:sym typeface="Public Sans Bold"/>
              </a:rPr>
              <a:t>2. </a:t>
            </a:r>
            <a:r>
              <a:rPr lang="en-US" sz="2499" spc="-204">
                <a:solidFill>
                  <a:srgbClr val="1C2120"/>
                </a:solidFill>
                <a:latin typeface="Public Sans"/>
                <a:ea typeface="Public Sans"/>
                <a:cs typeface="Public Sans"/>
                <a:sym typeface="Public Sans"/>
              </a:rPr>
              <a:t>With over 250 million households and rapid urbanization, fire safety is a growing concern nationwide.</a:t>
            </a:r>
          </a:p>
        </p:txBody>
      </p:sp>
      <p:sp>
        <p:nvSpPr>
          <p:cNvPr name="TextBox 19" id="19"/>
          <p:cNvSpPr txBox="true"/>
          <p:nvPr/>
        </p:nvSpPr>
        <p:spPr>
          <a:xfrm rot="0">
            <a:off x="7214667" y="1255746"/>
            <a:ext cx="4995862" cy="533400"/>
          </a:xfrm>
          <a:prstGeom prst="rect">
            <a:avLst/>
          </a:prstGeom>
        </p:spPr>
        <p:txBody>
          <a:bodyPr anchor="t" rtlCol="false" tIns="0" lIns="0" bIns="0" rIns="0">
            <a:spAutoFit/>
          </a:bodyPr>
          <a:lstStyle/>
          <a:p>
            <a:pPr algn="ctr">
              <a:lnSpc>
                <a:spcPts val="4200"/>
              </a:lnSpc>
              <a:spcBef>
                <a:spcPct val="0"/>
              </a:spcBef>
            </a:pPr>
            <a:r>
              <a:rPr lang="en-US" b="true" sz="3000" spc="-246">
                <a:solidFill>
                  <a:srgbClr val="1C2120"/>
                </a:solidFill>
                <a:latin typeface="Public Sans Bold"/>
                <a:ea typeface="Public Sans Bold"/>
                <a:cs typeface="Public Sans Bold"/>
                <a:sym typeface="Public Sans Bold"/>
              </a:rPr>
              <a:t>Total Addressable Market (TAM)</a:t>
            </a:r>
          </a:p>
        </p:txBody>
      </p:sp>
      <p:sp>
        <p:nvSpPr>
          <p:cNvPr name="TextBox 20" id="20"/>
          <p:cNvSpPr txBox="true"/>
          <p:nvPr/>
        </p:nvSpPr>
        <p:spPr>
          <a:xfrm rot="0">
            <a:off x="7305263" y="4381179"/>
            <a:ext cx="10397074" cy="2193925"/>
          </a:xfrm>
          <a:prstGeom prst="rect">
            <a:avLst/>
          </a:prstGeom>
        </p:spPr>
        <p:txBody>
          <a:bodyPr anchor="t" rtlCol="false" tIns="0" lIns="0" bIns="0" rIns="0">
            <a:spAutoFit/>
          </a:bodyPr>
          <a:lstStyle/>
          <a:p>
            <a:pPr algn="l">
              <a:lnSpc>
                <a:spcPts val="3500"/>
              </a:lnSpc>
              <a:spcBef>
                <a:spcPct val="0"/>
              </a:spcBef>
            </a:pPr>
          </a:p>
          <a:p>
            <a:pPr algn="l">
              <a:lnSpc>
                <a:spcPts val="3500"/>
              </a:lnSpc>
              <a:spcBef>
                <a:spcPct val="0"/>
              </a:spcBef>
            </a:pPr>
            <a:r>
              <a:rPr lang="en-US" b="true" sz="2500" spc="-205">
                <a:solidFill>
                  <a:srgbClr val="1C2120"/>
                </a:solidFill>
                <a:latin typeface="Public Sans Bold"/>
                <a:ea typeface="Public Sans Bold"/>
                <a:cs typeface="Public Sans Bold"/>
                <a:sym typeface="Public Sans Bold"/>
              </a:rPr>
              <a:t>1.</a:t>
            </a:r>
            <a:r>
              <a:rPr lang="en-US" sz="2500" spc="-205">
                <a:solidFill>
                  <a:srgbClr val="1C2120"/>
                </a:solidFill>
                <a:latin typeface="Public Sans"/>
                <a:ea typeface="Public Sans"/>
                <a:cs typeface="Public Sans"/>
                <a:sym typeface="Public Sans"/>
              </a:rPr>
              <a:t> F</a:t>
            </a:r>
            <a:r>
              <a:rPr lang="en-US" sz="2500" spc="-205">
                <a:solidFill>
                  <a:srgbClr val="1C2120"/>
                </a:solidFill>
                <a:latin typeface="Public Sans"/>
                <a:ea typeface="Public Sans"/>
                <a:cs typeface="Public Sans"/>
                <a:sym typeface="Public Sans"/>
              </a:rPr>
              <a:t>ocuses on urban and semi-urban properties actively investing in fire safety solutions.</a:t>
            </a:r>
          </a:p>
          <a:p>
            <a:pPr algn="l">
              <a:lnSpc>
                <a:spcPts val="3500"/>
              </a:lnSpc>
              <a:spcBef>
                <a:spcPct val="0"/>
              </a:spcBef>
            </a:pPr>
            <a:r>
              <a:rPr lang="en-US" b="true" sz="2500" spc="-205">
                <a:solidFill>
                  <a:srgbClr val="1C2120"/>
                </a:solidFill>
                <a:latin typeface="Public Sans Bold"/>
                <a:ea typeface="Public Sans Bold"/>
                <a:cs typeface="Public Sans Bold"/>
                <a:sym typeface="Public Sans Bold"/>
              </a:rPr>
              <a:t>2. </a:t>
            </a:r>
            <a:r>
              <a:rPr lang="en-US" sz="2500" spc="-205">
                <a:solidFill>
                  <a:srgbClr val="1C2120"/>
                </a:solidFill>
                <a:latin typeface="Public Sans"/>
                <a:ea typeface="Public Sans"/>
                <a:cs typeface="Public Sans"/>
                <a:sym typeface="Public Sans"/>
              </a:rPr>
              <a:t>Targets locations prone to electrical fires, gas leaks, and flammable material hazards.</a:t>
            </a:r>
          </a:p>
        </p:txBody>
      </p:sp>
      <p:sp>
        <p:nvSpPr>
          <p:cNvPr name="TextBox 21" id="21"/>
          <p:cNvSpPr txBox="true"/>
          <p:nvPr/>
        </p:nvSpPr>
        <p:spPr>
          <a:xfrm rot="0">
            <a:off x="7258194" y="4307054"/>
            <a:ext cx="5562481" cy="533400"/>
          </a:xfrm>
          <a:prstGeom prst="rect">
            <a:avLst/>
          </a:prstGeom>
        </p:spPr>
        <p:txBody>
          <a:bodyPr anchor="t" rtlCol="false" tIns="0" lIns="0" bIns="0" rIns="0">
            <a:spAutoFit/>
          </a:bodyPr>
          <a:lstStyle/>
          <a:p>
            <a:pPr algn="ctr">
              <a:lnSpc>
                <a:spcPts val="4200"/>
              </a:lnSpc>
              <a:spcBef>
                <a:spcPct val="0"/>
              </a:spcBef>
            </a:pPr>
            <a:r>
              <a:rPr lang="en-US" b="true" sz="3000" spc="-246">
                <a:solidFill>
                  <a:srgbClr val="1C2120"/>
                </a:solidFill>
                <a:latin typeface="Public Sans Bold"/>
                <a:ea typeface="Public Sans Bold"/>
                <a:cs typeface="Public Sans Bold"/>
                <a:sym typeface="Public Sans Bold"/>
              </a:rPr>
              <a:t> Serviceable Available Market (SAM)</a:t>
            </a:r>
          </a:p>
        </p:txBody>
      </p:sp>
      <p:sp>
        <p:nvSpPr>
          <p:cNvPr name="TextBox 22" id="22"/>
          <p:cNvSpPr txBox="true"/>
          <p:nvPr/>
        </p:nvSpPr>
        <p:spPr>
          <a:xfrm rot="0">
            <a:off x="7258194" y="7587704"/>
            <a:ext cx="10001106" cy="2193925"/>
          </a:xfrm>
          <a:prstGeom prst="rect">
            <a:avLst/>
          </a:prstGeom>
        </p:spPr>
        <p:txBody>
          <a:bodyPr anchor="t" rtlCol="false" tIns="0" lIns="0" bIns="0" rIns="0">
            <a:spAutoFit/>
          </a:bodyPr>
          <a:lstStyle/>
          <a:p>
            <a:pPr algn="l">
              <a:lnSpc>
                <a:spcPts val="3500"/>
              </a:lnSpc>
              <a:spcBef>
                <a:spcPct val="0"/>
              </a:spcBef>
            </a:pPr>
          </a:p>
          <a:p>
            <a:pPr algn="l">
              <a:lnSpc>
                <a:spcPts val="3500"/>
              </a:lnSpc>
              <a:spcBef>
                <a:spcPct val="0"/>
              </a:spcBef>
            </a:pPr>
            <a:r>
              <a:rPr lang="en-US" b="true" sz="2500" spc="-205">
                <a:solidFill>
                  <a:srgbClr val="1C2120"/>
                </a:solidFill>
                <a:latin typeface="Public Sans Bold"/>
                <a:ea typeface="Public Sans Bold"/>
                <a:cs typeface="Public Sans Bold"/>
                <a:sym typeface="Public Sans Bold"/>
              </a:rPr>
              <a:t>1.</a:t>
            </a:r>
            <a:r>
              <a:rPr lang="en-US" sz="2500" spc="-205">
                <a:solidFill>
                  <a:srgbClr val="1C2120"/>
                </a:solidFill>
                <a:latin typeface="Public Sans"/>
                <a:ea typeface="Public Sans"/>
                <a:cs typeface="Public Sans"/>
                <a:sym typeface="Public Sans"/>
              </a:rPr>
              <a:t>Smart home users, small businesses, and commercial spaces needing compact, automated fire suppression.</a:t>
            </a:r>
          </a:p>
          <a:p>
            <a:pPr algn="l">
              <a:lnSpc>
                <a:spcPts val="3500"/>
              </a:lnSpc>
              <a:spcBef>
                <a:spcPct val="0"/>
              </a:spcBef>
            </a:pPr>
            <a:r>
              <a:rPr lang="en-US" b="true" sz="2500" spc="-205">
                <a:solidFill>
                  <a:srgbClr val="1C2120"/>
                </a:solidFill>
                <a:latin typeface="Public Sans Bold"/>
                <a:ea typeface="Public Sans Bold"/>
                <a:cs typeface="Public Sans Bold"/>
                <a:sym typeface="Public Sans Bold"/>
              </a:rPr>
              <a:t>2.</a:t>
            </a:r>
            <a:r>
              <a:rPr lang="en-US" sz="2500" spc="-205">
                <a:solidFill>
                  <a:srgbClr val="1C2120"/>
                </a:solidFill>
                <a:latin typeface="Public Sans"/>
                <a:ea typeface="Public Sans"/>
                <a:cs typeface="Public Sans"/>
                <a:sym typeface="Public Sans"/>
              </a:rPr>
              <a:t>Educational institutions and healthcare facilities prioritizing compliance and safety.</a:t>
            </a:r>
          </a:p>
        </p:txBody>
      </p:sp>
      <p:sp>
        <p:nvSpPr>
          <p:cNvPr name="TextBox 23" id="23"/>
          <p:cNvSpPr txBox="true"/>
          <p:nvPr/>
        </p:nvSpPr>
        <p:spPr>
          <a:xfrm rot="0">
            <a:off x="7305263" y="7482929"/>
            <a:ext cx="5803106" cy="533400"/>
          </a:xfrm>
          <a:prstGeom prst="rect">
            <a:avLst/>
          </a:prstGeom>
        </p:spPr>
        <p:txBody>
          <a:bodyPr anchor="t" rtlCol="false" tIns="0" lIns="0" bIns="0" rIns="0">
            <a:spAutoFit/>
          </a:bodyPr>
          <a:lstStyle/>
          <a:p>
            <a:pPr algn="ctr">
              <a:lnSpc>
                <a:spcPts val="4200"/>
              </a:lnSpc>
              <a:spcBef>
                <a:spcPct val="0"/>
              </a:spcBef>
            </a:pPr>
            <a:r>
              <a:rPr lang="en-US" b="true" sz="3000" spc="-246">
                <a:solidFill>
                  <a:srgbClr val="1C2120"/>
                </a:solidFill>
                <a:latin typeface="Public Sans Bold"/>
                <a:ea typeface="Public Sans Bold"/>
                <a:cs typeface="Public Sans Bold"/>
                <a:sym typeface="Public Sans Bold"/>
              </a:rPr>
              <a:t>Serviceable Obtainable Market (SOM)</a:t>
            </a:r>
          </a:p>
        </p:txBody>
      </p:sp>
      <p:grpSp>
        <p:nvGrpSpPr>
          <p:cNvPr name="Group 24" id="24"/>
          <p:cNvGrpSpPr/>
          <p:nvPr/>
        </p:nvGrpSpPr>
        <p:grpSpPr>
          <a:xfrm rot="0">
            <a:off x="97730" y="4369093"/>
            <a:ext cx="6414039" cy="2890902"/>
            <a:chOff x="0" y="0"/>
            <a:chExt cx="2147152" cy="967753"/>
          </a:xfrm>
        </p:grpSpPr>
        <p:sp>
          <p:nvSpPr>
            <p:cNvPr name="Freeform 25" id="25"/>
            <p:cNvSpPr/>
            <p:nvPr/>
          </p:nvSpPr>
          <p:spPr>
            <a:xfrm flipH="false" flipV="false" rot="0">
              <a:off x="0" y="0"/>
              <a:ext cx="2147152" cy="967753"/>
            </a:xfrm>
            <a:custGeom>
              <a:avLst/>
              <a:gdLst/>
              <a:ahLst/>
              <a:cxnLst/>
              <a:rect r="r" b="b" t="t" l="l"/>
              <a:pathLst>
                <a:path h="967753" w="2147152">
                  <a:moveTo>
                    <a:pt x="60351" y="0"/>
                  </a:moveTo>
                  <a:lnTo>
                    <a:pt x="2086801" y="0"/>
                  </a:lnTo>
                  <a:cubicBezTo>
                    <a:pt x="2120132" y="0"/>
                    <a:pt x="2147152" y="27020"/>
                    <a:pt x="2147152" y="60351"/>
                  </a:cubicBezTo>
                  <a:lnTo>
                    <a:pt x="2147152" y="907402"/>
                  </a:lnTo>
                  <a:cubicBezTo>
                    <a:pt x="2147152" y="940733"/>
                    <a:pt x="2120132" y="967753"/>
                    <a:pt x="2086801" y="967753"/>
                  </a:cubicBezTo>
                  <a:lnTo>
                    <a:pt x="60351" y="967753"/>
                  </a:lnTo>
                  <a:cubicBezTo>
                    <a:pt x="27020" y="967753"/>
                    <a:pt x="0" y="940733"/>
                    <a:pt x="0" y="907402"/>
                  </a:cubicBezTo>
                  <a:lnTo>
                    <a:pt x="0" y="60351"/>
                  </a:lnTo>
                  <a:cubicBezTo>
                    <a:pt x="0" y="27020"/>
                    <a:pt x="27020" y="0"/>
                    <a:pt x="60351" y="0"/>
                  </a:cubicBezTo>
                  <a:close/>
                </a:path>
              </a:pathLst>
            </a:custGeom>
            <a:gradFill rotWithShape="true">
              <a:gsLst>
                <a:gs pos="0">
                  <a:srgbClr val="8C52FF">
                    <a:alpha val="17000"/>
                  </a:srgbClr>
                </a:gs>
                <a:gs pos="100000">
                  <a:srgbClr val="5CE1E6">
                    <a:alpha val="17000"/>
                  </a:srgbClr>
                </a:gs>
              </a:gsLst>
              <a:lin ang="0"/>
            </a:gradFill>
          </p:spPr>
        </p:sp>
        <p:sp>
          <p:nvSpPr>
            <p:cNvPr name="TextBox 26" id="26"/>
            <p:cNvSpPr txBox="true"/>
            <p:nvPr/>
          </p:nvSpPr>
          <p:spPr>
            <a:xfrm>
              <a:off x="0" y="85725"/>
              <a:ext cx="2147152" cy="882028"/>
            </a:xfrm>
            <a:prstGeom prst="rect">
              <a:avLst/>
            </a:prstGeom>
          </p:spPr>
          <p:txBody>
            <a:bodyPr anchor="ctr" rtlCol="false" tIns="50800" lIns="50800" bIns="50800" rIns="50800"/>
            <a:lstStyle/>
            <a:p>
              <a:pPr algn="ctr">
                <a:lnSpc>
                  <a:spcPts val="1925"/>
                </a:lnSpc>
              </a:pPr>
            </a:p>
          </p:txBody>
        </p:sp>
      </p:grpSp>
      <p:sp>
        <p:nvSpPr>
          <p:cNvPr name="TextBox 27" id="27"/>
          <p:cNvSpPr txBox="true"/>
          <p:nvPr/>
        </p:nvSpPr>
        <p:spPr>
          <a:xfrm rot="0">
            <a:off x="388388" y="4545179"/>
            <a:ext cx="5397345" cy="2472055"/>
          </a:xfrm>
          <a:prstGeom prst="rect">
            <a:avLst/>
          </a:prstGeom>
        </p:spPr>
        <p:txBody>
          <a:bodyPr anchor="t" rtlCol="false" tIns="0" lIns="0" bIns="0" rIns="0">
            <a:spAutoFit/>
          </a:bodyPr>
          <a:lstStyle/>
          <a:p>
            <a:pPr algn="l">
              <a:lnSpc>
                <a:spcPts val="3920"/>
              </a:lnSpc>
              <a:spcBef>
                <a:spcPct val="0"/>
              </a:spcBef>
            </a:pPr>
            <a:r>
              <a:rPr lang="en-US" sz="2800" spc="-229">
                <a:solidFill>
                  <a:srgbClr val="1C2120"/>
                </a:solidFill>
                <a:latin typeface="Public Sans"/>
                <a:ea typeface="Public Sans"/>
                <a:cs typeface="Public Sans"/>
                <a:sym typeface="Public Sans"/>
              </a:rPr>
              <a:t> By evaluating TAM, SAM, and SOM, we can identify key customers, estimate revenue potential, and position our product effectively in the Indian market.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83961">
            <a:off x="5845103" y="1532510"/>
            <a:ext cx="6597794" cy="6597794"/>
          </a:xfrm>
          <a:custGeom>
            <a:avLst/>
            <a:gdLst/>
            <a:ahLst/>
            <a:cxnLst/>
            <a:rect r="r" b="b" t="t" l="l"/>
            <a:pathLst>
              <a:path h="6597794" w="6597794">
                <a:moveTo>
                  <a:pt x="0" y="0"/>
                </a:moveTo>
                <a:lnTo>
                  <a:pt x="6597794" y="0"/>
                </a:lnTo>
                <a:lnTo>
                  <a:pt x="6597794" y="6597795"/>
                </a:lnTo>
                <a:lnTo>
                  <a:pt x="0" y="6597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2700000">
            <a:off x="6223378" y="3469038"/>
            <a:ext cx="2171343" cy="1062356"/>
          </a:xfrm>
          <a:prstGeom prst="rect">
            <a:avLst/>
          </a:prstGeom>
        </p:spPr>
        <p:txBody>
          <a:bodyPr anchor="t" rtlCol="false" tIns="0" lIns="0" bIns="0" rIns="0">
            <a:spAutoFit/>
          </a:bodyPr>
          <a:lstStyle/>
          <a:p>
            <a:pPr algn="ctr">
              <a:lnSpc>
                <a:spcPts val="3919"/>
              </a:lnSpc>
              <a:spcBef>
                <a:spcPct val="0"/>
              </a:spcBef>
            </a:pPr>
            <a:r>
              <a:rPr lang="en-US" b="true" sz="2799">
                <a:solidFill>
                  <a:srgbClr val="000000"/>
                </a:solidFill>
                <a:latin typeface="Agrandir Narrow Bold"/>
                <a:ea typeface="Agrandir Narrow Bold"/>
                <a:cs typeface="Agrandir Narrow Bold"/>
                <a:sym typeface="Agrandir Narrow Bold"/>
              </a:rPr>
              <a:t> Value Proposition</a:t>
            </a:r>
          </a:p>
        </p:txBody>
      </p:sp>
      <p:sp>
        <p:nvSpPr>
          <p:cNvPr name="TextBox 4" id="4"/>
          <p:cNvSpPr txBox="true"/>
          <p:nvPr/>
        </p:nvSpPr>
        <p:spPr>
          <a:xfrm rot="2700000">
            <a:off x="10058544" y="3512822"/>
            <a:ext cx="2244328" cy="1062356"/>
          </a:xfrm>
          <a:prstGeom prst="rect">
            <a:avLst/>
          </a:prstGeom>
        </p:spPr>
        <p:txBody>
          <a:bodyPr anchor="t" rtlCol="false" tIns="0" lIns="0" bIns="0" rIns="0">
            <a:spAutoFit/>
          </a:bodyPr>
          <a:lstStyle/>
          <a:p>
            <a:pPr algn="ctr">
              <a:lnSpc>
                <a:spcPts val="3919"/>
              </a:lnSpc>
              <a:spcBef>
                <a:spcPct val="0"/>
              </a:spcBef>
            </a:pPr>
            <a:r>
              <a:rPr lang="en-US" b="true" sz="2799">
                <a:solidFill>
                  <a:srgbClr val="000000"/>
                </a:solidFill>
                <a:latin typeface="Agrandir Narrow Bold"/>
                <a:ea typeface="Agrandir Narrow Bold"/>
                <a:cs typeface="Agrandir Narrow Bold"/>
                <a:sym typeface="Agrandir Narrow Bold"/>
              </a:rPr>
              <a:t>Key </a:t>
            </a:r>
          </a:p>
          <a:p>
            <a:pPr algn="ctr">
              <a:lnSpc>
                <a:spcPts val="3919"/>
              </a:lnSpc>
              <a:spcBef>
                <a:spcPct val="0"/>
              </a:spcBef>
            </a:pPr>
            <a:r>
              <a:rPr lang="en-US" b="true" sz="2799">
                <a:solidFill>
                  <a:srgbClr val="000000"/>
                </a:solidFill>
                <a:latin typeface="Agrandir Narrow Bold"/>
                <a:ea typeface="Agrandir Narrow Bold"/>
                <a:cs typeface="Agrandir Narrow Bold"/>
                <a:sym typeface="Agrandir Narrow Bold"/>
              </a:rPr>
              <a:t>Activities</a:t>
            </a:r>
          </a:p>
        </p:txBody>
      </p:sp>
      <p:sp>
        <p:nvSpPr>
          <p:cNvPr name="TextBox 5" id="5"/>
          <p:cNvSpPr txBox="true"/>
          <p:nvPr/>
        </p:nvSpPr>
        <p:spPr>
          <a:xfrm rot="0">
            <a:off x="8452334" y="6541395"/>
            <a:ext cx="1489115" cy="1062356"/>
          </a:xfrm>
          <a:prstGeom prst="rect">
            <a:avLst/>
          </a:prstGeom>
        </p:spPr>
        <p:txBody>
          <a:bodyPr anchor="t" rtlCol="false" tIns="0" lIns="0" bIns="0" rIns="0">
            <a:spAutoFit/>
          </a:bodyPr>
          <a:lstStyle/>
          <a:p>
            <a:pPr algn="ctr">
              <a:lnSpc>
                <a:spcPts val="3919"/>
              </a:lnSpc>
              <a:spcBef>
                <a:spcPct val="0"/>
              </a:spcBef>
            </a:pPr>
            <a:r>
              <a:rPr lang="en-US" b="true" sz="2799">
                <a:solidFill>
                  <a:srgbClr val="000000"/>
                </a:solidFill>
                <a:latin typeface="Agrandir Narrow Bold"/>
                <a:ea typeface="Agrandir Narrow Bold"/>
                <a:cs typeface="Agrandir Narrow Bold"/>
                <a:sym typeface="Agrandir Narrow Bold"/>
              </a:rPr>
              <a:t>Revenue</a:t>
            </a:r>
          </a:p>
          <a:p>
            <a:pPr algn="ctr">
              <a:lnSpc>
                <a:spcPts val="3919"/>
              </a:lnSpc>
              <a:spcBef>
                <a:spcPct val="0"/>
              </a:spcBef>
            </a:pPr>
            <a:r>
              <a:rPr lang="en-US" b="true" sz="2799">
                <a:solidFill>
                  <a:srgbClr val="000000"/>
                </a:solidFill>
                <a:latin typeface="Agrandir Narrow Bold"/>
                <a:ea typeface="Agrandir Narrow Bold"/>
                <a:cs typeface="Agrandir Narrow Bold"/>
                <a:sym typeface="Agrandir Narrow Bold"/>
              </a:rPr>
              <a:t> Streams</a:t>
            </a:r>
          </a:p>
        </p:txBody>
      </p:sp>
      <p:sp>
        <p:nvSpPr>
          <p:cNvPr name="TextBox 6" id="6"/>
          <p:cNvSpPr txBox="true"/>
          <p:nvPr/>
        </p:nvSpPr>
        <p:spPr>
          <a:xfrm rot="0">
            <a:off x="744325" y="1082368"/>
            <a:ext cx="4420383" cy="3749040"/>
          </a:xfrm>
          <a:prstGeom prst="rect">
            <a:avLst/>
          </a:prstGeom>
        </p:spPr>
        <p:txBody>
          <a:bodyPr anchor="t" rtlCol="false" tIns="0" lIns="0" bIns="0" rIns="0">
            <a:spAutoFit/>
          </a:bodyPr>
          <a:lstStyle/>
          <a:p>
            <a:pPr algn="ctr">
              <a:lnSpc>
                <a:spcPts val="3359"/>
              </a:lnSpc>
              <a:spcBef>
                <a:spcPct val="0"/>
              </a:spcBef>
            </a:pPr>
            <a:r>
              <a:rPr lang="en-US" b="true" sz="2400">
                <a:solidFill>
                  <a:srgbClr val="000000"/>
                </a:solidFill>
                <a:latin typeface="Open Sans Bold"/>
                <a:ea typeface="Open Sans Bold"/>
                <a:cs typeface="Open Sans Bold"/>
                <a:sym typeface="Open Sans Bold"/>
              </a:rPr>
              <a:t>Aut</a:t>
            </a:r>
            <a:r>
              <a:rPr lang="en-US" b="true" sz="2400">
                <a:solidFill>
                  <a:srgbClr val="000000"/>
                </a:solidFill>
                <a:latin typeface="Open Sans Bold"/>
                <a:ea typeface="Open Sans Bold"/>
                <a:cs typeface="Open Sans Bold"/>
                <a:sym typeface="Open Sans Bold"/>
              </a:rPr>
              <a:t>omated fire suppression for small-scale indoor space</a:t>
            </a:r>
          </a:p>
          <a:p>
            <a:pPr algn="ctr">
              <a:lnSpc>
                <a:spcPts val="3359"/>
              </a:lnSpc>
              <a:spcBef>
                <a:spcPct val="0"/>
              </a:spcBef>
            </a:pPr>
          </a:p>
          <a:p>
            <a:pPr algn="ctr">
              <a:lnSpc>
                <a:spcPts val="3359"/>
              </a:lnSpc>
              <a:spcBef>
                <a:spcPct val="0"/>
              </a:spcBef>
            </a:pPr>
            <a:r>
              <a:rPr lang="en-US" b="true" sz="2400">
                <a:solidFill>
                  <a:srgbClr val="000000"/>
                </a:solidFill>
                <a:latin typeface="Open Sans Bold"/>
                <a:ea typeface="Open Sans Bold"/>
                <a:cs typeface="Open Sans Bold"/>
                <a:sym typeface="Open Sans Bold"/>
              </a:rPr>
              <a:t>Reduces human intervention and risk</a:t>
            </a:r>
          </a:p>
          <a:p>
            <a:pPr algn="ctr">
              <a:lnSpc>
                <a:spcPts val="3359"/>
              </a:lnSpc>
              <a:spcBef>
                <a:spcPct val="0"/>
              </a:spcBef>
            </a:pPr>
          </a:p>
          <a:p>
            <a:pPr algn="ctr">
              <a:lnSpc>
                <a:spcPts val="3359"/>
              </a:lnSpc>
              <a:spcBef>
                <a:spcPct val="0"/>
              </a:spcBef>
            </a:pPr>
            <a:r>
              <a:rPr lang="en-US" b="true" sz="2400">
                <a:solidFill>
                  <a:srgbClr val="000000"/>
                </a:solidFill>
                <a:latin typeface="Open Sans Bold"/>
                <a:ea typeface="Open Sans Bold"/>
                <a:cs typeface="Open Sans Bold"/>
                <a:sym typeface="Open Sans Bold"/>
              </a:rPr>
              <a:t>Compact, cost-effective, and easy to install</a:t>
            </a:r>
          </a:p>
          <a:p>
            <a:pPr algn="ctr">
              <a:lnSpc>
                <a:spcPts val="3359"/>
              </a:lnSpc>
              <a:spcBef>
                <a:spcPct val="0"/>
              </a:spcBef>
            </a:pPr>
          </a:p>
        </p:txBody>
      </p:sp>
      <p:sp>
        <p:nvSpPr>
          <p:cNvPr name="TextBox 7" id="7"/>
          <p:cNvSpPr txBox="true"/>
          <p:nvPr/>
        </p:nvSpPr>
        <p:spPr>
          <a:xfrm rot="0">
            <a:off x="5164707" y="8688598"/>
            <a:ext cx="8381536" cy="1271442"/>
          </a:xfrm>
          <a:prstGeom prst="rect">
            <a:avLst/>
          </a:prstGeom>
        </p:spPr>
        <p:txBody>
          <a:bodyPr anchor="t" rtlCol="false" tIns="0" lIns="0" bIns="0" rIns="0">
            <a:spAutoFit/>
          </a:bodyPr>
          <a:lstStyle/>
          <a:p>
            <a:pPr algn="ctr">
              <a:lnSpc>
                <a:spcPts val="3359"/>
              </a:lnSpc>
              <a:spcBef>
                <a:spcPct val="0"/>
              </a:spcBef>
            </a:pPr>
            <a:r>
              <a:rPr lang="en-US" b="true" sz="2400">
                <a:solidFill>
                  <a:srgbClr val="000000"/>
                </a:solidFill>
                <a:latin typeface="Open Sans Bold"/>
                <a:ea typeface="Open Sans Bold"/>
                <a:cs typeface="Open Sans Bold"/>
                <a:sym typeface="Open Sans Bold"/>
              </a:rPr>
              <a:t>Direct sales </a:t>
            </a:r>
          </a:p>
          <a:p>
            <a:pPr algn="ctr">
              <a:lnSpc>
                <a:spcPts val="3481"/>
              </a:lnSpc>
              <a:spcBef>
                <a:spcPct val="0"/>
              </a:spcBef>
            </a:pPr>
            <a:r>
              <a:rPr lang="en-US" b="true" sz="2486">
                <a:solidFill>
                  <a:srgbClr val="000000"/>
                </a:solidFill>
                <a:latin typeface="Open Sans Bold"/>
                <a:ea typeface="Open Sans Bold"/>
                <a:cs typeface="Open Sans Bold"/>
                <a:sym typeface="Open Sans Bold"/>
              </a:rPr>
              <a:t>Subscription model for maintenance and refills</a:t>
            </a:r>
          </a:p>
          <a:p>
            <a:pPr algn="ctr">
              <a:lnSpc>
                <a:spcPts val="3481"/>
              </a:lnSpc>
              <a:spcBef>
                <a:spcPct val="0"/>
              </a:spcBef>
            </a:pPr>
            <a:r>
              <a:rPr lang="en-US" b="true" sz="2486">
                <a:solidFill>
                  <a:srgbClr val="000000"/>
                </a:solidFill>
                <a:latin typeface="Open Sans Bold"/>
                <a:ea typeface="Open Sans Bold"/>
                <a:cs typeface="Open Sans Bold"/>
                <a:sym typeface="Open Sans Bold"/>
              </a:rPr>
              <a:t>Bulk orders from institutions and businesses</a:t>
            </a:r>
          </a:p>
        </p:txBody>
      </p:sp>
      <p:sp>
        <p:nvSpPr>
          <p:cNvPr name="TextBox 8" id="8"/>
          <p:cNvSpPr txBox="true"/>
          <p:nvPr/>
        </p:nvSpPr>
        <p:spPr>
          <a:xfrm rot="0">
            <a:off x="12776321" y="1273938"/>
            <a:ext cx="4996631" cy="3329940"/>
          </a:xfrm>
          <a:prstGeom prst="rect">
            <a:avLst/>
          </a:prstGeom>
        </p:spPr>
        <p:txBody>
          <a:bodyPr anchor="t" rtlCol="false" tIns="0" lIns="0" bIns="0" rIns="0">
            <a:spAutoFit/>
          </a:bodyPr>
          <a:lstStyle/>
          <a:p>
            <a:pPr algn="ctr">
              <a:lnSpc>
                <a:spcPts val="3359"/>
              </a:lnSpc>
              <a:spcBef>
                <a:spcPct val="0"/>
              </a:spcBef>
            </a:pPr>
            <a:r>
              <a:rPr lang="en-US" b="true" sz="2399">
                <a:solidFill>
                  <a:srgbClr val="000000"/>
                </a:solidFill>
                <a:latin typeface="Open Sans Bold"/>
                <a:ea typeface="Open Sans Bold"/>
                <a:cs typeface="Open Sans Bold"/>
                <a:sym typeface="Open Sans Bold"/>
              </a:rPr>
              <a:t>Product development and testing</a:t>
            </a:r>
          </a:p>
          <a:p>
            <a:pPr algn="ctr">
              <a:lnSpc>
                <a:spcPts val="3359"/>
              </a:lnSpc>
              <a:spcBef>
                <a:spcPct val="0"/>
              </a:spcBef>
            </a:pPr>
          </a:p>
          <a:p>
            <a:pPr algn="ctr">
              <a:lnSpc>
                <a:spcPts val="3359"/>
              </a:lnSpc>
              <a:spcBef>
                <a:spcPct val="0"/>
              </a:spcBef>
            </a:pPr>
            <a:r>
              <a:rPr lang="en-US" b="true" sz="2399">
                <a:solidFill>
                  <a:srgbClr val="000000"/>
                </a:solidFill>
                <a:latin typeface="Open Sans Bold"/>
                <a:ea typeface="Open Sans Bold"/>
                <a:cs typeface="Open Sans Bold"/>
                <a:sym typeface="Open Sans Bold"/>
              </a:rPr>
              <a:t>Marketing and awareness campaigns</a:t>
            </a:r>
          </a:p>
          <a:p>
            <a:pPr algn="ctr">
              <a:lnSpc>
                <a:spcPts val="3359"/>
              </a:lnSpc>
              <a:spcBef>
                <a:spcPct val="0"/>
              </a:spcBef>
            </a:pPr>
          </a:p>
          <a:p>
            <a:pPr algn="ctr">
              <a:lnSpc>
                <a:spcPts val="3359"/>
              </a:lnSpc>
              <a:spcBef>
                <a:spcPct val="0"/>
              </a:spcBef>
            </a:pPr>
            <a:r>
              <a:rPr lang="en-US" b="true" sz="2399">
                <a:solidFill>
                  <a:srgbClr val="000000"/>
                </a:solidFill>
                <a:latin typeface="Open Sans Bold"/>
                <a:ea typeface="Open Sans Bold"/>
                <a:cs typeface="Open Sans Bold"/>
                <a:sym typeface="Open Sans Bold"/>
              </a:rPr>
              <a:t>Customer support and maintenance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68367" y="3654033"/>
            <a:ext cx="4812609" cy="4786358"/>
          </a:xfrm>
          <a:custGeom>
            <a:avLst/>
            <a:gdLst/>
            <a:ahLst/>
            <a:cxnLst/>
            <a:rect r="r" b="b" t="t" l="l"/>
            <a:pathLst>
              <a:path h="4786358" w="4812609">
                <a:moveTo>
                  <a:pt x="0" y="0"/>
                </a:moveTo>
                <a:lnTo>
                  <a:pt x="4812609" y="0"/>
                </a:lnTo>
                <a:lnTo>
                  <a:pt x="4812609" y="4786359"/>
                </a:lnTo>
                <a:lnTo>
                  <a:pt x="0" y="4786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214967" y="2662033"/>
            <a:ext cx="3708981" cy="612256"/>
            <a:chOff x="0" y="0"/>
            <a:chExt cx="1241612" cy="204958"/>
          </a:xfrm>
        </p:grpSpPr>
        <p:sp>
          <p:nvSpPr>
            <p:cNvPr name="Freeform 4" id="4"/>
            <p:cNvSpPr/>
            <p:nvPr/>
          </p:nvSpPr>
          <p:spPr>
            <a:xfrm flipH="false" flipV="false" rot="0">
              <a:off x="0" y="0"/>
              <a:ext cx="1241612" cy="204958"/>
            </a:xfrm>
            <a:custGeom>
              <a:avLst/>
              <a:gdLst/>
              <a:ahLst/>
              <a:cxnLst/>
              <a:rect r="r" b="b" t="t" l="l"/>
              <a:pathLst>
                <a:path h="204958" w="1241612">
                  <a:moveTo>
                    <a:pt x="102479" y="0"/>
                  </a:moveTo>
                  <a:lnTo>
                    <a:pt x="1139133" y="0"/>
                  </a:lnTo>
                  <a:cubicBezTo>
                    <a:pt x="1195730" y="0"/>
                    <a:pt x="1241612" y="45881"/>
                    <a:pt x="1241612" y="102479"/>
                  </a:cubicBezTo>
                  <a:lnTo>
                    <a:pt x="1241612" y="102479"/>
                  </a:lnTo>
                  <a:cubicBezTo>
                    <a:pt x="1241612" y="159076"/>
                    <a:pt x="1195730" y="204958"/>
                    <a:pt x="1139133" y="204958"/>
                  </a:cubicBezTo>
                  <a:lnTo>
                    <a:pt x="102479" y="204958"/>
                  </a:lnTo>
                  <a:cubicBezTo>
                    <a:pt x="45881" y="204958"/>
                    <a:pt x="0" y="159076"/>
                    <a:pt x="0" y="102479"/>
                  </a:cubicBezTo>
                  <a:lnTo>
                    <a:pt x="0" y="102479"/>
                  </a:lnTo>
                  <a:cubicBezTo>
                    <a:pt x="0" y="45881"/>
                    <a:pt x="45881" y="0"/>
                    <a:pt x="102479" y="0"/>
                  </a:cubicBezTo>
                  <a:close/>
                </a:path>
              </a:pathLst>
            </a:custGeom>
            <a:solidFill>
              <a:srgbClr val="AAD7D4"/>
            </a:solidFill>
          </p:spPr>
        </p:sp>
        <p:sp>
          <p:nvSpPr>
            <p:cNvPr name="TextBox 5" id="5"/>
            <p:cNvSpPr txBox="true"/>
            <p:nvPr/>
          </p:nvSpPr>
          <p:spPr>
            <a:xfrm>
              <a:off x="0" y="85725"/>
              <a:ext cx="1241612" cy="119233"/>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5190659" y="1013886"/>
            <a:ext cx="7831454" cy="1616085"/>
          </a:xfrm>
          <a:prstGeom prst="rect">
            <a:avLst/>
          </a:prstGeom>
        </p:spPr>
        <p:txBody>
          <a:bodyPr anchor="t" rtlCol="false" tIns="0" lIns="0" bIns="0" rIns="0">
            <a:spAutoFit/>
          </a:bodyPr>
          <a:lstStyle/>
          <a:p>
            <a:pPr algn="ctr">
              <a:lnSpc>
                <a:spcPts val="11281"/>
              </a:lnSpc>
            </a:pPr>
            <a:r>
              <a:rPr lang="en-US" b="true" sz="11630">
                <a:solidFill>
                  <a:srgbClr val="1C2120"/>
                </a:solidFill>
                <a:latin typeface="Poppins Bold"/>
                <a:ea typeface="Poppins Bold"/>
                <a:cs typeface="Poppins Bold"/>
                <a:sym typeface="Poppins Bold"/>
              </a:rPr>
              <a:t>S.W.O.T</a:t>
            </a:r>
          </a:p>
        </p:txBody>
      </p:sp>
      <p:sp>
        <p:nvSpPr>
          <p:cNvPr name="TextBox 7" id="7"/>
          <p:cNvSpPr txBox="true"/>
          <p:nvPr/>
        </p:nvSpPr>
        <p:spPr>
          <a:xfrm rot="0">
            <a:off x="1851724" y="7370380"/>
            <a:ext cx="3739422" cy="332050"/>
          </a:xfrm>
          <a:prstGeom prst="rect">
            <a:avLst/>
          </a:prstGeom>
        </p:spPr>
        <p:txBody>
          <a:bodyPr anchor="t" rtlCol="false" tIns="0" lIns="0" bIns="0" rIns="0">
            <a:spAutoFit/>
          </a:bodyPr>
          <a:lstStyle/>
          <a:p>
            <a:pPr algn="l">
              <a:lnSpc>
                <a:spcPts val="2495"/>
              </a:lnSpc>
            </a:pPr>
            <a:r>
              <a:rPr lang="en-US" sz="2132" b="true">
                <a:solidFill>
                  <a:srgbClr val="000000"/>
                </a:solidFill>
                <a:latin typeface="Poppins Semi-Bold"/>
                <a:ea typeface="Poppins Semi-Bold"/>
                <a:cs typeface="Poppins Semi-Bold"/>
                <a:sym typeface="Poppins Semi-Bold"/>
              </a:rPr>
              <a:t>Weaknesses</a:t>
            </a:r>
          </a:p>
        </p:txBody>
      </p:sp>
      <p:sp>
        <p:nvSpPr>
          <p:cNvPr name="TextBox 8" id="8"/>
          <p:cNvSpPr txBox="true"/>
          <p:nvPr/>
        </p:nvSpPr>
        <p:spPr>
          <a:xfrm rot="0">
            <a:off x="13054677" y="4099655"/>
            <a:ext cx="3739422" cy="332050"/>
          </a:xfrm>
          <a:prstGeom prst="rect">
            <a:avLst/>
          </a:prstGeom>
        </p:spPr>
        <p:txBody>
          <a:bodyPr anchor="t" rtlCol="false" tIns="0" lIns="0" bIns="0" rIns="0">
            <a:spAutoFit/>
          </a:bodyPr>
          <a:lstStyle/>
          <a:p>
            <a:pPr algn="l">
              <a:lnSpc>
                <a:spcPts val="2495"/>
              </a:lnSpc>
            </a:pPr>
            <a:r>
              <a:rPr lang="en-US" sz="2132" b="true">
                <a:solidFill>
                  <a:srgbClr val="000000"/>
                </a:solidFill>
                <a:latin typeface="Poppins Semi-Bold"/>
                <a:ea typeface="Poppins Semi-Bold"/>
                <a:cs typeface="Poppins Semi-Bold"/>
                <a:sym typeface="Poppins Semi-Bold"/>
              </a:rPr>
              <a:t>Threats</a:t>
            </a:r>
          </a:p>
        </p:txBody>
      </p:sp>
      <p:sp>
        <p:nvSpPr>
          <p:cNvPr name="TextBox 9" id="9"/>
          <p:cNvSpPr txBox="true"/>
          <p:nvPr/>
        </p:nvSpPr>
        <p:spPr>
          <a:xfrm rot="0">
            <a:off x="1851724" y="4099655"/>
            <a:ext cx="3104937" cy="332050"/>
          </a:xfrm>
          <a:prstGeom prst="rect">
            <a:avLst/>
          </a:prstGeom>
        </p:spPr>
        <p:txBody>
          <a:bodyPr anchor="t" rtlCol="false" tIns="0" lIns="0" bIns="0" rIns="0">
            <a:spAutoFit/>
          </a:bodyPr>
          <a:lstStyle/>
          <a:p>
            <a:pPr algn="l">
              <a:lnSpc>
                <a:spcPts val="2495"/>
              </a:lnSpc>
            </a:pPr>
            <a:r>
              <a:rPr lang="en-US" sz="2132" b="true">
                <a:solidFill>
                  <a:srgbClr val="000000"/>
                </a:solidFill>
                <a:latin typeface="Poppins Semi-Bold"/>
                <a:ea typeface="Poppins Semi-Bold"/>
                <a:cs typeface="Poppins Semi-Bold"/>
                <a:sym typeface="Poppins Semi-Bold"/>
              </a:rPr>
              <a:t>Strengths</a:t>
            </a:r>
          </a:p>
        </p:txBody>
      </p:sp>
      <p:sp>
        <p:nvSpPr>
          <p:cNvPr name="TextBox 10" id="10"/>
          <p:cNvSpPr txBox="true"/>
          <p:nvPr/>
        </p:nvSpPr>
        <p:spPr>
          <a:xfrm rot="0">
            <a:off x="13021543" y="7331137"/>
            <a:ext cx="3558025" cy="332050"/>
          </a:xfrm>
          <a:prstGeom prst="rect">
            <a:avLst/>
          </a:prstGeom>
        </p:spPr>
        <p:txBody>
          <a:bodyPr anchor="t" rtlCol="false" tIns="0" lIns="0" bIns="0" rIns="0">
            <a:spAutoFit/>
          </a:bodyPr>
          <a:lstStyle/>
          <a:p>
            <a:pPr algn="l">
              <a:lnSpc>
                <a:spcPts val="2495"/>
              </a:lnSpc>
            </a:pPr>
            <a:r>
              <a:rPr lang="en-US" sz="2132" b="true">
                <a:solidFill>
                  <a:srgbClr val="000000"/>
                </a:solidFill>
                <a:latin typeface="Poppins Semi-Bold"/>
                <a:ea typeface="Poppins Semi-Bold"/>
                <a:cs typeface="Poppins Semi-Bold"/>
                <a:sym typeface="Poppins Semi-Bold"/>
              </a:rPr>
              <a:t>Opportunities</a:t>
            </a:r>
          </a:p>
        </p:txBody>
      </p:sp>
      <p:sp>
        <p:nvSpPr>
          <p:cNvPr name="TextBox 11" id="11"/>
          <p:cNvSpPr txBox="true"/>
          <p:nvPr/>
        </p:nvSpPr>
        <p:spPr>
          <a:xfrm rot="0">
            <a:off x="7214967" y="2758038"/>
            <a:ext cx="3563270" cy="406109"/>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swot analysis</a:t>
            </a:r>
          </a:p>
        </p:txBody>
      </p:sp>
      <p:sp>
        <p:nvSpPr>
          <p:cNvPr name="TextBox 12" id="12"/>
          <p:cNvSpPr txBox="true"/>
          <p:nvPr/>
        </p:nvSpPr>
        <p:spPr>
          <a:xfrm rot="0">
            <a:off x="1851724" y="4507351"/>
            <a:ext cx="3431152" cy="913313"/>
          </a:xfrm>
          <a:prstGeom prst="rect">
            <a:avLst/>
          </a:prstGeom>
        </p:spPr>
        <p:txBody>
          <a:bodyPr anchor="t" rtlCol="false" tIns="0" lIns="0" bIns="0" rIns="0">
            <a:spAutoFit/>
          </a:bodyPr>
          <a:lstStyle/>
          <a:p>
            <a:pPr algn="just" marL="0" indent="0" lvl="0">
              <a:lnSpc>
                <a:spcPts val="1863"/>
              </a:lnSpc>
              <a:spcBef>
                <a:spcPct val="0"/>
              </a:spcBef>
            </a:pPr>
            <a:r>
              <a:rPr lang="en-US" sz="1380" spc="82">
                <a:solidFill>
                  <a:srgbClr val="000000"/>
                </a:solidFill>
                <a:latin typeface="DM Sans"/>
                <a:ea typeface="DM Sans"/>
                <a:cs typeface="DM Sans"/>
                <a:sym typeface="DM Sans"/>
              </a:rPr>
              <a:t>Strengths: The system provides quick, automated fire detection and suppression, reducing response time and human dependency.</a:t>
            </a:r>
          </a:p>
        </p:txBody>
      </p:sp>
      <p:sp>
        <p:nvSpPr>
          <p:cNvPr name="TextBox 13" id="13"/>
          <p:cNvSpPr txBox="true"/>
          <p:nvPr/>
        </p:nvSpPr>
        <p:spPr>
          <a:xfrm rot="0">
            <a:off x="1851724" y="2654358"/>
            <a:ext cx="1434243" cy="1616085"/>
          </a:xfrm>
          <a:prstGeom prst="rect">
            <a:avLst/>
          </a:prstGeom>
        </p:spPr>
        <p:txBody>
          <a:bodyPr anchor="t" rtlCol="false" tIns="0" lIns="0" bIns="0" rIns="0">
            <a:spAutoFit/>
          </a:bodyPr>
          <a:lstStyle/>
          <a:p>
            <a:pPr algn="l">
              <a:lnSpc>
                <a:spcPts val="11281"/>
              </a:lnSpc>
            </a:pPr>
            <a:r>
              <a:rPr lang="en-US" b="true" sz="11630">
                <a:solidFill>
                  <a:srgbClr val="1C2120"/>
                </a:solidFill>
                <a:latin typeface="Poppins Bold"/>
                <a:ea typeface="Poppins Bold"/>
                <a:cs typeface="Poppins Bold"/>
                <a:sym typeface="Poppins Bold"/>
              </a:rPr>
              <a:t>S</a:t>
            </a:r>
          </a:p>
        </p:txBody>
      </p:sp>
      <p:sp>
        <p:nvSpPr>
          <p:cNvPr name="TextBox 14" id="14"/>
          <p:cNvSpPr txBox="true"/>
          <p:nvPr/>
        </p:nvSpPr>
        <p:spPr>
          <a:xfrm rot="0">
            <a:off x="1851724" y="7739386"/>
            <a:ext cx="3431152" cy="683172"/>
          </a:xfrm>
          <a:prstGeom prst="rect">
            <a:avLst/>
          </a:prstGeom>
        </p:spPr>
        <p:txBody>
          <a:bodyPr anchor="t" rtlCol="false" tIns="0" lIns="0" bIns="0" rIns="0">
            <a:spAutoFit/>
          </a:bodyPr>
          <a:lstStyle/>
          <a:p>
            <a:pPr algn="just" marL="0" indent="0" lvl="0">
              <a:lnSpc>
                <a:spcPts val="1863"/>
              </a:lnSpc>
              <a:spcBef>
                <a:spcPct val="0"/>
              </a:spcBef>
            </a:pPr>
            <a:r>
              <a:rPr lang="en-US" sz="1380" spc="82">
                <a:solidFill>
                  <a:srgbClr val="000000"/>
                </a:solidFill>
                <a:latin typeface="DM Sans"/>
                <a:ea typeface="DM Sans"/>
                <a:cs typeface="DM Sans"/>
                <a:sym typeface="DM Sans"/>
              </a:rPr>
              <a:t> Initial costs and the need for consumer awareness may slow adoption in price-sensitive markets.</a:t>
            </a:r>
          </a:p>
        </p:txBody>
      </p:sp>
      <p:sp>
        <p:nvSpPr>
          <p:cNvPr name="TextBox 15" id="15"/>
          <p:cNvSpPr txBox="true"/>
          <p:nvPr/>
        </p:nvSpPr>
        <p:spPr>
          <a:xfrm rot="0">
            <a:off x="13021543" y="7739386"/>
            <a:ext cx="3431152" cy="913313"/>
          </a:xfrm>
          <a:prstGeom prst="rect">
            <a:avLst/>
          </a:prstGeom>
        </p:spPr>
        <p:txBody>
          <a:bodyPr anchor="t" rtlCol="false" tIns="0" lIns="0" bIns="0" rIns="0">
            <a:spAutoFit/>
          </a:bodyPr>
          <a:lstStyle/>
          <a:p>
            <a:pPr algn="just" marL="0" indent="0" lvl="0">
              <a:lnSpc>
                <a:spcPts val="1863"/>
              </a:lnSpc>
              <a:spcBef>
                <a:spcPct val="0"/>
              </a:spcBef>
            </a:pPr>
            <a:r>
              <a:rPr lang="en-US" sz="1380" spc="82">
                <a:solidFill>
                  <a:srgbClr val="000000"/>
                </a:solidFill>
                <a:latin typeface="DM Sans"/>
                <a:ea typeface="DM Sans"/>
                <a:cs typeface="DM Sans"/>
                <a:sym typeface="DM Sans"/>
              </a:rPr>
              <a:t>Competition from traditional fire extinguishers and well-established fire safety brands may pose challenges.</a:t>
            </a:r>
          </a:p>
        </p:txBody>
      </p:sp>
      <p:sp>
        <p:nvSpPr>
          <p:cNvPr name="TextBox 16" id="16"/>
          <p:cNvSpPr txBox="true"/>
          <p:nvPr/>
        </p:nvSpPr>
        <p:spPr>
          <a:xfrm rot="0">
            <a:off x="13054677" y="4507351"/>
            <a:ext cx="3431152" cy="683172"/>
          </a:xfrm>
          <a:prstGeom prst="rect">
            <a:avLst/>
          </a:prstGeom>
        </p:spPr>
        <p:txBody>
          <a:bodyPr anchor="t" rtlCol="false" tIns="0" lIns="0" bIns="0" rIns="0">
            <a:spAutoFit/>
          </a:bodyPr>
          <a:lstStyle/>
          <a:p>
            <a:pPr algn="just" marL="0" indent="0" lvl="0">
              <a:lnSpc>
                <a:spcPts val="1863"/>
              </a:lnSpc>
              <a:spcBef>
                <a:spcPct val="0"/>
              </a:spcBef>
            </a:pPr>
            <a:r>
              <a:rPr lang="en-US" sz="1380" spc="82">
                <a:solidFill>
                  <a:srgbClr val="000000"/>
                </a:solidFill>
                <a:latin typeface="DM Sans"/>
                <a:ea typeface="DM Sans"/>
                <a:cs typeface="DM Sans"/>
                <a:sym typeface="DM Sans"/>
              </a:rPr>
              <a:t>Increasing fire safety regulations and potential insurance benefits can drive market demand.</a:t>
            </a:r>
          </a:p>
        </p:txBody>
      </p:sp>
      <p:sp>
        <p:nvSpPr>
          <p:cNvPr name="TextBox 17" id="17"/>
          <p:cNvSpPr txBox="true"/>
          <p:nvPr/>
        </p:nvSpPr>
        <p:spPr>
          <a:xfrm rot="0">
            <a:off x="1762025" y="5925083"/>
            <a:ext cx="2187761" cy="1616085"/>
          </a:xfrm>
          <a:prstGeom prst="rect">
            <a:avLst/>
          </a:prstGeom>
        </p:spPr>
        <p:txBody>
          <a:bodyPr anchor="t" rtlCol="false" tIns="0" lIns="0" bIns="0" rIns="0">
            <a:spAutoFit/>
          </a:bodyPr>
          <a:lstStyle/>
          <a:p>
            <a:pPr algn="l">
              <a:lnSpc>
                <a:spcPts val="11281"/>
              </a:lnSpc>
            </a:pPr>
            <a:r>
              <a:rPr lang="en-US" b="true" sz="11630">
                <a:solidFill>
                  <a:srgbClr val="1C2120"/>
                </a:solidFill>
                <a:latin typeface="Poppins Bold"/>
                <a:ea typeface="Poppins Bold"/>
                <a:cs typeface="Poppins Bold"/>
                <a:sym typeface="Poppins Bold"/>
              </a:rPr>
              <a:t>W</a:t>
            </a:r>
          </a:p>
        </p:txBody>
      </p:sp>
      <p:sp>
        <p:nvSpPr>
          <p:cNvPr name="TextBox 18" id="18"/>
          <p:cNvSpPr txBox="true"/>
          <p:nvPr/>
        </p:nvSpPr>
        <p:spPr>
          <a:xfrm rot="0">
            <a:off x="12960937" y="5885839"/>
            <a:ext cx="2110871" cy="1616085"/>
          </a:xfrm>
          <a:prstGeom prst="rect">
            <a:avLst/>
          </a:prstGeom>
        </p:spPr>
        <p:txBody>
          <a:bodyPr anchor="t" rtlCol="false" tIns="0" lIns="0" bIns="0" rIns="0">
            <a:spAutoFit/>
          </a:bodyPr>
          <a:lstStyle/>
          <a:p>
            <a:pPr algn="l">
              <a:lnSpc>
                <a:spcPts val="11281"/>
              </a:lnSpc>
            </a:pPr>
            <a:r>
              <a:rPr lang="en-US" b="true" sz="11630">
                <a:solidFill>
                  <a:srgbClr val="1C2120"/>
                </a:solidFill>
                <a:latin typeface="Poppins Bold"/>
                <a:ea typeface="Poppins Bold"/>
                <a:cs typeface="Poppins Bold"/>
                <a:sym typeface="Poppins Bold"/>
              </a:rPr>
              <a:t>O</a:t>
            </a:r>
          </a:p>
        </p:txBody>
      </p:sp>
      <p:sp>
        <p:nvSpPr>
          <p:cNvPr name="TextBox 19" id="19"/>
          <p:cNvSpPr txBox="true"/>
          <p:nvPr/>
        </p:nvSpPr>
        <p:spPr>
          <a:xfrm rot="0">
            <a:off x="13022113" y="2595991"/>
            <a:ext cx="1872183" cy="1616085"/>
          </a:xfrm>
          <a:prstGeom prst="rect">
            <a:avLst/>
          </a:prstGeom>
        </p:spPr>
        <p:txBody>
          <a:bodyPr anchor="t" rtlCol="false" tIns="0" lIns="0" bIns="0" rIns="0">
            <a:spAutoFit/>
          </a:bodyPr>
          <a:lstStyle/>
          <a:p>
            <a:pPr algn="l">
              <a:lnSpc>
                <a:spcPts val="11281"/>
              </a:lnSpc>
            </a:pPr>
            <a:r>
              <a:rPr lang="en-US" b="true" sz="11630">
                <a:solidFill>
                  <a:srgbClr val="1C2120"/>
                </a:solidFill>
                <a:latin typeface="Poppins Bold"/>
                <a:ea typeface="Poppins Bold"/>
                <a:cs typeface="Poppins Bold"/>
                <a:sym typeface="Poppins Bold"/>
              </a:rPr>
              <a:t>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grpSp>
        <p:nvGrpSpPr>
          <p:cNvPr name="Group 3" id="3"/>
          <p:cNvGrpSpPr/>
          <p:nvPr/>
        </p:nvGrpSpPr>
        <p:grpSpPr>
          <a:xfrm rot="0">
            <a:off x="5652409" y="6483944"/>
            <a:ext cx="6983181" cy="669188"/>
            <a:chOff x="0" y="0"/>
            <a:chExt cx="1839192" cy="176247"/>
          </a:xfrm>
        </p:grpSpPr>
        <p:sp>
          <p:nvSpPr>
            <p:cNvPr name="Freeform 4" id="4"/>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16295" y="6598570"/>
            <a:ext cx="6617965" cy="478036"/>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TEAM  </a:t>
            </a:r>
            <a:r>
              <a:rPr lang="en-US" sz="3445" spc="-68">
                <a:solidFill>
                  <a:srgbClr val="CA791B"/>
                </a:solidFill>
                <a:latin typeface="Poppins"/>
                <a:ea typeface="Poppins"/>
                <a:cs typeface="Poppins"/>
                <a:sym typeface="Poppins"/>
              </a:rPr>
              <a:t>BRONZE</a:t>
            </a:r>
            <a:r>
              <a:rPr lang="en-US" sz="3445" spc="-68">
                <a:solidFill>
                  <a:srgbClr val="1C2120"/>
                </a:solidFill>
                <a:latin typeface="Poppins"/>
                <a:ea typeface="Poppins"/>
                <a:cs typeface="Poppins"/>
                <a:sym typeface="Poppins"/>
              </a:rPr>
              <a:t> FURY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DAGeaN3mdZc</dc:identifier>
  <dcterms:modified xsi:type="dcterms:W3CDTF">2011-08-01T06:04:30Z</dcterms:modified>
  <cp:revision>1</cp:revision>
  <dc:title>Blue Minimalist Project Presentation</dc:title>
</cp:coreProperties>
</file>