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3" r:id="rId6"/>
    <p:sldId id="264" r:id="rId7"/>
    <p:sldId id="265" r:id="rId8"/>
    <p:sldId id="266" r:id="rId9"/>
    <p:sldId id="271" r:id="rId10"/>
    <p:sldId id="267" r:id="rId11"/>
    <p:sldId id="268" r:id="rId12"/>
    <p:sldId id="270" r:id="rId13"/>
    <p:sldId id="269" r:id="rId14"/>
    <p:sldId id="260" r:id="rId15"/>
    <p:sldId id="261" r:id="rId16"/>
    <p:sldId id="272"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9" roundtripDataSignature="AMtx7mhbgEIzJQvpwjYtC+1HfNy08kTc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B28"/>
    <a:srgbClr val="EB5939"/>
    <a:srgbClr val="9929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F1D8E-F8AA-4177-95D4-AEE17C77F0EB}" v="236" dt="2025-02-08T05:05:01.860"/>
    <p1510:client id="{3A48F11E-8875-9AC7-7C1B-C899E7CDD3BD}" v="29" dt="2025-02-08T04:37:25.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p:restoredTop sz="94638"/>
  </p:normalViewPr>
  <p:slideViewPr>
    <p:cSldViewPr snapToGrid="0">
      <p:cViewPr varScale="1">
        <p:scale>
          <a:sx n="65" d="100"/>
          <a:sy n="65" d="100"/>
        </p:scale>
        <p:origin x="6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05178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19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54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23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9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847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142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1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0" name="Google Shape;3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5" name="Google Shape;45;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5183188" y="987425"/>
            <a:ext cx="6172200" cy="4873625"/>
          </a:xfrm>
          <a:prstGeom prst="rect">
            <a:avLst/>
          </a:prstGeom>
          <a:noFill/>
          <a:ln>
            <a:noFill/>
          </a:ln>
        </p:spPr>
      </p:sp>
      <p:sp>
        <p:nvSpPr>
          <p:cNvPr id="68" name="Google Shape;68;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7000">
              <a:srgbClr val="EB5939"/>
            </a:gs>
            <a:gs pos="100000">
              <a:srgbClr val="3B170F"/>
            </a:gs>
            <a:gs pos="100000">
              <a:srgbClr val="762D1D"/>
            </a:gs>
            <a:gs pos="100000">
              <a:srgbClr val="000000"/>
            </a:gs>
          </a:gsLst>
          <a:lin ang="18900044" scaled="0"/>
          <a:tileRect/>
        </a:gra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241659" y="2993457"/>
            <a:ext cx="9461700" cy="3147600"/>
          </a:xfrm>
          <a:prstGeom prst="roundRect">
            <a:avLst>
              <a:gd name="adj" fmla="val 16667"/>
            </a:avLst>
          </a:prstGeom>
          <a:solidFill>
            <a:srgbClr val="190B28"/>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89" name="Google Shape;89;p1" descr="Bannari Amman Institute of Technology - Wikipedia"/>
          <p:cNvPicPr preferRelativeResize="0"/>
          <p:nvPr/>
        </p:nvPicPr>
        <p:blipFill rotWithShape="1">
          <a:blip r:embed="rId3">
            <a:alphaModFix/>
          </a:blip>
          <a:srcRect/>
          <a:stretch/>
        </p:blipFill>
        <p:spPr>
          <a:xfrm>
            <a:off x="1423737" y="315056"/>
            <a:ext cx="1526212" cy="1243414"/>
          </a:xfrm>
          <a:prstGeom prst="rect">
            <a:avLst/>
          </a:prstGeom>
          <a:noFill/>
          <a:ln>
            <a:noFill/>
          </a:ln>
        </p:spPr>
      </p:pic>
      <p:sp>
        <p:nvSpPr>
          <p:cNvPr id="90" name="Google Shape;90;p1"/>
          <p:cNvSpPr txBox="1"/>
          <p:nvPr/>
        </p:nvSpPr>
        <p:spPr>
          <a:xfrm>
            <a:off x="2972906" y="213324"/>
            <a:ext cx="5709385" cy="166199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600" b="1" i="0" u="none" strike="noStrike" cap="none" dirty="0">
                <a:solidFill>
                  <a:schemeClr val="bg1"/>
                </a:solidFill>
                <a:latin typeface="Calibri"/>
                <a:ea typeface="Calibri"/>
                <a:cs typeface="Calibri"/>
                <a:sym typeface="Calibri"/>
              </a:rPr>
              <a:t>BANNARI AMMAN </a:t>
            </a:r>
            <a:endParaRPr dirty="0">
              <a:solidFill>
                <a:schemeClr val="bg1"/>
              </a:solidFill>
            </a:endParaRPr>
          </a:p>
          <a:p>
            <a:pPr marL="0" marR="0" lvl="0" indent="0" algn="ctr" rtl="0">
              <a:spcBef>
                <a:spcPts val="0"/>
              </a:spcBef>
              <a:spcAft>
                <a:spcPts val="0"/>
              </a:spcAft>
              <a:buNone/>
            </a:pPr>
            <a:r>
              <a:rPr lang="en-US" sz="3200" b="1" i="0" u="none" strike="noStrike" cap="none" dirty="0">
                <a:solidFill>
                  <a:schemeClr val="lt1"/>
                </a:solidFill>
                <a:latin typeface="Calibri"/>
                <a:ea typeface="Calibri"/>
                <a:cs typeface="Calibri"/>
                <a:sym typeface="Calibri"/>
              </a:rPr>
              <a:t>INSTITUTE OF TECHNOLOGY</a:t>
            </a:r>
            <a:endParaRPr dirty="0"/>
          </a:p>
          <a:p>
            <a:pPr marL="0" marR="0" lvl="0" indent="0" algn="ctr" rtl="0">
              <a:spcBef>
                <a:spcPts val="0"/>
              </a:spcBef>
              <a:spcAft>
                <a:spcPts val="0"/>
              </a:spcAft>
              <a:buNone/>
            </a:pPr>
            <a:r>
              <a:rPr lang="en-US" sz="1200" b="0" i="0" u="none" strike="noStrike" cap="none" dirty="0">
                <a:solidFill>
                  <a:schemeClr val="lt1"/>
                </a:solidFill>
                <a:latin typeface="Verdana"/>
                <a:ea typeface="Verdana"/>
                <a:cs typeface="Verdana"/>
                <a:sym typeface="Verdana"/>
              </a:rPr>
              <a:t>(An Autonomous Institution, Affiliated to Anna University, Approved by AICTE, Accredited by NAAC with ‘A+’ Grade)</a:t>
            </a:r>
            <a:endParaRPr sz="1200" b="1" i="0" u="none" strike="noStrike" cap="none" dirty="0">
              <a:solidFill>
                <a:schemeClr val="lt1"/>
              </a:solidFill>
              <a:latin typeface="Calibri"/>
              <a:ea typeface="Calibri"/>
              <a:cs typeface="Calibri"/>
              <a:sym typeface="Calibri"/>
            </a:endParaRPr>
          </a:p>
        </p:txBody>
      </p:sp>
      <p:sp>
        <p:nvSpPr>
          <p:cNvPr id="91" name="Google Shape;91;p1"/>
          <p:cNvSpPr txBox="1"/>
          <p:nvPr/>
        </p:nvSpPr>
        <p:spPr>
          <a:xfrm>
            <a:off x="1621881" y="3536000"/>
            <a:ext cx="8701200" cy="28007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EB5939"/>
                </a:solidFill>
                <a:latin typeface="Calibri"/>
                <a:ea typeface="Calibri"/>
                <a:cs typeface="Calibri"/>
                <a:sym typeface="Calibri"/>
              </a:rPr>
              <a:t>Team Name: </a:t>
            </a:r>
            <a:r>
              <a:rPr lang="en-US" sz="3200" b="0" i="0" u="none" strike="noStrike" cap="none" dirty="0">
                <a:solidFill>
                  <a:schemeClr val="bg1"/>
                </a:solidFill>
                <a:latin typeface="Calibri"/>
                <a:ea typeface="Calibri"/>
                <a:cs typeface="Calibri"/>
                <a:sym typeface="Calibri"/>
              </a:rPr>
              <a:t>TOKYO REVENGERS</a:t>
            </a:r>
            <a:endParaRPr sz="3200" dirty="0">
              <a:solidFill>
                <a:schemeClr val="bg1"/>
              </a:solidFill>
              <a:latin typeface="Calibri"/>
              <a:ea typeface="Calibri"/>
              <a:cs typeface="Calibri"/>
              <a:sym typeface="Calibri"/>
            </a:endParaRPr>
          </a:p>
          <a:p>
            <a:r>
              <a:rPr lang="en-US" sz="3200" dirty="0">
                <a:solidFill>
                  <a:srgbClr val="EB5939"/>
                </a:solidFill>
                <a:latin typeface="Calibri"/>
                <a:ea typeface="Calibri"/>
                <a:cs typeface="Calibri"/>
                <a:sym typeface="Calibri"/>
              </a:rPr>
              <a:t>Problem Statement: </a:t>
            </a:r>
            <a:r>
              <a:rPr lang="en-IN" sz="2400" dirty="0">
                <a:solidFill>
                  <a:schemeClr val="bg1"/>
                </a:solidFill>
                <a:effectLst/>
                <a:latin typeface="Calibri" panose="020F0502020204030204" pitchFamily="34" charset="0"/>
                <a:cs typeface="Calibri" panose="020F0502020204030204" pitchFamily="34" charset="0"/>
              </a:rPr>
              <a:t>Guidance Assistant for Physically    Disabled &amp; Visually Impaired Persons </a:t>
            </a:r>
          </a:p>
          <a:p>
            <a:pPr marL="0" marR="0" lvl="0" indent="0" algn="l" rtl="0">
              <a:spcBef>
                <a:spcPts val="0"/>
              </a:spcBef>
              <a:spcAft>
                <a:spcPts val="0"/>
              </a:spcAft>
              <a:buNone/>
            </a:pPr>
            <a:r>
              <a:rPr lang="en-US" sz="3200" dirty="0">
                <a:solidFill>
                  <a:srgbClr val="EB5939"/>
                </a:solidFill>
                <a:latin typeface="Calibri"/>
                <a:ea typeface="Calibri"/>
                <a:cs typeface="Calibri"/>
                <a:sym typeface="Calibri"/>
              </a:rPr>
              <a:t>Team Details</a:t>
            </a:r>
            <a:r>
              <a:rPr lang="en-US" sz="2400" dirty="0">
                <a:solidFill>
                  <a:srgbClr val="EB5939"/>
                </a:solidFill>
                <a:latin typeface="Calibri"/>
                <a:ea typeface="Calibri"/>
                <a:cs typeface="Calibri"/>
                <a:sym typeface="Calibri"/>
              </a:rPr>
              <a:t>: </a:t>
            </a:r>
            <a:r>
              <a:rPr lang="en-US" sz="2400" dirty="0">
                <a:solidFill>
                  <a:schemeClr val="lt1"/>
                </a:solidFill>
                <a:latin typeface="Calibri"/>
                <a:ea typeface="Calibri"/>
                <a:cs typeface="Calibri"/>
                <a:sym typeface="Calibri"/>
              </a:rPr>
              <a:t>(Narayanan N, Barath Vikraman J M, Deepak V, Rohith E)</a:t>
            </a:r>
            <a:endParaRPr dirty="0"/>
          </a:p>
          <a:p>
            <a:pPr marL="0" marR="0" lvl="0" indent="0" algn="l" rtl="0">
              <a:spcBef>
                <a:spcPts val="0"/>
              </a:spcBef>
              <a:spcAft>
                <a:spcPts val="0"/>
              </a:spcAft>
              <a:buNone/>
            </a:pPr>
            <a:r>
              <a:rPr lang="en-US" sz="3200" dirty="0">
                <a:solidFill>
                  <a:schemeClr val="lt1"/>
                </a:solidFill>
                <a:latin typeface="Calibri"/>
                <a:ea typeface="Calibri"/>
                <a:cs typeface="Calibri"/>
                <a:sym typeface="Calibri"/>
              </a:rPr>
              <a:t> </a:t>
            </a:r>
            <a:endParaRPr sz="3200" dirty="0">
              <a:solidFill>
                <a:schemeClr val="lt1"/>
              </a:solidFill>
              <a:latin typeface="Calibri"/>
              <a:ea typeface="Calibri"/>
              <a:cs typeface="Calibri"/>
              <a:sym typeface="Calibri"/>
            </a:endParaRPr>
          </a:p>
        </p:txBody>
      </p:sp>
      <p:sp>
        <p:nvSpPr>
          <p:cNvPr id="92" name="Google Shape;92;p1"/>
          <p:cNvSpPr txBox="1"/>
          <p:nvPr/>
        </p:nvSpPr>
        <p:spPr>
          <a:xfrm>
            <a:off x="3763077" y="2051254"/>
            <a:ext cx="441879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IOT HACKATHON</a:t>
            </a:r>
            <a:endParaRPr sz="3600" b="1">
              <a:solidFill>
                <a:schemeClr val="dk1"/>
              </a:solidFill>
              <a:latin typeface="Calibri"/>
              <a:ea typeface="Calibri"/>
              <a:cs typeface="Calibri"/>
              <a:sym typeface="Calibri"/>
            </a:endParaRPr>
          </a:p>
        </p:txBody>
      </p: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37318" r="11363" b="36983"/>
          <a:stretch/>
        </p:blipFill>
        <p:spPr>
          <a:xfrm>
            <a:off x="8834511" y="315056"/>
            <a:ext cx="3106355" cy="9510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5D28-7E41-5958-BD26-4DA338B34961}"/>
              </a:ext>
            </a:extLst>
          </p:cNvPr>
          <p:cNvSpPr>
            <a:spLocks noGrp="1"/>
          </p:cNvSpPr>
          <p:nvPr>
            <p:ph type="title"/>
          </p:nvPr>
        </p:nvSpPr>
        <p:spPr/>
        <p:txBody>
          <a:bodyPr/>
          <a:lstStyle/>
          <a:p>
            <a:r>
              <a:rPr lang="en-IN" dirty="0"/>
              <a:t>Page Reader</a:t>
            </a:r>
          </a:p>
        </p:txBody>
      </p:sp>
      <p:sp>
        <p:nvSpPr>
          <p:cNvPr id="3" name="Text Placeholder 2">
            <a:extLst>
              <a:ext uri="{FF2B5EF4-FFF2-40B4-BE49-F238E27FC236}">
                <a16:creationId xmlns:a16="http://schemas.microsoft.com/office/drawing/2014/main" id="{AA928DCF-EB12-2F63-3E9F-3DC7B16101B5}"/>
              </a:ext>
            </a:extLst>
          </p:cNvPr>
          <p:cNvSpPr>
            <a:spLocks noGrp="1"/>
          </p:cNvSpPr>
          <p:nvPr>
            <p:ph type="body" idx="1"/>
          </p:nvPr>
        </p:nvSpPr>
        <p:spPr>
          <a:xfrm>
            <a:off x="344129" y="1415844"/>
            <a:ext cx="11198942" cy="5152103"/>
          </a:xfrm>
        </p:spPr>
        <p:txBody>
          <a:bodyPr>
            <a:normAutofit fontScale="92500" lnSpcReduction="20000"/>
          </a:bodyPr>
          <a:lstStyle/>
          <a:p>
            <a:r>
              <a:rPr lang="en-US" dirty="0"/>
              <a:t>Page reading for blind people refers to the use of assistive technologies that help individuals with visual impairments access written content. These technologies convert text into audio or Braille, allowing blind users to "read" printed materials. One common method is screen readers, software that reads aloud the text displayed on a computer, smartphone, or tablet screen. Popular screen readers, like JAWS and NVDA, use text-to-speech technology to vocalize the content, enabling blind users to navigate and comprehend digital documents. Another solution is Braille displays, which convert text into Braille characters that can be felt through touch. These devices have small, refreshable cells that allow users to read documents in Braille, whether they are digital or in print form. Additionally, tactile books, which have raised symbols or images, offer an alternative for blind individuals, especially for younger users. Advances in technology have also led to the development of optical character recognition (OCR) systems, which scan printed text and convert it into a machine-readable format for further conversion into audio or Braille</a:t>
            </a:r>
            <a:endParaRPr lang="en-IN" dirty="0"/>
          </a:p>
        </p:txBody>
      </p:sp>
    </p:spTree>
    <p:extLst>
      <p:ext uri="{BB962C8B-B14F-4D97-AF65-F5344CB8AC3E}">
        <p14:creationId xmlns:p14="http://schemas.microsoft.com/office/powerpoint/2010/main" val="143397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DC16-5E87-2E6B-D915-B69BAF4278F7}"/>
              </a:ext>
            </a:extLst>
          </p:cNvPr>
          <p:cNvSpPr>
            <a:spLocks noGrp="1"/>
          </p:cNvSpPr>
          <p:nvPr>
            <p:ph type="title"/>
          </p:nvPr>
        </p:nvSpPr>
        <p:spPr/>
        <p:txBody>
          <a:bodyPr/>
          <a:lstStyle/>
          <a:p>
            <a:r>
              <a:rPr lang="en-IN" dirty="0"/>
              <a:t>Object Detection</a:t>
            </a:r>
          </a:p>
        </p:txBody>
      </p:sp>
      <p:sp>
        <p:nvSpPr>
          <p:cNvPr id="3" name="Text Placeholder 2">
            <a:extLst>
              <a:ext uri="{FF2B5EF4-FFF2-40B4-BE49-F238E27FC236}">
                <a16:creationId xmlns:a16="http://schemas.microsoft.com/office/drawing/2014/main" id="{6A7DFE01-BF30-AEB1-D91C-A8C2E6B6190F}"/>
              </a:ext>
            </a:extLst>
          </p:cNvPr>
          <p:cNvSpPr>
            <a:spLocks noGrp="1"/>
          </p:cNvSpPr>
          <p:nvPr>
            <p:ph type="body" idx="1"/>
          </p:nvPr>
        </p:nvSpPr>
        <p:spPr>
          <a:xfrm>
            <a:off x="838200" y="1825625"/>
            <a:ext cx="7902677" cy="3965575"/>
          </a:xfrm>
        </p:spPr>
        <p:txBody>
          <a:bodyPr>
            <a:normAutofit fontScale="92500"/>
          </a:bodyPr>
          <a:lstStyle/>
          <a:p>
            <a:r>
              <a:rPr lang="en-US" dirty="0"/>
              <a:t>Object detection for blind people can be a life-changing technology, enabling them to navigate their surroundings more safely and independently. It involves real-time detection and verbal feedback to help them understand their environment.</a:t>
            </a:r>
          </a:p>
          <a:p>
            <a:r>
              <a:rPr lang="en-US" dirty="0"/>
              <a:t>Smart Glasses: Equipped with a camera and speaker to describe </a:t>
            </a:r>
            <a:r>
              <a:rPr lang="en-US" dirty="0" err="1"/>
              <a:t>objects.Mobile</a:t>
            </a:r>
            <a:r>
              <a:rPr lang="en-US" dirty="0"/>
              <a:t> Apps: Apps like Seeing AI, Be My Eyes, or Lookout use object </a:t>
            </a:r>
            <a:r>
              <a:rPr lang="en-US" dirty="0" err="1"/>
              <a:t>detection.Wearable</a:t>
            </a:r>
            <a:r>
              <a:rPr lang="en-US" dirty="0"/>
              <a:t> Devices: Smart belts, vests, or canes with vibration or audio alerts.</a:t>
            </a:r>
          </a:p>
        </p:txBody>
      </p:sp>
      <p:pic>
        <p:nvPicPr>
          <p:cNvPr id="5" name="Picture 4">
            <a:extLst>
              <a:ext uri="{FF2B5EF4-FFF2-40B4-BE49-F238E27FC236}">
                <a16:creationId xmlns:a16="http://schemas.microsoft.com/office/drawing/2014/main" id="{2602BAA7-F208-B0B7-A7B0-27FD7EA03EC6}"/>
              </a:ext>
            </a:extLst>
          </p:cNvPr>
          <p:cNvPicPr>
            <a:picLocks noChangeAspect="1"/>
          </p:cNvPicPr>
          <p:nvPr/>
        </p:nvPicPr>
        <p:blipFill>
          <a:blip r:embed="rId2"/>
          <a:stretch>
            <a:fillRect/>
          </a:stretch>
        </p:blipFill>
        <p:spPr>
          <a:xfrm>
            <a:off x="8662219" y="2390389"/>
            <a:ext cx="3322842" cy="2500223"/>
          </a:xfrm>
          <a:prstGeom prst="rect">
            <a:avLst/>
          </a:prstGeom>
        </p:spPr>
      </p:pic>
    </p:spTree>
    <p:extLst>
      <p:ext uri="{BB962C8B-B14F-4D97-AF65-F5344CB8AC3E}">
        <p14:creationId xmlns:p14="http://schemas.microsoft.com/office/powerpoint/2010/main" val="190124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91B552-043E-A079-FBA5-FBE55D926CA5}"/>
              </a:ext>
            </a:extLst>
          </p:cNvPr>
          <p:cNvPicPr>
            <a:picLocks noChangeAspect="1"/>
          </p:cNvPicPr>
          <p:nvPr/>
        </p:nvPicPr>
        <p:blipFill>
          <a:blip r:embed="rId2"/>
          <a:stretch>
            <a:fillRect/>
          </a:stretch>
        </p:blipFill>
        <p:spPr>
          <a:xfrm>
            <a:off x="1465006" y="498899"/>
            <a:ext cx="8976852" cy="6028833"/>
          </a:xfrm>
          <a:prstGeom prst="rect">
            <a:avLst/>
          </a:prstGeom>
        </p:spPr>
      </p:pic>
    </p:spTree>
    <p:extLst>
      <p:ext uri="{BB962C8B-B14F-4D97-AF65-F5344CB8AC3E}">
        <p14:creationId xmlns:p14="http://schemas.microsoft.com/office/powerpoint/2010/main" val="179230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527C-2A37-D82E-FFFE-3D5F3649003A}"/>
              </a:ext>
            </a:extLst>
          </p:cNvPr>
          <p:cNvSpPr>
            <a:spLocks noGrp="1"/>
          </p:cNvSpPr>
          <p:nvPr>
            <p:ph type="title"/>
          </p:nvPr>
        </p:nvSpPr>
        <p:spPr/>
        <p:txBody>
          <a:bodyPr/>
          <a:lstStyle/>
          <a:p>
            <a:r>
              <a:rPr lang="en-IN" dirty="0"/>
              <a:t>Distance Measurement</a:t>
            </a:r>
          </a:p>
        </p:txBody>
      </p:sp>
      <p:sp>
        <p:nvSpPr>
          <p:cNvPr id="3" name="Text Placeholder 2">
            <a:extLst>
              <a:ext uri="{FF2B5EF4-FFF2-40B4-BE49-F238E27FC236}">
                <a16:creationId xmlns:a16="http://schemas.microsoft.com/office/drawing/2014/main" id="{A37779E9-FFDC-29DD-C6A2-D52C9CCEE893}"/>
              </a:ext>
            </a:extLst>
          </p:cNvPr>
          <p:cNvSpPr>
            <a:spLocks noGrp="1"/>
          </p:cNvSpPr>
          <p:nvPr>
            <p:ph type="body" idx="1"/>
          </p:nvPr>
        </p:nvSpPr>
        <p:spPr>
          <a:xfrm>
            <a:off x="403123" y="1494503"/>
            <a:ext cx="8072283" cy="4682460"/>
          </a:xfrm>
        </p:spPr>
        <p:txBody>
          <a:bodyPr>
            <a:normAutofit fontScale="92500" lnSpcReduction="20000"/>
          </a:bodyPr>
          <a:lstStyle/>
          <a:p>
            <a:r>
              <a:rPr lang="en-US" dirty="0"/>
              <a:t>Distance measurement using Raspberry Pi refers to the process of determining the distance between the device and an object using sensors like ultrasonic, LiDAR, infrared, or camera-based depth estimation. The Raspberry Pi processes sensor data and calculates distances, enabling applications such as obstacle detection, navigation assistance, and automation in robotics and smart devices.</a:t>
            </a:r>
          </a:p>
          <a:p>
            <a:r>
              <a:rPr lang="en-IN" dirty="0"/>
              <a:t>Obstacle Detection for Visually Impaired Users – Smart canes or wearable </a:t>
            </a:r>
            <a:r>
              <a:rPr lang="en-IN" dirty="0" err="1"/>
              <a:t>devices.Autonomous</a:t>
            </a:r>
            <a:r>
              <a:rPr lang="en-IN" dirty="0"/>
              <a:t> Vehicles &amp; Robots – Avoiding </a:t>
            </a:r>
            <a:r>
              <a:rPr lang="en-IN" dirty="0" err="1"/>
              <a:t>collisions.Smart</a:t>
            </a:r>
            <a:r>
              <a:rPr lang="en-IN" dirty="0"/>
              <a:t> Surveillance – Motion detection using distance </a:t>
            </a:r>
            <a:r>
              <a:rPr lang="en-IN" dirty="0" err="1"/>
              <a:t>sensors.Home</a:t>
            </a:r>
            <a:r>
              <a:rPr lang="en-IN" dirty="0"/>
              <a:t> Automation – Proximity-based lighting or door opening.</a:t>
            </a:r>
          </a:p>
        </p:txBody>
      </p:sp>
      <p:pic>
        <p:nvPicPr>
          <p:cNvPr id="5" name="Picture 4">
            <a:extLst>
              <a:ext uri="{FF2B5EF4-FFF2-40B4-BE49-F238E27FC236}">
                <a16:creationId xmlns:a16="http://schemas.microsoft.com/office/drawing/2014/main" id="{893B6CA3-49CE-F9F5-13D5-BA5982DFE57E}"/>
              </a:ext>
            </a:extLst>
          </p:cNvPr>
          <p:cNvPicPr>
            <a:picLocks noChangeAspect="1"/>
          </p:cNvPicPr>
          <p:nvPr/>
        </p:nvPicPr>
        <p:blipFill>
          <a:blip r:embed="rId2"/>
          <a:stretch>
            <a:fillRect/>
          </a:stretch>
        </p:blipFill>
        <p:spPr>
          <a:xfrm>
            <a:off x="8675204" y="1973825"/>
            <a:ext cx="3389118" cy="2910349"/>
          </a:xfrm>
          <a:prstGeom prst="rect">
            <a:avLst/>
          </a:prstGeom>
        </p:spPr>
      </p:pic>
    </p:spTree>
    <p:extLst>
      <p:ext uri="{BB962C8B-B14F-4D97-AF65-F5344CB8AC3E}">
        <p14:creationId xmlns:p14="http://schemas.microsoft.com/office/powerpoint/2010/main" val="218399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dirty="0">
                <a:solidFill>
                  <a:srgbClr val="190B28"/>
                </a:solidFill>
              </a:rPr>
              <a:t>BIT V-PRAYUKTI'25</a:t>
            </a:r>
            <a:endParaRPr dirty="0">
              <a:solidFill>
                <a:srgbClr val="190B28"/>
              </a:solidFill>
            </a:endParaRPr>
          </a:p>
        </p:txBody>
      </p:sp>
      <p:sp>
        <p:nvSpPr>
          <p:cNvPr id="123" name="Google Shape;123;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24" name="Google Shape;124;p5"/>
          <p:cNvSpPr txBox="1"/>
          <p:nvPr/>
        </p:nvSpPr>
        <p:spPr>
          <a:xfrm>
            <a:off x="671106" y="417429"/>
            <a:ext cx="6987941" cy="15388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u="sng" dirty="0">
                <a:solidFill>
                  <a:schemeClr val="lt1"/>
                </a:solidFill>
                <a:latin typeface="Calibri"/>
                <a:ea typeface="Calibri"/>
                <a:cs typeface="Calibri"/>
                <a:sym typeface="Calibri"/>
              </a:rPr>
              <a:t>Approach:</a:t>
            </a:r>
            <a:endParaRPr dirty="0"/>
          </a:p>
          <a:p>
            <a:pPr marL="0" marR="0" lvl="0" indent="0" algn="l" rtl="0">
              <a:spcBef>
                <a:spcPts val="0"/>
              </a:spcBef>
              <a:spcAft>
                <a:spcPts val="0"/>
              </a:spcAft>
              <a:buNone/>
            </a:pPr>
            <a:r>
              <a:rPr lang="en-US" sz="1800" u="sng" dirty="0">
                <a:solidFill>
                  <a:schemeClr val="lt1"/>
                </a:solidFill>
                <a:latin typeface="Calibri"/>
                <a:ea typeface="Calibri"/>
                <a:cs typeface="Calibri"/>
                <a:sym typeface="Calibri"/>
              </a:rPr>
              <a:t>(Explain the working in a flow/block diagram)</a:t>
            </a:r>
          </a:p>
          <a:p>
            <a:pPr marL="0" marR="0" lvl="0" indent="0" algn="l" rtl="0">
              <a:spcBef>
                <a:spcPts val="0"/>
              </a:spcBef>
              <a:spcAft>
                <a:spcPts val="0"/>
              </a:spcAft>
              <a:buNone/>
            </a:pPr>
            <a:endParaRPr lang="en-US" sz="1800" u="sng" dirty="0">
              <a:solidFill>
                <a:schemeClr val="lt1"/>
              </a:solidFill>
              <a:latin typeface="Calibri"/>
              <a:ea typeface="Calibri"/>
              <a:cs typeface="Calibri"/>
              <a:sym typeface="Calibri"/>
            </a:endParaRPr>
          </a:p>
          <a:p>
            <a:pPr marL="0" marR="0" lvl="0" indent="0" algn="l" rtl="0">
              <a:spcBef>
                <a:spcPts val="0"/>
              </a:spcBef>
              <a:spcAft>
                <a:spcPts val="0"/>
              </a:spcAft>
              <a:buNone/>
            </a:pPr>
            <a:endParaRPr sz="1800" u="sng" dirty="0">
              <a:solidFill>
                <a:schemeClr val="lt1"/>
              </a:solidFill>
              <a:latin typeface="Calibri"/>
              <a:ea typeface="Calibri"/>
              <a:cs typeface="Calibri"/>
              <a:sym typeface="Calibri"/>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318" r="11363" b="36983"/>
          <a:stretch/>
        </p:blipFill>
        <p:spPr>
          <a:xfrm>
            <a:off x="180275" y="5873100"/>
            <a:ext cx="2926080" cy="848375"/>
          </a:xfrm>
          <a:prstGeom prst="rect">
            <a:avLst/>
          </a:prstGeom>
        </p:spPr>
      </p:pic>
      <p:pic>
        <p:nvPicPr>
          <p:cNvPr id="2" name="Picture 1">
            <a:extLst>
              <a:ext uri="{FF2B5EF4-FFF2-40B4-BE49-F238E27FC236}">
                <a16:creationId xmlns:a16="http://schemas.microsoft.com/office/drawing/2014/main" id="{481EBAED-0893-0EF3-DDBF-F146590CBEAA}"/>
              </a:ext>
            </a:extLst>
          </p:cNvPr>
          <p:cNvPicPr>
            <a:picLocks noChangeAspect="1"/>
          </p:cNvPicPr>
          <p:nvPr/>
        </p:nvPicPr>
        <p:blipFill>
          <a:blip r:embed="rId4"/>
          <a:stretch>
            <a:fillRect/>
          </a:stretch>
        </p:blipFill>
        <p:spPr>
          <a:xfrm>
            <a:off x="1643315" y="1552867"/>
            <a:ext cx="8528965" cy="4440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dirty="0">
                <a:solidFill>
                  <a:srgbClr val="190B28"/>
                </a:solidFill>
              </a:rPr>
              <a:t>BIT V-PRAYUKTI'25</a:t>
            </a:r>
            <a:endParaRPr dirty="0">
              <a:solidFill>
                <a:srgbClr val="190B28"/>
              </a:solidFill>
            </a:endParaRPr>
          </a:p>
        </p:txBody>
      </p:sp>
      <p:sp>
        <p:nvSpPr>
          <p:cNvPr id="131" name="Google Shape;131;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32" name="Google Shape;132;p6"/>
          <p:cNvSpPr txBox="1"/>
          <p:nvPr/>
        </p:nvSpPr>
        <p:spPr>
          <a:xfrm>
            <a:off x="334851" y="417429"/>
            <a:ext cx="11384923"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u="sng" dirty="0">
                <a:solidFill>
                  <a:schemeClr val="lt1"/>
                </a:solidFill>
                <a:latin typeface="Calibri"/>
                <a:ea typeface="Calibri"/>
                <a:cs typeface="Calibri"/>
                <a:sym typeface="Calibri"/>
              </a:rPr>
              <a:t>Components required during the course of Hackathon:</a:t>
            </a:r>
          </a:p>
          <a:p>
            <a:pPr marL="0" marR="0" lvl="0" indent="0" algn="l" rtl="0">
              <a:spcBef>
                <a:spcPts val="0"/>
              </a:spcBef>
              <a:spcAft>
                <a:spcPts val="0"/>
              </a:spcAft>
              <a:buNone/>
            </a:pPr>
            <a:endParaRPr lang="en-US" sz="4000" u="sng" dirty="0">
              <a:solidFill>
                <a:schemeClr val="lt1"/>
              </a:solidFill>
              <a:latin typeface="Calibri"/>
              <a:ea typeface="Calibri"/>
              <a:cs typeface="Calibri"/>
              <a:sym typeface="Calibri"/>
            </a:endParaRPr>
          </a:p>
          <a:p>
            <a:pPr marL="0" marR="0" lvl="0" indent="0" algn="l" rtl="0">
              <a:spcBef>
                <a:spcPts val="0"/>
              </a:spcBef>
              <a:spcAft>
                <a:spcPts val="0"/>
              </a:spcAft>
              <a:buNone/>
            </a:pPr>
            <a:r>
              <a:rPr lang="en-IN" sz="2800" dirty="0">
                <a:solidFill>
                  <a:schemeClr val="lt1"/>
                </a:solidFill>
                <a:latin typeface="Calibri"/>
                <a:ea typeface="Calibri"/>
                <a:cs typeface="Calibri"/>
                <a:sym typeface="Calibri"/>
              </a:rPr>
              <a:t>Input                         : Ultrasonic sensors, Camera module</a:t>
            </a:r>
          </a:p>
          <a:p>
            <a:pPr marL="0" marR="0" lvl="0" indent="0" algn="l" rtl="0">
              <a:spcBef>
                <a:spcPts val="0"/>
              </a:spcBef>
              <a:spcAft>
                <a:spcPts val="0"/>
              </a:spcAft>
              <a:buNone/>
            </a:pPr>
            <a:r>
              <a:rPr lang="en-IN" sz="2800" dirty="0">
                <a:solidFill>
                  <a:schemeClr val="lt1"/>
                </a:solidFill>
                <a:latin typeface="Calibri"/>
                <a:ea typeface="Calibri"/>
                <a:cs typeface="Calibri"/>
                <a:sym typeface="Calibri"/>
              </a:rPr>
              <a:t>Processing Unit       : Raspberry Pi</a:t>
            </a:r>
          </a:p>
          <a:p>
            <a:pPr marL="0" marR="0" lvl="0" indent="0" algn="l" rtl="0">
              <a:spcBef>
                <a:spcPts val="0"/>
              </a:spcBef>
              <a:spcAft>
                <a:spcPts val="0"/>
              </a:spcAft>
              <a:buNone/>
            </a:pPr>
            <a:r>
              <a:rPr lang="en-IN" sz="2800" dirty="0">
                <a:solidFill>
                  <a:schemeClr val="lt1"/>
                </a:solidFill>
                <a:latin typeface="Calibri"/>
                <a:ea typeface="Calibri"/>
                <a:cs typeface="Calibri"/>
                <a:sym typeface="Calibri"/>
              </a:rPr>
              <a:t>Navigation                : Ultrasonic </a:t>
            </a:r>
            <a:r>
              <a:rPr lang="en-IN" sz="2800" dirty="0" err="1">
                <a:solidFill>
                  <a:schemeClr val="lt1"/>
                </a:solidFill>
                <a:latin typeface="Calibri"/>
                <a:ea typeface="Calibri"/>
                <a:cs typeface="Calibri"/>
                <a:sym typeface="Calibri"/>
              </a:rPr>
              <a:t>sensors,GPS</a:t>
            </a:r>
            <a:r>
              <a:rPr lang="en-IN" sz="2800" dirty="0">
                <a:solidFill>
                  <a:schemeClr val="lt1"/>
                </a:solidFill>
                <a:latin typeface="Calibri"/>
                <a:ea typeface="Calibri"/>
                <a:cs typeface="Calibri"/>
                <a:sym typeface="Calibri"/>
              </a:rPr>
              <a:t> module</a:t>
            </a:r>
          </a:p>
          <a:p>
            <a:pPr marL="0" marR="0" lvl="0" indent="0" algn="l" rtl="0">
              <a:spcBef>
                <a:spcPts val="0"/>
              </a:spcBef>
              <a:spcAft>
                <a:spcPts val="0"/>
              </a:spcAft>
              <a:buNone/>
            </a:pPr>
            <a:r>
              <a:rPr lang="en-IN" sz="2800" dirty="0">
                <a:solidFill>
                  <a:schemeClr val="lt1"/>
                </a:solidFill>
                <a:latin typeface="Calibri"/>
                <a:ea typeface="Calibri"/>
                <a:cs typeface="Calibri"/>
                <a:sym typeface="Calibri"/>
              </a:rPr>
              <a:t>Output                      : Speaker, IoT app/web interface, </a:t>
            </a:r>
          </a:p>
          <a:p>
            <a:pPr marL="0" marR="0" lvl="0" indent="0" algn="l" rtl="0">
              <a:spcBef>
                <a:spcPts val="0"/>
              </a:spcBef>
              <a:spcAft>
                <a:spcPts val="0"/>
              </a:spcAft>
              <a:buNone/>
            </a:pPr>
            <a:r>
              <a:rPr lang="en-IN" sz="2800" dirty="0">
                <a:solidFill>
                  <a:schemeClr val="lt1"/>
                </a:solidFill>
                <a:latin typeface="Calibri"/>
                <a:ea typeface="Calibri"/>
                <a:cs typeface="Calibri"/>
                <a:sym typeface="Calibri"/>
              </a:rPr>
              <a:t>Additional Systems : TTS module, ML models for object and IoT integration</a:t>
            </a:r>
            <a:endParaRPr sz="2800" dirty="0">
              <a:solidFill>
                <a:schemeClr val="lt1"/>
              </a:solidFill>
              <a:latin typeface="Calibri"/>
              <a:ea typeface="Calibri"/>
              <a:cs typeface="Calibri"/>
              <a:sym typeface="Calibri"/>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318" r="11363" b="36983"/>
          <a:stretch/>
        </p:blipFill>
        <p:spPr>
          <a:xfrm>
            <a:off x="138072" y="5873100"/>
            <a:ext cx="2926080" cy="8483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9CC8B-F982-2678-361F-5F62982ABF9F}"/>
              </a:ext>
            </a:extLst>
          </p:cNvPr>
          <p:cNvSpPr>
            <a:spLocks noGrp="1"/>
          </p:cNvSpPr>
          <p:nvPr>
            <p:ph type="title"/>
          </p:nvPr>
        </p:nvSpPr>
        <p:spPr/>
        <p:txBody>
          <a:bodyPr/>
          <a:lstStyle/>
          <a:p>
            <a:r>
              <a:rPr lang="en-IN" dirty="0"/>
              <a:t>Output</a:t>
            </a:r>
          </a:p>
        </p:txBody>
      </p:sp>
      <p:pic>
        <p:nvPicPr>
          <p:cNvPr id="7" name="Picture 6">
            <a:extLst>
              <a:ext uri="{FF2B5EF4-FFF2-40B4-BE49-F238E27FC236}">
                <a16:creationId xmlns:a16="http://schemas.microsoft.com/office/drawing/2014/main" id="{D1140170-FCBE-FFD9-A614-872FF8150233}"/>
              </a:ext>
            </a:extLst>
          </p:cNvPr>
          <p:cNvPicPr>
            <a:picLocks noChangeAspect="1"/>
          </p:cNvPicPr>
          <p:nvPr/>
        </p:nvPicPr>
        <p:blipFill>
          <a:blip r:embed="rId2"/>
          <a:srcRect l="18818" r="7549"/>
          <a:stretch/>
        </p:blipFill>
        <p:spPr>
          <a:xfrm>
            <a:off x="1376516" y="1690688"/>
            <a:ext cx="4336026" cy="3312421"/>
          </a:xfrm>
          <a:prstGeom prst="rect">
            <a:avLst/>
          </a:prstGeom>
        </p:spPr>
      </p:pic>
      <p:pic>
        <p:nvPicPr>
          <p:cNvPr id="9" name="Picture 8">
            <a:extLst>
              <a:ext uri="{FF2B5EF4-FFF2-40B4-BE49-F238E27FC236}">
                <a16:creationId xmlns:a16="http://schemas.microsoft.com/office/drawing/2014/main" id="{645ADA50-6C45-1B9B-F2BB-96A30CF840CD}"/>
              </a:ext>
            </a:extLst>
          </p:cNvPr>
          <p:cNvPicPr>
            <a:picLocks noChangeAspect="1"/>
          </p:cNvPicPr>
          <p:nvPr/>
        </p:nvPicPr>
        <p:blipFill>
          <a:blip r:embed="rId3"/>
          <a:srcRect l="20356" r="9350"/>
          <a:stretch/>
        </p:blipFill>
        <p:spPr>
          <a:xfrm>
            <a:off x="6676102" y="1690688"/>
            <a:ext cx="4139382" cy="3312421"/>
          </a:xfrm>
          <a:prstGeom prst="rect">
            <a:avLst/>
          </a:prstGeom>
        </p:spPr>
      </p:pic>
    </p:spTree>
    <p:extLst>
      <p:ext uri="{BB962C8B-B14F-4D97-AF65-F5344CB8AC3E}">
        <p14:creationId xmlns:p14="http://schemas.microsoft.com/office/powerpoint/2010/main" val="139633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dirty="0">
                <a:solidFill>
                  <a:srgbClr val="190B28"/>
                </a:solidFill>
              </a:rPr>
              <a:t>BIT V-PRAYUKTI'25</a:t>
            </a:r>
            <a:endParaRPr dirty="0">
              <a:solidFill>
                <a:srgbClr val="190B28"/>
              </a:solidFill>
            </a:endParaRPr>
          </a:p>
        </p:txBody>
      </p:sp>
      <p:sp>
        <p:nvSpPr>
          <p:cNvPr id="99" name="Google Shape;99;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0" name="Google Shape;100;p2"/>
          <p:cNvSpPr txBox="1"/>
          <p:nvPr/>
        </p:nvSpPr>
        <p:spPr>
          <a:xfrm>
            <a:off x="671105" y="417429"/>
            <a:ext cx="10840709" cy="5016718"/>
          </a:xfrm>
          <a:prstGeom prst="rect">
            <a:avLst/>
          </a:prstGeom>
          <a:noFill/>
          <a:ln>
            <a:noFill/>
          </a:ln>
        </p:spPr>
        <p:txBody>
          <a:bodyPr spcFirstLastPara="1" wrap="square" lIns="91425" tIns="45700" rIns="91425" bIns="45700" anchor="t" anchorCtr="0">
            <a:spAutoFit/>
          </a:bodyPr>
          <a:lstStyle/>
          <a:p>
            <a:r>
              <a:rPr lang="en-US" sz="4000" u="sng" dirty="0">
                <a:solidFill>
                  <a:schemeClr val="lt1"/>
                </a:solidFill>
                <a:latin typeface="Calibri"/>
                <a:ea typeface="Calibri"/>
                <a:cs typeface="Calibri"/>
                <a:sym typeface="Calibri"/>
              </a:rPr>
              <a:t>Problem statement:</a:t>
            </a:r>
          </a:p>
          <a:p>
            <a:endParaRPr lang="en-US" sz="4000" u="sng" dirty="0">
              <a:solidFill>
                <a:schemeClr val="lt1"/>
              </a:solidFill>
              <a:effectLst/>
              <a:latin typeface="Calibri"/>
              <a:cs typeface="Calibri"/>
              <a:sym typeface="Calibri"/>
            </a:endParaRPr>
          </a:p>
          <a:p>
            <a:endParaRPr lang="en-US" sz="4000" u="sng" dirty="0">
              <a:solidFill>
                <a:schemeClr val="lt1"/>
              </a:solidFill>
              <a:effectLst/>
              <a:latin typeface="Calibri"/>
              <a:cs typeface="Calibri"/>
              <a:sym typeface="Calibri"/>
            </a:endParaRPr>
          </a:p>
          <a:p>
            <a:endParaRPr lang="en-US" sz="4000" u="sng" dirty="0">
              <a:solidFill>
                <a:schemeClr val="lt1"/>
              </a:solidFill>
              <a:effectLst/>
              <a:latin typeface="Calibri"/>
              <a:cs typeface="Calibri"/>
              <a:sym typeface="Calibri"/>
            </a:endParaRPr>
          </a:p>
          <a:p>
            <a:r>
              <a:rPr lang="en-IN" sz="4000" dirty="0">
                <a:solidFill>
                  <a:schemeClr val="bg1"/>
                </a:solidFill>
                <a:latin typeface="Calibri" panose="020F0502020204030204" pitchFamily="34" charset="0"/>
                <a:cs typeface="Calibri" panose="020F0502020204030204" pitchFamily="34" charset="0"/>
              </a:rPr>
              <a:t>Guidance Assistant for Physically Disabled &amp; Visually Impaired Persons </a:t>
            </a:r>
          </a:p>
          <a:p>
            <a:endParaRPr lang="en-US" sz="4000" u="sng" dirty="0">
              <a:solidFill>
                <a:schemeClr val="tx1"/>
              </a:solidFill>
              <a:latin typeface="Calibri"/>
              <a:cs typeface="Calibri"/>
              <a:sym typeface="Calibri"/>
            </a:endParaRPr>
          </a:p>
          <a:p>
            <a:pPr marL="0" marR="0" lvl="0" indent="0" algn="l" rtl="0">
              <a:spcBef>
                <a:spcPts val="0"/>
              </a:spcBef>
              <a:spcAft>
                <a:spcPts val="0"/>
              </a:spcAft>
              <a:buNone/>
            </a:pPr>
            <a:endParaRPr sz="4000" u="sng" dirty="0">
              <a:solidFill>
                <a:schemeClr val="lt1"/>
              </a:solidFill>
              <a:latin typeface="Calibri"/>
              <a:ea typeface="Calibri"/>
              <a:cs typeface="Calibri"/>
              <a:sym typeface="Calibri"/>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318" r="11363" b="36983"/>
          <a:stretch/>
        </p:blipFill>
        <p:spPr>
          <a:xfrm>
            <a:off x="109937" y="5932162"/>
            <a:ext cx="2926080" cy="848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3000">
              <a:srgbClr val="EB5939"/>
            </a:gs>
            <a:gs pos="100000">
              <a:srgbClr val="3B170F"/>
            </a:gs>
            <a:gs pos="100000">
              <a:srgbClr val="762D1D"/>
            </a:gs>
            <a:gs pos="100000">
              <a:srgbClr val="000000"/>
            </a:gs>
          </a:gsLst>
          <a:lin ang="18900044" scaled="0"/>
          <a:tileRect/>
        </a:gra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dirty="0">
                <a:solidFill>
                  <a:srgbClr val="190B28"/>
                </a:solidFill>
              </a:rPr>
              <a:t>BIT V-PRAYUKTI'25</a:t>
            </a:r>
            <a:endParaRPr dirty="0">
              <a:solidFill>
                <a:srgbClr val="190B28"/>
              </a:solidFill>
            </a:endParaRPr>
          </a:p>
        </p:txBody>
      </p:sp>
      <p:sp>
        <p:nvSpPr>
          <p:cNvPr id="107" name="Google Shape;107;p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8" name="Google Shape;108;p3"/>
          <p:cNvSpPr txBox="1"/>
          <p:nvPr/>
        </p:nvSpPr>
        <p:spPr>
          <a:xfrm>
            <a:off x="671106" y="417429"/>
            <a:ext cx="10391846"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u="sng" dirty="0">
                <a:solidFill>
                  <a:schemeClr val="lt1"/>
                </a:solidFill>
                <a:latin typeface="Calibri"/>
                <a:ea typeface="Calibri"/>
                <a:cs typeface="Calibri"/>
                <a:sym typeface="Calibri"/>
              </a:rPr>
              <a:t>Abstract</a:t>
            </a:r>
            <a:r>
              <a:rPr lang="en-US" sz="2800" u="sng" dirty="0">
                <a:solidFill>
                  <a:schemeClr val="lt1"/>
                </a:solidFill>
                <a:latin typeface="Calibri"/>
                <a:ea typeface="Calibri"/>
                <a:cs typeface="Calibri"/>
                <a:sym typeface="Calibri"/>
              </a:rPr>
              <a:t>:</a:t>
            </a:r>
          </a:p>
          <a:p>
            <a:pPr marL="0" marR="0" lvl="0" indent="0" algn="l" rtl="0">
              <a:spcBef>
                <a:spcPts val="0"/>
              </a:spcBef>
              <a:spcAft>
                <a:spcPts val="0"/>
              </a:spcAft>
              <a:buNone/>
            </a:pPr>
            <a:endParaRPr lang="en-US" sz="2800" u="sng" dirty="0">
              <a:solidFill>
                <a:schemeClr val="lt1"/>
              </a:solidFill>
              <a:latin typeface="Calibri"/>
              <a:ea typeface="Calibri"/>
              <a:cs typeface="Calibri"/>
              <a:sym typeface="Calibri"/>
            </a:endParaRPr>
          </a:p>
          <a:p>
            <a:pPr marL="0" marR="0" lvl="0" indent="0" algn="just" rtl="0">
              <a:spcBef>
                <a:spcPts val="0"/>
              </a:spcBef>
              <a:spcAft>
                <a:spcPts val="0"/>
              </a:spcAft>
              <a:buNone/>
            </a:pPr>
            <a:r>
              <a:rPr lang="en-US" sz="2800" dirty="0">
                <a:solidFill>
                  <a:schemeClr val="lt1"/>
                </a:solidFill>
                <a:latin typeface="Calibri"/>
                <a:ea typeface="Calibri"/>
                <a:cs typeface="Calibri"/>
                <a:sym typeface="Calibri"/>
              </a:rPr>
              <a:t>This project presents assistive technologies for individuals with disabilities using Raspberry Pi and sensors. The Smart Obstacle Detection System aids wheelchair users with obstacle alerts and route optimization. The Voice-Activated Object Identifier identifies objects using voice commands and computer vision. The Braille-to-Speech Reader converts Braille into audio output, improving accessibility. The Voice-Controlled enables appliance control through voice commands, offering ease and independence. These solutions are designed to be cost-effective, user-friendly, and impactful.</a:t>
            </a:r>
            <a:endParaRPr sz="2800" dirty="0">
              <a:solidFill>
                <a:schemeClr val="lt1"/>
              </a:solidFill>
              <a:latin typeface="Calibri"/>
              <a:ea typeface="Calibri"/>
              <a:cs typeface="Calibri"/>
              <a:sym typeface="Calibri"/>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318" r="11363" b="36983"/>
          <a:stretch/>
        </p:blipFill>
        <p:spPr>
          <a:xfrm>
            <a:off x="140677" y="5873100"/>
            <a:ext cx="2926080" cy="848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b="1" dirty="0">
                <a:solidFill>
                  <a:srgbClr val="190B28"/>
                </a:solidFill>
              </a:rPr>
              <a:t>BIT V-PRAYUKTI'25</a:t>
            </a:r>
            <a:endParaRPr dirty="0">
              <a:solidFill>
                <a:srgbClr val="190B28"/>
              </a:solidFill>
            </a:endParaRPr>
          </a:p>
        </p:txBody>
      </p:sp>
      <p:sp>
        <p:nvSpPr>
          <p:cNvPr id="115" name="Google Shape;11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6" name="Google Shape;116;p4"/>
          <p:cNvSpPr txBox="1"/>
          <p:nvPr/>
        </p:nvSpPr>
        <p:spPr>
          <a:xfrm>
            <a:off x="544629" y="40769"/>
            <a:ext cx="10453929" cy="52013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u="sng" dirty="0">
                <a:solidFill>
                  <a:schemeClr val="lt1"/>
                </a:solidFill>
                <a:latin typeface="Calibri"/>
                <a:ea typeface="Calibri"/>
                <a:cs typeface="Calibri"/>
                <a:sym typeface="Calibri"/>
              </a:rPr>
              <a:t>Proposed Solution:</a:t>
            </a:r>
          </a:p>
          <a:p>
            <a:pPr marL="0" marR="0" lvl="0" indent="0" algn="l" rtl="0">
              <a:spcBef>
                <a:spcPts val="0"/>
              </a:spcBef>
              <a:spcAft>
                <a:spcPts val="0"/>
              </a:spcAft>
              <a:buNone/>
            </a:pPr>
            <a:endParaRPr lang="en-US" sz="4000" u="sng" dirty="0">
              <a:solidFill>
                <a:schemeClr val="lt1"/>
              </a:solidFill>
              <a:latin typeface="Calibri"/>
              <a:ea typeface="Calibri"/>
              <a:cs typeface="Calibri"/>
              <a:sym typeface="Calibri"/>
            </a:endParaRPr>
          </a:p>
          <a:p>
            <a:pPr marL="0" marR="0" lvl="0" indent="0" algn="just" rtl="0">
              <a:spcBef>
                <a:spcPts val="0"/>
              </a:spcBef>
              <a:spcAft>
                <a:spcPts val="0"/>
              </a:spcAft>
              <a:buNone/>
            </a:pPr>
            <a:r>
              <a:rPr lang="en-US" sz="2800" dirty="0">
                <a:solidFill>
                  <a:schemeClr val="lt1"/>
                </a:solidFill>
                <a:latin typeface="Calibri"/>
                <a:ea typeface="Calibri"/>
                <a:cs typeface="Calibri"/>
                <a:sym typeface="Calibri"/>
              </a:rPr>
              <a:t>The proposed solutions leverage Raspberry Pi and sensors to create accessible assistive technologies. For wheelchair users, the Smart Obstacle Detection System integrates ultrasonic sensors and haptic feedback for real-time navigation. The Voice-Activated Object Identifier combines a camera and ML for object recognition via voice commands. The Braille-to-Speech Reader uses image processing to convert Braille text into speech. The Voice-Controlled Home Automation system employs IoT to control appliances through voice input, ensuring ease of use and enhancing independence.</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7318" r="11363" b="36983"/>
          <a:stretch/>
        </p:blipFill>
        <p:spPr>
          <a:xfrm>
            <a:off x="138073" y="5932162"/>
            <a:ext cx="2926080" cy="848375"/>
          </a:xfrm>
          <a:prstGeom prst="rect">
            <a:avLst/>
          </a:prstGeom>
        </p:spPr>
      </p:pic>
      <p:sp>
        <p:nvSpPr>
          <p:cNvPr id="2" name="Rectangle 1"/>
          <p:cNvSpPr/>
          <p:nvPr/>
        </p:nvSpPr>
        <p:spPr>
          <a:xfrm>
            <a:off x="5978820" y="3275112"/>
            <a:ext cx="234360" cy="307777"/>
          </a:xfrm>
          <a:prstGeom prst="rect">
            <a:avLst/>
          </a:prstGeom>
        </p:spPr>
        <p:txBody>
          <a:bodyPr wrap="none">
            <a:spAutoFit/>
          </a:bodyPr>
          <a:lstStyle/>
          <a:p>
            <a:r>
              <a:rPr lang="en-IN" dirty="0"/>
              <a:t> </a:t>
            </a:r>
          </a:p>
        </p:txBody>
      </p:sp>
      <p:sp>
        <p:nvSpPr>
          <p:cNvPr id="3" name="Rectangle 2"/>
          <p:cNvSpPr/>
          <p:nvPr/>
        </p:nvSpPr>
        <p:spPr>
          <a:xfrm>
            <a:off x="5978820" y="3275112"/>
            <a:ext cx="234360" cy="307777"/>
          </a:xfrm>
          <a:prstGeom prst="rect">
            <a:avLst/>
          </a:prstGeom>
        </p:spPr>
        <p:txBody>
          <a:bodyPr wrap="none">
            <a:spAutoFit/>
          </a:bodyPr>
          <a:lstStyle/>
          <a:p>
            <a:r>
              <a:rPr lang="en-IN"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16" y="-600790"/>
            <a:ext cx="10515600" cy="6653861"/>
          </a:xfrm>
        </p:spPr>
        <p:txBody>
          <a:bodyPr>
            <a:normAutofit/>
          </a:bodyPr>
          <a:lstStyle/>
          <a:p>
            <a:r>
              <a:rPr lang="en-GB" sz="4000" u="sng" dirty="0">
                <a:solidFill>
                  <a:schemeClr val="bg1"/>
                </a:solidFill>
              </a:rPr>
              <a:t>Methodology:  </a:t>
            </a:r>
            <a:br>
              <a:rPr lang="en-GB" sz="4000" u="sng" dirty="0">
                <a:solidFill>
                  <a:schemeClr val="bg1"/>
                </a:solidFill>
              </a:rPr>
            </a:br>
            <a:br>
              <a:rPr lang="en-GB" sz="4000" u="sng" dirty="0">
                <a:solidFill>
                  <a:schemeClr val="bg1"/>
                </a:solidFill>
              </a:rPr>
            </a:br>
            <a:r>
              <a:rPr lang="en-GB" sz="3100" dirty="0">
                <a:solidFill>
                  <a:schemeClr val="bg1"/>
                </a:solidFill>
              </a:rPr>
              <a:t>The methodology involves designing sensor-based systems powered by Raspberry Pi: ultrasonic sensors for obstacle detection in wheelchairs, a camera and ML for object identification, image processing with OpenCV for Braille text conversion, and voice recognition with IoT integration for home automation, ensuring real-time functionality and user accessibility.</a:t>
            </a:r>
            <a:endParaRPr lang="en-IN" sz="3100"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7318" r="11363" b="36983"/>
          <a:stretch/>
        </p:blipFill>
        <p:spPr>
          <a:xfrm>
            <a:off x="109937" y="5932162"/>
            <a:ext cx="2926080" cy="848375"/>
          </a:xfrm>
          <a:prstGeom prst="rect">
            <a:avLst/>
          </a:prstGeom>
        </p:spPr>
      </p:pic>
      <p:sp>
        <p:nvSpPr>
          <p:cNvPr id="5" name="Rectangle 4"/>
          <p:cNvSpPr/>
          <p:nvPr/>
        </p:nvSpPr>
        <p:spPr>
          <a:xfrm>
            <a:off x="5625089" y="6472760"/>
            <a:ext cx="1596912" cy="307777"/>
          </a:xfrm>
          <a:prstGeom prst="rect">
            <a:avLst/>
          </a:prstGeom>
        </p:spPr>
        <p:txBody>
          <a:bodyPr wrap="none">
            <a:spAutoFit/>
          </a:bodyPr>
          <a:lstStyle/>
          <a:p>
            <a:pPr lvl="0" algn="ctr"/>
            <a:r>
              <a:rPr lang="en-US" b="1" dirty="0">
                <a:solidFill>
                  <a:srgbClr val="190B28"/>
                </a:solidFill>
                <a:latin typeface="Calibri" panose="020F0502020204030204" pitchFamily="34" charset="0"/>
                <a:cs typeface="Calibri" panose="020F0502020204030204" pitchFamily="34" charset="0"/>
              </a:rPr>
              <a:t>BIT V-PRAYUKTI'25</a:t>
            </a:r>
            <a:endParaRPr lang="en-US" dirty="0">
              <a:solidFill>
                <a:srgbClr val="190B2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814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1F25-04FA-72EC-CC74-94C3D6809DD7}"/>
              </a:ext>
            </a:extLst>
          </p:cNvPr>
          <p:cNvSpPr>
            <a:spLocks noGrp="1"/>
          </p:cNvSpPr>
          <p:nvPr>
            <p:ph type="title"/>
          </p:nvPr>
        </p:nvSpPr>
        <p:spPr/>
        <p:txBody>
          <a:bodyPr/>
          <a:lstStyle/>
          <a:p>
            <a:r>
              <a:rPr lang="en-US" dirty="0"/>
              <a:t>Voice </a:t>
            </a:r>
            <a:r>
              <a:rPr lang="en-US" dirty="0" err="1"/>
              <a:t>Guidence</a:t>
            </a:r>
            <a:endParaRPr lang="en-IN" dirty="0"/>
          </a:p>
        </p:txBody>
      </p:sp>
      <p:sp>
        <p:nvSpPr>
          <p:cNvPr id="3" name="Text Placeholder 2">
            <a:extLst>
              <a:ext uri="{FF2B5EF4-FFF2-40B4-BE49-F238E27FC236}">
                <a16:creationId xmlns:a16="http://schemas.microsoft.com/office/drawing/2014/main" id="{15BD994B-65B5-EE99-5124-30AA8CBAC613}"/>
              </a:ext>
            </a:extLst>
          </p:cNvPr>
          <p:cNvSpPr>
            <a:spLocks noGrp="1"/>
          </p:cNvSpPr>
          <p:nvPr>
            <p:ph type="body" idx="1"/>
          </p:nvPr>
        </p:nvSpPr>
        <p:spPr>
          <a:xfrm>
            <a:off x="838200" y="1825625"/>
            <a:ext cx="8220193" cy="4351338"/>
          </a:xfrm>
        </p:spPr>
        <p:txBody>
          <a:bodyPr>
            <a:normAutofit fontScale="92500" lnSpcReduction="20000"/>
          </a:bodyPr>
          <a:lstStyle/>
          <a:p>
            <a:r>
              <a:rPr lang="en-US" dirty="0"/>
              <a:t>General Voice Guidance Script</a:t>
            </a:r>
          </a:p>
          <a:p>
            <a:r>
              <a:rPr lang="en-US" dirty="0"/>
              <a:t>1. Greeting &amp; </a:t>
            </a:r>
            <a:r>
              <a:rPr lang="en-US"/>
              <a:t>Introduction "Hello</a:t>
            </a:r>
            <a:r>
              <a:rPr lang="en-US" dirty="0"/>
              <a:t> and welcome! I’m here to guide you. Please follow my instructions carefully for a smooth and safe experience.“</a:t>
            </a:r>
          </a:p>
          <a:p>
            <a:r>
              <a:rPr lang="en-US" dirty="0"/>
              <a:t>2. Navigation </a:t>
            </a:r>
            <a:r>
              <a:rPr lang="en-US"/>
              <a:t>Guidance "Proceed</a:t>
            </a:r>
            <a:r>
              <a:rPr lang="en-US" dirty="0"/>
              <a:t> straight for 200 meters, then turn </a:t>
            </a:r>
            <a:r>
              <a:rPr lang="en-US" dirty="0" err="1"/>
              <a:t>left.""Take</a:t>
            </a:r>
            <a:r>
              <a:rPr lang="en-US" dirty="0"/>
              <a:t> the next right turn and continue for half a </a:t>
            </a:r>
            <a:r>
              <a:rPr lang="en-US" dirty="0" err="1"/>
              <a:t>mile</a:t>
            </a:r>
            <a:r>
              <a:rPr lang="en-US" err="1"/>
              <a:t>."</a:t>
            </a:r>
            <a:r>
              <a:rPr lang="en-US" dirty="0" err="1"/>
              <a:t>You</a:t>
            </a:r>
            <a:r>
              <a:rPr lang="en-US" dirty="0"/>
              <a:t> have reached your destination. Thank you for using this guidance service!“</a:t>
            </a:r>
          </a:p>
          <a:p>
            <a:r>
              <a:rPr lang="en-US" dirty="0"/>
              <a:t>3. Safety </a:t>
            </a:r>
            <a:r>
              <a:rPr lang="en-US"/>
              <a:t>Instructions "Please</a:t>
            </a:r>
            <a:r>
              <a:rPr lang="en-US" dirty="0"/>
              <a:t> watch your step and use the handrail when </a:t>
            </a:r>
            <a:r>
              <a:rPr lang="en-US" dirty="0" err="1"/>
              <a:t>necessary.""For</a:t>
            </a:r>
            <a:r>
              <a:rPr lang="en-US" dirty="0"/>
              <a:t> your safety, keep all personal belongings </a:t>
            </a:r>
            <a:r>
              <a:rPr lang="en-US"/>
              <a:t>secured. "If</a:t>
            </a:r>
            <a:r>
              <a:rPr lang="en-US" dirty="0"/>
              <a:t> you need assistance, please press the help button or contact support."</a:t>
            </a:r>
            <a:endParaRPr lang="en-IN" dirty="0"/>
          </a:p>
        </p:txBody>
      </p:sp>
      <p:pic>
        <p:nvPicPr>
          <p:cNvPr id="4" name="Picture 3" descr="A person with a cane and a map&#10;&#10;AI-generated content may be incorrect.">
            <a:extLst>
              <a:ext uri="{FF2B5EF4-FFF2-40B4-BE49-F238E27FC236}">
                <a16:creationId xmlns:a16="http://schemas.microsoft.com/office/drawing/2014/main" id="{F7BA68D2-E9AE-03F2-6537-9170A874A83A}"/>
              </a:ext>
            </a:extLst>
          </p:cNvPr>
          <p:cNvPicPr>
            <a:picLocks noChangeAspect="1"/>
          </p:cNvPicPr>
          <p:nvPr/>
        </p:nvPicPr>
        <p:blipFill>
          <a:blip r:embed="rId2"/>
          <a:stretch>
            <a:fillRect/>
          </a:stretch>
        </p:blipFill>
        <p:spPr>
          <a:xfrm>
            <a:off x="8911564" y="1964267"/>
            <a:ext cx="3155391" cy="3268133"/>
          </a:xfrm>
          <a:prstGeom prst="rect">
            <a:avLst/>
          </a:prstGeom>
        </p:spPr>
      </p:pic>
    </p:spTree>
    <p:extLst>
      <p:ext uri="{BB962C8B-B14F-4D97-AF65-F5344CB8AC3E}">
        <p14:creationId xmlns:p14="http://schemas.microsoft.com/office/powerpoint/2010/main" val="401964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1F86-7936-D942-2EB0-407D120CB40A}"/>
              </a:ext>
            </a:extLst>
          </p:cNvPr>
          <p:cNvSpPr>
            <a:spLocks noGrp="1"/>
          </p:cNvSpPr>
          <p:nvPr>
            <p:ph type="title"/>
          </p:nvPr>
        </p:nvSpPr>
        <p:spPr/>
        <p:txBody>
          <a:bodyPr/>
          <a:lstStyle/>
          <a:p>
            <a:r>
              <a:rPr lang="en-US"/>
              <a:t>Voice control</a:t>
            </a:r>
          </a:p>
        </p:txBody>
      </p:sp>
      <p:sp>
        <p:nvSpPr>
          <p:cNvPr id="3" name="Text Placeholder 2">
            <a:extLst>
              <a:ext uri="{FF2B5EF4-FFF2-40B4-BE49-F238E27FC236}">
                <a16:creationId xmlns:a16="http://schemas.microsoft.com/office/drawing/2014/main" id="{91849BF2-76F0-9226-8E0E-EB8EB9E804A8}"/>
              </a:ext>
            </a:extLst>
          </p:cNvPr>
          <p:cNvSpPr>
            <a:spLocks noGrp="1"/>
          </p:cNvSpPr>
          <p:nvPr>
            <p:ph type="body" idx="1"/>
          </p:nvPr>
        </p:nvSpPr>
        <p:spPr>
          <a:xfrm>
            <a:off x="838200" y="1825625"/>
            <a:ext cx="8807245" cy="4351338"/>
          </a:xfrm>
        </p:spPr>
        <p:txBody>
          <a:bodyPr>
            <a:normAutofit fontScale="92500"/>
          </a:bodyPr>
          <a:lstStyle/>
          <a:p>
            <a:r>
              <a:rPr lang="en-US" dirty="0"/>
              <a:t>Voice control is a technology that enables users to operate devices and perform tasks using spoken commands. It relies on speech recognition and natural language processing (NLP) to interpret and execute user in</a:t>
            </a:r>
          </a:p>
          <a:p>
            <a:r>
              <a:rPr lang="en-US" dirty="0"/>
              <a:t>Speech Recognition: The system converts spoken words into </a:t>
            </a:r>
            <a:r>
              <a:rPr lang="en-US" dirty="0" err="1"/>
              <a:t>text.Natural</a:t>
            </a:r>
            <a:r>
              <a:rPr lang="en-US" dirty="0"/>
              <a:t> Language Processing (NLP): It interprets the meaning of the </a:t>
            </a:r>
            <a:r>
              <a:rPr lang="en-US" dirty="0" err="1"/>
              <a:t>command.Action</a:t>
            </a:r>
            <a:r>
              <a:rPr lang="en-US" dirty="0"/>
              <a:t> Execution: The system triggers the appropriate response, such as opening an app, making a call, or controlling a smart </a:t>
            </a:r>
            <a:r>
              <a:rPr lang="en-US" dirty="0" err="1"/>
              <a:t>device.structions</a:t>
            </a:r>
            <a:r>
              <a:rPr lang="en-US" dirty="0"/>
              <a:t> without the need for physical input.</a:t>
            </a:r>
          </a:p>
        </p:txBody>
      </p:sp>
      <p:pic>
        <p:nvPicPr>
          <p:cNvPr id="5" name="Picture 4">
            <a:extLst>
              <a:ext uri="{FF2B5EF4-FFF2-40B4-BE49-F238E27FC236}">
                <a16:creationId xmlns:a16="http://schemas.microsoft.com/office/drawing/2014/main" id="{610CAEC4-3E84-1235-D1A0-5773A2AD4201}"/>
              </a:ext>
            </a:extLst>
          </p:cNvPr>
          <p:cNvPicPr>
            <a:picLocks noChangeAspect="1"/>
          </p:cNvPicPr>
          <p:nvPr/>
        </p:nvPicPr>
        <p:blipFill>
          <a:blip r:embed="rId2"/>
          <a:stretch>
            <a:fillRect/>
          </a:stretch>
        </p:blipFill>
        <p:spPr>
          <a:xfrm>
            <a:off x="9547123" y="2170010"/>
            <a:ext cx="2517980" cy="2517980"/>
          </a:xfrm>
          <a:prstGeom prst="rect">
            <a:avLst/>
          </a:prstGeom>
        </p:spPr>
      </p:pic>
    </p:spTree>
    <p:extLst>
      <p:ext uri="{BB962C8B-B14F-4D97-AF65-F5344CB8AC3E}">
        <p14:creationId xmlns:p14="http://schemas.microsoft.com/office/powerpoint/2010/main" val="191162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072017-CC89-854D-3F98-88CB47574C00}"/>
              </a:ext>
            </a:extLst>
          </p:cNvPr>
          <p:cNvPicPr>
            <a:picLocks noChangeAspect="1"/>
          </p:cNvPicPr>
          <p:nvPr/>
        </p:nvPicPr>
        <p:blipFill>
          <a:blip r:embed="rId2"/>
          <a:stretch>
            <a:fillRect/>
          </a:stretch>
        </p:blipFill>
        <p:spPr>
          <a:xfrm>
            <a:off x="1282033" y="529251"/>
            <a:ext cx="9877580" cy="5948448"/>
          </a:xfrm>
          <a:prstGeom prst="rect">
            <a:avLst/>
          </a:prstGeom>
        </p:spPr>
      </p:pic>
    </p:spTree>
    <p:extLst>
      <p:ext uri="{BB962C8B-B14F-4D97-AF65-F5344CB8AC3E}">
        <p14:creationId xmlns:p14="http://schemas.microsoft.com/office/powerpoint/2010/main" val="321009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AD84-0501-9C9E-DC23-220A55A0BD3D}"/>
              </a:ext>
            </a:extLst>
          </p:cNvPr>
          <p:cNvSpPr>
            <a:spLocks noGrp="1"/>
          </p:cNvSpPr>
          <p:nvPr>
            <p:ph type="title"/>
          </p:nvPr>
        </p:nvSpPr>
        <p:spPr/>
        <p:txBody>
          <a:bodyPr/>
          <a:lstStyle/>
          <a:p>
            <a:r>
              <a:rPr lang="en-IN" dirty="0"/>
              <a:t>Face Detection</a:t>
            </a:r>
          </a:p>
        </p:txBody>
      </p:sp>
      <p:sp>
        <p:nvSpPr>
          <p:cNvPr id="3" name="Text Placeholder 2">
            <a:extLst>
              <a:ext uri="{FF2B5EF4-FFF2-40B4-BE49-F238E27FC236}">
                <a16:creationId xmlns:a16="http://schemas.microsoft.com/office/drawing/2014/main" id="{8A99BDF1-1808-86F2-044F-3137D0F2BAA7}"/>
              </a:ext>
            </a:extLst>
          </p:cNvPr>
          <p:cNvSpPr>
            <a:spLocks noGrp="1"/>
          </p:cNvSpPr>
          <p:nvPr>
            <p:ph type="body" idx="1"/>
          </p:nvPr>
        </p:nvSpPr>
        <p:spPr>
          <a:xfrm>
            <a:off x="838200" y="1825625"/>
            <a:ext cx="8335297" cy="4201549"/>
          </a:xfrm>
        </p:spPr>
        <p:txBody>
          <a:bodyPr>
            <a:normAutofit fontScale="92500" lnSpcReduction="10000"/>
          </a:bodyPr>
          <a:lstStyle/>
          <a:p>
            <a:r>
              <a:rPr lang="en-US" dirty="0"/>
              <a:t>Face detection using a Raspberry Pi for blind individuals is a computer vision-based assistive technology that identifies human faces in real-time and provides audio feedback to help visually impaired users recognize people around them.</a:t>
            </a:r>
          </a:p>
          <a:p>
            <a:r>
              <a:rPr lang="en-US" dirty="0"/>
              <a:t>A camera module to capture images Face detection algorithms (like OpenCV's Har cascades or deep learning models)Face recognition (optional) to identify known individuals Text-to-speech (TTS) to announce detected faces aloud This technology enhances independence for blind users by allowing them to recognize people without physical assistance.</a:t>
            </a:r>
            <a:endParaRPr lang="en-IN" dirty="0"/>
          </a:p>
        </p:txBody>
      </p:sp>
      <p:pic>
        <p:nvPicPr>
          <p:cNvPr id="5" name="Picture 4">
            <a:extLst>
              <a:ext uri="{FF2B5EF4-FFF2-40B4-BE49-F238E27FC236}">
                <a16:creationId xmlns:a16="http://schemas.microsoft.com/office/drawing/2014/main" id="{F8E06A3A-BCF8-1315-AD90-E288717ACAF6}"/>
              </a:ext>
            </a:extLst>
          </p:cNvPr>
          <p:cNvPicPr>
            <a:picLocks noChangeAspect="1"/>
          </p:cNvPicPr>
          <p:nvPr/>
        </p:nvPicPr>
        <p:blipFill>
          <a:blip r:embed="rId2"/>
          <a:stretch>
            <a:fillRect/>
          </a:stretch>
        </p:blipFill>
        <p:spPr>
          <a:xfrm>
            <a:off x="9173497" y="2052484"/>
            <a:ext cx="2871019" cy="2755490"/>
          </a:xfrm>
          <a:prstGeom prst="rect">
            <a:avLst/>
          </a:prstGeom>
        </p:spPr>
      </p:pic>
    </p:spTree>
    <p:extLst>
      <p:ext uri="{BB962C8B-B14F-4D97-AF65-F5344CB8AC3E}">
        <p14:creationId xmlns:p14="http://schemas.microsoft.com/office/powerpoint/2010/main" val="48991564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1079</Words>
  <Application>Microsoft Office PowerPoint</Application>
  <PresentationFormat>Widescreen</PresentationFormat>
  <Paragraphs>63</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Verdana</vt:lpstr>
      <vt:lpstr>Office Theme</vt:lpstr>
      <vt:lpstr>PowerPoint Presentation</vt:lpstr>
      <vt:lpstr>PowerPoint Presentation</vt:lpstr>
      <vt:lpstr>PowerPoint Presentation</vt:lpstr>
      <vt:lpstr>PowerPoint Presentation</vt:lpstr>
      <vt:lpstr>Methodology:    The methodology involves designing sensor-based systems powered by Raspberry Pi: ultrasonic sensors for obstacle detection in wheelchairs, a camera and ML for object identification, image processing with OpenCV for Braille text conversion, and voice recognition with IoT integration for home automation, ensuring real-time functionality and user accessibility.</vt:lpstr>
      <vt:lpstr>Voice Guidence</vt:lpstr>
      <vt:lpstr>Voice control</vt:lpstr>
      <vt:lpstr>PowerPoint Presentation</vt:lpstr>
      <vt:lpstr>Face Detection</vt:lpstr>
      <vt:lpstr>Page Reader</vt:lpstr>
      <vt:lpstr>Object Detection</vt:lpstr>
      <vt:lpstr>PowerPoint Presentation</vt:lpstr>
      <vt:lpstr>Distance Measurement</vt:lpstr>
      <vt:lpstr>PowerPoint Presentation</vt:lpstr>
      <vt:lpstr>PowerPoint Presentation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S</dc:creator>
  <cp:lastModifiedBy>JARVIS -- A.K</cp:lastModifiedBy>
  <cp:revision>9</cp:revision>
  <dcterms:created xsi:type="dcterms:W3CDTF">2023-01-09T17:31:25Z</dcterms:created>
  <dcterms:modified xsi:type="dcterms:W3CDTF">2025-02-08T05:05:01Z</dcterms:modified>
</cp:coreProperties>
</file>