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1" r:id="rId4"/>
    <p:sldId id="304" r:id="rId5"/>
    <p:sldId id="295" r:id="rId6"/>
    <p:sldId id="296" r:id="rId7"/>
    <p:sldId id="272" r:id="rId8"/>
    <p:sldId id="298" r:id="rId9"/>
    <p:sldId id="300" r:id="rId10"/>
    <p:sldId id="299" r:id="rId11"/>
    <p:sldId id="288" r:id="rId12"/>
    <p:sldId id="305" r:id="rId13"/>
    <p:sldId id="306" r:id="rId14"/>
    <p:sldId id="307" r:id="rId15"/>
    <p:sldId id="310" r:id="rId16"/>
    <p:sldId id="313" r:id="rId17"/>
    <p:sldId id="311" r:id="rId18"/>
    <p:sldId id="312" r:id="rId19"/>
    <p:sldId id="268" r:id="rId20"/>
  </p:sldIdLst>
  <p:sldSz cx="12192000" cy="6856413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CAFF182E-237E-46E6-BC33-07214B94E229}">
          <p14:sldIdLst>
            <p14:sldId id="256"/>
            <p14:sldId id="278"/>
            <p14:sldId id="271"/>
            <p14:sldId id="304"/>
            <p14:sldId id="295"/>
            <p14:sldId id="296"/>
            <p14:sldId id="272"/>
            <p14:sldId id="298"/>
            <p14:sldId id="300"/>
            <p14:sldId id="299"/>
            <p14:sldId id="288"/>
            <p14:sldId id="305"/>
            <p14:sldId id="306"/>
            <p14:sldId id="307"/>
            <p14:sldId id="310"/>
            <p14:sldId id="313"/>
            <p14:sldId id="311"/>
            <p14:sldId id="31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717-ADDC-4AE9-900B-C463086DD07D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1F0A-D37E-47BA-9D8C-B3161F02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41F0A-D37E-47BA-9D8C-B3161F028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0052CC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0052CC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005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9" y="11048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0052CC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0052CC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005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821" y="340581"/>
            <a:ext cx="10976357" cy="10081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0052CC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287" y="2027922"/>
            <a:ext cx="5947409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9232" y="6446049"/>
            <a:ext cx="12109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499" y="6455746"/>
            <a:ext cx="187325" cy="12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CA2AF"/>
                </a:solidFill>
                <a:latin typeface="Suisse Int'l"/>
                <a:cs typeface="Suisse Int'l"/>
              </a:defRPr>
            </a:lvl1pPr>
          </a:lstStyle>
          <a:p>
            <a:pPr marL="38100">
              <a:lnSpc>
                <a:spcPts val="9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91498" y="3772488"/>
            <a:ext cx="2362200" cy="16049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en-US" sz="2000" b="1" spc="-155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Presented by-</a:t>
            </a:r>
          </a:p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en-US" sz="2000" spc="-155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Vanamoju Preethi</a:t>
            </a:r>
          </a:p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en-US" sz="2000" spc="-155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Aakriti Tripathi</a:t>
            </a:r>
          </a:p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en-US" sz="2000" spc="-155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Nandi Gopi Kumar</a:t>
            </a:r>
          </a:p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en-US" sz="2000" spc="-155" dirty="0">
                <a:solidFill>
                  <a:srgbClr val="0066FF"/>
                </a:solidFill>
                <a:latin typeface="+mj-lt"/>
                <a:cs typeface="Times New Roman" panose="02020603050405020304" pitchFamily="18" charset="0"/>
              </a:rPr>
              <a:t>Renangi Ganesh</a:t>
            </a:r>
            <a:endParaRPr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57199"/>
            <a:ext cx="76200" cy="5943600"/>
          </a:xfrm>
          <a:custGeom>
            <a:avLst/>
            <a:gdLst/>
            <a:ahLst/>
            <a:cxnLst/>
            <a:rect l="l" t="t" r="r" b="b"/>
            <a:pathLst>
              <a:path w="76200" h="5943600">
                <a:moveTo>
                  <a:pt x="76199" y="5943599"/>
                </a:moveTo>
                <a:lnTo>
                  <a:pt x="0" y="5943599"/>
                </a:lnTo>
                <a:lnTo>
                  <a:pt x="0" y="0"/>
                </a:lnTo>
                <a:lnTo>
                  <a:pt x="76199" y="0"/>
                </a:lnTo>
                <a:lnTo>
                  <a:pt x="76199" y="59435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0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CEDCEB-B55F-F2AA-6A76-CCDAC33A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21" y="1675606"/>
            <a:ext cx="10593579" cy="73866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+mj-lt"/>
              </a:rPr>
              <a:t>Credit Risk Assessment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CEC1-4FCA-F605-C1A3-DEB20183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8406"/>
            <a:ext cx="9104313" cy="417037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Building ETL Pipelines in AWS  and Databricks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Pipeline Orchestration  in AWS AND DATABRICKS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Error Handling mechanisms in AWS AND DATABRICKS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Data Quality checks  using DLT expectations and other approaches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Building ALERTS , Audit and error logs in Databricks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Data Visualisation for better analysis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>
                <a:latin typeface="+mj-lt"/>
              </a:rPr>
              <a:t>Git Integration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2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B191-9111-54F7-7C60-5D6681FB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64652"/>
            <a:ext cx="10591800" cy="4339650"/>
          </a:xfrm>
        </p:spPr>
        <p:txBody>
          <a:bodyPr/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Schema Validation </a:t>
            </a:r>
            <a:r>
              <a:rPr lang="en-US" sz="2200" dirty="0">
                <a:latin typeface="+mj-lt"/>
              </a:rPr>
              <a:t>– Enforce expected schema (column names, data types, mandatory fields) to detect malformed records.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Deduplication &amp; Integrity Checks </a:t>
            </a:r>
            <a:r>
              <a:rPr lang="en-US" sz="2200" dirty="0">
                <a:latin typeface="+mj-lt"/>
              </a:rPr>
              <a:t>– Remove duplicate applications, validate primary keys (e.g., applicant_id, loan_id).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Null &amp; Outlier Handling </a:t>
            </a:r>
            <a:r>
              <a:rPr lang="en-US" sz="2200" dirty="0">
                <a:latin typeface="+mj-lt"/>
              </a:rPr>
              <a:t>– Apply default values, imputation, or rejection rules for missing/invalid fields (e.g., negative loan amounts).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Error Logging </a:t>
            </a:r>
            <a:r>
              <a:rPr lang="en-US" sz="2200" dirty="0">
                <a:latin typeface="+mj-lt"/>
              </a:rPr>
              <a:t>– Capture failed records in a dedicated error table/logs (e.g., credit_catalog.logs.etl_errors) with timestamp &amp; error reason.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B72FB6-CDD9-BE90-D93F-5AFC74D4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157"/>
            <a:ext cx="10976357" cy="615553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Error Handling &amp; Data Quality Checks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41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350C-FCA9-5EBA-005C-E00E951C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FBF2-3E8B-061A-84B7-257F3A08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501101"/>
            <a:ext cx="10591800" cy="5355312"/>
          </a:xfrm>
        </p:spPr>
        <p:txBody>
          <a:bodyPr/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/>
              <a:t>Workflow Orchestration </a:t>
            </a:r>
            <a:r>
              <a:rPr lang="en-US" sz="2200" dirty="0"/>
              <a:t>– Use AWS Glue Workflows (AWS setup) or Databricks Workflows (Databricks setup) to chain ETL jobs in sequence (Bronze → Silver → Gold).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/>
              <a:t>Job Scheduling </a:t>
            </a:r>
            <a:r>
              <a:rPr lang="en-US" sz="2200" dirty="0"/>
              <a:t>– Configure daily batch runs at 5 AM UTC using Event Bridge (AWS) or built-in scheduler (Databricks).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/>
              <a:t>Dependency Management </a:t>
            </a:r>
            <a:r>
              <a:rPr lang="en-US" sz="2200" dirty="0"/>
              <a:t>– Ensure downstream jobs (Silver/Gold) run only after upstream tasks (Bronze/Silver) succeed.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/>
              <a:t>Monitoring &amp; Logging </a:t>
            </a:r>
            <a:r>
              <a:rPr lang="en-US" sz="2200" dirty="0"/>
              <a:t>– Track job execution with CloudWatch (AWS) or Databricks Job Runs UI, storing logs for audits.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/>
              <a:t>Failure Handling &amp; Alerts </a:t>
            </a:r>
            <a:r>
              <a:rPr lang="en-US" sz="2200" dirty="0"/>
              <a:t>– On job failure, send alerts via SNS/email and rerun failed tasks without reprocessing entire pipeline.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535713-5699-4B6E-71A8-7BAC45CD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06"/>
            <a:ext cx="10976357" cy="615553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Pipeline orchestration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0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9F3E-1C05-6BD3-70F7-CD5088F94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D318-C0A0-88D3-CA05-FC917ECE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959" y="1452959"/>
            <a:ext cx="10359641" cy="5450851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Job Monitoring </a:t>
            </a:r>
            <a:r>
              <a:rPr lang="en-US" sz="2200" dirty="0">
                <a:latin typeface="+mj-lt"/>
              </a:rPr>
              <a:t>– Track ETL job runs in Databricks Jobs UI or AWS Glue/CloudWatch (status: success, failed, duration, DPU usage).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Data Quality Alerts </a:t>
            </a:r>
            <a:r>
              <a:rPr lang="en-US" sz="2200" dirty="0">
                <a:latin typeface="+mj-lt"/>
              </a:rPr>
              <a:t>– Trigger alerts if schema mismatches, duplicate counts, or null ratios exceed thresholds.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Error Logging </a:t>
            </a:r>
            <a:r>
              <a:rPr lang="en-US" sz="2200" dirty="0">
                <a:latin typeface="+mj-lt"/>
              </a:rPr>
              <a:t>– Log failed records and exceptions into a dedicated table (e.g., credit_catalog.logs.etl_errors) for root-cause analysis.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Notifications </a:t>
            </a:r>
            <a:r>
              <a:rPr lang="en-US" sz="2200" dirty="0">
                <a:latin typeface="+mj-lt"/>
              </a:rPr>
              <a:t>– Integrate with Amazon SNS (AWS) or Databricks email/webhook alerts to notify stakeholders instantly on failures or anomalies.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+mj-lt"/>
              </a:rPr>
              <a:t>Performance &amp; Cost Monitoring </a:t>
            </a:r>
            <a:r>
              <a:rPr lang="en-US" sz="2200" dirty="0">
                <a:latin typeface="+mj-lt"/>
              </a:rPr>
              <a:t>– Use CloudWatch metrics / Databricks Ganglia metrics to track job runtime, storage growth, and optimize cluster/DPU costs.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97CD7-F253-75D5-0162-73040551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06"/>
            <a:ext cx="10976357" cy="615553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Alerts / Monitoring /  logging 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04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542DD-61F0-513F-6C4F-8311F079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A42-FEE6-A180-1E1D-B1507FF9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79" y="1599406"/>
            <a:ext cx="10359641" cy="3063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500" b="1" dirty="0">
                <a:latin typeface="+mj-lt"/>
              </a:rPr>
              <a:t>BUILD ETL PIPELINES IN AWS AND DATA BRICKS AS PER REQUIREMENT: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>
                <a:latin typeface="+mj-lt"/>
              </a:rPr>
              <a:t>Data ingestion into aws delate lake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>
                <a:latin typeface="+mj-lt"/>
              </a:rPr>
              <a:t>Building catalogues and feeding unity catalogue tables in bronze layer from aws s3 ingested data file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>
                <a:latin typeface="+mj-lt"/>
              </a:rPr>
              <a:t>Building catalogues and feeding unity catalogue tables in Silver layer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>
                <a:latin typeface="+mj-lt"/>
              </a:rPr>
              <a:t>Building catalogues and feeding unity catalogue tables in Gold layer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6880C4-4F03-64C9-3C44-90A89AF9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06"/>
            <a:ext cx="10976357" cy="615553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Development of Lakehouse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0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CB42-EC19-94B9-85D0-87A23CC3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E2B4C-6B4C-93AE-DD3C-7938FCA7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Visualization</a:t>
            </a:r>
            <a:endParaRPr lang="en-IN" sz="40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D66B50-52F3-0CFB-C7E0-4389E9C9F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8" y="1433968"/>
            <a:ext cx="5326352" cy="4661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8C7BF9-1C3D-2DCD-4242-7EBF03977A66}"/>
              </a:ext>
            </a:extLst>
          </p:cNvPr>
          <p:cNvSpPr txBox="1"/>
          <p:nvPr/>
        </p:nvSpPr>
        <p:spPr>
          <a:xfrm>
            <a:off x="6257826" y="1675606"/>
            <a:ext cx="532635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This is a histogram, a type of bar chart used to show the distribution of a continuous variable.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x-axis represents the </a:t>
            </a:r>
            <a:r>
              <a:rPr lang="en-US" sz="2000" dirty="0" err="1">
                <a:latin typeface="+mj-lt"/>
              </a:rPr>
              <a:t>avg_risk_score</a:t>
            </a:r>
            <a:r>
              <a:rPr lang="en-US" sz="2000" dirty="0">
                <a:latin typeface="+mj-lt"/>
              </a:rPr>
              <a:t> values, which are grouped into bins (e.g., 0.0-0.1, 0.1-0.2, etc.). The y-axis represents the frequency or count—the number of cases that fall within each score range.</a:t>
            </a:r>
          </a:p>
        </p:txBody>
      </p:sp>
    </p:spTree>
    <p:extLst>
      <p:ext uri="{BB962C8B-B14F-4D97-AF65-F5344CB8AC3E}">
        <p14:creationId xmlns:p14="http://schemas.microsoft.com/office/powerpoint/2010/main" val="37078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B22B-7A2A-D6E3-BD69-A09D68B5E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64908C-FE0A-D761-70E5-5DD409DC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Visualization</a:t>
            </a:r>
            <a:endParaRPr lang="en-IN" sz="40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1EE656-9731-1252-428D-6C435FF41D45}"/>
              </a:ext>
            </a:extLst>
          </p:cNvPr>
          <p:cNvSpPr txBox="1"/>
          <p:nvPr/>
        </p:nvSpPr>
        <p:spPr>
          <a:xfrm>
            <a:off x="6248400" y="1666995"/>
            <a:ext cx="51816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This graph is a Bar Graph showing the distribution of </a:t>
            </a:r>
            <a:r>
              <a:rPr lang="en-US" sz="2000" dirty="0" err="1">
                <a:latin typeface="+mj-lt"/>
              </a:rPr>
              <a:t>Loan_intent</a:t>
            </a:r>
            <a:r>
              <a:rPr lang="en-US" sz="2000" dirty="0"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X-axis (</a:t>
            </a:r>
            <a:r>
              <a:rPr lang="en-US" sz="2000" dirty="0" err="1">
                <a:latin typeface="+mj-lt"/>
              </a:rPr>
              <a:t>loan_intent</a:t>
            </a:r>
            <a:r>
              <a:rPr lang="en-US" sz="2000" dirty="0">
                <a:latin typeface="+mj-lt"/>
              </a:rPr>
              <a:t>): Represents the purpose of loan applications such </a:t>
            </a:r>
            <a:r>
              <a:rPr lang="en-US" sz="2000" dirty="0" err="1">
                <a:latin typeface="+mj-lt"/>
              </a:rPr>
              <a:t>as:Debt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ConsolidationEducationHome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ImprovementMedicalPersonalVentureY</a:t>
            </a:r>
            <a:r>
              <a:rPr lang="en-US" sz="2000" dirty="0">
                <a:latin typeface="+mj-lt"/>
              </a:rPr>
              <a:t>-axis: Represents the number of loan applications (though the exact scale isn’t visible in the image).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C9768-FD05-1B13-57E8-F57120BF1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1" y="1828006"/>
            <a:ext cx="506956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E287-0182-B82C-1026-00AF772B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DEB8-9C97-B029-C776-3BEF11DF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79" y="1523207"/>
            <a:ext cx="10359641" cy="451803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Data Validation: Testing Use </a:t>
            </a:r>
            <a:r>
              <a:rPr lang="en-US" sz="2200" dirty="0" err="1">
                <a:latin typeface="+mj-lt"/>
              </a:rPr>
              <a:t>Pytest</a:t>
            </a:r>
            <a:r>
              <a:rPr lang="en-US" sz="2200" dirty="0">
                <a:latin typeface="+mj-lt"/>
              </a:rPr>
              <a:t> to write unit tests that check for missing values, invalid formats, or incorrect data types in incoming loan applications. Example: Ensure </a:t>
            </a:r>
            <a:r>
              <a:rPr lang="en-US" sz="2200" dirty="0" err="1">
                <a:latin typeface="+mj-lt"/>
              </a:rPr>
              <a:t>loan_amount</a:t>
            </a:r>
            <a:r>
              <a:rPr lang="en-US" sz="2200" dirty="0">
                <a:latin typeface="+mj-lt"/>
              </a:rPr>
              <a:t> is always positive, </a:t>
            </a:r>
            <a:r>
              <a:rPr lang="en-US" sz="2200" dirty="0" err="1">
                <a:latin typeface="+mj-lt"/>
              </a:rPr>
              <a:t>credit_score</a:t>
            </a:r>
            <a:r>
              <a:rPr lang="en-US" sz="2200" dirty="0">
                <a:latin typeface="+mj-lt"/>
              </a:rPr>
              <a:t> falls within a valid range.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Business Rule Validation </a:t>
            </a:r>
            <a:r>
              <a:rPr lang="en-US" sz="2200" b="1" dirty="0">
                <a:latin typeface="+mj-lt"/>
              </a:rPr>
              <a:t>: </a:t>
            </a:r>
            <a:r>
              <a:rPr lang="en-US" sz="2200" dirty="0">
                <a:latin typeface="+mj-lt"/>
              </a:rPr>
              <a:t>Test risk rules such as: </a:t>
            </a:r>
            <a:r>
              <a:rPr lang="en-US" sz="2200" i="1" dirty="0">
                <a:latin typeface="+mj-lt"/>
              </a:rPr>
              <a:t>If credit score &lt; 600 → mark as high risk</a:t>
            </a:r>
            <a:r>
              <a:rPr lang="en-US" sz="2200" dirty="0">
                <a:latin typeface="+mj-lt"/>
              </a:rPr>
              <a:t>. Unit tests confirm the logic is applied consistently across datasets.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Pipeline Component Testing: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Each stage (data ingestion → transformation → model scoring → output) is tested separately with </a:t>
            </a:r>
            <a:r>
              <a:rPr lang="en-US" sz="2200" dirty="0" err="1">
                <a:latin typeface="+mj-lt"/>
              </a:rPr>
              <a:t>Pytest</a:t>
            </a:r>
            <a:r>
              <a:rPr lang="en-US" sz="2200" dirty="0">
                <a:latin typeface="+mj-lt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2A47C6-B9BF-C9AC-0A68-0A01941E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06"/>
            <a:ext cx="10976357" cy="615553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00B0F0"/>
                </a:solidFill>
                <a:latin typeface="+mj-lt"/>
              </a:rPr>
              <a:t>Testing ETL Pipelines</a:t>
            </a:r>
          </a:p>
        </p:txBody>
      </p:sp>
    </p:spTree>
    <p:extLst>
      <p:ext uri="{BB962C8B-B14F-4D97-AF65-F5344CB8AC3E}">
        <p14:creationId xmlns:p14="http://schemas.microsoft.com/office/powerpoint/2010/main" val="361490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4AB4-F9F8-A6B9-B831-A6A32D31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696F8B-B738-680F-FD40-F8D4A883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06"/>
            <a:ext cx="10976357" cy="615553"/>
          </a:xfrm>
        </p:spPr>
        <p:txBody>
          <a:bodyPr/>
          <a:lstStyle/>
          <a:p>
            <a:pPr algn="l"/>
            <a:r>
              <a:rPr lang="en-US" sz="4000" spc="-105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4000" spc="-254" dirty="0">
                <a:solidFill>
                  <a:srgbClr val="00B0F0"/>
                </a:solidFill>
                <a:latin typeface="+mj-lt"/>
              </a:rPr>
              <a:t>Business</a:t>
            </a:r>
            <a:r>
              <a:rPr lang="en-US" sz="4000" spc="-11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4000" spc="-270" dirty="0">
                <a:solidFill>
                  <a:srgbClr val="00B0F0"/>
                </a:solidFill>
                <a:latin typeface="+mj-lt"/>
              </a:rPr>
              <a:t>Impact</a:t>
            </a:r>
            <a:r>
              <a:rPr lang="en-US" sz="4000" spc="-105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4000" spc="-320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4000" spc="-11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4000" spc="-315" dirty="0">
                <a:solidFill>
                  <a:srgbClr val="00B0F0"/>
                </a:solidFill>
                <a:latin typeface="+mj-lt"/>
              </a:rPr>
              <a:t>Outcomes</a:t>
            </a:r>
            <a:endParaRPr lang="en-IN" sz="4000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2" name="object 5">
            <a:extLst>
              <a:ext uri="{FF2B5EF4-FFF2-40B4-BE49-F238E27FC236}">
                <a16:creationId xmlns:a16="http://schemas.microsoft.com/office/drawing/2014/main" id="{7F45A837-5293-1427-1297-C2835B6C2C73}"/>
              </a:ext>
            </a:extLst>
          </p:cNvPr>
          <p:cNvGrpSpPr/>
          <p:nvPr/>
        </p:nvGrpSpPr>
        <p:grpSpPr>
          <a:xfrm>
            <a:off x="831448" y="1750896"/>
            <a:ext cx="8687435" cy="838200"/>
            <a:chOff x="620521" y="1427198"/>
            <a:chExt cx="8687435" cy="83820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91DF4621-3B39-1D6A-252B-A350CBC3A7BD}"/>
                </a:ext>
              </a:extLst>
            </p:cNvPr>
            <p:cNvSpPr/>
            <p:nvPr/>
          </p:nvSpPr>
          <p:spPr>
            <a:xfrm>
              <a:off x="636034" y="1427198"/>
              <a:ext cx="8672195" cy="838200"/>
            </a:xfrm>
            <a:custGeom>
              <a:avLst/>
              <a:gdLst/>
              <a:ahLst/>
              <a:cxnLst/>
              <a:rect l="l" t="t" r="r" b="b"/>
              <a:pathLst>
                <a:path w="8672195" h="838200">
                  <a:moveTo>
                    <a:pt x="8613805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8613805" y="0"/>
                  </a:lnTo>
                  <a:lnTo>
                    <a:pt x="8617840" y="397"/>
                  </a:lnTo>
                  <a:lnTo>
                    <a:pt x="8656488" y="21055"/>
                  </a:lnTo>
                  <a:lnTo>
                    <a:pt x="8671782" y="57977"/>
                  </a:lnTo>
                  <a:lnTo>
                    <a:pt x="8671782" y="779725"/>
                  </a:lnTo>
                  <a:lnTo>
                    <a:pt x="8656488" y="816647"/>
                  </a:lnTo>
                  <a:lnTo>
                    <a:pt x="8617840" y="837305"/>
                  </a:lnTo>
                  <a:lnTo>
                    <a:pt x="8613805" y="837703"/>
                  </a:lnTo>
                  <a:close/>
                </a:path>
              </a:pathLst>
            </a:custGeom>
            <a:solidFill>
              <a:srgbClr val="F6F9F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728F426-479F-E926-6A93-8C14869D087F}"/>
                </a:ext>
              </a:extLst>
            </p:cNvPr>
            <p:cNvSpPr/>
            <p:nvPr/>
          </p:nvSpPr>
          <p:spPr>
            <a:xfrm>
              <a:off x="620521" y="1427198"/>
              <a:ext cx="31115" cy="838200"/>
            </a:xfrm>
            <a:custGeom>
              <a:avLst/>
              <a:gdLst/>
              <a:ahLst/>
              <a:cxnLst/>
              <a:rect l="l" t="t" r="r" b="b"/>
              <a:pathLst>
                <a:path w="31115" h="838200">
                  <a:moveTo>
                    <a:pt x="31026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31026" y="0"/>
                  </a:lnTo>
                  <a:lnTo>
                    <a:pt x="31026" y="837703"/>
                  </a:lnTo>
                  <a:close/>
                </a:path>
              </a:pathLst>
            </a:custGeom>
            <a:solidFill>
              <a:srgbClr val="005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E477ADB0-0F13-30D7-7CC6-E3AFEEF149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77" y="1613354"/>
              <a:ext cx="186156" cy="186156"/>
            </a:xfrm>
            <a:prstGeom prst="rect">
              <a:avLst/>
            </a:prstGeom>
          </p:spPr>
        </p:pic>
      </p:grpSp>
      <p:grpSp>
        <p:nvGrpSpPr>
          <p:cNvPr id="8" name="object 9">
            <a:extLst>
              <a:ext uri="{FF2B5EF4-FFF2-40B4-BE49-F238E27FC236}">
                <a16:creationId xmlns:a16="http://schemas.microsoft.com/office/drawing/2014/main" id="{EA02DC14-DA85-5ED1-25F5-3D9CEB93E6B3}"/>
              </a:ext>
            </a:extLst>
          </p:cNvPr>
          <p:cNvGrpSpPr/>
          <p:nvPr/>
        </p:nvGrpSpPr>
        <p:grpSpPr>
          <a:xfrm>
            <a:off x="831448" y="2759025"/>
            <a:ext cx="8687435" cy="838200"/>
            <a:chOff x="620521" y="2451058"/>
            <a:chExt cx="8687435" cy="838200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720827AC-D477-B75B-01B2-1059079CF0C3}"/>
                </a:ext>
              </a:extLst>
            </p:cNvPr>
            <p:cNvSpPr/>
            <p:nvPr/>
          </p:nvSpPr>
          <p:spPr>
            <a:xfrm>
              <a:off x="636034" y="2451058"/>
              <a:ext cx="8672195" cy="838200"/>
            </a:xfrm>
            <a:custGeom>
              <a:avLst/>
              <a:gdLst/>
              <a:ahLst/>
              <a:cxnLst/>
              <a:rect l="l" t="t" r="r" b="b"/>
              <a:pathLst>
                <a:path w="8672195" h="838200">
                  <a:moveTo>
                    <a:pt x="8613805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8613805" y="0"/>
                  </a:lnTo>
                  <a:lnTo>
                    <a:pt x="8617840" y="397"/>
                  </a:lnTo>
                  <a:lnTo>
                    <a:pt x="8656488" y="21055"/>
                  </a:lnTo>
                  <a:lnTo>
                    <a:pt x="8671782" y="57977"/>
                  </a:lnTo>
                  <a:lnTo>
                    <a:pt x="8671782" y="779725"/>
                  </a:lnTo>
                  <a:lnTo>
                    <a:pt x="8656488" y="816647"/>
                  </a:lnTo>
                  <a:lnTo>
                    <a:pt x="8617840" y="837305"/>
                  </a:lnTo>
                  <a:lnTo>
                    <a:pt x="8613805" y="837703"/>
                  </a:lnTo>
                  <a:close/>
                </a:path>
              </a:pathLst>
            </a:custGeom>
            <a:solidFill>
              <a:srgbClr val="F6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7C9E96C1-ADB2-102B-1679-3812489DBFFF}"/>
                </a:ext>
              </a:extLst>
            </p:cNvPr>
            <p:cNvSpPr/>
            <p:nvPr/>
          </p:nvSpPr>
          <p:spPr>
            <a:xfrm>
              <a:off x="620521" y="2451058"/>
              <a:ext cx="31115" cy="838200"/>
            </a:xfrm>
            <a:custGeom>
              <a:avLst/>
              <a:gdLst/>
              <a:ahLst/>
              <a:cxnLst/>
              <a:rect l="l" t="t" r="r" b="b"/>
              <a:pathLst>
                <a:path w="31115" h="838200">
                  <a:moveTo>
                    <a:pt x="31026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31026" y="0"/>
                  </a:lnTo>
                  <a:lnTo>
                    <a:pt x="31026" y="837703"/>
                  </a:lnTo>
                  <a:close/>
                </a:path>
              </a:pathLst>
            </a:custGeom>
            <a:solidFill>
              <a:srgbClr val="005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F800D461-5D70-7398-68C2-38BBF064A1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778" y="2637214"/>
              <a:ext cx="185954" cy="186156"/>
            </a:xfrm>
            <a:prstGeom prst="rect">
              <a:avLst/>
            </a:prstGeom>
          </p:spPr>
        </p:pic>
      </p:grpSp>
      <p:grpSp>
        <p:nvGrpSpPr>
          <p:cNvPr id="12" name="object 13">
            <a:extLst>
              <a:ext uri="{FF2B5EF4-FFF2-40B4-BE49-F238E27FC236}">
                <a16:creationId xmlns:a16="http://schemas.microsoft.com/office/drawing/2014/main" id="{0C3F0098-176D-EEDA-F7D6-6DF91CE20F6E}"/>
              </a:ext>
            </a:extLst>
          </p:cNvPr>
          <p:cNvGrpSpPr/>
          <p:nvPr/>
        </p:nvGrpSpPr>
        <p:grpSpPr>
          <a:xfrm>
            <a:off x="826625" y="3783381"/>
            <a:ext cx="8687435" cy="838200"/>
            <a:chOff x="620521" y="3474918"/>
            <a:chExt cx="8687435" cy="838200"/>
          </a:xfrm>
        </p:grpSpPr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30771E00-51C2-B6CC-8192-532F8282619F}"/>
                </a:ext>
              </a:extLst>
            </p:cNvPr>
            <p:cNvSpPr/>
            <p:nvPr/>
          </p:nvSpPr>
          <p:spPr>
            <a:xfrm>
              <a:off x="636034" y="3474918"/>
              <a:ext cx="8672195" cy="838200"/>
            </a:xfrm>
            <a:custGeom>
              <a:avLst/>
              <a:gdLst/>
              <a:ahLst/>
              <a:cxnLst/>
              <a:rect l="l" t="t" r="r" b="b"/>
              <a:pathLst>
                <a:path w="8672195" h="838200">
                  <a:moveTo>
                    <a:pt x="8613805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8613805" y="0"/>
                  </a:lnTo>
                  <a:lnTo>
                    <a:pt x="8617840" y="397"/>
                  </a:lnTo>
                  <a:lnTo>
                    <a:pt x="8656488" y="21055"/>
                  </a:lnTo>
                  <a:lnTo>
                    <a:pt x="8671782" y="57977"/>
                  </a:lnTo>
                  <a:lnTo>
                    <a:pt x="8671782" y="779725"/>
                  </a:lnTo>
                  <a:lnTo>
                    <a:pt x="8656488" y="816647"/>
                  </a:lnTo>
                  <a:lnTo>
                    <a:pt x="8617840" y="837305"/>
                  </a:lnTo>
                  <a:lnTo>
                    <a:pt x="8613805" y="837703"/>
                  </a:lnTo>
                  <a:close/>
                </a:path>
              </a:pathLst>
            </a:custGeom>
            <a:solidFill>
              <a:srgbClr val="F6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6FFFE475-CEC7-4354-E8D9-9DADDCC25499}"/>
                </a:ext>
              </a:extLst>
            </p:cNvPr>
            <p:cNvSpPr/>
            <p:nvPr/>
          </p:nvSpPr>
          <p:spPr>
            <a:xfrm>
              <a:off x="620521" y="3474918"/>
              <a:ext cx="31115" cy="838200"/>
            </a:xfrm>
            <a:custGeom>
              <a:avLst/>
              <a:gdLst/>
              <a:ahLst/>
              <a:cxnLst/>
              <a:rect l="l" t="t" r="r" b="b"/>
              <a:pathLst>
                <a:path w="31115" h="838200">
                  <a:moveTo>
                    <a:pt x="31026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31026" y="0"/>
                  </a:lnTo>
                  <a:lnTo>
                    <a:pt x="31026" y="837703"/>
                  </a:lnTo>
                  <a:close/>
                </a:path>
              </a:pathLst>
            </a:custGeom>
            <a:solidFill>
              <a:srgbClr val="005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6">
              <a:extLst>
                <a:ext uri="{FF2B5EF4-FFF2-40B4-BE49-F238E27FC236}">
                  <a16:creationId xmlns:a16="http://schemas.microsoft.com/office/drawing/2014/main" id="{713D2892-1847-4306-13CB-3BDA804361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58" y="3661074"/>
              <a:ext cx="174594" cy="185865"/>
            </a:xfrm>
            <a:prstGeom prst="rect">
              <a:avLst/>
            </a:prstGeom>
          </p:spPr>
        </p:pic>
      </p:grpSp>
      <p:grpSp>
        <p:nvGrpSpPr>
          <p:cNvPr id="16" name="object 17">
            <a:extLst>
              <a:ext uri="{FF2B5EF4-FFF2-40B4-BE49-F238E27FC236}">
                <a16:creationId xmlns:a16="http://schemas.microsoft.com/office/drawing/2014/main" id="{28CB0750-8807-5F3E-8900-3F0446FD09A5}"/>
              </a:ext>
            </a:extLst>
          </p:cNvPr>
          <p:cNvGrpSpPr/>
          <p:nvPr/>
        </p:nvGrpSpPr>
        <p:grpSpPr>
          <a:xfrm>
            <a:off x="838200" y="4770460"/>
            <a:ext cx="8687435" cy="1045406"/>
            <a:chOff x="620521" y="4498778"/>
            <a:chExt cx="8687435" cy="838200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0D9801-11AA-1746-95DD-9540B6D0A771}"/>
                </a:ext>
              </a:extLst>
            </p:cNvPr>
            <p:cNvSpPr/>
            <p:nvPr/>
          </p:nvSpPr>
          <p:spPr>
            <a:xfrm>
              <a:off x="636034" y="4498778"/>
              <a:ext cx="8672195" cy="838200"/>
            </a:xfrm>
            <a:custGeom>
              <a:avLst/>
              <a:gdLst/>
              <a:ahLst/>
              <a:cxnLst/>
              <a:rect l="l" t="t" r="r" b="b"/>
              <a:pathLst>
                <a:path w="8672195" h="838200">
                  <a:moveTo>
                    <a:pt x="8613805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8613805" y="0"/>
                  </a:lnTo>
                  <a:lnTo>
                    <a:pt x="8617840" y="397"/>
                  </a:lnTo>
                  <a:lnTo>
                    <a:pt x="8656488" y="21055"/>
                  </a:lnTo>
                  <a:lnTo>
                    <a:pt x="8671782" y="57977"/>
                  </a:lnTo>
                  <a:lnTo>
                    <a:pt x="8671782" y="779725"/>
                  </a:lnTo>
                  <a:lnTo>
                    <a:pt x="8656488" y="816647"/>
                  </a:lnTo>
                  <a:lnTo>
                    <a:pt x="8617840" y="837305"/>
                  </a:lnTo>
                  <a:lnTo>
                    <a:pt x="8613805" y="837703"/>
                  </a:lnTo>
                  <a:close/>
                </a:path>
              </a:pathLst>
            </a:custGeom>
            <a:solidFill>
              <a:srgbClr val="F6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A389352-5343-FC29-339A-A6E4F36ED681}"/>
                </a:ext>
              </a:extLst>
            </p:cNvPr>
            <p:cNvSpPr/>
            <p:nvPr/>
          </p:nvSpPr>
          <p:spPr>
            <a:xfrm>
              <a:off x="620521" y="4498778"/>
              <a:ext cx="31115" cy="838200"/>
            </a:xfrm>
            <a:custGeom>
              <a:avLst/>
              <a:gdLst/>
              <a:ahLst/>
              <a:cxnLst/>
              <a:rect l="l" t="t" r="r" b="b"/>
              <a:pathLst>
                <a:path w="31115" h="838200">
                  <a:moveTo>
                    <a:pt x="31026" y="837703"/>
                  </a:moveTo>
                  <a:lnTo>
                    <a:pt x="0" y="837703"/>
                  </a:lnTo>
                  <a:lnTo>
                    <a:pt x="0" y="0"/>
                  </a:lnTo>
                  <a:lnTo>
                    <a:pt x="31026" y="0"/>
                  </a:lnTo>
                  <a:lnTo>
                    <a:pt x="31026" y="837703"/>
                  </a:lnTo>
                  <a:close/>
                </a:path>
              </a:pathLst>
            </a:custGeom>
            <a:solidFill>
              <a:srgbClr val="005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35E46B9-DBE8-FB1D-17C2-DDBD69B9CF1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12" y="4696569"/>
              <a:ext cx="162886" cy="1628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1E35726-4C81-6322-A823-8BF831411542}"/>
              </a:ext>
            </a:extLst>
          </p:cNvPr>
          <p:cNvSpPr txBox="1"/>
          <p:nvPr/>
        </p:nvSpPr>
        <p:spPr>
          <a:xfrm>
            <a:off x="1358801" y="1755147"/>
            <a:ext cx="81555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000" b="1" spc="-125" dirty="0">
                <a:solidFill>
                  <a:srgbClr val="0052CC"/>
                </a:solidFill>
                <a:latin typeface="+mj-lt"/>
                <a:cs typeface="Montserrat SemiBold"/>
              </a:rPr>
              <a:t>Accurate,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20" dirty="0">
                <a:solidFill>
                  <a:srgbClr val="0052CC"/>
                </a:solidFill>
                <a:latin typeface="+mj-lt"/>
                <a:cs typeface="Montserrat SemiBold"/>
              </a:rPr>
              <a:t>Transparent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14" dirty="0">
                <a:solidFill>
                  <a:srgbClr val="0052CC"/>
                </a:solidFill>
                <a:latin typeface="+mj-lt"/>
                <a:cs typeface="Montserrat SemiBold"/>
              </a:rPr>
              <a:t>Risk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25" dirty="0">
                <a:solidFill>
                  <a:srgbClr val="0052CC"/>
                </a:solidFill>
                <a:latin typeface="+mj-lt"/>
                <a:cs typeface="Montserrat SemiBold"/>
              </a:rPr>
              <a:t>Assessments</a:t>
            </a:r>
            <a:endParaRPr lang="en-US" sz="2000" dirty="0">
              <a:latin typeface="+mj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Comprehensive</a:t>
            </a:r>
            <a:r>
              <a:rPr lang="en-US" sz="2000" spc="-1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5" dirty="0">
                <a:solidFill>
                  <a:srgbClr val="374050"/>
                </a:solidFill>
                <a:latin typeface="+mj-lt"/>
                <a:cs typeface="Montserrat"/>
              </a:rPr>
              <a:t>data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0" dirty="0">
                <a:solidFill>
                  <a:srgbClr val="374050"/>
                </a:solidFill>
                <a:latin typeface="+mj-lt"/>
                <a:cs typeface="Montserrat"/>
              </a:rPr>
              <a:t>pipeline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ensures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5" dirty="0">
                <a:solidFill>
                  <a:srgbClr val="374050"/>
                </a:solidFill>
                <a:latin typeface="+mj-lt"/>
                <a:cs typeface="Montserrat"/>
              </a:rPr>
              <a:t>reliable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credit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evaluation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with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60" dirty="0">
                <a:solidFill>
                  <a:srgbClr val="374050"/>
                </a:solidFill>
                <a:latin typeface="+mj-lt"/>
                <a:cs typeface="Montserrat"/>
              </a:rPr>
              <a:t>full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audit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trail</a:t>
            </a:r>
            <a:endParaRPr lang="en-US" sz="2000" dirty="0">
              <a:latin typeface="+mj-lt"/>
              <a:cs typeface="Montserrat"/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6D503-435C-A0B9-3FD9-B2C1B81BC5D7}"/>
              </a:ext>
            </a:extLst>
          </p:cNvPr>
          <p:cNvSpPr txBox="1"/>
          <p:nvPr/>
        </p:nvSpPr>
        <p:spPr>
          <a:xfrm>
            <a:off x="1344333" y="2775252"/>
            <a:ext cx="885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5" dirty="0">
                <a:solidFill>
                  <a:srgbClr val="0052CC"/>
                </a:solidFill>
                <a:latin typeface="+mj-lt"/>
                <a:cs typeface="Montserrat SemiBold"/>
              </a:rPr>
              <a:t>Faster,</a:t>
            </a:r>
            <a:r>
              <a:rPr lang="en-US" sz="2000" b="1" spc="-4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35" dirty="0">
                <a:solidFill>
                  <a:srgbClr val="0052CC"/>
                </a:solidFill>
                <a:latin typeface="+mj-lt"/>
                <a:cs typeface="Montserrat SemiBold"/>
              </a:rPr>
              <a:t>Automated</a:t>
            </a:r>
            <a:r>
              <a:rPr lang="en-US" sz="2000" b="1" spc="-4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30" dirty="0">
                <a:solidFill>
                  <a:srgbClr val="0052CC"/>
                </a:solidFill>
                <a:latin typeface="+mj-lt"/>
                <a:cs typeface="Montserrat SemiBold"/>
              </a:rPr>
              <a:t>Loan</a:t>
            </a:r>
            <a:r>
              <a:rPr lang="en-US" sz="2000" b="1" spc="-4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Approvals</a:t>
            </a:r>
            <a:endParaRPr lang="en-US" sz="2000" dirty="0">
              <a:latin typeface="+mj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Streamlined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process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replaces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100" dirty="0">
                <a:solidFill>
                  <a:srgbClr val="374050"/>
                </a:solidFill>
                <a:latin typeface="+mj-lt"/>
                <a:cs typeface="Montserrat"/>
              </a:rPr>
              <a:t>manual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5" dirty="0">
                <a:solidFill>
                  <a:srgbClr val="374050"/>
                </a:solidFill>
                <a:latin typeface="+mj-lt"/>
                <a:cs typeface="Montserrat"/>
              </a:rPr>
              <a:t>reviews,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reducing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5" dirty="0">
                <a:solidFill>
                  <a:srgbClr val="374050"/>
                </a:solidFill>
                <a:latin typeface="+mj-lt"/>
                <a:cs typeface="Montserrat"/>
              </a:rPr>
              <a:t>decision</a:t>
            </a:r>
            <a:r>
              <a:rPr lang="en-US" sz="2000" spc="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20" dirty="0">
                <a:solidFill>
                  <a:srgbClr val="374050"/>
                </a:solidFill>
                <a:latin typeface="+mj-lt"/>
                <a:cs typeface="Montserrat"/>
              </a:rPr>
              <a:t>time</a:t>
            </a:r>
            <a:endParaRPr lang="en-US" sz="2000" dirty="0">
              <a:latin typeface="+mj-lt"/>
              <a:cs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3093BC-2A9A-C428-6067-4B9233FEDFE8}"/>
              </a:ext>
            </a:extLst>
          </p:cNvPr>
          <p:cNvSpPr txBox="1"/>
          <p:nvPr/>
        </p:nvSpPr>
        <p:spPr>
          <a:xfrm>
            <a:off x="1346428" y="3799474"/>
            <a:ext cx="82273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45" dirty="0">
                <a:solidFill>
                  <a:srgbClr val="0052CC"/>
                </a:solidFill>
                <a:latin typeface="+mj-lt"/>
                <a:cs typeface="Montserrat SemiBold"/>
              </a:rPr>
              <a:t>Fewer</a:t>
            </a:r>
            <a:r>
              <a:rPr lang="en-US" sz="2000" b="1" spc="-3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0" dirty="0">
                <a:solidFill>
                  <a:srgbClr val="0052CC"/>
                </a:solidFill>
                <a:latin typeface="+mj-lt"/>
                <a:cs typeface="Montserrat SemiBold"/>
              </a:rPr>
              <a:t>Defaults,</a:t>
            </a:r>
            <a:r>
              <a:rPr lang="en-US" sz="2000" b="1" spc="-2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14" dirty="0">
                <a:solidFill>
                  <a:srgbClr val="0052CC"/>
                </a:solidFill>
                <a:latin typeface="+mj-lt"/>
                <a:cs typeface="Montserrat SemiBold"/>
              </a:rPr>
              <a:t>Better</a:t>
            </a:r>
            <a:r>
              <a:rPr lang="en-US" sz="2000" b="1" spc="-2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14" dirty="0">
                <a:solidFill>
                  <a:srgbClr val="0052CC"/>
                </a:solidFill>
                <a:latin typeface="+mj-lt"/>
                <a:cs typeface="Montserrat SemiBold"/>
              </a:rPr>
              <a:t>Risk</a:t>
            </a:r>
            <a:r>
              <a:rPr lang="en-US" sz="2000" b="1" spc="-2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Control</a:t>
            </a:r>
            <a:endParaRPr lang="en-US" sz="2000" dirty="0">
              <a:latin typeface="+mj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Data-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driven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5" dirty="0">
                <a:solidFill>
                  <a:srgbClr val="374050"/>
                </a:solidFill>
                <a:latin typeface="+mj-lt"/>
                <a:cs typeface="Montserrat"/>
              </a:rPr>
              <a:t>decisions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minimize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0" dirty="0">
                <a:solidFill>
                  <a:srgbClr val="374050"/>
                </a:solidFill>
                <a:latin typeface="+mj-lt"/>
                <a:cs typeface="Montserrat"/>
              </a:rPr>
              <a:t>financial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exposure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100" dirty="0">
                <a:solidFill>
                  <a:srgbClr val="374050"/>
                </a:solidFill>
                <a:latin typeface="+mj-lt"/>
                <a:cs typeface="Montserrat"/>
              </a:rPr>
              <a:t>and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improve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65" dirty="0">
                <a:solidFill>
                  <a:srgbClr val="374050"/>
                </a:solidFill>
                <a:latin typeface="+mj-lt"/>
                <a:cs typeface="Montserrat"/>
              </a:rPr>
              <a:t>portfolio</a:t>
            </a:r>
            <a:r>
              <a:rPr lang="en-US" sz="2000" spc="-10" dirty="0">
                <a:solidFill>
                  <a:srgbClr val="374050"/>
                </a:solidFill>
                <a:latin typeface="+mj-lt"/>
                <a:cs typeface="Montserrat"/>
              </a:rPr>
              <a:t> quality</a:t>
            </a:r>
            <a:endParaRPr lang="en-US" sz="2000" dirty="0">
              <a:latin typeface="+mj-lt"/>
              <a:cs typeface="Montserra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D433E3-BF2C-20A3-6F3F-471E7E44A30A}"/>
              </a:ext>
            </a:extLst>
          </p:cNvPr>
          <p:cNvSpPr txBox="1"/>
          <p:nvPr/>
        </p:nvSpPr>
        <p:spPr>
          <a:xfrm>
            <a:off x="1358801" y="4807737"/>
            <a:ext cx="79648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5" dirty="0">
                <a:solidFill>
                  <a:srgbClr val="0052CC"/>
                </a:solidFill>
                <a:latin typeface="+mj-lt"/>
                <a:cs typeface="Montserrat SemiBold"/>
              </a:rPr>
              <a:t>Scalable</a:t>
            </a:r>
            <a:r>
              <a:rPr lang="en-US" sz="2000" b="1" spc="-50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5" dirty="0">
                <a:solidFill>
                  <a:srgbClr val="0052CC"/>
                </a:solidFill>
                <a:latin typeface="+mj-lt"/>
                <a:cs typeface="Montserrat SemiBold"/>
              </a:rPr>
              <a:t>Solution</a:t>
            </a:r>
            <a:r>
              <a:rPr lang="en-US" sz="2000" b="1" spc="-4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5" dirty="0">
                <a:solidFill>
                  <a:srgbClr val="0052CC"/>
                </a:solidFill>
                <a:latin typeface="+mj-lt"/>
                <a:cs typeface="Montserrat SemiBold"/>
              </a:rPr>
              <a:t>for</a:t>
            </a:r>
            <a:r>
              <a:rPr lang="en-US" sz="2000" b="1" spc="-4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30" dirty="0">
                <a:solidFill>
                  <a:srgbClr val="0052CC"/>
                </a:solidFill>
                <a:latin typeface="+mj-lt"/>
                <a:cs typeface="Montserrat SemiBold"/>
              </a:rPr>
              <a:t>Growing</a:t>
            </a:r>
            <a:r>
              <a:rPr lang="en-US" sz="2000" b="1" spc="-45" dirty="0">
                <a:solidFill>
                  <a:srgbClr val="0052CC"/>
                </a:solidFill>
                <a:latin typeface="+mj-lt"/>
                <a:cs typeface="Montserrat SemiBold"/>
              </a:rPr>
              <a:t> </a:t>
            </a:r>
            <a:r>
              <a:rPr lang="en-US" sz="2000" b="1" spc="-10" dirty="0">
                <a:solidFill>
                  <a:srgbClr val="0052CC"/>
                </a:solidFill>
                <a:latin typeface="+mj-lt"/>
                <a:cs typeface="Montserrat SemiBold"/>
              </a:rPr>
              <a:t>Volume</a:t>
            </a:r>
            <a:endParaRPr lang="en-US" sz="2000" dirty="0">
              <a:latin typeface="+mj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Architecture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designed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to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handle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0" dirty="0">
                <a:solidFill>
                  <a:srgbClr val="374050"/>
                </a:solidFill>
                <a:latin typeface="+mj-lt"/>
                <a:cs typeface="Montserrat"/>
              </a:rPr>
              <a:t>increasing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75" dirty="0">
                <a:solidFill>
                  <a:srgbClr val="374050"/>
                </a:solidFill>
                <a:latin typeface="+mj-lt"/>
                <a:cs typeface="Montserrat"/>
              </a:rPr>
              <a:t>application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loads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90" dirty="0">
                <a:solidFill>
                  <a:srgbClr val="374050"/>
                </a:solidFill>
                <a:latin typeface="+mj-lt"/>
                <a:cs typeface="Montserrat"/>
              </a:rPr>
              <a:t>without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85" dirty="0">
                <a:solidFill>
                  <a:srgbClr val="374050"/>
                </a:solidFill>
                <a:latin typeface="+mj-lt"/>
                <a:cs typeface="Montserrat"/>
              </a:rPr>
              <a:t>performance</a:t>
            </a:r>
            <a:r>
              <a:rPr lang="en-US" sz="2000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lang="en-US" sz="2000" spc="-45" dirty="0">
                <a:solidFill>
                  <a:srgbClr val="374050"/>
                </a:solidFill>
                <a:latin typeface="+mj-lt"/>
                <a:cs typeface="Montserrat"/>
              </a:rPr>
              <a:t>degradation</a:t>
            </a:r>
            <a:endParaRPr lang="en-US" sz="2000" dirty="0">
              <a:latin typeface="+mj-lt"/>
              <a:cs typeface="Montserra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67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652770" y="3733006"/>
            <a:ext cx="7634229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180" dirty="0">
                <a:solidFill>
                  <a:srgbClr val="374050"/>
                </a:solidFill>
                <a:latin typeface="+mj-lt"/>
                <a:cs typeface="Montserrat"/>
              </a:rPr>
              <a:t>We</a:t>
            </a:r>
            <a:r>
              <a:rPr sz="3500" b="1" spc="-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sz="3500" b="1" spc="-100" dirty="0">
                <a:solidFill>
                  <a:srgbClr val="374050"/>
                </a:solidFill>
                <a:latin typeface="+mj-lt"/>
                <a:cs typeface="Montserrat"/>
              </a:rPr>
              <a:t>appreciate</a:t>
            </a:r>
            <a:r>
              <a:rPr sz="3500" b="1" spc="-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sz="3500" b="1" spc="-100" dirty="0">
                <a:solidFill>
                  <a:srgbClr val="374050"/>
                </a:solidFill>
                <a:latin typeface="+mj-lt"/>
                <a:cs typeface="Montserrat"/>
              </a:rPr>
              <a:t>your</a:t>
            </a:r>
            <a:r>
              <a:rPr sz="3500" b="1" spc="-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sz="3500" b="1" spc="-95" dirty="0">
                <a:solidFill>
                  <a:srgbClr val="374050"/>
                </a:solidFill>
                <a:latin typeface="+mj-lt"/>
                <a:cs typeface="Montserrat"/>
              </a:rPr>
              <a:t>time</a:t>
            </a:r>
            <a:r>
              <a:rPr sz="3500" b="1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sz="3500" b="1" spc="-105" dirty="0">
                <a:solidFill>
                  <a:srgbClr val="374050"/>
                </a:solidFill>
                <a:latin typeface="+mj-lt"/>
                <a:cs typeface="Montserrat"/>
              </a:rPr>
              <a:t>and</a:t>
            </a:r>
            <a:r>
              <a:rPr sz="3500" b="1" spc="-5" dirty="0">
                <a:solidFill>
                  <a:srgbClr val="374050"/>
                </a:solidFill>
                <a:latin typeface="+mj-lt"/>
                <a:cs typeface="Montserrat"/>
              </a:rPr>
              <a:t> </a:t>
            </a:r>
            <a:r>
              <a:rPr sz="3500" b="1" spc="-80" dirty="0">
                <a:solidFill>
                  <a:srgbClr val="374050"/>
                </a:solidFill>
                <a:latin typeface="+mj-lt"/>
                <a:cs typeface="Montserrat"/>
              </a:rPr>
              <a:t>attention.</a:t>
            </a:r>
            <a:endParaRPr sz="3500" b="1" dirty="0">
              <a:latin typeface="+mj-lt"/>
              <a:cs typeface="Montserra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0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89232" y="6404863"/>
            <a:ext cx="121094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48FA5-A8AD-3987-D839-83CADB2F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763451"/>
            <a:ext cx="3544191" cy="1846659"/>
          </a:xfrm>
        </p:spPr>
        <p:txBody>
          <a:bodyPr/>
          <a:lstStyle/>
          <a:p>
            <a:r>
              <a:rPr lang="en-US" sz="6000" dirty="0">
                <a:latin typeface="+mj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5AF0-1E21-DE62-DCFF-EA696141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9273"/>
            <a:ext cx="10210800" cy="488113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Projective Overview and Objective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Technical Specifications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Design solutions with HLD and LLD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Development of Lakehouse in Databricks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Testing the ETL pipelines in AWS and Databricks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+mj-lt"/>
              </a:rPr>
              <a:t>Business Outcomes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3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44A1F-F3AA-E0D4-7297-495DF4A772C0}"/>
              </a:ext>
            </a:extLst>
          </p:cNvPr>
          <p:cNvSpPr txBox="1"/>
          <p:nvPr/>
        </p:nvSpPr>
        <p:spPr>
          <a:xfrm>
            <a:off x="609600" y="1396135"/>
            <a:ext cx="11277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Credit Risk Assessment Pipeline</a:t>
            </a:r>
            <a:r>
              <a:rPr lang="en-US" sz="2200" dirty="0">
                <a:latin typeface="+mj-lt"/>
              </a:rPr>
              <a:t> is built to help financial institutions make </a:t>
            </a:r>
            <a:r>
              <a:rPr lang="en-US" sz="2200" b="1" dirty="0">
                <a:latin typeface="+mj-lt"/>
              </a:rPr>
              <a:t>accurate, faster, and more transparent lending decisions</a:t>
            </a:r>
            <a:r>
              <a:rPr lang="en-US" sz="2200" dirty="0">
                <a:latin typeface="+mj-lt"/>
              </a:rPr>
              <a:t>. To manage large-scale data, the solution leverages </a:t>
            </a:r>
            <a:r>
              <a:rPr lang="en-US" sz="2200" b="1" dirty="0">
                <a:latin typeface="+mj-lt"/>
              </a:rPr>
              <a:t>auto-scaling Databricks clusters</a:t>
            </a:r>
            <a:r>
              <a:rPr lang="en-US" sz="2200" dirty="0">
                <a:latin typeface="+mj-lt"/>
              </a:rPr>
              <a:t> and organized </a:t>
            </a:r>
            <a:r>
              <a:rPr lang="en-US" sz="2200" b="1" dirty="0">
                <a:latin typeface="+mj-lt"/>
              </a:rPr>
              <a:t>Unity Catalog schemas and Delta tables</a:t>
            </a:r>
            <a:r>
              <a:rPr lang="en-US" sz="2200" dirty="0">
                <a:latin typeface="+mj-lt"/>
              </a:rPr>
              <a:t>, making data reliable, auditable, and analytics-ready.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+mj-lt"/>
              </a:rPr>
              <a:t>Primary Goals:</a:t>
            </a:r>
            <a:endParaRPr lang="en-US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Enable efficient risk scoring and decision-making.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Improve data quality and reduce manual errors via automation.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Implement scalable, traceable, and auditable data engineering workflows.</a:t>
            </a:r>
          </a:p>
          <a:p>
            <a:pPr algn="just"/>
            <a:endParaRPr lang="en-US" dirty="0">
              <a:latin typeface="Montserrat" panose="00000500000000000000" pitchFamily="2" charset="0"/>
            </a:endParaRPr>
          </a:p>
          <a:p>
            <a:pPr algn="just"/>
            <a:endParaRPr lang="en-US" dirty="0">
              <a:latin typeface="Montserrat" panose="00000500000000000000" pitchFamily="2" charset="0"/>
            </a:endParaRPr>
          </a:p>
          <a:p>
            <a:pPr algn="just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787CB-9B3F-DDBB-3F22-DE8E8BAE7DF2}"/>
              </a:ext>
            </a:extLst>
          </p:cNvPr>
          <p:cNvSpPr txBox="1"/>
          <p:nvPr/>
        </p:nvSpPr>
        <p:spPr>
          <a:xfrm flipH="1">
            <a:off x="479385" y="688249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+mj-lt"/>
              </a:rPr>
              <a:t>Project Overview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29624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D6611-A57B-A907-E4AE-64569EA89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86F35-B6EC-65DC-FFC6-91A76F13D3BA}"/>
              </a:ext>
            </a:extLst>
          </p:cNvPr>
          <p:cNvSpPr txBox="1"/>
          <p:nvPr/>
        </p:nvSpPr>
        <p:spPr>
          <a:xfrm>
            <a:off x="609600" y="1381492"/>
            <a:ext cx="1127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+mj-lt"/>
              </a:rPr>
              <a:t>Build ETL Pipelines using AWS,DATABRICKS Kaggle Dataset as source for  performing below activities:</a:t>
            </a:r>
          </a:p>
          <a:p>
            <a:pPr algn="just"/>
            <a:endParaRPr lang="en-US" sz="22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Implementing Lakehouse's as part of Databricks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Establishing Raw Data store in Databricks Bronze layer Unity Data Catalogs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Perform Data Cleansing, Data Scrubbing activities using Bronze layer Data catalog information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>
                <a:latin typeface="+mj-lt"/>
              </a:rPr>
              <a:t>Derive Metrics information  with various aggregates using Transformed Silver Layer Data Catalogs Information.</a:t>
            </a:r>
          </a:p>
          <a:p>
            <a:pPr algn="just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5FBAD-2B50-0D5E-4325-02756752BCDD}"/>
              </a:ext>
            </a:extLst>
          </p:cNvPr>
          <p:cNvSpPr txBox="1"/>
          <p:nvPr/>
        </p:nvSpPr>
        <p:spPr>
          <a:xfrm flipH="1">
            <a:off x="457200" y="657205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+mj-lt"/>
              </a:rPr>
              <a:t>Business / 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18225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4FA97-9AFF-E6AA-A11F-F96B1E77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0" y="2437606"/>
            <a:ext cx="5947409" cy="1231106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IN" sz="4000" b="1" dirty="0">
                <a:latin typeface="+mj-lt"/>
              </a:rPr>
              <a:t>High level design 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IN" sz="4000" b="1" dirty="0">
                <a:latin typeface="+mj-lt"/>
              </a:rPr>
              <a:t>Low level design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D3689-51E3-4F26-918D-E07864D3B6EA}"/>
              </a:ext>
            </a:extLst>
          </p:cNvPr>
          <p:cNvSpPr txBox="1"/>
          <p:nvPr/>
        </p:nvSpPr>
        <p:spPr>
          <a:xfrm flipH="1">
            <a:off x="1600198" y="1447006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+mj-lt"/>
              </a:rPr>
              <a:t>Design Solutions for building pipelines</a:t>
            </a:r>
          </a:p>
        </p:txBody>
      </p:sp>
    </p:spTree>
    <p:extLst>
      <p:ext uri="{BB962C8B-B14F-4D97-AF65-F5344CB8AC3E}">
        <p14:creationId xmlns:p14="http://schemas.microsoft.com/office/powerpoint/2010/main" val="282297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57EE-654E-D908-F5A8-B5AB80AA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120429"/>
            <a:ext cx="4724400" cy="738664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+mj-lt"/>
              </a:rPr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26525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28501-038A-E730-6EEC-FF087161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87468"/>
            <a:ext cx="11506201" cy="6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2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30812-2D1C-45ED-247C-E625275F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78E8-BBB9-76BA-0583-CEDD64B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050" y="3123406"/>
            <a:ext cx="4533900" cy="841177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+mj-lt"/>
              </a:rPr>
              <a:t>Low Level Design</a:t>
            </a:r>
          </a:p>
        </p:txBody>
      </p:sp>
    </p:spTree>
    <p:extLst>
      <p:ext uri="{BB962C8B-B14F-4D97-AF65-F5344CB8AC3E}">
        <p14:creationId xmlns:p14="http://schemas.microsoft.com/office/powerpoint/2010/main" val="30460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46B5-9ABA-8547-81D5-CF507FDE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31" y="377034"/>
            <a:ext cx="10976357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00B0F0"/>
                </a:solidFill>
                <a:latin typeface="+mj-lt"/>
              </a:rPr>
              <a:t>Building ETL Pipelines in AWS  and Databricks</a:t>
            </a:r>
            <a:br>
              <a:rPr lang="en-IN" sz="4000" dirty="0">
                <a:solidFill>
                  <a:srgbClr val="00B0F0"/>
                </a:solidFill>
                <a:latin typeface="+mj-lt"/>
              </a:rPr>
            </a:br>
            <a:endParaRPr lang="en-IN" sz="4000" dirty="0">
              <a:latin typeface="+mj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DB5221-2582-D82F-8AC8-A195EF2BD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501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77074-29ED-C991-E423-5337ACF9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2587"/>
            <a:ext cx="10284620" cy="52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994</Words>
  <Application>Microsoft Office PowerPoint</Application>
  <PresentationFormat>Custom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Montserrat</vt:lpstr>
      <vt:lpstr>Suisse Int'l</vt:lpstr>
      <vt:lpstr>Wingdings</vt:lpstr>
      <vt:lpstr>Office Theme</vt:lpstr>
      <vt:lpstr>Credit Risk Assessment Pipeline</vt:lpstr>
      <vt:lpstr>PowerPoint Presentation</vt:lpstr>
      <vt:lpstr>PowerPoint Presentation</vt:lpstr>
      <vt:lpstr>PowerPoint Presentation</vt:lpstr>
      <vt:lpstr>PowerPoint Presentation</vt:lpstr>
      <vt:lpstr>High Level Design</vt:lpstr>
      <vt:lpstr>PowerPoint Presentation</vt:lpstr>
      <vt:lpstr>Low Level Design</vt:lpstr>
      <vt:lpstr>Building ETL Pipelines in AWS  and Databricks </vt:lpstr>
      <vt:lpstr>PowerPoint Presentation</vt:lpstr>
      <vt:lpstr>Error Handling &amp; Data Quality Checks</vt:lpstr>
      <vt:lpstr>Pipeline orchestration</vt:lpstr>
      <vt:lpstr>Alerts / Monitoring /  logging </vt:lpstr>
      <vt:lpstr>Development of Lakehouse</vt:lpstr>
      <vt:lpstr>Visualization</vt:lpstr>
      <vt:lpstr>Visualization</vt:lpstr>
      <vt:lpstr>Testing ETL Pipelines</vt:lpstr>
      <vt:lpstr> Business Impact &amp;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RENANGI Praveen Ganesh</dc:creator>
  <cp:lastModifiedBy>PREETHI VANAMOJU</cp:lastModifiedBy>
  <cp:revision>15</cp:revision>
  <dcterms:created xsi:type="dcterms:W3CDTF">2025-08-23T07:04:41Z</dcterms:created>
  <dcterms:modified xsi:type="dcterms:W3CDTF">2025-08-26T05:57:42Z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2025-08-23T00:00:00Z</vt:filetime>
  </property>
</Properties>
</file>