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8" r:id="rId8"/>
    <p:sldId id="262" r:id="rId9"/>
    <p:sldId id="269" r:id="rId10"/>
    <p:sldId id="263" r:id="rId11"/>
    <p:sldId id="271" r:id="rId12"/>
    <p:sldId id="264" r:id="rId13"/>
    <p:sldId id="272" r:id="rId14"/>
    <p:sldId id="265" r:id="rId15"/>
    <p:sldId id="273"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354"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PREETHI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314575" cy="3419475"/>
          </a:xfrm>
          <a:prstGeom prst="rect">
            <a:avLst/>
          </a:prstGeom>
        </p:spPr>
      </p:pic>
      <p:sp>
        <p:nvSpPr>
          <p:cNvPr id="7" name="object 7"/>
          <p:cNvSpPr txBox="1">
            <a:spLocks noGrp="1"/>
          </p:cNvSpPr>
          <p:nvPr>
            <p:ph type="title"/>
          </p:nvPr>
        </p:nvSpPr>
        <p:spPr>
          <a:xfrm>
            <a:off x="228600" y="386103"/>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BB2D20A-9190-4A25-B4D0-EB66DC4FDF8B}"/>
              </a:ext>
            </a:extLst>
          </p:cNvPr>
          <p:cNvSpPr txBox="1"/>
          <p:nvPr/>
        </p:nvSpPr>
        <p:spPr>
          <a:xfrm>
            <a:off x="2190750" y="1292749"/>
            <a:ext cx="9639300" cy="5032147"/>
          </a:xfrm>
          <a:prstGeom prst="rect">
            <a:avLst/>
          </a:prstGeom>
          <a:noFill/>
        </p:spPr>
        <p:txBody>
          <a:bodyPr wrap="square" rtlCol="0">
            <a:spAutoFit/>
          </a:bodyPr>
          <a:lstStyle/>
          <a:p>
            <a:pPr algn="just">
              <a:spcBef>
                <a:spcPts val="600"/>
              </a:spcBef>
              <a:buFont typeface="+mj-lt"/>
              <a:buAutoNum type="arabicPeriod"/>
            </a:pPr>
            <a:r>
              <a:rPr lang="en-US" sz="2400" b="1" i="0" dirty="0">
                <a:effectLst/>
                <a:latin typeface="Söhne"/>
              </a:rPr>
              <a:t>Personalized Precision:</a:t>
            </a:r>
            <a:r>
              <a:rPr lang="en-US" sz="2400" b="0" i="0" dirty="0">
                <a:effectLst/>
                <a:latin typeface="Söhne"/>
              </a:rPr>
              <a:t> Our solution crafts hyper-personalized recommendations for each customer, leveraging advanced decision tree algorithms to predict subscription likelihood with unparalleled accuracy.</a:t>
            </a:r>
          </a:p>
          <a:p>
            <a:pPr algn="just">
              <a:spcBef>
                <a:spcPts val="600"/>
              </a:spcBef>
              <a:buFont typeface="+mj-lt"/>
              <a:buAutoNum type="arabicPeriod"/>
            </a:pPr>
            <a:r>
              <a:rPr lang="en-US" sz="2400" b="1" i="0" dirty="0">
                <a:effectLst/>
                <a:latin typeface="Söhne"/>
              </a:rPr>
              <a:t>Real-Time Agility:</a:t>
            </a:r>
            <a:r>
              <a:rPr lang="en-US" sz="2400" b="0" i="0" dirty="0">
                <a:effectLst/>
                <a:latin typeface="Söhne"/>
              </a:rPr>
              <a:t> Dynamic adaptation to evolving customer behaviors ensures our solution stays ahead of the curve, optimizing subscription strategies in real-time for maximum impact.</a:t>
            </a:r>
          </a:p>
          <a:p>
            <a:pPr algn="just">
              <a:spcBef>
                <a:spcPts val="600"/>
              </a:spcBef>
              <a:buFont typeface="+mj-lt"/>
              <a:buAutoNum type="arabicPeriod"/>
            </a:pPr>
            <a:r>
              <a:rPr lang="en-US" sz="2400" b="1" i="0" dirty="0">
                <a:effectLst/>
                <a:latin typeface="Söhne"/>
              </a:rPr>
              <a:t>Insight Unleashed:</a:t>
            </a:r>
            <a:r>
              <a:rPr lang="en-US" sz="2400" b="0" i="0" dirty="0">
                <a:effectLst/>
                <a:latin typeface="Söhne"/>
              </a:rPr>
              <a:t> Cutting-edge feature engineering techniques uncover hidden patterns, empowering businesses to anticipate future subscription trends with precision.</a:t>
            </a:r>
          </a:p>
          <a:p>
            <a:pPr algn="just">
              <a:spcBef>
                <a:spcPts val="600"/>
              </a:spcBef>
              <a:buFont typeface="+mj-lt"/>
              <a:buAutoNum type="arabicPeriod"/>
            </a:pPr>
            <a:r>
              <a:rPr lang="en-US" sz="2400" b="1" i="0" dirty="0">
                <a:effectLst/>
                <a:latin typeface="Söhne"/>
              </a:rPr>
              <a:t>Seamless Integration:</a:t>
            </a:r>
            <a:r>
              <a:rPr lang="en-US" sz="2400" b="0" i="0" dirty="0">
                <a:effectLst/>
                <a:latin typeface="Söhne"/>
              </a:rPr>
              <a:t> Seamlessly integrated into existing workflows, our solution provides actionable insights at every touchpoint, driving immediate results without friction.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C19EA-D1C5-4D24-8B37-40BECD9A964D}"/>
              </a:ext>
            </a:extLst>
          </p:cNvPr>
          <p:cNvSpPr txBox="1"/>
          <p:nvPr/>
        </p:nvSpPr>
        <p:spPr>
          <a:xfrm>
            <a:off x="1828800" y="533400"/>
            <a:ext cx="9220200" cy="3031599"/>
          </a:xfrm>
          <a:prstGeom prst="rect">
            <a:avLst/>
          </a:prstGeom>
          <a:noFill/>
        </p:spPr>
        <p:txBody>
          <a:bodyPr wrap="square" rtlCol="0">
            <a:spAutoFit/>
          </a:bodyPr>
          <a:lstStyle/>
          <a:p>
            <a:pPr algn="just">
              <a:spcBef>
                <a:spcPts val="600"/>
              </a:spcBef>
            </a:pPr>
            <a:r>
              <a:rPr lang="en-US" sz="2400" b="1" i="0" dirty="0">
                <a:effectLst/>
                <a:latin typeface="Söhne"/>
              </a:rPr>
              <a:t>5.Transparent AI:</a:t>
            </a:r>
            <a:r>
              <a:rPr lang="en-US" sz="2400" b="0" i="0" dirty="0">
                <a:effectLst/>
                <a:latin typeface="Söhne"/>
              </a:rPr>
              <a:t> Transparent and explainable AI fosters trust and confidence, demystifying the decision-making process for stakeholders and ensuring widespread adoption.</a:t>
            </a:r>
          </a:p>
          <a:p>
            <a:pPr algn="just">
              <a:spcBef>
                <a:spcPts val="600"/>
              </a:spcBef>
            </a:pPr>
            <a:r>
              <a:rPr lang="en-US" sz="2400" b="1" i="0" dirty="0">
                <a:effectLst/>
                <a:latin typeface="Söhne"/>
              </a:rPr>
              <a:t>6.Continuous Improvement:</a:t>
            </a:r>
            <a:r>
              <a:rPr lang="en-US" sz="2400" b="0" i="0" dirty="0">
                <a:effectLst/>
                <a:latin typeface="Söhne"/>
              </a:rPr>
              <a:t> Constant learning from new data and feedback ensures our solution evolves over time, getting smarter and more effective with each iteration, leading to sustainable growth and success.</a:t>
            </a:r>
          </a:p>
          <a:p>
            <a:endParaRPr lang="en-IN" dirty="0"/>
          </a:p>
        </p:txBody>
      </p:sp>
      <p:pic>
        <p:nvPicPr>
          <p:cNvPr id="3" name="Picture 2">
            <a:extLst>
              <a:ext uri="{FF2B5EF4-FFF2-40B4-BE49-F238E27FC236}">
                <a16:creationId xmlns:a16="http://schemas.microsoft.com/office/drawing/2014/main" id="{86E1CBFE-6D14-4209-9052-77B56075D008}"/>
              </a:ext>
            </a:extLst>
          </p:cNvPr>
          <p:cNvPicPr>
            <a:picLocks noChangeAspect="1"/>
          </p:cNvPicPr>
          <p:nvPr/>
        </p:nvPicPr>
        <p:blipFill>
          <a:blip r:embed="rId2"/>
          <a:stretch>
            <a:fillRect/>
          </a:stretch>
        </p:blipFill>
        <p:spPr>
          <a:xfrm>
            <a:off x="25791" y="3429000"/>
            <a:ext cx="2316681" cy="3420152"/>
          </a:xfrm>
          <a:prstGeom prst="rect">
            <a:avLst/>
          </a:prstGeom>
        </p:spPr>
      </p:pic>
    </p:spTree>
    <p:extLst>
      <p:ext uri="{BB962C8B-B14F-4D97-AF65-F5344CB8AC3E}">
        <p14:creationId xmlns:p14="http://schemas.microsoft.com/office/powerpoint/2010/main" val="236188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5" name="Picture 14">
            <a:extLst>
              <a:ext uri="{FF2B5EF4-FFF2-40B4-BE49-F238E27FC236}">
                <a16:creationId xmlns:a16="http://schemas.microsoft.com/office/drawing/2014/main" id="{01F6BAE7-3C61-4733-A04F-4463A19468EA}"/>
              </a:ext>
            </a:extLst>
          </p:cNvPr>
          <p:cNvPicPr>
            <a:picLocks noChangeAspect="1"/>
          </p:cNvPicPr>
          <p:nvPr/>
        </p:nvPicPr>
        <p:blipFill rotWithShape="1">
          <a:blip r:embed="rId3">
            <a:extLst>
              <a:ext uri="{28A0092B-C50C-407E-A947-70E740481C1C}">
                <a14:useLocalDpi xmlns:a14="http://schemas.microsoft.com/office/drawing/2010/main" val="0"/>
              </a:ext>
            </a:extLst>
          </a:blip>
          <a:srcRect l="12500" t="17493" r="12500" b="9657"/>
          <a:stretch/>
        </p:blipFill>
        <p:spPr>
          <a:xfrm>
            <a:off x="2133600" y="1204911"/>
            <a:ext cx="8239125" cy="47815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18439-3C95-4E70-9FF0-E9309CEC0B3B}"/>
              </a:ext>
            </a:extLst>
          </p:cNvPr>
          <p:cNvPicPr>
            <a:picLocks noChangeAspect="1"/>
          </p:cNvPicPr>
          <p:nvPr/>
        </p:nvPicPr>
        <p:blipFill rotWithShape="1">
          <a:blip r:embed="rId2">
            <a:duotone>
              <a:prstClr val="black"/>
              <a:schemeClr val="bg1">
                <a:lumMod val="95000"/>
                <a:tint val="45000"/>
                <a:satMod val="400000"/>
              </a:schemeClr>
            </a:duotone>
            <a:extLst>
              <a:ext uri="{28A0092B-C50C-407E-A947-70E740481C1C}">
                <a14:useLocalDpi xmlns:a14="http://schemas.microsoft.com/office/drawing/2010/main" val="0"/>
              </a:ext>
            </a:extLst>
          </a:blip>
          <a:srcRect l="24375" t="20976" r="3125" b="3562"/>
          <a:stretch/>
        </p:blipFill>
        <p:spPr>
          <a:xfrm>
            <a:off x="990600" y="381000"/>
            <a:ext cx="9448800" cy="5333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6543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08D99F1C-37C6-4206-B119-40B02C573205}"/>
              </a:ext>
            </a:extLst>
          </p:cNvPr>
          <p:cNvSpPr txBox="1"/>
          <p:nvPr/>
        </p:nvSpPr>
        <p:spPr>
          <a:xfrm>
            <a:off x="1066800" y="1254957"/>
            <a:ext cx="10668000" cy="4893647"/>
          </a:xfrm>
          <a:prstGeom prst="rect">
            <a:avLst/>
          </a:prstGeom>
          <a:noFill/>
        </p:spPr>
        <p:txBody>
          <a:bodyPr wrap="square" rtlCol="0">
            <a:spAutoFit/>
          </a:bodyPr>
          <a:lstStyle/>
          <a:p>
            <a:pPr algn="l">
              <a:spcBef>
                <a:spcPts val="600"/>
              </a:spcBef>
              <a:buFont typeface="+mj-lt"/>
              <a:buAutoNum type="arabicPeriod"/>
            </a:pPr>
            <a:r>
              <a:rPr lang="en-US" sz="2400" b="1" i="0" dirty="0">
                <a:effectLst/>
                <a:latin typeface="Söhne"/>
              </a:rPr>
              <a:t>Confusion Matrix:</a:t>
            </a:r>
            <a:endParaRPr lang="en-US" sz="2400" b="0" i="0" dirty="0">
              <a:effectLst/>
              <a:latin typeface="Söhne"/>
            </a:endParaRPr>
          </a:p>
          <a:p>
            <a:pPr marL="800100" lvl="1" indent="-342900" algn="l">
              <a:spcBef>
                <a:spcPts val="600"/>
              </a:spcBef>
              <a:buFont typeface="Wingdings" panose="05000000000000000000" pitchFamily="2" charset="2"/>
              <a:buChar char="ü"/>
            </a:pPr>
            <a:r>
              <a:rPr lang="en-US" sz="2400" b="0" i="0" dirty="0">
                <a:effectLst/>
                <a:latin typeface="Söhne"/>
              </a:rPr>
              <a:t>A matrix showing the counts of true positive, true negative, false positive, and false negative predictions, allowing for a more detailed understanding of model performance.</a:t>
            </a:r>
          </a:p>
          <a:p>
            <a:pPr algn="l">
              <a:spcBef>
                <a:spcPts val="600"/>
              </a:spcBef>
              <a:buFont typeface="+mj-lt"/>
              <a:buAutoNum type="arabicPeriod"/>
            </a:pPr>
            <a:r>
              <a:rPr lang="en-US" sz="2400" b="1" i="0" dirty="0">
                <a:effectLst/>
                <a:latin typeface="Söhne"/>
              </a:rPr>
              <a:t>Model Performance Metrics:</a:t>
            </a:r>
            <a:endParaRPr lang="en-US" sz="2400" b="0" i="0" dirty="0">
              <a:effectLst/>
              <a:latin typeface="Söhne"/>
            </a:endParaRPr>
          </a:p>
          <a:p>
            <a:pPr marL="800100" lvl="1" indent="-342900" algn="l">
              <a:spcBef>
                <a:spcPts val="600"/>
              </a:spcBef>
              <a:buFont typeface="Wingdings" panose="05000000000000000000" pitchFamily="2" charset="2"/>
              <a:buChar char="ü"/>
            </a:pPr>
            <a:r>
              <a:rPr lang="en-US" sz="2400" b="0" i="0" dirty="0">
                <a:effectLst/>
                <a:latin typeface="Söhne"/>
              </a:rPr>
              <a:t>Accuracy: The proportion of correctly predicted subscriptions.</a:t>
            </a:r>
          </a:p>
          <a:p>
            <a:pPr marL="800100" lvl="1" indent="-342900" algn="l">
              <a:spcBef>
                <a:spcPts val="600"/>
              </a:spcBef>
              <a:buFont typeface="Wingdings" panose="05000000000000000000" pitchFamily="2" charset="2"/>
              <a:buChar char="ü"/>
            </a:pPr>
            <a:r>
              <a:rPr lang="en-US" sz="2400" b="0" i="0" dirty="0">
                <a:effectLst/>
                <a:latin typeface="Söhne"/>
              </a:rPr>
              <a:t>Precision: The proportion of true subscriptions among all predicted subscriptions.</a:t>
            </a:r>
          </a:p>
          <a:p>
            <a:pPr marL="800100" lvl="1" indent="-342900" algn="l">
              <a:spcBef>
                <a:spcPts val="600"/>
              </a:spcBef>
              <a:buFont typeface="Wingdings" panose="05000000000000000000" pitchFamily="2" charset="2"/>
              <a:buChar char="ü"/>
            </a:pPr>
            <a:r>
              <a:rPr lang="en-US" sz="2400" b="0" i="0" dirty="0">
                <a:effectLst/>
                <a:latin typeface="Söhne"/>
              </a:rPr>
              <a:t>Recall: The proportion of true subscriptions that were correctly predicted.</a:t>
            </a:r>
          </a:p>
          <a:p>
            <a:pPr marL="800100" lvl="1" indent="-342900" algn="l">
              <a:spcBef>
                <a:spcPts val="600"/>
              </a:spcBef>
              <a:buFont typeface="Wingdings" panose="05000000000000000000" pitchFamily="2" charset="2"/>
              <a:buChar char="ü"/>
            </a:pPr>
            <a:r>
              <a:rPr lang="en-US" sz="2400" b="0" i="0" dirty="0">
                <a:effectLst/>
                <a:latin typeface="Söhne"/>
              </a:rPr>
              <a:t>F1-score: The harmonic mean of precision and recall, providing a balanced measure of model performance.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4C925-1892-4D2D-89B3-C1AD2B948C36}"/>
              </a:ext>
            </a:extLst>
          </p:cNvPr>
          <p:cNvSpPr txBox="1"/>
          <p:nvPr/>
        </p:nvSpPr>
        <p:spPr>
          <a:xfrm>
            <a:off x="685800" y="533400"/>
            <a:ext cx="10515600" cy="6078587"/>
          </a:xfrm>
          <a:prstGeom prst="rect">
            <a:avLst/>
          </a:prstGeom>
          <a:noFill/>
        </p:spPr>
        <p:txBody>
          <a:bodyPr wrap="square" rtlCol="0">
            <a:spAutoFit/>
          </a:bodyPr>
          <a:lstStyle/>
          <a:p>
            <a:pPr algn="l">
              <a:spcBef>
                <a:spcPts val="600"/>
              </a:spcBef>
            </a:pPr>
            <a:r>
              <a:rPr lang="en-US" sz="2400" b="1" i="0" dirty="0">
                <a:effectLst/>
                <a:latin typeface="Söhne"/>
              </a:rPr>
              <a:t>3.Feature Importance:</a:t>
            </a:r>
            <a:endParaRPr lang="en-US" sz="2400" b="0" i="0" dirty="0">
              <a:effectLst/>
              <a:latin typeface="Söhne"/>
            </a:endParaRPr>
          </a:p>
          <a:p>
            <a:pPr marL="800100" lvl="1" indent="-342900" algn="l">
              <a:spcBef>
                <a:spcPts val="600"/>
              </a:spcBef>
              <a:buFont typeface="Wingdings" panose="05000000000000000000" pitchFamily="2" charset="2"/>
              <a:buChar char="ü"/>
            </a:pPr>
            <a:r>
              <a:rPr lang="en-US" sz="2400" b="0" i="0" dirty="0">
                <a:effectLst/>
                <a:latin typeface="Söhne"/>
              </a:rPr>
              <a:t>A ranking of features based on their importance in predicting subscriptions, providing insights into the key drivers influencing subscription behavior.</a:t>
            </a:r>
          </a:p>
          <a:p>
            <a:pPr algn="l">
              <a:spcBef>
                <a:spcPts val="600"/>
              </a:spcBef>
            </a:pPr>
            <a:r>
              <a:rPr lang="en-US" sz="2400" b="1" i="0" dirty="0">
                <a:effectLst/>
                <a:latin typeface="Söhne"/>
              </a:rPr>
              <a:t>4.Visualized Decision Tree:</a:t>
            </a:r>
            <a:endParaRPr lang="en-US" sz="2400" b="0" i="0" dirty="0">
              <a:effectLst/>
              <a:latin typeface="Söhne"/>
            </a:endParaRPr>
          </a:p>
          <a:p>
            <a:pPr marL="800100" lvl="1" indent="-342900" algn="l">
              <a:spcBef>
                <a:spcPts val="600"/>
              </a:spcBef>
              <a:buFont typeface="Wingdings" panose="05000000000000000000" pitchFamily="2" charset="2"/>
              <a:buChar char="ü"/>
            </a:pPr>
            <a:r>
              <a:rPr lang="en-US" sz="2400" b="0" i="0" dirty="0">
                <a:effectLst/>
                <a:latin typeface="Söhne"/>
              </a:rPr>
              <a:t>A visual representation of the decision tree model, illustrating the decision-making process and criteria used to predict subscriptions.</a:t>
            </a:r>
          </a:p>
          <a:p>
            <a:pPr algn="l">
              <a:spcBef>
                <a:spcPts val="600"/>
              </a:spcBef>
            </a:pPr>
            <a:r>
              <a:rPr lang="en-US" sz="2400" b="1" i="0" dirty="0">
                <a:effectLst/>
                <a:latin typeface="Söhne"/>
              </a:rPr>
              <a:t>5.Prediction Results:</a:t>
            </a:r>
            <a:endParaRPr lang="en-US" sz="2400" b="0" i="0" dirty="0">
              <a:effectLst/>
              <a:latin typeface="Söhne"/>
            </a:endParaRPr>
          </a:p>
          <a:p>
            <a:pPr marL="800100" lvl="1" indent="-342900" algn="l">
              <a:spcBef>
                <a:spcPts val="600"/>
              </a:spcBef>
              <a:buFont typeface="Wingdings" panose="05000000000000000000" pitchFamily="2" charset="2"/>
              <a:buChar char="ü"/>
            </a:pPr>
            <a:r>
              <a:rPr lang="en-US" sz="2400" b="0" i="0" dirty="0">
                <a:effectLst/>
                <a:latin typeface="Söhne"/>
              </a:rPr>
              <a:t>Predicted subscription status for individual customers in the validation or test dataset, allowing for evaluation of specific predictions and comparison with actual subscription outcomes.</a:t>
            </a:r>
          </a:p>
          <a:p>
            <a:pPr algn="l">
              <a:spcBef>
                <a:spcPts val="600"/>
              </a:spcBef>
            </a:pPr>
            <a:r>
              <a:rPr lang="en-US" sz="2400" b="1" i="0" dirty="0">
                <a:effectLst/>
                <a:latin typeface="Söhne"/>
              </a:rPr>
              <a:t>6.Business Insights:</a:t>
            </a:r>
            <a:endParaRPr lang="en-US" sz="2400" b="0" i="0" dirty="0">
              <a:effectLst/>
              <a:latin typeface="Söhne"/>
            </a:endParaRPr>
          </a:p>
          <a:p>
            <a:pPr marL="800100" lvl="1" indent="-342900" algn="l">
              <a:spcBef>
                <a:spcPts val="600"/>
              </a:spcBef>
              <a:buFont typeface="Wingdings" panose="05000000000000000000" pitchFamily="2" charset="2"/>
              <a:buChar char="ü"/>
            </a:pPr>
            <a:r>
              <a:rPr lang="en-US" sz="2400" b="0" i="0" dirty="0">
                <a:effectLst/>
                <a:latin typeface="Söhne"/>
              </a:rPr>
              <a:t>Interpretation of model results and insights into actionable strategies for improving subscription rates, optimizing marketing efforts, and enhancing customer retention.</a:t>
            </a:r>
          </a:p>
          <a:p>
            <a:endParaRPr lang="en-IN" dirty="0"/>
          </a:p>
        </p:txBody>
      </p:sp>
    </p:spTree>
    <p:extLst>
      <p:ext uri="{BB962C8B-B14F-4D97-AF65-F5344CB8AC3E}">
        <p14:creationId xmlns:p14="http://schemas.microsoft.com/office/powerpoint/2010/main" val="241562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p>
          <a:p>
            <a:endParaRPr lang="en-US" dirty="0"/>
          </a:p>
          <a:p>
            <a:endParaRPr lang="en-US" dirty="0"/>
          </a:p>
          <a:p>
            <a:endParaRPr lang="en-US" dirty="0"/>
          </a:p>
          <a:p>
            <a:endParaRPr lang="en-US" dirty="0"/>
          </a:p>
          <a:p>
            <a:endParaRPr lang="en-US" dirty="0"/>
          </a:p>
          <a:p>
            <a:endParaRPr lang="en-US" dirty="0"/>
          </a:p>
          <a:p>
            <a:r>
              <a:rPr lang="en-US" dirty="0"/>
              <a:t>             </a:t>
            </a:r>
            <a:r>
              <a:rPr lang="en-US" sz="3200" dirty="0"/>
              <a:t>Customer Subscription Prediction for Subscription-Based</a:t>
            </a:r>
          </a:p>
          <a:p>
            <a:r>
              <a:rPr lang="en-US" sz="3200" dirty="0"/>
              <a:t>       Services with Decision Trees</a:t>
            </a:r>
            <a:endParaRPr sz="32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905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l"/>
            <a:r>
              <a:rPr lang="en-US" b="1" i="0" dirty="0">
                <a:solidFill>
                  <a:srgbClr val="ECECEC"/>
                </a:solidFill>
                <a:effectLst/>
                <a:latin typeface="Söhne"/>
              </a:rPr>
              <a:t>1. Understanding the Problem:</a:t>
            </a:r>
            <a:endParaRPr lang="en-US" b="0" i="0" dirty="0">
              <a:solidFill>
                <a:srgbClr val="ECECEC"/>
              </a:solidFill>
              <a:effectLst/>
              <a:latin typeface="Söhne"/>
            </a:endParaRPr>
          </a:p>
          <a:p>
            <a:pPr algn="l"/>
            <a:r>
              <a:rPr lang="en-US" dirty="0" err="1">
                <a:solidFill>
                  <a:srgbClr val="ECECEC"/>
                </a:solidFill>
                <a:latin typeface="Söhne"/>
              </a:rPr>
              <a:t>gfdfgd</a:t>
            </a:r>
            <a:r>
              <a:rPr lang="en-US" b="0" i="0" dirty="0" err="1">
                <a:solidFill>
                  <a:srgbClr val="ECECEC"/>
                </a:solidFill>
                <a:effectLst/>
                <a:latin typeface="Söhne"/>
              </a:rPr>
              <a:t>theprobls</a:t>
            </a:r>
            <a:r>
              <a:rPr lang="en-US" b="0" i="0" dirty="0">
                <a:solidFill>
                  <a:srgbClr val="ECECEC"/>
                </a:solidFill>
                <a:effectLst/>
                <a:latin typeface="Söhne"/>
              </a:rPr>
              <a:t>: Clearly articulate what you aim to achieve with customer subscription prediction.</a:t>
            </a:r>
          </a:p>
          <a:p>
            <a:pPr algn="l">
              <a:buFont typeface="Arial" panose="020B0604020202020204" pitchFamily="34" charset="0"/>
              <a:buChar char="•"/>
            </a:pPr>
            <a:r>
              <a:rPr lang="en-US" b="0" i="0" dirty="0">
                <a:solidFill>
                  <a:srgbClr val="ECECEC"/>
                </a:solidFill>
                <a:effectLst/>
                <a:latin typeface="Söhne"/>
              </a:rPr>
              <a:t>Define success metrics: Determine how you'll measure the performance of your prediction model (e.g., accuracy, precision, recall).cc</a:t>
            </a:r>
          </a:p>
        </p:txBody>
      </p:sp>
      <p:grpSp>
        <p:nvGrpSpPr>
          <p:cNvPr id="3" name="object 3"/>
          <p:cNvGrpSpPr/>
          <p:nvPr/>
        </p:nvGrpSpPr>
        <p:grpSpPr>
          <a:xfrm>
            <a:off x="7445041" y="-43348"/>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81965" y="24955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E1C6E43-4BDE-40F5-94E9-2360E57D6F89}"/>
              </a:ext>
            </a:extLst>
          </p:cNvPr>
          <p:cNvSpPr txBox="1"/>
          <p:nvPr/>
        </p:nvSpPr>
        <p:spPr>
          <a:xfrm>
            <a:off x="2067561" y="1058994"/>
            <a:ext cx="9372218" cy="5201424"/>
          </a:xfrm>
          <a:prstGeom prst="rect">
            <a:avLst/>
          </a:prstGeom>
          <a:noFill/>
        </p:spPr>
        <p:txBody>
          <a:bodyPr wrap="square" rtlCol="0">
            <a:spAutoFit/>
          </a:bodyPr>
          <a:lstStyle/>
          <a:p>
            <a:pPr algn="l">
              <a:spcBef>
                <a:spcPts val="600"/>
              </a:spcBef>
            </a:pPr>
            <a:r>
              <a:rPr lang="en-US" sz="2400" i="0" dirty="0">
                <a:effectLst/>
                <a:latin typeface="Calibri" panose="020F0502020204030204" pitchFamily="34" charset="0"/>
                <a:cs typeface="Calibri" panose="020F0502020204030204" pitchFamily="34" charset="0"/>
              </a:rPr>
              <a:t>1.Understanding the Problem:</a:t>
            </a:r>
          </a:p>
          <a:p>
            <a:pPr algn="l">
              <a:spcBef>
                <a:spcPts val="600"/>
              </a:spcBef>
            </a:pPr>
            <a:r>
              <a:rPr lang="en-US" sz="2400" i="0" dirty="0">
                <a:effectLst/>
                <a:latin typeface="Calibri" panose="020F0502020204030204" pitchFamily="34" charset="0"/>
                <a:cs typeface="Calibri" panose="020F0502020204030204" pitchFamily="34" charset="0"/>
              </a:rPr>
              <a:t>2. Data Collection and Exploration:</a:t>
            </a:r>
          </a:p>
          <a:p>
            <a:pPr algn="l">
              <a:spcBef>
                <a:spcPts val="600"/>
              </a:spcBef>
            </a:pPr>
            <a:r>
              <a:rPr lang="en-US" sz="2400" i="0" dirty="0">
                <a:effectLst/>
                <a:latin typeface="Calibri" panose="020F0502020204030204" pitchFamily="34" charset="0"/>
                <a:cs typeface="Calibri" panose="020F0502020204030204" pitchFamily="34" charset="0"/>
              </a:rPr>
              <a:t>3. Feature Engineering:</a:t>
            </a:r>
          </a:p>
          <a:p>
            <a:pPr algn="l">
              <a:spcBef>
                <a:spcPts val="600"/>
              </a:spcBef>
            </a:pPr>
            <a:r>
              <a:rPr lang="en-US" sz="2400" i="0" dirty="0">
                <a:effectLst/>
                <a:latin typeface="Calibri" panose="020F0502020204030204" pitchFamily="34" charset="0"/>
                <a:cs typeface="Calibri" panose="020F0502020204030204" pitchFamily="34" charset="0"/>
              </a:rPr>
              <a:t>4. Splitting Data for Training and Testing:</a:t>
            </a:r>
          </a:p>
          <a:p>
            <a:pPr algn="l">
              <a:spcBef>
                <a:spcPts val="600"/>
              </a:spcBef>
            </a:pPr>
            <a:r>
              <a:rPr lang="en-IN" sz="2400" i="0" dirty="0">
                <a:effectLst/>
                <a:latin typeface="Calibri" panose="020F0502020204030204" pitchFamily="34" charset="0"/>
                <a:cs typeface="Calibri" panose="020F0502020204030204" pitchFamily="34" charset="0"/>
              </a:rPr>
              <a:t>5. Model Building:</a:t>
            </a:r>
          </a:p>
          <a:p>
            <a:pPr algn="l">
              <a:spcBef>
                <a:spcPts val="600"/>
              </a:spcBef>
            </a:pPr>
            <a:r>
              <a:rPr lang="en-IN" sz="2400" i="0" dirty="0">
                <a:effectLst/>
                <a:latin typeface="Calibri" panose="020F0502020204030204" pitchFamily="34" charset="0"/>
                <a:cs typeface="Calibri" panose="020F0502020204030204" pitchFamily="34" charset="0"/>
              </a:rPr>
              <a:t>6. Model Evaluation:</a:t>
            </a:r>
          </a:p>
          <a:p>
            <a:pPr algn="l">
              <a:spcBef>
                <a:spcPts val="600"/>
              </a:spcBef>
            </a:pPr>
            <a:r>
              <a:rPr lang="en-IN" sz="2400" i="0" dirty="0">
                <a:effectLst/>
                <a:latin typeface="Calibri" panose="020F0502020204030204" pitchFamily="34" charset="0"/>
                <a:cs typeface="Calibri" panose="020F0502020204030204" pitchFamily="34" charset="0"/>
              </a:rPr>
              <a:t>7. Interpretability and Visualization:</a:t>
            </a:r>
          </a:p>
          <a:p>
            <a:pPr algn="l">
              <a:spcBef>
                <a:spcPts val="600"/>
              </a:spcBef>
            </a:pPr>
            <a:r>
              <a:rPr lang="en-US" sz="2400" i="0" dirty="0">
                <a:effectLst/>
                <a:latin typeface="Calibri" panose="020F0502020204030204" pitchFamily="34" charset="0"/>
                <a:cs typeface="Calibri" panose="020F0502020204030204" pitchFamily="34" charset="0"/>
              </a:rPr>
              <a:t>8. Model Deployment and Monitoring</a:t>
            </a:r>
            <a:r>
              <a:rPr lang="en-US" sz="2400" i="0" dirty="0">
                <a:solidFill>
                  <a:srgbClr val="ECECEC"/>
                </a:solidFill>
                <a:effectLst/>
                <a:latin typeface="Calibri" panose="020F0502020204030204" pitchFamily="34" charset="0"/>
                <a:cs typeface="Calibri" panose="020F0502020204030204" pitchFamily="34" charset="0"/>
              </a:rPr>
              <a:t>:</a:t>
            </a:r>
            <a:endParaRPr lang="en-US" sz="2400" i="0" dirty="0">
              <a:effectLst/>
              <a:latin typeface="Calibri" panose="020F0502020204030204" pitchFamily="34" charset="0"/>
              <a:cs typeface="Calibri" panose="020F0502020204030204" pitchFamily="34" charset="0"/>
            </a:endParaRPr>
          </a:p>
          <a:p>
            <a:pPr algn="l">
              <a:spcBef>
                <a:spcPts val="600"/>
              </a:spcBef>
            </a:pPr>
            <a:r>
              <a:rPr lang="en-IN" sz="2400" i="0" dirty="0">
                <a:effectLst/>
                <a:latin typeface="Calibri" panose="020F0502020204030204" pitchFamily="34" charset="0"/>
                <a:cs typeface="Calibri" panose="020F0502020204030204" pitchFamily="34" charset="0"/>
              </a:rPr>
              <a:t>9. Iteration and Improvement:</a:t>
            </a:r>
          </a:p>
          <a:p>
            <a:pPr algn="l">
              <a:spcBef>
                <a:spcPts val="600"/>
              </a:spcBef>
            </a:pPr>
            <a:r>
              <a:rPr lang="en-US" sz="2400" i="0" dirty="0">
                <a:effectLst/>
                <a:latin typeface="Calibri" panose="020F0502020204030204" pitchFamily="34" charset="0"/>
                <a:cs typeface="Calibri" panose="020F0502020204030204" pitchFamily="34" charset="0"/>
              </a:rPr>
              <a:t>10. Documentation and Knowledge Sharing:</a:t>
            </a:r>
          </a:p>
          <a:p>
            <a:pPr algn="l">
              <a:spcBef>
                <a:spcPts val="600"/>
              </a:spcBef>
              <a:buFont typeface="Arial" panose="020B0604020202020204" pitchFamily="34" charset="0"/>
              <a:buChar char="•"/>
            </a:pPr>
            <a:endParaRPr lang="en-US" sz="2400" i="0" dirty="0">
              <a:effectLst/>
              <a:latin typeface="Calibri" panose="020F0502020204030204" pitchFamily="34" charset="0"/>
              <a:cs typeface="Calibri" panose="020F0502020204030204"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86068" y="66657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C2D3B32-2F38-4CCC-AB5A-FE710C504189}"/>
              </a:ext>
            </a:extLst>
          </p:cNvPr>
          <p:cNvSpPr txBox="1"/>
          <p:nvPr/>
        </p:nvSpPr>
        <p:spPr>
          <a:xfrm>
            <a:off x="486068" y="1693057"/>
            <a:ext cx="7956892" cy="3477875"/>
          </a:xfrm>
          <a:prstGeom prst="rect">
            <a:avLst/>
          </a:prstGeom>
          <a:noFill/>
        </p:spPr>
        <p:txBody>
          <a:bodyPr wrap="square" rtlCol="0">
            <a:spAutoFit/>
          </a:bodyPr>
          <a:lstStyle/>
          <a:p>
            <a:pPr>
              <a:spcBef>
                <a:spcPts val="600"/>
              </a:spcBef>
            </a:pPr>
            <a:r>
              <a:rPr lang="en-US" sz="2400" b="0" i="0" dirty="0">
                <a:effectLst/>
                <a:latin typeface="Söhne"/>
              </a:rPr>
              <a:t>The problem at hand is to develop a predictive model for customer subscription in subscription-based services using decision trees. Subscription-based services, such as streaming platforms, software-as-a-service (SaaS) products, or subscription boxes, rely on attracting and retaining subscribers to sustain their business model. Identifying potential subscribers and predicting their likelihood of subscribing is crucial for optimizing marketing efforts, resource allocation, and customer retention strategies</a:t>
            </a:r>
            <a:r>
              <a:rPr lang="en-US" sz="2800" b="0" i="0" dirty="0">
                <a:effectLst/>
                <a:latin typeface="Söhne"/>
              </a:rPr>
              <a:t>.</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16302" y="19987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0553E48-7276-4334-98C4-7EC912093A95}"/>
              </a:ext>
            </a:extLst>
          </p:cNvPr>
          <p:cNvSpPr txBox="1"/>
          <p:nvPr/>
        </p:nvSpPr>
        <p:spPr>
          <a:xfrm>
            <a:off x="457200" y="1225943"/>
            <a:ext cx="8722730" cy="4893647"/>
          </a:xfrm>
          <a:prstGeom prst="rect">
            <a:avLst/>
          </a:prstGeom>
          <a:noFill/>
        </p:spPr>
        <p:txBody>
          <a:bodyPr wrap="square" rtlCol="0">
            <a:spAutoFit/>
          </a:bodyPr>
          <a:lstStyle/>
          <a:p>
            <a:pPr>
              <a:spcBef>
                <a:spcPts val="600"/>
              </a:spcBef>
            </a:pPr>
            <a:r>
              <a:rPr lang="en-US" sz="2400" b="0" i="0" dirty="0">
                <a:effectLst/>
                <a:latin typeface="Söhne"/>
              </a:rPr>
              <a:t>The primary objective is to accurately predict whether a customer will subscribe to the service, utilizing historical customer data encompassing demographics, past interactions, and subscription status. Key steps include data collection, exploration, and preprocessing to clean and prepare the dataset. Feature engineering techniques are employed to create new features and select relevant ones to enhance model performance. Decision tree algorithms, such as CART or ID3, are implemented for model development, with hyperparameters tuned to optimize performance. Model evaluation involves assessing metrics like accuracy, precision, and recall, ensuring robustness through cross-validation. Interpretation and visualization techniques aid in understanding the model's decision-making process and identifying key drivers of subscription behavior.</a:t>
            </a:r>
            <a:endParaRPr lang="en-IN" sz="2400" dirty="0"/>
          </a:p>
        </p:txBody>
      </p:sp>
      <p:grpSp>
        <p:nvGrpSpPr>
          <p:cNvPr id="13" name="object 2">
            <a:extLst>
              <a:ext uri="{FF2B5EF4-FFF2-40B4-BE49-F238E27FC236}">
                <a16:creationId xmlns:a16="http://schemas.microsoft.com/office/drawing/2014/main" id="{D5CD4B0B-D99C-4024-8E83-487DAAED3ABE}"/>
              </a:ext>
            </a:extLst>
          </p:cNvPr>
          <p:cNvGrpSpPr/>
          <p:nvPr/>
        </p:nvGrpSpPr>
        <p:grpSpPr>
          <a:xfrm>
            <a:off x="8658225" y="2657475"/>
            <a:ext cx="3533775" cy="3810000"/>
            <a:chOff x="8658225" y="2647950"/>
            <a:chExt cx="3533775" cy="3810000"/>
          </a:xfrm>
        </p:grpSpPr>
        <p:sp>
          <p:nvSpPr>
            <p:cNvPr id="14" name="object 3">
              <a:extLst>
                <a:ext uri="{FF2B5EF4-FFF2-40B4-BE49-F238E27FC236}">
                  <a16:creationId xmlns:a16="http://schemas.microsoft.com/office/drawing/2014/main" id="{38E5155D-0B75-47BD-BA54-7115EF53693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4">
              <a:extLst>
                <a:ext uri="{FF2B5EF4-FFF2-40B4-BE49-F238E27FC236}">
                  <a16:creationId xmlns:a16="http://schemas.microsoft.com/office/drawing/2014/main" id="{92824FDF-3794-4ADA-ADAB-738EF644D04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6" name="object 5">
              <a:extLst>
                <a:ext uri="{FF2B5EF4-FFF2-40B4-BE49-F238E27FC236}">
                  <a16:creationId xmlns:a16="http://schemas.microsoft.com/office/drawing/2014/main" id="{9650DBB6-810B-4361-8221-1073140B152C}"/>
                </a:ext>
              </a:extLst>
            </p:cNvPr>
            <p:cNvPicPr/>
            <p:nvPr/>
          </p:nvPicPr>
          <p:blipFill>
            <a:blip r:embed="rId2" cstate="print"/>
            <a:stretch>
              <a:fillRect/>
            </a:stretch>
          </p:blipFill>
          <p:spPr>
            <a:xfrm>
              <a:off x="8658225" y="2647950"/>
              <a:ext cx="3533775" cy="381000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384394"/>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AEDB3F0-C94F-4FDB-A067-07F7B7E61F10}"/>
              </a:ext>
            </a:extLst>
          </p:cNvPr>
          <p:cNvSpPr txBox="1"/>
          <p:nvPr/>
        </p:nvSpPr>
        <p:spPr>
          <a:xfrm>
            <a:off x="687452" y="1038225"/>
            <a:ext cx="11047347" cy="6294031"/>
          </a:xfrm>
          <a:prstGeom prst="rect">
            <a:avLst/>
          </a:prstGeom>
          <a:noFill/>
        </p:spPr>
        <p:txBody>
          <a:bodyPr wrap="square" rtlCol="0">
            <a:spAutoFit/>
          </a:bodyPr>
          <a:lstStyle/>
          <a:p>
            <a:pPr algn="l">
              <a:spcBef>
                <a:spcPts val="600"/>
              </a:spcBef>
              <a:buFont typeface="+mj-lt"/>
              <a:buAutoNum type="arabicPeriod"/>
            </a:pPr>
            <a:r>
              <a:rPr lang="en-US" sz="2400" b="1" i="0" dirty="0">
                <a:effectLst/>
                <a:latin typeface="Söhne"/>
              </a:rPr>
              <a:t>Product Development Teams:</a:t>
            </a:r>
            <a:r>
              <a:rPr lang="en-US" sz="2400" b="0" i="0" dirty="0">
                <a:effectLst/>
                <a:latin typeface="Söhne"/>
              </a:rPr>
              <a:t> Product development teams can utilize insights from the model to enhance the service offerings or features that are most appealing to potential subscribers. By understanding the factors driving subscription decisions, they can prioritize product improvements that align with customer preferences and needs.</a:t>
            </a:r>
          </a:p>
          <a:p>
            <a:pPr algn="l">
              <a:spcBef>
                <a:spcPts val="600"/>
              </a:spcBef>
              <a:buFont typeface="+mj-lt"/>
              <a:buAutoNum type="arabicPeriod"/>
            </a:pPr>
            <a:endParaRPr lang="en-US" sz="2400" b="0" i="0" dirty="0">
              <a:effectLst/>
              <a:latin typeface="Söhne"/>
            </a:endParaRPr>
          </a:p>
          <a:p>
            <a:pPr algn="l">
              <a:spcBef>
                <a:spcPts val="600"/>
              </a:spcBef>
              <a:buFont typeface="+mj-lt"/>
              <a:buAutoNum type="arabicPeriod"/>
            </a:pPr>
            <a:r>
              <a:rPr lang="en-US" sz="2400" b="1" i="0" dirty="0">
                <a:effectLst/>
                <a:latin typeface="Söhne"/>
              </a:rPr>
              <a:t>Sales Teams:</a:t>
            </a:r>
            <a:r>
              <a:rPr lang="en-US" sz="2400" b="0" i="0" dirty="0">
                <a:effectLst/>
                <a:latin typeface="Söhne"/>
              </a:rPr>
              <a:t> Sales teams can leverage the predictions to prioritize leads and focus their efforts on prospects with a higher likelihood of subscribing. This can improve sales efficiency and effectiveness by directing resources towards the most promising opportunities.</a:t>
            </a:r>
          </a:p>
          <a:p>
            <a:pPr algn="l">
              <a:spcBef>
                <a:spcPts val="600"/>
              </a:spcBef>
              <a:buFont typeface="+mj-lt"/>
              <a:buAutoNum type="arabicPeriod"/>
            </a:pPr>
            <a:endParaRPr lang="en-US" sz="2400" b="0" i="0" dirty="0">
              <a:effectLst/>
              <a:latin typeface="Söhne"/>
            </a:endParaRPr>
          </a:p>
          <a:p>
            <a:pPr algn="l">
              <a:spcBef>
                <a:spcPts val="600"/>
              </a:spcBef>
              <a:buFont typeface="+mj-lt"/>
              <a:buAutoNum type="arabicPeriod"/>
            </a:pPr>
            <a:r>
              <a:rPr lang="en-US" sz="2400" b="1" i="0" dirty="0">
                <a:effectLst/>
                <a:latin typeface="Söhne"/>
              </a:rPr>
              <a:t>Marketing Teams:</a:t>
            </a:r>
            <a:r>
              <a:rPr lang="en-US" sz="2400" b="0" i="0" dirty="0">
                <a:effectLst/>
                <a:latin typeface="Söhne"/>
              </a:rPr>
              <a:t> Marketing teams can use the predictions generated by the model to target promotional campaigns more effectively. By identifying potential subscribers, they can tailor marketing messages and incentives to attract and convert these customer</a:t>
            </a:r>
          </a:p>
          <a:p>
            <a:pPr algn="l">
              <a:spcBef>
                <a:spcPts val="600"/>
              </a:spcBef>
              <a:buFont typeface="+mj-lt"/>
              <a:buAutoNum type="arabicPeriod"/>
            </a:pPr>
            <a:endParaRPr lang="en-US" sz="2400" b="0" i="0" dirty="0">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D58145-FF1E-422F-AB1B-4CBF956BA0FC}"/>
              </a:ext>
            </a:extLst>
          </p:cNvPr>
          <p:cNvSpPr txBox="1"/>
          <p:nvPr/>
        </p:nvSpPr>
        <p:spPr>
          <a:xfrm>
            <a:off x="533400" y="458956"/>
            <a:ext cx="9906000" cy="5940088"/>
          </a:xfrm>
          <a:prstGeom prst="rect">
            <a:avLst/>
          </a:prstGeom>
          <a:noFill/>
        </p:spPr>
        <p:txBody>
          <a:bodyPr wrap="square">
            <a:spAutoFit/>
          </a:bodyPr>
          <a:lstStyle/>
          <a:p>
            <a:pPr algn="l">
              <a:spcBef>
                <a:spcPts val="600"/>
              </a:spcBef>
            </a:pPr>
            <a:r>
              <a:rPr lang="en-US" sz="2000" b="1" i="0" dirty="0">
                <a:effectLst/>
                <a:latin typeface="Söhne"/>
              </a:rPr>
              <a:t>4</a:t>
            </a:r>
            <a:r>
              <a:rPr lang="en-US" sz="2400" b="1" i="0" dirty="0">
                <a:effectLst/>
                <a:latin typeface="Söhne"/>
              </a:rPr>
              <a:t>.Customer Success Teams:</a:t>
            </a:r>
            <a:r>
              <a:rPr lang="en-US" sz="2400" b="0" i="0" dirty="0">
                <a:effectLst/>
                <a:latin typeface="Söhne"/>
              </a:rPr>
              <a:t> Customer success teams can proactively engage with customers who are at risk of not subscribing or churning. By intervening early and addressing potential issues or concerns, they can improve customer retention and loyalty.</a:t>
            </a:r>
          </a:p>
          <a:p>
            <a:pPr algn="l">
              <a:spcBef>
                <a:spcPts val="600"/>
              </a:spcBef>
            </a:pPr>
            <a:endParaRPr lang="en-US" sz="2400" dirty="0">
              <a:solidFill>
                <a:prstClr val="black"/>
              </a:solidFill>
              <a:latin typeface="Söhne"/>
            </a:endParaRPr>
          </a:p>
          <a:p>
            <a:pPr algn="l">
              <a:spcBef>
                <a:spcPts val="600"/>
              </a:spcBef>
            </a:pPr>
            <a:r>
              <a:rPr lang="en-US" sz="2400" b="1" dirty="0">
                <a:solidFill>
                  <a:prstClr val="black"/>
                </a:solidFill>
                <a:latin typeface="Söhne"/>
              </a:rPr>
              <a:t>5</a:t>
            </a:r>
            <a:r>
              <a:rPr kumimoji="0" lang="en-US" sz="2400" b="1" i="0" u="none" strike="noStrike" kern="1200" cap="none" spc="0" normalizeH="0" baseline="0" noProof="0" dirty="0">
                <a:ln>
                  <a:noFill/>
                </a:ln>
                <a:solidFill>
                  <a:prstClr val="black"/>
                </a:solidFill>
                <a:effectLst/>
                <a:uLnTx/>
                <a:uFillTx/>
                <a:latin typeface="Söhne"/>
                <a:ea typeface="+mn-ea"/>
                <a:cs typeface="+mn-cs"/>
              </a:rPr>
              <a:t>.Business Analysts and Executives:</a:t>
            </a:r>
            <a:r>
              <a:rPr kumimoji="0" lang="en-US" sz="2400" b="0" i="0" u="none" strike="noStrike" kern="1200" cap="none" spc="0" normalizeH="0" baseline="0" noProof="0" dirty="0">
                <a:ln>
                  <a:noFill/>
                </a:ln>
                <a:solidFill>
                  <a:prstClr val="black"/>
                </a:solidFill>
                <a:effectLst/>
                <a:uLnTx/>
                <a:uFillTx/>
                <a:latin typeface="Söhne"/>
                <a:ea typeface="+mn-ea"/>
                <a:cs typeface="+mn-cs"/>
              </a:rPr>
              <a:t> Business analysts and executives can use the predictions to inform strategic decision-making and resource allocation. Insights from the model can help optimize budget allocation, forecast revenue, and assess the impact of marketing initiatives on subscription growth.</a:t>
            </a:r>
          </a:p>
          <a:p>
            <a:pPr marL="0" marR="0" lvl="0" indent="0" algn="l" defTabSz="914400" rtl="0" eaLnBrk="1" fontAlgn="auto" latinLnBrk="0" hangingPunct="1">
              <a:lnSpc>
                <a:spcPct val="100000"/>
              </a:lnSpc>
              <a:spcBef>
                <a:spcPts val="60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Söhne"/>
              <a:ea typeface="+mn-ea"/>
              <a:cs typeface="+mn-cs"/>
            </a:endParaRPr>
          </a:p>
          <a:p>
            <a:pPr marL="0" marR="0" lvl="0" indent="0" algn="l" defTabSz="914400" rtl="0" eaLnBrk="1" fontAlgn="auto" latinLnBrk="0" hangingPunct="1">
              <a:lnSpc>
                <a:spcPct val="100000"/>
              </a:lnSpc>
              <a:spcBef>
                <a:spcPts val="600"/>
              </a:spcBef>
              <a:spcAft>
                <a:spcPts val="0"/>
              </a:spcAft>
              <a:buClrTx/>
              <a:buSzTx/>
              <a:tabLst/>
              <a:defRPr/>
            </a:pPr>
            <a:r>
              <a:rPr kumimoji="0" lang="en-US" sz="2400" b="1" i="0" u="none" strike="noStrike" kern="1200" cap="none" spc="0" normalizeH="0" baseline="0" noProof="0" dirty="0">
                <a:ln>
                  <a:noFill/>
                </a:ln>
                <a:solidFill>
                  <a:prstClr val="black"/>
                </a:solidFill>
                <a:effectLst/>
                <a:uLnTx/>
                <a:uFillTx/>
                <a:latin typeface="Söhne"/>
                <a:ea typeface="+mn-ea"/>
                <a:cs typeface="+mn-cs"/>
              </a:rPr>
              <a:t>6.Data Scientists and Model Developers:</a:t>
            </a:r>
            <a:r>
              <a:rPr kumimoji="0" lang="en-US" sz="2400" b="0" i="0" u="none" strike="noStrike" kern="1200" cap="none" spc="0" normalizeH="0" baseline="0" noProof="0" dirty="0">
                <a:ln>
                  <a:noFill/>
                </a:ln>
                <a:solidFill>
                  <a:prstClr val="black"/>
                </a:solidFill>
                <a:effectLst/>
                <a:uLnTx/>
                <a:uFillTx/>
                <a:latin typeface="Söhne"/>
                <a:ea typeface="+mn-ea"/>
                <a:cs typeface="+mn-cs"/>
              </a:rPr>
              <a:t> Data scientists and model developers are involved in building, training, and maintaining the predictive model. They ensure that the model is accurate, robust, and aligned with the organization's objectives. They may also be responsible for monitoring model performance and making updates as needed.</a:t>
            </a:r>
          </a:p>
        </p:txBody>
      </p:sp>
    </p:spTree>
    <p:extLst>
      <p:ext uri="{BB962C8B-B14F-4D97-AF65-F5344CB8AC3E}">
        <p14:creationId xmlns:p14="http://schemas.microsoft.com/office/powerpoint/2010/main" val="159347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042" y="122188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288198"/>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EFE3E6FD-1F4B-4882-BA1F-29DC89AB5B8D}"/>
              </a:ext>
            </a:extLst>
          </p:cNvPr>
          <p:cNvSpPr txBox="1"/>
          <p:nvPr/>
        </p:nvSpPr>
        <p:spPr>
          <a:xfrm>
            <a:off x="2802988" y="1038225"/>
            <a:ext cx="8304147"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SOLUTION:</a:t>
            </a:r>
          </a:p>
        </p:txBody>
      </p:sp>
      <p:sp>
        <p:nvSpPr>
          <p:cNvPr id="11" name="TextBox 10">
            <a:extLst>
              <a:ext uri="{FF2B5EF4-FFF2-40B4-BE49-F238E27FC236}">
                <a16:creationId xmlns:a16="http://schemas.microsoft.com/office/drawing/2014/main" id="{CCE7A163-BD21-49F9-9F08-DD6FDA3577A8}"/>
              </a:ext>
            </a:extLst>
          </p:cNvPr>
          <p:cNvSpPr txBox="1"/>
          <p:nvPr/>
        </p:nvSpPr>
        <p:spPr>
          <a:xfrm>
            <a:off x="2582764" y="1600106"/>
            <a:ext cx="9152036" cy="6140142"/>
          </a:xfrm>
          <a:prstGeom prst="rect">
            <a:avLst/>
          </a:prstGeom>
          <a:noFill/>
        </p:spPr>
        <p:txBody>
          <a:bodyPr wrap="square" rtlCol="0">
            <a:spAutoFit/>
          </a:bodyPr>
          <a:lstStyle/>
          <a:p>
            <a:pPr marL="342900" indent="-342900" algn="l">
              <a:spcBef>
                <a:spcPts val="600"/>
              </a:spcBef>
              <a:buFont typeface="Wingdings" panose="05000000000000000000" pitchFamily="2" charset="2"/>
              <a:buChar char="q"/>
            </a:pPr>
            <a:r>
              <a:rPr lang="en-US" sz="2400" b="0" i="0" dirty="0">
                <a:effectLst/>
                <a:latin typeface="Söhne"/>
              </a:rPr>
              <a:t>The Solution for Customer Subscription Prediction with decision trees is beginning with data collection, historical customer data, including demographics, past interactions, and subscription status, is gathered and preprocessed to handle missing values and encode categorical variables.</a:t>
            </a:r>
            <a:r>
              <a:rPr lang="en-US" sz="2400" b="0" i="0" dirty="0">
                <a:solidFill>
                  <a:srgbClr val="ECECEC"/>
                </a:solidFill>
                <a:effectLst/>
                <a:latin typeface="Söhne"/>
              </a:rPr>
              <a:t> </a:t>
            </a:r>
            <a:r>
              <a:rPr lang="en-US" sz="2400" b="0" i="0" dirty="0">
                <a:effectLst/>
                <a:latin typeface="Söhne"/>
              </a:rPr>
              <a:t>Create new features </a:t>
            </a:r>
            <a:r>
              <a:rPr lang="en-US" sz="2400" dirty="0">
                <a:latin typeface="Söhne"/>
              </a:rPr>
              <a:t>and s</a:t>
            </a:r>
            <a:r>
              <a:rPr lang="en-US" sz="2400" b="0" i="0" dirty="0">
                <a:effectLst/>
                <a:latin typeface="Söhne"/>
              </a:rPr>
              <a:t>elect based on their importance in predicting subscription behavior.</a:t>
            </a:r>
            <a:r>
              <a:rPr lang="en-US" sz="2400" b="0" i="0" dirty="0">
                <a:solidFill>
                  <a:srgbClr val="ECECEC"/>
                </a:solidFill>
                <a:effectLst/>
                <a:latin typeface="Söhne"/>
              </a:rPr>
              <a:t> </a:t>
            </a:r>
            <a:r>
              <a:rPr lang="en-US" sz="2400" b="0" i="0" dirty="0">
                <a:effectLst/>
                <a:latin typeface="Söhne"/>
              </a:rPr>
              <a:t>Train the decision tree model on the preprocessed data, tuning hyperparameters for optimal performance. Conduct cross-validation to assess model generalization and robustness.</a:t>
            </a:r>
            <a:r>
              <a:rPr lang="en-US" sz="2400" b="0" i="0" dirty="0">
                <a:solidFill>
                  <a:srgbClr val="ECECEC"/>
                </a:solidFill>
                <a:effectLst/>
                <a:latin typeface="Söhne"/>
              </a:rPr>
              <a:t> </a:t>
            </a:r>
            <a:r>
              <a:rPr lang="en-US" sz="2400" b="0" i="0" dirty="0">
                <a:effectLst/>
                <a:latin typeface="Söhne"/>
              </a:rPr>
              <a:t>Visualize decision trees to interpret and deploy the trained decision tree model for real-time predictions. Then, iterate the model based on feedback or new data ,incorporating additional features for enhanced prediction and docu</a:t>
            </a:r>
            <a:r>
              <a:rPr lang="en-US" sz="2400" dirty="0">
                <a:latin typeface="Söhne"/>
              </a:rPr>
              <a:t>ment the entire model process.</a:t>
            </a:r>
            <a:endParaRPr lang="en-US" sz="2400" b="0" i="0" dirty="0">
              <a:effectLst/>
              <a:latin typeface="Söhne"/>
            </a:endParaRPr>
          </a:p>
          <a:p>
            <a:pPr lvl="1">
              <a:spcBef>
                <a:spcPts val="600"/>
              </a:spcBef>
            </a:pPr>
            <a:endParaRPr lang="en-US" sz="2400" b="0" i="0" dirty="0">
              <a:effectLst/>
              <a:latin typeface="Söhne"/>
            </a:endParaRPr>
          </a:p>
          <a:p>
            <a:pPr marL="742950" lvl="1" indent="-285750">
              <a:spcBef>
                <a:spcPts val="600"/>
              </a:spcBef>
              <a:buFont typeface="+mj-lt"/>
              <a:buAutoNum type="arabicPeriod"/>
            </a:pPr>
            <a:endParaRPr lang="en-IN" sz="2400" b="0" i="0" dirty="0">
              <a:effectLst/>
              <a:latin typeface="Söhne"/>
            </a:endParaRPr>
          </a:p>
          <a:p>
            <a:pPr>
              <a:spcBef>
                <a:spcPts val="600"/>
              </a:spcBef>
            </a:pPr>
            <a:endParaRPr lang="en-IN" dirty="0"/>
          </a:p>
        </p:txBody>
      </p:sp>
      <p:sp>
        <p:nvSpPr>
          <p:cNvPr id="13" name="Rectangle 2">
            <a:extLst>
              <a:ext uri="{FF2B5EF4-FFF2-40B4-BE49-F238E27FC236}">
                <a16:creationId xmlns:a16="http://schemas.microsoft.com/office/drawing/2014/main" id="{34FE1E2F-13E1-4758-8F71-2B24C6BE2983}"/>
              </a:ext>
            </a:extLst>
          </p:cNvPr>
          <p:cNvSpPr>
            <a:spLocks noChangeArrowheads="1"/>
          </p:cNvSpPr>
          <p:nvPr/>
        </p:nvSpPr>
        <p:spPr bwMode="auto">
          <a:xfrm>
            <a:off x="0" y="0"/>
            <a:ext cx="1133475"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EB9DCE-D4B7-4C59-A103-41A4C15AF050}"/>
              </a:ext>
            </a:extLst>
          </p:cNvPr>
          <p:cNvSpPr txBox="1"/>
          <p:nvPr/>
        </p:nvSpPr>
        <p:spPr>
          <a:xfrm>
            <a:off x="3027947" y="914400"/>
            <a:ext cx="1005840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VALUE PREPOSITION:</a:t>
            </a:r>
            <a:endParaRPr lang="en-IN" sz="24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52CAB5C-B259-494C-8F8E-AFF66ADB5628}"/>
              </a:ext>
            </a:extLst>
          </p:cNvPr>
          <p:cNvPicPr>
            <a:picLocks noChangeAspect="1"/>
          </p:cNvPicPr>
          <p:nvPr/>
        </p:nvPicPr>
        <p:blipFill>
          <a:blip r:embed="rId2"/>
          <a:stretch>
            <a:fillRect/>
          </a:stretch>
        </p:blipFill>
        <p:spPr>
          <a:xfrm>
            <a:off x="0" y="762000"/>
            <a:ext cx="2694666" cy="3243353"/>
          </a:xfrm>
          <a:prstGeom prst="rect">
            <a:avLst/>
          </a:prstGeom>
        </p:spPr>
      </p:pic>
      <p:sp>
        <p:nvSpPr>
          <p:cNvPr id="6" name="TextBox 5">
            <a:extLst>
              <a:ext uri="{FF2B5EF4-FFF2-40B4-BE49-F238E27FC236}">
                <a16:creationId xmlns:a16="http://schemas.microsoft.com/office/drawing/2014/main" id="{96264F21-6CDB-4169-A363-597E443494CA}"/>
              </a:ext>
            </a:extLst>
          </p:cNvPr>
          <p:cNvSpPr txBox="1"/>
          <p:nvPr/>
        </p:nvSpPr>
        <p:spPr>
          <a:xfrm>
            <a:off x="3810000" y="1636201"/>
            <a:ext cx="5715000" cy="3585597"/>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IN" sz="2400" i="0" dirty="0">
                <a:effectLst/>
                <a:latin typeface="Söhne"/>
              </a:rPr>
              <a:t>Data-Driven Insights</a:t>
            </a:r>
          </a:p>
          <a:p>
            <a:pPr marL="342900" indent="-342900">
              <a:spcBef>
                <a:spcPts val="600"/>
              </a:spcBef>
              <a:buFont typeface="Arial" panose="020B0604020202020204" pitchFamily="34" charset="0"/>
              <a:buChar char="•"/>
            </a:pPr>
            <a:r>
              <a:rPr lang="en-IN" sz="2400" i="0" dirty="0">
                <a:effectLst/>
                <a:latin typeface="Söhne"/>
              </a:rPr>
              <a:t>Optimized Resource Allocation</a:t>
            </a:r>
          </a:p>
          <a:p>
            <a:pPr marL="342900" indent="-342900">
              <a:spcBef>
                <a:spcPts val="600"/>
              </a:spcBef>
              <a:buFont typeface="Arial" panose="020B0604020202020204" pitchFamily="34" charset="0"/>
              <a:buChar char="•"/>
            </a:pPr>
            <a:r>
              <a:rPr lang="en-IN" sz="2400" i="0" dirty="0">
                <a:effectLst/>
                <a:latin typeface="Söhne"/>
              </a:rPr>
              <a:t>Enhanced Customer Experience</a:t>
            </a:r>
          </a:p>
          <a:p>
            <a:pPr marL="342900" indent="-342900">
              <a:spcBef>
                <a:spcPts val="600"/>
              </a:spcBef>
              <a:buFont typeface="Arial" panose="020B0604020202020204" pitchFamily="34" charset="0"/>
              <a:buChar char="•"/>
            </a:pPr>
            <a:r>
              <a:rPr lang="en-IN" sz="2400" i="0" dirty="0">
                <a:effectLst/>
                <a:latin typeface="Söhne"/>
              </a:rPr>
              <a:t>Churn Mitigation</a:t>
            </a:r>
          </a:p>
          <a:p>
            <a:pPr marL="342900" indent="-342900">
              <a:spcBef>
                <a:spcPts val="600"/>
              </a:spcBef>
              <a:buFont typeface="Arial" panose="020B0604020202020204" pitchFamily="34" charset="0"/>
              <a:buChar char="•"/>
            </a:pPr>
            <a:r>
              <a:rPr lang="en-IN" sz="2400" i="0" dirty="0">
                <a:effectLst/>
                <a:latin typeface="Söhne"/>
              </a:rPr>
              <a:t>Business Growth</a:t>
            </a:r>
            <a:r>
              <a:rPr lang="en-IN" sz="2400" i="0" dirty="0">
                <a:solidFill>
                  <a:srgbClr val="ECECEC"/>
                </a:solidFill>
                <a:effectLst/>
                <a:latin typeface="Söhne"/>
              </a:rPr>
              <a:t>:</a:t>
            </a:r>
          </a:p>
          <a:p>
            <a:pPr marL="342900" indent="-342900">
              <a:spcBef>
                <a:spcPts val="600"/>
              </a:spcBef>
              <a:buFont typeface="Arial" panose="020B0604020202020204" pitchFamily="34" charset="0"/>
              <a:buChar char="•"/>
            </a:pPr>
            <a:r>
              <a:rPr lang="en-IN" sz="2400" i="0" dirty="0">
                <a:effectLst/>
                <a:latin typeface="Söhne"/>
              </a:rPr>
              <a:t>Continuous Improvement</a:t>
            </a:r>
            <a:r>
              <a:rPr lang="en-IN" sz="2400" i="0" dirty="0">
                <a:solidFill>
                  <a:srgbClr val="ECECEC"/>
                </a:solidFill>
                <a:effectLst/>
                <a:latin typeface="Söhne"/>
              </a:rPr>
              <a:t>:</a:t>
            </a:r>
          </a:p>
          <a:p>
            <a:pPr marL="342900" indent="-342900">
              <a:spcBef>
                <a:spcPts val="600"/>
              </a:spcBef>
              <a:buFont typeface="Arial" panose="020B0604020202020204" pitchFamily="34" charset="0"/>
              <a:buChar char="•"/>
            </a:pPr>
            <a:r>
              <a:rPr lang="en-IN" sz="2400" i="0" dirty="0">
                <a:effectLst/>
                <a:latin typeface="Söhne"/>
              </a:rPr>
              <a:t>Actionable Insights</a:t>
            </a:r>
            <a:r>
              <a:rPr lang="en-IN" sz="2400" i="0" dirty="0">
                <a:solidFill>
                  <a:srgbClr val="ECECEC"/>
                </a:solidFill>
                <a:effectLst/>
                <a:latin typeface="Söhne"/>
              </a:rPr>
              <a:t>:</a:t>
            </a:r>
          </a:p>
          <a:p>
            <a:pPr marL="342900" indent="-342900">
              <a:spcBef>
                <a:spcPts val="600"/>
              </a:spcBef>
              <a:buFont typeface="Arial" panose="020B0604020202020204" pitchFamily="34" charset="0"/>
              <a:buChar char="•"/>
            </a:pPr>
            <a:r>
              <a:rPr lang="en-IN" sz="2400" i="0" dirty="0">
                <a:effectLst/>
                <a:latin typeface="Söhne"/>
              </a:rPr>
              <a:t>Documentation and Knowledge Sharing</a:t>
            </a:r>
            <a:r>
              <a:rPr lang="en-IN" sz="2000" i="0" dirty="0">
                <a:solidFill>
                  <a:srgbClr val="ECECEC"/>
                </a:solidFill>
                <a:effectLst/>
                <a:latin typeface="Söhne"/>
              </a:rPr>
              <a:t>:</a:t>
            </a:r>
            <a:endParaRPr lang="en-IN" sz="2000" dirty="0"/>
          </a:p>
        </p:txBody>
      </p:sp>
    </p:spTree>
    <p:extLst>
      <p:ext uri="{BB962C8B-B14F-4D97-AF65-F5344CB8AC3E}">
        <p14:creationId xmlns:p14="http://schemas.microsoft.com/office/powerpoint/2010/main" val="968301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TotalTime>
  <Words>1177</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Söhne</vt:lpstr>
      <vt:lpstr>Trebuchet MS</vt:lpstr>
      <vt:lpstr>Wingdings</vt:lpstr>
      <vt:lpstr>Office Theme</vt:lpstr>
      <vt:lpstr>PREETHI V</vt:lpstr>
      <vt:lpstr>PROJECT TITLE</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Preethi</dc:creator>
  <cp:lastModifiedBy>Abinash</cp:lastModifiedBy>
  <cp:revision>34</cp:revision>
  <dcterms:created xsi:type="dcterms:W3CDTF">2024-03-29T09:58:56Z</dcterms:created>
  <dcterms:modified xsi:type="dcterms:W3CDTF">2024-03-30T15:13:25Z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