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8" r:id="rId5"/>
    <p:sldId id="263" r:id="rId6"/>
    <p:sldId id="270" r:id="rId7"/>
    <p:sldId id="264" r:id="rId8"/>
    <p:sldId id="294" r:id="rId9"/>
    <p:sldId id="295" r:id="rId10"/>
    <p:sldId id="265" r:id="rId11"/>
    <p:sldId id="272" r:id="rId12"/>
    <p:sldId id="278" r:id="rId13"/>
    <p:sldId id="276" r:id="rId14"/>
    <p:sldId id="282" r:id="rId15"/>
    <p:sldId id="281" r:id="rId16"/>
    <p:sldId id="296" r:id="rId17"/>
    <p:sldId id="279" r:id="rId18"/>
    <p:sldId id="280" r:id="rId19"/>
    <p:sldId id="297" r:id="rId20"/>
    <p:sldId id="283" r:id="rId21"/>
    <p:sldId id="298" r:id="rId22"/>
    <p:sldId id="285" r:id="rId23"/>
    <p:sldId id="299" r:id="rId24"/>
    <p:sldId id="287" r:id="rId25"/>
    <p:sldId id="288" r:id="rId26"/>
    <p:sldId id="289" r:id="rId27"/>
    <p:sldId id="290" r:id="rId28"/>
    <p:sldId id="291" r:id="rId29"/>
    <p:sldId id="292" r:id="rId30"/>
    <p:sldId id="266" r:id="rId31"/>
    <p:sldId id="273" r:id="rId32"/>
    <p:sldId id="300" r:id="rId33"/>
    <p:sldId id="2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89" autoAdjust="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5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2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1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0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8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A9E77-4448-43FF-89E1-4283F382719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9ECA9-2734-49F4-8B29-1A534CEC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4D1B484-2E06-3444-B8CD-14711A857D25}"/>
              </a:ext>
            </a:extLst>
          </p:cNvPr>
          <p:cNvSpPr/>
          <p:nvPr/>
        </p:nvSpPr>
        <p:spPr>
          <a:xfrm>
            <a:off x="0" y="-20549"/>
            <a:ext cx="11887200" cy="6858000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7">
            <a:extLst>
              <a:ext uri="{FF2B5EF4-FFF2-40B4-BE49-F238E27FC236}">
                <a16:creationId xmlns:a16="http://schemas.microsoft.com/office/drawing/2014/main" xmlns="" id="{CAEA356E-67EF-904F-A492-5B4AE0483B05}"/>
              </a:ext>
            </a:extLst>
          </p:cNvPr>
          <p:cNvSpPr txBox="1">
            <a:spLocks/>
          </p:cNvSpPr>
          <p:nvPr/>
        </p:nvSpPr>
        <p:spPr>
          <a:xfrm>
            <a:off x="619125" y="2443163"/>
            <a:ext cx="7886700" cy="13509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Parallel SUPPORT VECTOR MACHINES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A76653E-C333-564C-BEF6-6B38E0875F02}"/>
              </a:ext>
            </a:extLst>
          </p:cNvPr>
          <p:cNvCxnSpPr>
            <a:cxnSpLocks/>
          </p:cNvCxnSpPr>
          <p:nvPr/>
        </p:nvCxnSpPr>
        <p:spPr>
          <a:xfrm>
            <a:off x="711200" y="3894138"/>
            <a:ext cx="6299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7" name="TextBox 7"/>
          <p:cNvSpPr txBox="1">
            <a:spLocks noChangeArrowheads="1"/>
          </p:cNvSpPr>
          <p:nvPr/>
        </p:nvSpPr>
        <p:spPr bwMode="auto">
          <a:xfrm>
            <a:off x="711200" y="2135188"/>
            <a:ext cx="2192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 smtClean="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28 April 2023</a:t>
            </a:r>
            <a:endParaRPr lang="en-US" altLang="en-US" sz="1400" b="1" dirty="0">
              <a:solidFill>
                <a:schemeClr val="bg1"/>
              </a:solidFill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F7AA40-E624-384F-A9FD-A3A51FCE2DDF}"/>
              </a:ext>
            </a:extLst>
          </p:cNvPr>
          <p:cNvSpPr/>
          <p:nvPr/>
        </p:nvSpPr>
        <p:spPr>
          <a:xfrm>
            <a:off x="11887200" y="0"/>
            <a:ext cx="304800" cy="5588000"/>
          </a:xfrm>
          <a:prstGeom prst="rect">
            <a:avLst/>
          </a:prstGeom>
          <a:solidFill>
            <a:srgbClr val="EB8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36598A2-8C9C-2F4F-8E30-F2735B9C82FE}"/>
              </a:ext>
            </a:extLst>
          </p:cNvPr>
          <p:cNvSpPr/>
          <p:nvPr/>
        </p:nvSpPr>
        <p:spPr>
          <a:xfrm>
            <a:off x="11887200" y="5588000"/>
            <a:ext cx="304800" cy="127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20" name="TextBox 10"/>
          <p:cNvSpPr txBox="1">
            <a:spLocks noChangeArrowheads="1"/>
          </p:cNvSpPr>
          <p:nvPr/>
        </p:nvSpPr>
        <p:spPr bwMode="auto">
          <a:xfrm>
            <a:off x="619125" y="6007100"/>
            <a:ext cx="54181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b="1" dirty="0" err="1" smtClean="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Dilip</a:t>
            </a:r>
            <a:r>
              <a:rPr lang="en-US" altLang="en-US" sz="1100" b="1" dirty="0" smtClean="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1100" b="1" dirty="0" err="1" smtClean="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Geethakrishnan</a:t>
            </a:r>
            <a:r>
              <a:rPr lang="en-US" altLang="en-US" sz="1100" b="1" dirty="0" smtClean="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and Venugopal Ranganathan</a:t>
            </a:r>
            <a:endParaRPr lang="en-US" altLang="en-US" sz="1100" dirty="0">
              <a:solidFill>
                <a:schemeClr val="bg1"/>
              </a:solidFill>
            </a:endParaRPr>
          </a:p>
        </p:txBody>
      </p:sp>
      <p:pic>
        <p:nvPicPr>
          <p:cNvPr id="13321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11163"/>
            <a:ext cx="3005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1200" y="4109663"/>
            <a:ext cx="1106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All relevant code is </a:t>
            </a:r>
            <a:r>
              <a:rPr lang="en-US" dirty="0">
                <a:solidFill>
                  <a:schemeClr val="bg1"/>
                </a:solidFill>
              </a:rPr>
              <a:t>at link: https://github.com/V-Rang/CSE-392-Parallel-Algorithms-for-Scientific-Computing-Project---Parallel-Support-Vector-Machines</a:t>
            </a:r>
          </a:p>
        </p:txBody>
      </p:sp>
    </p:spTree>
    <p:extLst>
      <p:ext uri="{BB962C8B-B14F-4D97-AF65-F5344CB8AC3E}">
        <p14:creationId xmlns:p14="http://schemas.microsoft.com/office/powerpoint/2010/main" val="7238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5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/>
              <a:t>OUTLINE</a:t>
            </a: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756" y="712269"/>
            <a:ext cx="1183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Sequential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Parallel – Complexity &amp; Algorithm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Implementation Details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560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3624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LIBSVM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4001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83262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Torch-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9015" y="3441319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714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66846" y="3192294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54768" y="3439578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52599" y="3197098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81092" y="3227969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9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3624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LIBSVM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4001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83262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Torch-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9015" y="3441319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714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66846" y="3192294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54768" y="3439578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52599" y="3197098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81092" y="3227969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2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2780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46853" y="1081601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48" y="993369"/>
            <a:ext cx="4890053" cy="1204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65" y="3210246"/>
            <a:ext cx="5496417" cy="92014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8979174" y="2339458"/>
            <a:ext cx="1" cy="818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979173" y="4202390"/>
            <a:ext cx="1" cy="818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689683" y="6120256"/>
            <a:ext cx="4401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https://github.com/RomuloDrumond/LSSVM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25" y="5148840"/>
            <a:ext cx="31908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7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2780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46853" y="1081601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67" y="4105975"/>
            <a:ext cx="5362575" cy="2200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01" y="731830"/>
            <a:ext cx="48387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2780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46853" y="1081601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72" y="2139557"/>
            <a:ext cx="5310935" cy="153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3624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LIBSVM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4001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83262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Torch-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9015" y="3441319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714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66846" y="3192294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54768" y="3439578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52599" y="3197098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81092" y="3227969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695340" y="3226484"/>
            <a:ext cx="9943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46853" y="1081601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59" y="1669927"/>
            <a:ext cx="5930613" cy="30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695340" y="3226484"/>
            <a:ext cx="9943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46853" y="1081601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8" y="1801730"/>
            <a:ext cx="5741489" cy="32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3624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LIBSVM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4001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83262" y="34772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Torch-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9015" y="3441319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714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66846" y="3192294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54768" y="3439578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52599" y="3197098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81092" y="3227969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5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/>
              <a:t>OUTLINE</a:t>
            </a: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756" y="712269"/>
            <a:ext cx="1183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Problem Statement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Sequential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/>
              <a:t>Parallel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/>
              <a:t>Implementation Details</a:t>
            </a:r>
          </a:p>
          <a:p>
            <a:pPr marL="342900" indent="-342900">
              <a:buAutoNum type="arabicPeriod"/>
            </a:pPr>
            <a:r>
              <a:rPr lang="en-US" dirty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666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83262" y="34772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Torch-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89683" y="3210246"/>
            <a:ext cx="791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81092" y="3227969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46853" y="1081601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25" y="1348386"/>
            <a:ext cx="49434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3624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LIBSVM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4001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83262" y="3477224"/>
            <a:ext cx="1395663" cy="8566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Torch-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9015" y="3441319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714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66846" y="3192294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54768" y="3439578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52599" y="3197098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81092" y="3227969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1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1756" y="2980433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13868" y="919907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31" y="4329224"/>
            <a:ext cx="7023111" cy="309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27" y="1611202"/>
            <a:ext cx="7999391" cy="386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27" y="2481633"/>
            <a:ext cx="8267509" cy="3100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81" y="3310688"/>
            <a:ext cx="6569312" cy="35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3624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LIBSVM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4001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83262" y="3477224"/>
            <a:ext cx="1395663" cy="8566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Torch-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9015" y="3441319"/>
            <a:ext cx="1395663" cy="8566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714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66846" y="3192294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54768" y="3439578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52599" y="3197098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81092" y="3227969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11756" y="2935460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813868" y="919907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43" y="4141407"/>
            <a:ext cx="4410075" cy="2409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00" y="3952673"/>
            <a:ext cx="4695825" cy="25812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27492" y="547714"/>
            <a:ext cx="105286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Multiplication on the GPU: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Started with the Naïve Kernel. First improvement was by Memory Coalescing the access to data. Threads are launched as a set of warps, with T(0,0)</a:t>
            </a:r>
            <a:r>
              <a:rPr lang="en-US" dirty="0">
                <a:sym typeface="Wingdings" panose="05000000000000000000" pitchFamily="2" charset="2"/>
              </a:rPr>
              <a:t>T(0,31). But the Naïve implementation makes the threads of the same warp access different memory locations, reducing efficiency. Code changed to reverse access pattern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Shared memory used with </a:t>
            </a:r>
            <a:r>
              <a:rPr lang="en-US" dirty="0" smtClean="0">
                <a:sym typeface="Wingdings" panose="05000000000000000000" pitchFamily="2" charset="2"/>
              </a:rPr>
              <a:t>Tiling.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Loop unrolling for the lowest level loop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Did some benchmark measurements and approximate FLOP counts for this kernel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 </a:t>
            </a:r>
            <a:r>
              <a:rPr lang="en-US" dirty="0" smtClean="0"/>
              <a:t>     Language</a:t>
            </a:r>
            <a:r>
              <a:rPr lang="en-US" dirty="0"/>
              <a:t>: CUDA/C++, also implemented in </a:t>
            </a:r>
            <a:r>
              <a:rPr lang="en-US" dirty="0" err="1"/>
              <a:t>pycuda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3624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LIBSVM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4001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83262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Torch-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9015" y="3441319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714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66846" y="3192294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54768" y="3439578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52599" y="3197098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81092" y="3227969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1756" y="1842925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PLS-SVM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813868" y="919907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351606" y="6050363"/>
            <a:ext cx="3559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https://github.com/SC-SGS/PLSSVM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0" y="3055111"/>
            <a:ext cx="3254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Implementations:</a:t>
            </a:r>
          </a:p>
          <a:p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CUDA</a:t>
            </a:r>
          </a:p>
          <a:p>
            <a:r>
              <a:rPr lang="en-US" dirty="0" smtClean="0"/>
              <a:t>HIP</a:t>
            </a:r>
          </a:p>
          <a:p>
            <a:r>
              <a:rPr lang="en-US" dirty="0" smtClean="0"/>
              <a:t>OpenCL</a:t>
            </a:r>
          </a:p>
          <a:p>
            <a:r>
              <a:rPr lang="en-US" dirty="0" smtClean="0"/>
              <a:t>SYCL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13869" y="767152"/>
            <a:ext cx="103781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Parallel RSVD: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a simple python implementation of LSSVM</a:t>
            </a:r>
            <a:r>
              <a:rPr lang="en-US" baseline="30000" dirty="0" smtClean="0"/>
              <a:t>*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Started with NumPy implementation for the algorithm, used </a:t>
            </a:r>
            <a:r>
              <a:rPr lang="en-US" dirty="0" err="1"/>
              <a:t>np.linalg.svd</a:t>
            </a:r>
            <a:r>
              <a:rPr lang="en-US" dirty="0"/>
              <a:t>() and then multiplied them correctly to get the pseudo inverse(</a:t>
            </a:r>
            <a:r>
              <a:rPr lang="en-US" b="1" dirty="0"/>
              <a:t>A</a:t>
            </a:r>
            <a:r>
              <a:rPr lang="en-US" b="1" baseline="30000" dirty="0"/>
              <a:t>+</a:t>
            </a:r>
            <a:r>
              <a:rPr lang="en-US" dirty="0"/>
              <a:t>), and finally did solution=(</a:t>
            </a:r>
            <a:r>
              <a:rPr lang="en-US" b="1" dirty="0"/>
              <a:t>A</a:t>
            </a:r>
            <a:r>
              <a:rPr lang="en-US" b="1" baseline="30000" dirty="0"/>
              <a:t>+</a:t>
            </a:r>
            <a:r>
              <a:rPr lang="en-US" b="1" dirty="0"/>
              <a:t>*b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changed this to the RSVD algorithm and then changed the multiplication order multiply </a:t>
            </a:r>
            <a:r>
              <a:rPr lang="en-US" b="1" dirty="0"/>
              <a:t>b</a:t>
            </a:r>
            <a:r>
              <a:rPr lang="en-US" dirty="0"/>
              <a:t> with the </a:t>
            </a:r>
            <a:r>
              <a:rPr lang="en-US" dirty="0" err="1"/>
              <a:t>svd</a:t>
            </a:r>
            <a:r>
              <a:rPr lang="en-US" dirty="0"/>
              <a:t>(A) in the correct order to minimize matrix-matrix multiplies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an idea of the parallelism we could expect, used torch to transfer the data to the GPU, and implemented the RSVD algorithm on the GPU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a C++ BLAS/</a:t>
            </a:r>
            <a:r>
              <a:rPr lang="en-US" dirty="0" err="1"/>
              <a:t>LAPACKe</a:t>
            </a:r>
            <a:r>
              <a:rPr lang="en-US" dirty="0"/>
              <a:t> RSVD algorithm, using </a:t>
            </a:r>
            <a:r>
              <a:rPr lang="en-US" dirty="0" err="1"/>
              <a:t>blas</a:t>
            </a:r>
            <a:r>
              <a:rPr lang="en-US" dirty="0"/>
              <a:t> libraries for QR, </a:t>
            </a:r>
            <a:r>
              <a:rPr lang="en-US" dirty="0" err="1"/>
              <a:t>svd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a </a:t>
            </a:r>
            <a:r>
              <a:rPr lang="en-US" dirty="0" err="1"/>
              <a:t>PyCUDA</a:t>
            </a:r>
            <a:r>
              <a:rPr lang="en-US" dirty="0"/>
              <a:t> version of RSVD,(using scikit-</a:t>
            </a:r>
            <a:r>
              <a:rPr lang="en-US" dirty="0" err="1"/>
              <a:t>cuda</a:t>
            </a:r>
            <a:r>
              <a:rPr lang="en-US" dirty="0"/>
              <a:t>  for QR)where we also plug in our Matrix-Matrix kernel, and measure different benchmarks.</a:t>
            </a:r>
          </a:p>
        </p:txBody>
      </p:sp>
    </p:spTree>
    <p:extLst>
      <p:ext uri="{BB962C8B-B14F-4D97-AF65-F5344CB8AC3E}">
        <p14:creationId xmlns:p14="http://schemas.microsoft.com/office/powerpoint/2010/main" val="3962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36246" y="1804424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LIBSVM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4001" y="1804424"/>
            <a:ext cx="1395663" cy="8566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83262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Torch-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9015" y="3441319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714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66846" y="3192294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54768" y="3439578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52599" y="3197098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81092" y="3227969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42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1755" y="1842925"/>
            <a:ext cx="1395663" cy="8566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LIBSVM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813868" y="919907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536" y="1199328"/>
            <a:ext cx="8086725" cy="2905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4538" y="505326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svm</a:t>
            </a:r>
            <a:r>
              <a:rPr lang="en-US" dirty="0" smtClean="0"/>
              <a:t>-train, </a:t>
            </a:r>
            <a:r>
              <a:rPr lang="en-US" dirty="0" err="1" smtClean="0"/>
              <a:t>svm</a:t>
            </a:r>
            <a:r>
              <a:rPr lang="en-US" dirty="0" smtClean="0"/>
              <a:t>-predict, </a:t>
            </a:r>
            <a:r>
              <a:rPr lang="en-US" dirty="0" err="1" smtClean="0"/>
              <a:t>svm</a:t>
            </a:r>
            <a:r>
              <a:rPr lang="en-US" dirty="0" smtClean="0"/>
              <a:t>-scale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Implementation Details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63851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36246" y="1804424"/>
            <a:ext cx="1395663" cy="8566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LIBSVM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56" y="18044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LS-SVM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4001" y="1804424"/>
            <a:ext cx="1395663" cy="8566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PLS-SVM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1756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7509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83262" y="3477224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Torch-</a:t>
            </a:r>
            <a:r>
              <a:rPr lang="en-US" dirty="0" err="1" smtClean="0"/>
              <a:t>rSVD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9015" y="3441319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C++-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09587" y="3210246"/>
            <a:ext cx="714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909587" y="3210246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66846" y="3192294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9683" y="2930697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9585" y="266005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9585" y="2927031"/>
            <a:ext cx="278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54768" y="3439578"/>
            <a:ext cx="1395663" cy="85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PyCUDA</a:t>
            </a:r>
            <a:r>
              <a:rPr lang="en-US" dirty="0" smtClean="0"/>
              <a:t> </a:t>
            </a:r>
            <a:r>
              <a:rPr lang="en-US" dirty="0" err="1" smtClean="0"/>
              <a:t>rSVD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52599" y="3197098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5340" y="3226483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81092" y="3227969"/>
            <a:ext cx="1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4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5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/>
              <a:t>OUTLINE</a:t>
            </a: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756" y="712269"/>
            <a:ext cx="1183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Problem Statement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Sequential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Parallel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Implementation Details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818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5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/>
              <a:t>OUTLINE</a:t>
            </a: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756" y="712269"/>
            <a:ext cx="11839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Sequential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Parallel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Implementation Details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Results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4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Results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" y="855104"/>
            <a:ext cx="7350431" cy="549338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329185" y="1280094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CPU_original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40516" y="1503580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C++_</a:t>
            </a:r>
            <a:r>
              <a:rPr lang="en-US" dirty="0" err="1" smtClean="0">
                <a:solidFill>
                  <a:srgbClr val="C00000"/>
                </a:solidFill>
              </a:rPr>
              <a:t>rsvd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40516" y="3843723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PU_rsvd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1951" y="3355770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PyCUDA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22811" y="2133266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CPU_rsvd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62594" y="1815884"/>
            <a:ext cx="321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#Features =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90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-19251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Results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0" y="800227"/>
            <a:ext cx="7244718" cy="55004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73297" y="1150307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CPU_original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53839" y="4146017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GPU_rsvd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26802" y="3619417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CPU_rsvd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13890" y="4748396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PyCUDA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12448" y="1613854"/>
            <a:ext cx="1691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#Features = 200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17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5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/>
              <a:t>OUTLINE</a:t>
            </a: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756" y="712269"/>
            <a:ext cx="11839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Problem Statement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Sequential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/>
              <a:t>Parallel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/>
              <a:t>Implementation Details</a:t>
            </a:r>
          </a:p>
          <a:p>
            <a:pPr marL="342900" indent="-342900">
              <a:buAutoNum type="arabicPeriod"/>
            </a:pPr>
            <a:r>
              <a:rPr lang="en-US" dirty="0" smtClean="0"/>
              <a:t>Results</a:t>
            </a:r>
            <a:endParaRPr lang="en-US" b="1" dirty="0" smtClean="0"/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10328" y="5044611"/>
            <a:ext cx="5845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END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208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5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/>
              <a:t>Problem Statement</a:t>
            </a: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1756" y="712269"/>
            <a:ext cx="1183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5" y="1164445"/>
            <a:ext cx="5241630" cy="1291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755" y="3503595"/>
            <a:ext cx="118390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The aim is to improve/study some performance of SVM’s. We do this by the following: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Parallelize Matrix multiplications on GPUs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Improve performance of Matrix inversion by using parallelized Randomized SVD.</a:t>
            </a:r>
          </a:p>
          <a:p>
            <a:endParaRPr lang="en-US" dirty="0"/>
          </a:p>
          <a:p>
            <a:r>
              <a:rPr lang="en-US" dirty="0"/>
              <a:t>In this study, we compare the performances of some standard SVM libraries, as well as modify a variant of SVM, called Least-Squared SVM. In Least squared SVM, we arrive at a step where we have a system to solve, of the form Ax=b. We then use the RSVD to find the pseudo inverse.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37" y="1246155"/>
            <a:ext cx="3611545" cy="104573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5609690" y="1769020"/>
            <a:ext cx="7602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5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/>
              <a:t>OUTLINE</a:t>
            </a: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756" y="712269"/>
            <a:ext cx="1183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Sequential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Parallel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Implementation Details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7092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 smtClean="0"/>
              <a:t>Sequential </a:t>
            </a:r>
            <a:r>
              <a:rPr lang="en-US" sz="2400" b="1" dirty="0"/>
              <a:t>– Complexity &amp; Algorithm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756" y="712269"/>
            <a:ext cx="11839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Matrix-matrix multiplication –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67" y="2047574"/>
            <a:ext cx="5088907" cy="3055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6384757" y="712269"/>
            <a:ext cx="566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Randomized Singular Value Decomposition – O(mnk + nk</a:t>
            </a:r>
            <a:r>
              <a:rPr lang="en-US" baseline="30000" smtClean="0"/>
              <a:t>2</a:t>
            </a:r>
            <a:r>
              <a:rPr lang="en-US" smtClean="0"/>
              <a:t>)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46853" y="1081601"/>
            <a:ext cx="0" cy="4977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248" y="2047574"/>
            <a:ext cx="5930613" cy="30554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6559" y="5255394"/>
            <a:ext cx="440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“Finding Structure with Randomness” -</a:t>
            </a:r>
            <a:r>
              <a:rPr lang="en-US" dirty="0" err="1" smtClean="0"/>
              <a:t>Halko</a:t>
            </a:r>
            <a:r>
              <a:rPr lang="en-US" dirty="0" smtClean="0"/>
              <a:t>, Martinsson, </a:t>
            </a:r>
            <a:r>
              <a:rPr lang="en-US" dirty="0" err="1" smtClean="0"/>
              <a:t>Tropp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5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/>
              <a:t>OUTLINE</a:t>
            </a: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756" y="712269"/>
            <a:ext cx="1183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Sequential – Complexity &amp; Algorithm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Parallel – Complexity &amp; Algorithm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Implementation Details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835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Parallel – Complexity &amp; Algorithm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756" y="1236251"/>
            <a:ext cx="47279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Naïve </a:t>
            </a:r>
            <a:r>
              <a:rPr lang="en-US" sz="2200" dirty="0" err="1"/>
              <a:t>Gpu</a:t>
            </a:r>
            <a:r>
              <a:rPr lang="en-US" sz="2200" dirty="0"/>
              <a:t> Matrix-matrix multiplication shown for analysis.</a:t>
            </a:r>
          </a:p>
          <a:p>
            <a:endParaRPr lang="en-US" sz="2200" dirty="0"/>
          </a:p>
          <a:p>
            <a:r>
              <a:rPr lang="en-US" sz="2200" dirty="0"/>
              <a:t>Work: O(mn</a:t>
            </a:r>
            <a:r>
              <a:rPr lang="en-US" sz="2200" baseline="30000" dirty="0"/>
              <a:t>2</a:t>
            </a:r>
            <a:r>
              <a:rPr lang="en-US" sz="2200" dirty="0"/>
              <a:t>). </a:t>
            </a:r>
          </a:p>
          <a:p>
            <a:r>
              <a:rPr lang="en-US" sz="2200" dirty="0"/>
              <a:t>Depth: O(n)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D296CEE-968D-0AD5-40F3-2324C1107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151" y="1095429"/>
            <a:ext cx="6306532" cy="367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7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211756" y="0"/>
            <a:ext cx="11212445" cy="11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dirty="0"/>
              <a:t>Parallel – Complexity &amp; Algorithm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8D3D15-1563-A141-919D-3F4F5E3A757A}"/>
              </a:ext>
            </a:extLst>
          </p:cNvPr>
          <p:cNvSpPr/>
          <p:nvPr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146D51-2107-1E45-9A44-E0217DAFA756}"/>
              </a:ext>
            </a:extLst>
          </p:cNvPr>
          <p:cNvSpPr/>
          <p:nvPr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1756" y="547714"/>
            <a:ext cx="118390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757" y="1095429"/>
            <a:ext cx="53977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Naïve </a:t>
            </a:r>
            <a:r>
              <a:rPr lang="en-US" sz="2000" dirty="0" err="1"/>
              <a:t>Gpu</a:t>
            </a:r>
            <a:r>
              <a:rPr lang="en-US" sz="2000" dirty="0"/>
              <a:t> Matrix-matrix multiplication shown for analysis. We replace the other operations with parallel variants from various libraries and compare results.</a:t>
            </a:r>
          </a:p>
          <a:p>
            <a:r>
              <a:rPr lang="en-US" sz="2000" dirty="0"/>
              <a:t>For simplicity, we assume m=n</a:t>
            </a:r>
          </a:p>
          <a:p>
            <a:endParaRPr lang="en-US" sz="2000" dirty="0"/>
          </a:p>
          <a:p>
            <a:r>
              <a:rPr lang="en-US" sz="2000" dirty="0"/>
              <a:t>Steps:</a:t>
            </a:r>
          </a:p>
          <a:p>
            <a:r>
              <a:rPr lang="en-US" sz="2000" dirty="0"/>
              <a:t>Forming omega: work =O(n*k) Depth = O(n*k)</a:t>
            </a:r>
          </a:p>
          <a:p>
            <a:r>
              <a:rPr lang="en-US" sz="2000" dirty="0"/>
              <a:t>Y=A*O ,  		O(nk</a:t>
            </a:r>
            <a:r>
              <a:rPr lang="en-US" sz="2000" baseline="30000" dirty="0"/>
              <a:t>2</a:t>
            </a:r>
            <a:r>
              <a:rPr lang="en-US" sz="2000" dirty="0"/>
              <a:t>), O(k)</a:t>
            </a:r>
          </a:p>
          <a:p>
            <a:r>
              <a:rPr lang="en-US" sz="2000" dirty="0"/>
              <a:t>Q=QR(Y) 		</a:t>
            </a:r>
            <a:r>
              <a:rPr lang="en-US" sz="2000" dirty="0" smtClean="0"/>
              <a:t>O(nk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B=Q</a:t>
            </a:r>
            <a:r>
              <a:rPr lang="en-US" sz="2000" baseline="30000" dirty="0"/>
              <a:t>T</a:t>
            </a:r>
            <a:r>
              <a:rPr lang="en-US" sz="2000" dirty="0"/>
              <a:t>A   		O(nk</a:t>
            </a:r>
            <a:r>
              <a:rPr lang="en-US" sz="2000" baseline="30000" dirty="0"/>
              <a:t>2</a:t>
            </a:r>
            <a:r>
              <a:rPr lang="en-US" sz="2000" dirty="0"/>
              <a:t>) , O(k)</a:t>
            </a:r>
          </a:p>
          <a:p>
            <a:r>
              <a:rPr lang="en-US" sz="2000" dirty="0" err="1"/>
              <a:t>U’DVh</a:t>
            </a:r>
            <a:r>
              <a:rPr lang="en-US" sz="2000" dirty="0"/>
              <a:t>=SVD(B)   	O(nk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r>
              <a:rPr lang="en-US" sz="2000" dirty="0"/>
              <a:t>U=QU’ 		O(nk</a:t>
            </a:r>
            <a:r>
              <a:rPr lang="en-US" sz="2000" baseline="30000" dirty="0"/>
              <a:t>2</a:t>
            </a:r>
            <a:r>
              <a:rPr lang="en-US" sz="2000" dirty="0"/>
              <a:t>) ,O(k)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7263F25-FC55-A108-7606-5EEDA7E4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547714"/>
            <a:ext cx="6482817" cy="44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4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778</Words>
  <Application>Microsoft Office PowerPoint</Application>
  <PresentationFormat>Widescreen</PresentationFormat>
  <Paragraphs>230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66</cp:revision>
  <dcterms:created xsi:type="dcterms:W3CDTF">2023-04-28T03:19:04Z</dcterms:created>
  <dcterms:modified xsi:type="dcterms:W3CDTF">2023-04-28T21:28:35Z</dcterms:modified>
</cp:coreProperties>
</file>