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ramyakv/mle-for-population-params-binomial/blob/master/learnpopulationparamsBinomialMLE.m" TargetMode="External"/><Relationship Id="rId2" Type="http://schemas.openxmlformats.org/officeDocument/2006/relationships/hyperlink" Target="https://github.com/ramyakv/mle-for-population-params-binomial/blob/master/learnpopulationparamsBinomialMLE.m" TargetMode="External"/><Relationship Id="rId3" Type="http://schemas.openxmlformats.org/officeDocument/2006/relationships/hyperlink" Target="https://en.wikipedia.org/wiki/Method_of_moments_(statistics)" TargetMode="External"/><Relationship Id="rId4" Type="http://schemas.openxmlformats.org/officeDocument/2006/relationships/hyperlink" Target="https://online.stat.psu.edu/stat414/node/193/" TargetMode="External"/><Relationship Id="rId5" Type="http://schemas.openxmlformats.org/officeDocument/2006/relationships/hyperlink" Target="https://arxiv.org/pdf/1709.02707.pdf" TargetMode="Externa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Statistical_parameter" TargetMode="External"/><Relationship Id="rId2" Type="http://schemas.openxmlformats.org/officeDocument/2006/relationships/hyperlink" Target="https://en.wikipedia.org/wiki/Probability_distribution" TargetMode="External"/><Relationship Id="rId3" Type="http://schemas.openxmlformats.org/officeDocument/2006/relationships/hyperlink" Target="https://en.wikipedia.org/wiki/Likelihood_function" TargetMode="External"/><Relationship Id="rId4" Type="http://schemas.openxmlformats.org/officeDocument/2006/relationships/hyperlink" Target="https://en.wikipedia.org/wiki/Statistical_model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Ubuntu"/>
                <a:ea typeface="Ubuntu"/>
              </a:rPr>
              <a:t>Maximum Likelihood for estimating Population of Parameters</a:t>
            </a:r>
            <a:endParaRPr b="1" lang="en-US" sz="4800" spc="-1" strike="noStrike">
              <a:latin typeface="Ubuntu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35200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Spectral"/>
                <a:ea typeface="Spectral"/>
              </a:rPr>
              <a:t>FINAL PRESENTATION</a:t>
            </a:r>
            <a:endParaRPr b="1" lang="en-US" sz="2800" spc="-1" strike="noStrike">
              <a:latin typeface="Ubuntu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Ubuntu"/>
                <a:ea typeface="Ubuntu"/>
              </a:rPr>
              <a:t>Why does the moment matching estimator fail for large t</a:t>
            </a:r>
            <a:endParaRPr b="1" lang="en-US" sz="2400" spc="-1" strike="noStrike">
              <a:latin typeface="Ubuntu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0" y="1152360"/>
            <a:ext cx="91432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</a:pPr>
            <a:r>
              <a:rPr b="1" lang="en-US" sz="1800" spc="-1" strike="noStrike">
                <a:solidFill>
                  <a:srgbClr val="0b5394"/>
                </a:solidFill>
                <a:latin typeface="Ubuntu"/>
                <a:ea typeface="Ubuntu"/>
              </a:rPr>
              <a:t>Higher order moments can’t be estimated accurately</a:t>
            </a:r>
            <a:r>
              <a:rPr b="0" lang="en-US" sz="1800" spc="-1" strike="noStrike">
                <a:solidFill>
                  <a:srgbClr val="0b5394"/>
                </a:solidFill>
                <a:latin typeface="Ubuntu"/>
                <a:ea typeface="Ubuntu"/>
              </a:rPr>
              <a:t>!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Intiutively: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For example: Let’s say we have 2 coins and we toss each coin 100 times. 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Estimating 100 moments of just 2 coins isn’t gonna help us estimate the distribution across all coins.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Mathematically: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It would be better to </a:t>
            </a: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stop with just the first c*log(N)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 moments while estimating the distribution.</a:t>
            </a:r>
            <a:endParaRPr b="1" lang="en-US" sz="1800" spc="-1" strike="noStrike">
              <a:latin typeface="Ubuntu"/>
            </a:endParaRPr>
          </a:p>
        </p:txBody>
      </p:sp>
      <p:pic>
        <p:nvPicPr>
          <p:cNvPr id="97" name="Google Shape;111;p22" descr=""/>
          <p:cNvPicPr/>
          <p:nvPr/>
        </p:nvPicPr>
        <p:blipFill>
          <a:blip r:embed="rId1"/>
          <a:stretch/>
        </p:blipFill>
        <p:spPr>
          <a:xfrm>
            <a:off x="2740680" y="3247920"/>
            <a:ext cx="2591280" cy="7300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3326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900" spc="-1" strike="noStrike">
                <a:solidFill>
                  <a:srgbClr val="000000"/>
                </a:solidFill>
                <a:latin typeface="Ubuntu"/>
                <a:ea typeface="Ubuntu"/>
              </a:rPr>
              <a:t>Local Moment Matching for the Rescue</a:t>
            </a:r>
            <a:endParaRPr b="1" lang="en-US" sz="2900" spc="-1" strike="noStrike">
              <a:latin typeface="Ubuntu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0332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The algorithm for Local Moment Matching consists of three steps: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Binning: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 Bin the space [0,1] into smaller sub-spaces. Then place each coin into a bin according to the fraction of heads shown by it. 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Moment Estimation: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 The first ‘c*log(N)’ or ‘t’ moments for every bin is estimated using the coins present in that bin.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Distribution Calculation: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 Do Moment Matching in every bin.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This overcomes the disadvantages of the Moment Matching estimator. In paper, it can achieve the </a:t>
            </a: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theoretically optimal bound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 of O(1/t). 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</a:pPr>
            <a:endParaRPr b="1" lang="en-US" sz="1800" spc="-1" strike="noStrike">
              <a:latin typeface="Ubuntu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255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900" spc="-1" strike="noStrike">
                <a:solidFill>
                  <a:srgbClr val="000000"/>
                </a:solidFill>
                <a:latin typeface="Ubuntu"/>
                <a:ea typeface="Ubuntu"/>
              </a:rPr>
              <a:t>Drawbacks of Local Moment Matching</a:t>
            </a:r>
            <a:endParaRPr b="1" lang="en-US" sz="2900" spc="-1" strike="noStrike">
              <a:latin typeface="Ubuntu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512720" y="1166400"/>
            <a:ext cx="611784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 algn="just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Ubuntu"/>
              </a:rPr>
              <a:t>Significant parameter tuning </a:t>
            </a:r>
            <a:endParaRPr b="1" lang="en-US" sz="2000" spc="-1" strike="noStrike">
              <a:latin typeface="Ubuntu"/>
            </a:endParaRPr>
          </a:p>
          <a:p>
            <a:pPr marL="457200" indent="-354960" algn="just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Ubuntu"/>
              </a:rPr>
              <a:t>Requires special treatment for the edge cases.</a:t>
            </a:r>
            <a:endParaRPr b="1" lang="en-US" sz="2000" spc="-1" strike="noStrike">
              <a:latin typeface="Ubuntu"/>
            </a:endParaRPr>
          </a:p>
          <a:p>
            <a:pPr marL="457200" indent="-35496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Ubuntu"/>
              </a:rPr>
              <a:t>Using fixed blocks partition of [0, 1] </a:t>
            </a:r>
            <a:endParaRPr b="1" lang="en-US" sz="2000" spc="-1" strike="noStrike">
              <a:latin typeface="Ubuntu"/>
            </a:endParaRPr>
          </a:p>
          <a:p>
            <a:pPr marL="457200" indent="-354960">
              <a:lnSpc>
                <a:spcPct val="2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Ubuntu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Ubuntu"/>
              </a:rPr>
              <a:t>Matching only the first ‘t’ or ‘log N’ moments</a:t>
            </a:r>
            <a:endParaRPr b="1" lang="en-US" sz="2000" spc="-1" strike="noStrike">
              <a:latin typeface="Ubuntu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Ubuntu"/>
                <a:ea typeface="Ubuntu"/>
              </a:rPr>
              <a:t>Toy problem</a:t>
            </a:r>
            <a:endParaRPr b="1" lang="en-US" sz="3000" spc="-1" strike="noStrike">
              <a:latin typeface="Ubuntu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572760"/>
            <a:ext cx="8519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3d85c6"/>
                </a:solidFill>
                <a:latin typeface="Ubuntu"/>
                <a:ea typeface="Ubuntu"/>
              </a:rPr>
              <a:t>Estimating the load distribution of cell towers in a given area at a particular time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Ubuntu"/>
                <a:ea typeface="Ubuntu"/>
              </a:rPr>
              <a:t>Introduction: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00000"/>
              </a:lnSpc>
            </a:pPr>
            <a:endParaRPr b="1" lang="en-US" sz="1800" spc="-1" strike="noStrike">
              <a:latin typeface="Ubuntu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In 5G the </a:t>
            </a:r>
            <a:r>
              <a:rPr b="0" lang="en-US" sz="1800" spc="-1" strike="noStrike">
                <a:solidFill>
                  <a:srgbClr val="ff0000"/>
                </a:solidFill>
                <a:latin typeface="Ubuntu"/>
                <a:ea typeface="Ubuntu"/>
              </a:rPr>
              <a:t>number of small and medium-ranged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cell towers going to be deployed are much higher.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The number of handovers are going to be higher and thus, </a:t>
            </a:r>
            <a:r>
              <a:rPr b="0" lang="en-US" sz="1800" spc="-1" strike="noStrike">
                <a:solidFill>
                  <a:srgbClr val="ff0000"/>
                </a:solidFill>
                <a:latin typeface="Ubuntu"/>
                <a:ea typeface="Ubuntu"/>
              </a:rPr>
              <a:t>the load handled by each cell is going to fluctuate.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Identifying the </a:t>
            </a:r>
            <a:r>
              <a:rPr b="0" lang="en-US" sz="1800" spc="-1" strike="noStrike">
                <a:solidFill>
                  <a:srgbClr val="ff0000"/>
                </a:solidFill>
                <a:latin typeface="Ubuntu"/>
                <a:ea typeface="Ubuntu"/>
              </a:rPr>
              <a:t>distribution of loads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across cells will give us more information about the network's performance.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</a:pPr>
            <a:endParaRPr b="1" lang="en-US" sz="1800" spc="-1" strike="noStrike">
              <a:latin typeface="Ubuntu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792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Ubuntu"/>
                <a:ea typeface="Ubuntu"/>
              </a:rPr>
              <a:t>Toy problem</a:t>
            </a:r>
            <a:br/>
            <a:endParaRPr b="1" lang="en-US" sz="3000" spc="-1" strike="noStrike">
              <a:latin typeface="Ubuntu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0" y="700920"/>
            <a:ext cx="91432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d85c6"/>
                </a:solidFill>
                <a:latin typeface="Ubuntu"/>
                <a:ea typeface="Ubuntu"/>
              </a:rPr>
              <a:t>Formulating the given problem similar to the coin toss problem</a:t>
            </a:r>
            <a:endParaRPr b="1" lang="en-US" sz="20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2000" spc="-1" strike="noStrike">
              <a:latin typeface="Ubuntu"/>
            </a:endParaRPr>
          </a:p>
          <a:p>
            <a:pPr marL="457200">
              <a:lnSpc>
                <a:spcPct val="115000"/>
              </a:lnSpc>
            </a:pPr>
            <a:endParaRPr b="1" lang="en-US" sz="2000" spc="-1" strike="noStrike">
              <a:latin typeface="Ubuntu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Ubuntu"/>
              </a:rPr>
              <a:t>Set a threshold value and see if the load is higher than that or not. </a:t>
            </a:r>
            <a:endParaRPr b="1" lang="en-US" sz="2000" spc="-1" strike="noStrike">
              <a:latin typeface="Ubuntu"/>
            </a:endParaRPr>
          </a:p>
          <a:p>
            <a:pPr marL="914400">
              <a:lnSpc>
                <a:spcPct val="115000"/>
              </a:lnSpc>
            </a:pPr>
            <a:endParaRPr b="1" lang="en-US" sz="2000" spc="-1" strike="noStrike">
              <a:latin typeface="Ubuntu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Ubuntu"/>
              </a:rPr>
              <a:t>Since frequent handovers happen, the identity of the towers doesn't matter.</a:t>
            </a:r>
            <a:endParaRPr b="1" lang="en-US" sz="2000" spc="-1" strike="noStrike">
              <a:latin typeface="Ubuntu"/>
            </a:endParaRPr>
          </a:p>
          <a:p>
            <a:pPr marL="457200">
              <a:lnSpc>
                <a:spcPct val="115000"/>
              </a:lnSpc>
            </a:pPr>
            <a:endParaRPr b="1" lang="en-US" sz="2000" spc="-1" strike="noStrike">
              <a:latin typeface="Ubuntu"/>
            </a:endParaRPr>
          </a:p>
          <a:p>
            <a:pPr marL="45720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Ubuntu"/>
                <a:ea typeface="Ubuntu"/>
              </a:rPr>
              <a:t>This makes the problem similar to that of our coin toss problem. </a:t>
            </a:r>
            <a:endParaRPr b="1" lang="en-US" sz="2000" spc="-1" strike="noStrike">
              <a:latin typeface="Ubuntu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4120" y="36072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Wasserstein distance</a:t>
            </a:r>
            <a:br/>
            <a:br/>
            <a:endParaRPr b="1" lang="en-US" sz="2800" spc="-1" strike="noStrike">
              <a:latin typeface="Ubuntu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Measures the similarity between two distributions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Given by :</a:t>
            </a:r>
            <a:endParaRPr b="1" lang="en-US" sz="1800" spc="-1" strike="noStrike">
              <a:latin typeface="Ubuntu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Used to measure the accuracy of the estimators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Why?</a:t>
            </a:r>
            <a:endParaRPr b="1" lang="en-US" sz="1800" spc="-1" strike="noStrike">
              <a:latin typeface="Ubuntu"/>
            </a:endParaRPr>
          </a:p>
        </p:txBody>
      </p:sp>
      <p:pic>
        <p:nvPicPr>
          <p:cNvPr id="108" name="Google Shape;142;p27" descr=""/>
          <p:cNvPicPr/>
          <p:nvPr/>
        </p:nvPicPr>
        <p:blipFill>
          <a:blip r:embed="rId1"/>
          <a:stretch/>
        </p:blipFill>
        <p:spPr>
          <a:xfrm>
            <a:off x="1999440" y="1842840"/>
            <a:ext cx="3637080" cy="6796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Why do we use the Wasserstein Distance?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Even when two distributions are located in lower dimensional manifolds without overlaps, Wasserstein distance can still provide a meaningful and smooth representation of the distance in-between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That is, if two distributions are disjoint, the EMD is a constant proportional to the distance between the distributions, however other measures such as KL divergence tend to infinity and JS divergence is a constant, hence a non-differentiable function at K_JS=0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111111"/>
                </a:solidFill>
                <a:latin typeface="Ubuntu"/>
                <a:ea typeface="Ubuntu"/>
              </a:rPr>
              <a:t>Only Wasserstein metric provides a </a:t>
            </a:r>
            <a:r>
              <a:rPr b="1" lang="en-US" sz="1800" spc="-1" strike="noStrike">
                <a:solidFill>
                  <a:srgbClr val="111111"/>
                </a:solidFill>
                <a:latin typeface="Ubuntu"/>
                <a:ea typeface="Ubuntu"/>
              </a:rPr>
              <a:t>smooth</a:t>
            </a:r>
            <a:r>
              <a:rPr b="0" lang="en-US" sz="1800" spc="-1" strike="noStrike">
                <a:solidFill>
                  <a:srgbClr val="111111"/>
                </a:solidFill>
                <a:latin typeface="Ubuntu"/>
                <a:ea typeface="Ubuntu"/>
              </a:rPr>
              <a:t> measure, which is helpful for a stable learning process using gradient descents</a:t>
            </a:r>
            <a:endParaRPr b="1" lang="en-US" sz="1800" spc="-1" strike="noStrike">
              <a:latin typeface="Ubuntu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53;p29" descr=""/>
          <p:cNvPicPr/>
          <p:nvPr/>
        </p:nvPicPr>
        <p:blipFill>
          <a:blip r:embed="rId1"/>
          <a:stretch/>
        </p:blipFill>
        <p:spPr>
          <a:xfrm>
            <a:off x="1100160" y="662040"/>
            <a:ext cx="6942960" cy="442836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1405800" y="105840"/>
            <a:ext cx="6584040" cy="5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Ubuntu"/>
                <a:ea typeface="Ubuntu"/>
              </a:rPr>
              <a:t>              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Ubuntu"/>
                <a:ea typeface="Ubuntu"/>
              </a:rPr>
              <a:t>RESULTS</a:t>
            </a:r>
            <a:endParaRPr b="1" lang="en-US" sz="2400" spc="-1" strike="noStrike">
              <a:latin typeface="Ubuntu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</a:t>
            </a: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Implementation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We have to solve the following convex optimization problem: 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where D is the set of all distributions on [0,1]. We discretize the interval [0,1] into a uniform grid of width m. As long as the error due to discretization O(1/m) is smaller than the expected error in earth mover’s distance (EMD), we will not be losing much numerically. Unless otherwise specified, we use grid length of m = 1000. We then solve the MLE which is convex on this discrete convex set using cvx for Matlab</a:t>
            </a:r>
            <a:endParaRPr b="1" lang="en-US" sz="1800" spc="-1" strike="noStrike">
              <a:latin typeface="Ubuntu"/>
            </a:endParaRPr>
          </a:p>
        </p:txBody>
      </p:sp>
      <p:pic>
        <p:nvPicPr>
          <p:cNvPr id="115" name="Google Shape;161;p30" descr=""/>
          <p:cNvPicPr/>
          <p:nvPr/>
        </p:nvPicPr>
        <p:blipFill>
          <a:blip r:embed="rId1"/>
          <a:srcRect l="38358" t="46002" r="41089" b="46768"/>
          <a:stretch/>
        </p:blipFill>
        <p:spPr>
          <a:xfrm>
            <a:off x="453960" y="1553400"/>
            <a:ext cx="3185280" cy="5720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Simulation Results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Ubuntu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Ubuntu"/>
                <a:ea typeface="Ubuntu"/>
              </a:rPr>
              <a:t>Synthetic data :</a:t>
            </a:r>
            <a:endParaRPr b="1" lang="en-US" sz="20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For different orders of t w.r.t N, we carried out simulations, assuming some distribution for the biases( Gaussian, Cauchy, single-spike, triple-spikes and uniform ):</a:t>
            </a: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1" lang="en-US" sz="18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Note : 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We have shown simulation results using truncated Gaussian and Cauchy as the synthetic data, however, the other distributions follow the same trends.</a:t>
            </a:r>
            <a:endParaRPr b="1" lang="en-US" sz="1800" spc="-1" strike="noStrike">
              <a:latin typeface="Ubuntu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301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Ubuntu"/>
                <a:ea typeface="Ubuntu"/>
              </a:rPr>
              <a:t>Abstract</a:t>
            </a:r>
            <a:r>
              <a:rPr b="1" lang="en-US" sz="3000" spc="-1" strike="noStrike">
                <a:solidFill>
                  <a:srgbClr val="000000"/>
                </a:solidFill>
                <a:latin typeface="Ubuntu"/>
                <a:ea typeface="Ubuntu"/>
              </a:rPr>
              <a:t>	</a:t>
            </a:r>
            <a:br/>
            <a:endParaRPr b="1" lang="en-US" sz="3000" spc="-1" strike="noStrike">
              <a:latin typeface="Ubuntu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017720"/>
            <a:ext cx="8519760" cy="35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108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Ubuntu"/>
                <a:ea typeface="Ubuntu"/>
              </a:rPr>
              <a:t>Our aim is to explore the advantages of using MLE to estimate the probability distribution function ( or pmf ) of parameters of a population</a:t>
            </a:r>
            <a:endParaRPr b="1" lang="en-US" sz="2100" spc="-1" strike="noStrike">
              <a:latin typeface="Ubuntu"/>
            </a:endParaRPr>
          </a:p>
          <a:p>
            <a:pPr marL="457200" indent="-36108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Ubuntu"/>
                <a:ea typeface="Ubuntu"/>
              </a:rPr>
              <a:t>This problem arises in numerous domains, including digital communication, where the size of the population under study is usually large while the number of observations per individual is often limited</a:t>
            </a:r>
            <a:endParaRPr b="1" lang="en-US" sz="2100" spc="-1" strike="noStrike">
              <a:latin typeface="Ubuntu"/>
            </a:endParaRPr>
          </a:p>
          <a:p>
            <a:pPr marL="457200" indent="-36108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latin typeface="Ubuntu"/>
                <a:ea typeface="Ubuntu"/>
              </a:rPr>
              <a:t>We have compared MLE with two other estimators using the Wasserstein distance</a:t>
            </a:r>
            <a:endParaRPr b="1" lang="en-US" sz="2100" spc="-1" strike="noStrike">
              <a:latin typeface="Ubuntu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46600" y="3668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t is of the order log(N) ~ small t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</p:txBody>
      </p:sp>
      <p:pic>
        <p:nvPicPr>
          <p:cNvPr id="120" name="Google Shape;174;p32" descr=""/>
          <p:cNvPicPr/>
          <p:nvPr/>
        </p:nvPicPr>
        <p:blipFill>
          <a:blip r:embed="rId1"/>
          <a:stretch/>
        </p:blipFill>
        <p:spPr>
          <a:xfrm>
            <a:off x="1650240" y="1288800"/>
            <a:ext cx="5432040" cy="335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7520" y="36072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For varying values of N, with t constant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US" sz="2800" spc="-1" strike="noStrike">
              <a:latin typeface="Ubuntu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US" sz="2800" spc="-1" strike="noStrike">
              <a:latin typeface="Ubuntu"/>
            </a:endParaRPr>
          </a:p>
        </p:txBody>
      </p:sp>
      <p:pic>
        <p:nvPicPr>
          <p:cNvPr id="123" name="Google Shape;181;p33" descr=""/>
          <p:cNvPicPr/>
          <p:nvPr/>
        </p:nvPicPr>
        <p:blipFill>
          <a:blip r:embed="rId1"/>
          <a:stretch/>
        </p:blipFill>
        <p:spPr>
          <a:xfrm>
            <a:off x="1758600" y="1252800"/>
            <a:ext cx="5166720" cy="315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t is greater than the order log(N) ~ large t</a:t>
            </a:r>
            <a:br/>
            <a:endParaRPr b="1" lang="en-US" sz="2800" spc="-1" strike="noStrike">
              <a:latin typeface="Ubuntu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</p:txBody>
      </p:sp>
      <p:pic>
        <p:nvPicPr>
          <p:cNvPr id="126" name="Google Shape;188;p34" descr=""/>
          <p:cNvPicPr/>
          <p:nvPr/>
        </p:nvPicPr>
        <p:blipFill>
          <a:blip r:embed="rId1"/>
          <a:stretch/>
        </p:blipFill>
        <p:spPr>
          <a:xfrm>
            <a:off x="1819080" y="1152360"/>
            <a:ext cx="5359680" cy="34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t is of the order log(N) ~ small t</a:t>
            </a:r>
            <a:br/>
            <a:br/>
            <a:endParaRPr b="1" lang="en-US" sz="2800" spc="-1" strike="noStrike">
              <a:latin typeface="Ubuntu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</p:txBody>
      </p:sp>
      <p:pic>
        <p:nvPicPr>
          <p:cNvPr id="129" name="Google Shape;195;p35" descr=""/>
          <p:cNvPicPr/>
          <p:nvPr/>
        </p:nvPicPr>
        <p:blipFill>
          <a:blip r:embed="rId1"/>
          <a:stretch/>
        </p:blipFill>
        <p:spPr>
          <a:xfrm>
            <a:off x="1553760" y="1152360"/>
            <a:ext cx="5913720" cy="34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For varying values of N, with t constant</a:t>
            </a:r>
            <a:br/>
            <a:endParaRPr b="1" lang="en-US" sz="2800" spc="-1" strike="noStrike">
              <a:latin typeface="Ubuntu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</p:txBody>
      </p:sp>
      <p:pic>
        <p:nvPicPr>
          <p:cNvPr id="132" name="Google Shape;202;p36" descr=""/>
          <p:cNvPicPr/>
          <p:nvPr/>
        </p:nvPicPr>
        <p:blipFill>
          <a:blip r:embed="rId1"/>
          <a:stretch/>
        </p:blipFill>
        <p:spPr>
          <a:xfrm>
            <a:off x="1541880" y="1152360"/>
            <a:ext cx="6010200" cy="379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t is greater than the order log(N) ~ large t</a:t>
            </a:r>
            <a:br/>
            <a:endParaRPr b="1" lang="en-US" sz="2800" spc="-1" strike="noStrike">
              <a:latin typeface="Ubuntu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</p:txBody>
      </p:sp>
      <p:pic>
        <p:nvPicPr>
          <p:cNvPr id="135" name="Google Shape;209;p37" descr=""/>
          <p:cNvPicPr/>
          <p:nvPr/>
        </p:nvPicPr>
        <p:blipFill>
          <a:blip r:embed="rId1"/>
          <a:stretch/>
        </p:blipFill>
        <p:spPr>
          <a:xfrm>
            <a:off x="1602000" y="1152360"/>
            <a:ext cx="5697000" cy="367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Comparing CDFs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</p:txBody>
      </p:sp>
      <p:pic>
        <p:nvPicPr>
          <p:cNvPr id="138" name="Google Shape;216;p38" descr=""/>
          <p:cNvPicPr/>
          <p:nvPr/>
        </p:nvPicPr>
        <p:blipFill>
          <a:blip r:embed="rId1"/>
          <a:stretch/>
        </p:blipFill>
        <p:spPr>
          <a:xfrm>
            <a:off x="1722600" y="1083960"/>
            <a:ext cx="5414760" cy="398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Comparing CDFs</a:t>
            </a:r>
            <a:br/>
            <a:endParaRPr b="1" lang="en-US" sz="2800" spc="-1" strike="noStrike">
              <a:latin typeface="Ubuntu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  <a:p>
            <a:pPr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</p:txBody>
      </p:sp>
      <p:pic>
        <p:nvPicPr>
          <p:cNvPr id="141" name="Google Shape;223;p39" descr=""/>
          <p:cNvPicPr/>
          <p:nvPr/>
        </p:nvPicPr>
        <p:blipFill>
          <a:blip r:embed="rId1"/>
          <a:stretch/>
        </p:blipFill>
        <p:spPr>
          <a:xfrm>
            <a:off x="1710360" y="1152360"/>
            <a:ext cx="5750280" cy="39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Ubuntu"/>
                <a:ea typeface="Ubuntu"/>
              </a:rPr>
              <a:t>References</a:t>
            </a:r>
            <a:endParaRPr b="1" lang="en-US" sz="3000" spc="-1" strike="noStrike">
              <a:latin typeface="Ubuntu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15000"/>
              </a:lnSpc>
              <a:buClr>
                <a:srgbClr val="595959"/>
              </a:buClr>
              <a:buFont typeface="Ubuntu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Ubuntu"/>
                <a:ea typeface="Ubuntu"/>
              </a:rPr>
              <a:t>Code : GitHub - 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1"/>
              </a:rPr>
              <a:t>h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2"/>
              </a:rPr>
              <a:t>ttps://github.com/ramyakv/mle-for-population-params-binomial/blob/master/learnpopulationparamsBinomialMLE.m</a:t>
            </a:r>
            <a:endParaRPr b="1" lang="en-US" sz="1400" spc="-1" strike="noStrike">
              <a:latin typeface="Ubuntu"/>
            </a:endParaRPr>
          </a:p>
          <a:p>
            <a:pPr marL="457200" indent="-31680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Ubuntu"/>
              <a:buAutoNum type="arabicPeriod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3"/>
              </a:rPr>
              <a:t>https://en.wikipedia.org/wiki/Method_of_moments_(statistics)</a:t>
            </a:r>
            <a:endParaRPr b="1" lang="en-US" sz="1400" spc="-1" strike="noStrike">
              <a:latin typeface="Ubuntu"/>
            </a:endParaRPr>
          </a:p>
          <a:p>
            <a:pPr marL="457200" indent="-3168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Ubuntu"/>
              <a:buAutoNum type="arabicPeriod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4"/>
              </a:rPr>
              <a:t>https://online.stat.psu.edu/stat414/node/193/</a:t>
            </a:r>
            <a:endParaRPr b="1" lang="en-US" sz="1400" spc="-1" strike="noStrike">
              <a:latin typeface="Ubuntu"/>
            </a:endParaRPr>
          </a:p>
          <a:p>
            <a:pPr marL="457200" indent="-3168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Ubuntu"/>
              <a:buAutoNum type="arabicPeriod"/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5"/>
              </a:rPr>
              <a:t>https://arxiv.org/pdf/1709.02707.pdf</a:t>
            </a:r>
            <a:endParaRPr b="1" lang="en-US" sz="14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</a:pPr>
            <a:endParaRPr b="1" lang="en-US" sz="1400" spc="-1" strike="noStrike">
              <a:latin typeface="Ubuntu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160" y="-122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Motivation: Large yet Sparse Data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5960" y="704880"/>
            <a:ext cx="3923640" cy="2457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Example: Flu data</a:t>
            </a:r>
            <a:endParaRPr b="1" lang="en-US" sz="2000" spc="-1" strike="noStrike">
              <a:latin typeface="Ubuntu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Suppose out of a large random subset of the population, we observe whether a person caught the flu or not for last 5 years</a:t>
            </a:r>
            <a:endParaRPr b="1" lang="en-US" sz="2000" spc="-1" strike="noStrike">
              <a:latin typeface="Ubuntu"/>
            </a:endParaRPr>
          </a:p>
        </p:txBody>
      </p:sp>
      <p:pic>
        <p:nvPicPr>
          <p:cNvPr id="82" name="Google Shape;68;p15" descr=""/>
          <p:cNvPicPr/>
          <p:nvPr/>
        </p:nvPicPr>
        <p:blipFill>
          <a:blip r:embed="rId1"/>
          <a:srcRect l="0" t="0" r="0" b="23921"/>
          <a:stretch/>
        </p:blipFill>
        <p:spPr>
          <a:xfrm>
            <a:off x="4961880" y="560520"/>
            <a:ext cx="3961080" cy="290592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615960" y="3306600"/>
            <a:ext cx="8131320" cy="17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40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In the regime where t&lt;&lt;N, MLE achieves the minimum possible error bound of O(1/t) when t&lt;clogN</a:t>
            </a:r>
            <a:endParaRPr b="1" lang="en-US" sz="1600" spc="-1" strike="noStrike">
              <a:latin typeface="Ubuntu"/>
            </a:endParaRPr>
          </a:p>
          <a:p>
            <a:pPr marL="457200" indent="-32940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In an exponentially large interval of t beyond c logN, the MLE achieves the error bound of O(1/(√(t logN)) ).</a:t>
            </a:r>
            <a:endParaRPr b="1" lang="en-US" sz="1600" spc="-1" strike="noStrike">
              <a:latin typeface="Ubuntu"/>
            </a:endParaRPr>
          </a:p>
          <a:p>
            <a:pPr marL="457200" indent="-32940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In contrast, regardless of how large N is, the naive "plug-in" estimator for this problem only achieves the suboptimal error of O(1/√t)</a:t>
            </a:r>
            <a:endParaRPr b="1" lang="en-US" sz="1600" spc="-1" strike="noStrike">
              <a:latin typeface="Ubuntu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69480" y="-12240"/>
            <a:ext cx="91432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Goal: To learn the distribution of the biases over a population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1380960"/>
            <a:ext cx="91432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en-US" sz="2600" spc="-1" strike="noStrike" u="sng">
                <a:solidFill>
                  <a:srgbClr val="000000"/>
                </a:solidFill>
                <a:uFillTx/>
                <a:latin typeface="Ubuntu"/>
                <a:ea typeface="Ubuntu"/>
              </a:rPr>
              <a:t>Application domains:</a:t>
            </a:r>
            <a:r>
              <a:rPr b="1" lang="en-US" sz="2600" spc="-1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endParaRPr b="1" lang="en-US" sz="26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Ubuntu"/>
                <a:ea typeface="Ubuntu"/>
              </a:rPr>
              <a:t>Epidemiology, Social Sciences, psychology, Medicine, Biology</a:t>
            </a:r>
            <a:endParaRPr b="1" lang="en-US" sz="22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Ubuntu"/>
                <a:ea typeface="Ubuntu"/>
              </a:rPr>
              <a:t>Population size is large, often hundreds of thousands or millions</a:t>
            </a:r>
            <a:endParaRPr b="1" lang="en-US" sz="22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2200" spc="-1" strike="noStrike">
                <a:solidFill>
                  <a:srgbClr val="000000"/>
                </a:solidFill>
                <a:latin typeface="Ubuntu"/>
                <a:ea typeface="Ubuntu"/>
              </a:rPr>
              <a:t>Number of observations per individual is limited (sparse) prohibiting accurate estimation of parameters of interest</a:t>
            </a:r>
            <a:endParaRPr b="1" lang="en-US" sz="2200" spc="-1" strike="noStrike">
              <a:latin typeface="Ubuntu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Ubuntu"/>
                <a:ea typeface="Ubuntu"/>
              </a:rPr>
              <a:t>Maximum Likelihood Estimator</a:t>
            </a:r>
            <a:br/>
            <a:br/>
            <a:endParaRPr b="1" lang="en-US" sz="3000" spc="-1" strike="noStrike">
              <a:latin typeface="Ubuntu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2520" y="153864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Maximum likelihood estimation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 (</a:t>
            </a: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MLE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) is a method of estimating the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1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parameters of a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2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probability distribution by maximizing the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3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likelihood function, so that under the assumed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Ubuntu"/>
                <a:ea typeface="Ubuntu"/>
                <a:hlinkClick r:id="rId4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statistical model the observed data  is most probable.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The goal of MLE is to maximize the </a:t>
            </a: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likelihood function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For estimating P using MLE, 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Ubuntu"/>
                <a:ea typeface="Ubuntu"/>
              </a:rPr>
              <a:t>MLE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 = arg min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Ubuntu"/>
                <a:ea typeface="Ubuntu"/>
              </a:rPr>
              <a:t>Q Ɛ D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KL( </a:t>
            </a: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h</a:t>
            </a:r>
            <a:r>
              <a:rPr b="0" lang="en-US" sz="1800" spc="-1" strike="noStrike" baseline="30000">
                <a:solidFill>
                  <a:srgbClr val="000000"/>
                </a:solidFill>
                <a:latin typeface="Ubuntu"/>
                <a:ea typeface="Ubuntu"/>
              </a:rPr>
              <a:t>obs 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, 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Ubuntu"/>
                <a:ea typeface="Ubuntu"/>
              </a:rPr>
              <a:t>Q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[</a:t>
            </a:r>
            <a:r>
              <a:rPr b="1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])</a:t>
            </a:r>
            <a:endParaRPr b="1" lang="en-US" sz="1800" spc="-1" strike="noStrike">
              <a:latin typeface="Ubuntu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1" lang="en-US" sz="1800" spc="-1" strike="noStrike">
              <a:latin typeface="Ubuntu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fdfdfd"/>
              </a:buClr>
              <a:buFont typeface="Arial"/>
              <a:buChar char="●"/>
            </a:pPr>
            <a:r>
              <a:rPr b="0" lang="en-US" sz="900" spc="-1" strike="noStrike">
                <a:solidFill>
                  <a:srgbClr val="fdfdfd"/>
                </a:solidFill>
                <a:latin typeface="Arial"/>
                <a:ea typeface="Arial"/>
              </a:rPr>
              <a:t>●</a:t>
            </a:r>
            <a:endParaRPr b="1" lang="en-US" sz="900" spc="-1" strike="noStrike">
              <a:latin typeface="Ubuntu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Ubuntu"/>
                <a:ea typeface="Ubuntu"/>
              </a:rPr>
              <a:t>Empirical estimator</a:t>
            </a:r>
            <a:endParaRPr b="1" lang="en-US" sz="2800" spc="-1" strike="noStrike">
              <a:latin typeface="Ubuntu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A simple empirical estimate of the probability distribution is obtained from a sample of data by calculating the relative frequency fi=ni/n of occurrence of each event {X=xi}.</a:t>
            </a:r>
            <a:endParaRPr b="1" lang="en-US" sz="1800" spc="-1" strike="noStrike">
              <a:latin typeface="Ubuntu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Ubuntu"/>
                <a:ea typeface="Ubuntu"/>
              </a:rPr>
              <a:t>In the limit of large sample sizes, these empirical estimates of the distribution provide increasingly accurate unbiased estimates of the population probability distribution.</a:t>
            </a:r>
            <a:endParaRPr b="1" lang="en-US" sz="1800" spc="-1" strike="noStrike">
              <a:latin typeface="Ubuntu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1" lang="en-US" sz="1800" spc="-1" strike="noStrike">
              <a:latin typeface="Ubuntu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Ubuntu"/>
                <a:ea typeface="Ubuntu"/>
              </a:rPr>
              <a:t>Moment Matching Estimator</a:t>
            </a:r>
            <a:endParaRPr b="1" lang="en-US" sz="3000" spc="-1" strike="noStrike">
              <a:latin typeface="Ubuntu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Given a dataset and the distribution we can use this method to estimate the parameters of this distribution.</a:t>
            </a:r>
            <a:endParaRPr b="1" lang="en-US" sz="1600" spc="-1" strike="noStrike">
              <a:latin typeface="Ubuntu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Assume the problem is to estimate ‘k’ unknown parameters t1,…, tk of a distribution F(w;t1,t2..tk). The steps are:</a:t>
            </a:r>
            <a:endParaRPr b="1" lang="en-US" sz="1600" spc="-1" strike="noStrike">
              <a:latin typeface="Ubuntu"/>
            </a:endParaRPr>
          </a:p>
          <a:p>
            <a:pPr marL="457200" indent="-32940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Ubuntu"/>
              <a:buAutoNum type="arabicParenR"/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Estimate the exact moments E(w), E(w^2)... E(w^k) in terms of the parameters. </a:t>
            </a:r>
            <a:endParaRPr b="1" lang="en-US" sz="1600" spc="-1" strike="noStrike">
              <a:latin typeface="Ubuntu"/>
            </a:endParaRPr>
          </a:p>
          <a:p>
            <a:pPr marL="457200" indent="-329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buntu"/>
              <a:buAutoNum type="arabicParenR"/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Calculate ‘k’ sample moments from the dataset</a:t>
            </a:r>
            <a:endParaRPr b="1" lang="en-US" sz="1600" spc="-1" strike="noStrike">
              <a:latin typeface="Ubuntu"/>
            </a:endParaRPr>
          </a:p>
          <a:p>
            <a:pPr marL="457200" indent="-329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buntu"/>
              <a:buAutoNum type="arabicParenR"/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Equate them both to find the values of ‘k’ parameters</a:t>
            </a:r>
            <a:endParaRPr b="1" lang="en-US" sz="1600" spc="-1" strike="noStrike">
              <a:latin typeface="Ubuntu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1" lang="en-US" sz="1600" spc="-1" strike="noStrike">
              <a:latin typeface="Ubuntu"/>
            </a:endParaRPr>
          </a:p>
          <a:p>
            <a:pPr>
              <a:lnSpc>
                <a:spcPct val="100000"/>
              </a:lnSpc>
            </a:pPr>
            <a:endParaRPr b="1" lang="en-US" sz="1600" spc="-1" strike="noStrike">
              <a:latin typeface="Ubuntu"/>
            </a:endParaRPr>
          </a:p>
          <a:p>
            <a:pPr>
              <a:lnSpc>
                <a:spcPct val="100000"/>
              </a:lnSpc>
            </a:pPr>
            <a:endParaRPr b="1" lang="en-US" sz="1600" spc="-1" strike="noStrike">
              <a:latin typeface="Ubuntu"/>
            </a:endParaRPr>
          </a:p>
          <a:p>
            <a:pPr>
              <a:lnSpc>
                <a:spcPct val="100000"/>
              </a:lnSpc>
            </a:pPr>
            <a:endParaRPr b="1" lang="en-US" sz="1600" spc="-1" strike="noStrike">
              <a:latin typeface="Ubuntu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1" lang="en-US" sz="1600" spc="-1" strike="noStrike">
              <a:latin typeface="Ubuntu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7257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Ubuntu"/>
                <a:ea typeface="Ubuntu"/>
              </a:rPr>
              <a:t>Moment Matching Estimator in our setting</a:t>
            </a:r>
            <a:br/>
            <a:endParaRPr b="1" lang="en-US" sz="3000" spc="-1" strike="noStrike">
              <a:latin typeface="Ubuntu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375200"/>
            <a:ext cx="8519760" cy="31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>
              <a:lnSpc>
                <a:spcPct val="115000"/>
              </a:lnSpc>
            </a:pPr>
            <a:endParaRPr b="1" lang="en-US" sz="2800" spc="-1" strike="noStrike">
              <a:latin typeface="Ubuntu"/>
            </a:endParaRPr>
          </a:p>
          <a:p>
            <a:pPr marL="457200" indent="-3294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In our problem setting, we don’t know the actual distribution.</a:t>
            </a:r>
            <a:endParaRPr b="1" lang="en-US" sz="1600" spc="-1" strike="noStrike">
              <a:latin typeface="Ubuntu"/>
            </a:endParaRPr>
          </a:p>
          <a:p>
            <a:pPr marL="457200" indent="-3294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We can divide the space [0,1] into smaller subspaces and evaluate the weight for each subspace.</a:t>
            </a:r>
            <a:endParaRPr b="1" lang="en-US" sz="1600" spc="-1" strike="noStrike">
              <a:latin typeface="Ubuntu"/>
            </a:endParaRPr>
          </a:p>
          <a:p>
            <a:pPr marL="457200" indent="-3294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Ubuntu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Ubuntu"/>
                <a:ea typeface="Ubuntu"/>
              </a:rPr>
              <a:t>We shall be employing linear/quadratic programming techniques to find the weight.</a:t>
            </a:r>
            <a:endParaRPr b="1" lang="en-US" sz="1600" spc="-1" strike="noStrike">
              <a:latin typeface="Ubuntu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</a:pPr>
            <a:endParaRPr b="1" lang="en-US" sz="1600" spc="-1" strike="noStrike">
              <a:latin typeface="Ubuntu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r>
              <a:rPr b="0" lang="en-US" sz="1600" spc="-1" strike="noStrike">
                <a:solidFill>
                  <a:srgbClr val="ff0000"/>
                </a:solidFill>
                <a:latin typeface="Ubuntu"/>
                <a:ea typeface="Ubuntu"/>
              </a:rPr>
              <a:t>Note: Dividing the subspace will lead to further errors. Hence, the number of divisions are usually high, to reduce this error further.</a:t>
            </a:r>
            <a:endParaRPr b="1" lang="en-US" sz="1600" spc="-1" strike="noStrike">
              <a:latin typeface="Ubuntu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04;p21" descr=""/>
          <p:cNvPicPr/>
          <p:nvPr/>
        </p:nvPicPr>
        <p:blipFill>
          <a:blip r:embed="rId1"/>
          <a:stretch/>
        </p:blipFill>
        <p:spPr>
          <a:xfrm>
            <a:off x="493920" y="0"/>
            <a:ext cx="7853760" cy="51426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2020-05-08T22:04:18Z</dcterms:modified>
  <cp:revision>4</cp:revision>
  <dc:subject/>
  <dc:title/>
</cp:coreProperties>
</file>