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7"/>
  </p:notesMasterIdLst>
  <p:sldIdLst>
    <p:sldId id="256" r:id="rId2"/>
    <p:sldId id="276" r:id="rId3"/>
    <p:sldId id="278" r:id="rId4"/>
    <p:sldId id="279" r:id="rId5"/>
    <p:sldId id="280" r:id="rId6"/>
    <p:sldId id="281" r:id="rId7"/>
    <p:sldId id="282" r:id="rId8"/>
    <p:sldId id="283" r:id="rId9"/>
    <p:sldId id="285" r:id="rId10"/>
    <p:sldId id="300" r:id="rId11"/>
    <p:sldId id="299" r:id="rId12"/>
    <p:sldId id="301" r:id="rId13"/>
    <p:sldId id="293" r:id="rId14"/>
    <p:sldId id="298"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03:04:50.406"/>
    </inkml:context>
    <inkml:brush xml:id="br0">
      <inkml:brushProperty name="width" value="0.35" units="cm"/>
      <inkml:brushProperty name="height" value="0.35" units="cm"/>
      <inkml:brushProperty name="color" value="#FFFFFF"/>
    </inkml:brush>
  </inkml:definitions>
  <inkml:trace contextRef="#ctx0" brushRef="#br0">0 0 24575,'5'0'0,"4"0"0,7 0 0,3 0 0,4 0 0,2 0 0,0 0 0,5 0 0,2 0 0,4 0 0,-1 0 0,-1 0 0,-3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03:04:51.211"/>
    </inkml:context>
    <inkml:brush xml:id="br0">
      <inkml:brushProperty name="width" value="0.35" units="cm"/>
      <inkml:brushProperty name="height" value="0.35" units="cm"/>
      <inkml:brushProperty name="color" value="#FFFFFF"/>
    </inkml:brush>
  </inkml:definitions>
  <inkml:trace contextRef="#ctx0" brushRef="#br0">1 1 24575,'4'0'0,"6"0"0,5 0 0,4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03:04:52.164"/>
    </inkml:context>
    <inkml:brush xml:id="br0">
      <inkml:brushProperty name="width" value="0.35" units="cm"/>
      <inkml:brushProperty name="height" value="0.35" units="cm"/>
      <inkml:brushProperty name="color" value="#FFFFFF"/>
    </inkml:brush>
  </inkml:definitions>
  <inkml:trace contextRef="#ctx0" brushRef="#br0">1 17 24575,'8'1'0,"1"0"0,0 0 0,-1 1 0,1 1 0,-1-1 0,0 1 0,14 8 0,-12-6 0,0-1 0,1 0 0,-1-1 0,18 4 0,-8-5 0,1 0 0,-1-2 0,0 0 0,1-2 0,-1 0 0,0-1 0,0-1 0,0-1 0,-1-1 0,20-8 0,-22 9 0,0 0 0,1 1 0,0 1 0,20-1 0,10-1 0,-11-1-1365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03:04:52.60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03:04:53.927"/>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2T03:05:07.372"/>
    </inkml:context>
    <inkml:brush xml:id="br0">
      <inkml:brushProperty name="width" value="0.35" units="cm"/>
      <inkml:brushProperty name="height" value="0.35" units="cm"/>
      <inkml:brushProperty name="color" value="#FFFFFF"/>
    </inkml:brush>
  </inkml:definitions>
  <inkml:trace contextRef="#ctx0" brushRef="#br0">1584 98 24575,'-91'4'0,"-151"27"0,155-17 0,-391 83 0,26-4 0,438-91 0,-13 3 0,0-1 0,-1-1 0,1-1 0,-1-2 0,-32-3 0,59 3 0,0 0 0,0 0 0,0 0 0,0 0 0,0 0 0,0 0 0,0 0 0,0-1 0,0 1 0,0 0 0,0-1 0,0 1 0,0-1 0,0 1 0,0-1 0,1 1 0,-1-1 0,0 0 0,0 1 0,0-1 0,1 0 0,-1 0 0,0 0 0,0-1 0,1 1 0,0 0 0,1 1 0,-1-1 0,0 0 0,1 0 0,-1 0 0,0 0 0,1 0 0,-1 0 0,1 0 0,0 1 0,-1-1 0,1 0 0,0 0 0,-1 1 0,1-1 0,0 1 0,-1-1 0,1 0 0,1 0 0,6-4 0,0 0 0,1 0 0,0 1 0,9-4 0,55-12 0,0 3 0,142-14 0,-27 5 0,-105 13 0,2 4 0,93 1 0,-159 6 0,-26-3 0,-30-6 0,-20 0 0,-1 2 0,-72-1 0,-121 9 0,175 2 0,66-1 0,1 0 0,0-1 0,0 0 0,-12-3 0,19 4 0,1 0 0,-1-1 0,0 1 0,1-1 0,-1 1 0,1-1 0,-1 0 0,1 0 0,-1 1 0,1-1 0,-1 0 0,1 0 0,0 0 0,-1-1 0,1 1 0,0 0 0,0 0 0,0-1 0,0 1 0,0-1 0,0 1 0,1-1 0,-1 1 0,0-1 0,1 1 0,-1-1 0,1 0 0,-1 1 0,1-1 0,0-3 0,0 4 0,1-1 0,-1 1 0,1-1 0,0 1 0,-1-1 0,1 1 0,0-1 0,0 1 0,0 0 0,0-1 0,0 1 0,1 0 0,-1 0 0,0 0 0,1 0 0,-1 0 0,0 0 0,1 0 0,-1 0 0,1 1 0,-1-1 0,1 1 0,2-1 0,44-13 0,-38 12 0,28-4 0,1 1 0,0 2 0,71 3 0,-65 1 0,-17 3 0,-19 1 0,-18 2 0,7-6 0,0-1 0,0 1 0,0 0 0,0-1 0,0 0 0,-1 1 0,1-1 0,0 0 0,0 0 0,0 0 0,-1 0 0,1-1 0,0 1 0,0-1 0,0 1 0,0-1 0,-3-1 0,5 2 0,0 0 0,0 0 0,0 0 0,0 0 0,-1 0 0,1 0 0,0 0 0,0 0 0,0 0 0,0 0 0,0 0 0,0-1 0,0 1 0,0 0 0,0 0 0,0 0 0,0 0 0,0 0 0,-1 0 0,1 0 0,0-1 0,0 1 0,0 0 0,0 0 0,0 0 0,0 0 0,0 0 0,0 0 0,0 0 0,0-1 0,0 1 0,0 0 0,0 0 0,0 0 0,1 0 0,-1 0 0,0 0 0,0 0 0,0-1 0,0 1 0,0 0 0,0 0 0,0 0 0,0 0 0,0 0 0,0 0 0,0 0 0,0 0 0,1 0 0,-1 0 0,0 0 0,0-1 0,0 1 0,0 0 0,0 0 0,0 0 0,0 0 0,1 0 0,-1 0 0,0 0 0,0 0 0,0 0 0,0 0 0,0 0 0,12-3 0,161-14 0,235 6 0,-368 10 0,593 31-321,-3 44-1,-479-53 644,201 57-1,-326-72-321,1 0 0,0-2 0,0-1 0,0-1 0,43-3 0,-331 1 0,112-1 0,-86 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8F4DFC55-8875-402D-A300-E6BF96159FD2}" type="datetimeFigureOut">
              <a:rPr kumimoji="0" lang="en-US" sz="1200" b="0" i="0" u="none" strike="noStrike" kern="1200" cap="none" spc="0" normalizeH="0" baseline="0" noProof="0">
                <a:ln>
                  <a:noFill/>
                </a:ln>
                <a:solidFill>
                  <a:schemeClr val="tx1"/>
                </a:solidFill>
                <a:effectLst/>
                <a:uLnTx/>
                <a:uFillTx/>
                <a:latin typeface="+mn-lt"/>
                <a:ea typeface="+mn-ea"/>
                <a:cs typeface="+mn-cs"/>
              </a:rPr>
              <a:t>5/1/2025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eaLnBrk="1" hangingPunct="1">
              <a:buNone/>
            </a:pPr>
            <a:fld id="{9A0DB2DC-4C9A-4742-B13C-FB6460FD3503}" type="slidenum">
              <a:rPr lang="en-US" sz="1200" dirty="0">
                <a:latin typeface="Calibri" panose="020F0502020204030204" pitchFamily="34" charset="0"/>
              </a:rPr>
              <a:t>‹#›</a:t>
            </a:fld>
            <a:endParaRPr 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884D-4F8F-42A5-34F9-0BF3B3625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87E9B1-D5AE-FCDF-3638-935C55E90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04EDF3-1F25-823F-2A82-E560500CE0BD}"/>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7A9B5B40-5014-D012-BDF8-E13D5915A2EC}"/>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4E260A63-AE15-D343-CE77-F54FA27A0485}"/>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4922316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8CE6-BE5B-C430-9341-2F1F806AD4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CAA052-0485-A9E4-324A-B5A44837A3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7A21B-D465-ACBD-24E7-685D30EDC1B9}"/>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84F73E3F-6843-6228-DB8B-A45162B61FDE}"/>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55B474F1-6629-5E2F-B1C8-F1AE0CAF6E2D}"/>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5145188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6292DF-090C-3893-BEBF-165D65296F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F6E86E-0F4A-5E79-FAF4-1A7A178B3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F6C39E-827E-2159-23C5-324E6E10AED6}"/>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C8C5D975-6C55-6631-01B7-4685CD91FD5A}"/>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6D23767A-37E8-F70E-DB6B-1639752F111D}"/>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0858677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FAEA-CD54-40BD-8C98-E46504D7B6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380BBA-A43B-29C4-FB2D-3516426767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7A340-531F-B54B-4C78-84E00410F43C}"/>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ADE06D26-C2FB-CD24-046F-DFFD8200D478}"/>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5DCB1919-B5DB-58B4-160C-A43CF7CCA650}"/>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6799783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40B1-0DCE-BD34-1FA9-76DD0B0EE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4B5BC2-A16F-FA9F-0B6B-15AE1EDBF6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EA347B-B040-A00A-30ED-005A9DCB3C8C}"/>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9C70B179-34A9-44AB-9C93-E4648CBC0758}"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4D5CF192-3920-A8DD-180C-E6693DA49C9F}"/>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13B44AD0-FEB7-728C-B713-68F6B2A389E3}"/>
              </a:ext>
            </a:extLst>
          </p:cNvPr>
          <p:cNvSpPr>
            <a:spLocks noGrp="1"/>
          </p:cNvSpPr>
          <p:nvPr>
            <p:ph type="sldNum" sz="quarter" idx="12"/>
          </p:nvPr>
        </p:nvSpPr>
        <p:spPr/>
        <p:txBody>
          <a:bodyPr/>
          <a:lstStyle/>
          <a:p>
            <a:pPr algn="r">
              <a:buNone/>
            </a:pPr>
            <a:fld id="{9A0DB2DC-4C9A-4742-B13C-FB6460FD3503}" type="slidenum">
              <a:rPr lang="en-US" smtClean="0"/>
              <a:t>‹#›</a:t>
            </a:fld>
            <a:endParaRPr lang="en-US" dirty="0"/>
          </a:p>
        </p:txBody>
      </p:sp>
    </p:spTree>
    <p:extLst>
      <p:ext uri="{BB962C8B-B14F-4D97-AF65-F5344CB8AC3E}">
        <p14:creationId xmlns:p14="http://schemas.microsoft.com/office/powerpoint/2010/main" val="41735764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EFD6-B3DD-3A89-9639-1DE55CA3E4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FB122A-B4E6-9598-329D-A3CADEBA2A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0023D9-958E-002C-9292-90DF0B044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FCCDF3-7C3C-BC60-A11E-7D58A1A03FC0}"/>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a:extLst>
              <a:ext uri="{FF2B5EF4-FFF2-40B4-BE49-F238E27FC236}">
                <a16:creationId xmlns:a16="http://schemas.microsoft.com/office/drawing/2014/main" id="{01495031-7EF5-033E-8DCC-A2E12F13BBD9}"/>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58985CDB-B3F5-C34E-E876-BBFA5023A532}"/>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5796117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F7D4-4376-97B6-C0A7-C9E5E0BE47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C968B3-1AB6-3E23-9142-C85B6962E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E23BE3-D653-F6E2-CC2C-7BC2C18782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261518-0699-69EB-43B3-1ABF2E194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6EF4D1-2FC0-6520-54A0-09E3BC1B23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77C1B6-6205-F773-BB62-BF3006C24CE4}"/>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a:extLst>
              <a:ext uri="{FF2B5EF4-FFF2-40B4-BE49-F238E27FC236}">
                <a16:creationId xmlns:a16="http://schemas.microsoft.com/office/drawing/2014/main" id="{A75FF6CB-B385-D6DD-9AED-A80EF86F9699}"/>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9" name="Slide Number Placeholder 8">
            <a:extLst>
              <a:ext uri="{FF2B5EF4-FFF2-40B4-BE49-F238E27FC236}">
                <a16:creationId xmlns:a16="http://schemas.microsoft.com/office/drawing/2014/main" id="{DF740033-7CBF-22C1-0391-8C13FCD91CE2}"/>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1289411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5CA1D-E736-6E2F-C9AA-AB5EEE1437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26951C-7A47-0EAE-E508-79AE7ABAF2ED}"/>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a:extLst>
              <a:ext uri="{FF2B5EF4-FFF2-40B4-BE49-F238E27FC236}">
                <a16:creationId xmlns:a16="http://schemas.microsoft.com/office/drawing/2014/main" id="{D4EB47EE-259D-BF2F-4C6C-C80CEAD242CC}"/>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Slide Number Placeholder 4">
            <a:extLst>
              <a:ext uri="{FF2B5EF4-FFF2-40B4-BE49-F238E27FC236}">
                <a16:creationId xmlns:a16="http://schemas.microsoft.com/office/drawing/2014/main" id="{973964E3-EF1F-625F-46AA-8E143149C403}"/>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20863575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F090D9-D681-81B9-F7C6-6014EB5CF2CF}"/>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a:extLst>
              <a:ext uri="{FF2B5EF4-FFF2-40B4-BE49-F238E27FC236}">
                <a16:creationId xmlns:a16="http://schemas.microsoft.com/office/drawing/2014/main" id="{832BC396-FF8F-C0AA-5E7A-F411BFBDFA62}"/>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4" name="Slide Number Placeholder 3">
            <a:extLst>
              <a:ext uri="{FF2B5EF4-FFF2-40B4-BE49-F238E27FC236}">
                <a16:creationId xmlns:a16="http://schemas.microsoft.com/office/drawing/2014/main" id="{8E3AAA06-355C-358E-4B26-FCAD4D745E5C}"/>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8312736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D3C6-5FCC-8C2E-B034-361629EDC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94E6A8-9458-FEEA-FD04-8E36C1AFB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6A82C5-0B29-3A66-F373-22D41C06A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BD2F1-379B-5C36-CB05-8DA6800F3253}"/>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a:extLst>
              <a:ext uri="{FF2B5EF4-FFF2-40B4-BE49-F238E27FC236}">
                <a16:creationId xmlns:a16="http://schemas.microsoft.com/office/drawing/2014/main" id="{1C0624E4-CAA9-D9A9-0978-89689EAD4013}"/>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52EFC668-AE8C-DFAB-A783-5638D160E83C}"/>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6027332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26AA-0876-96A1-5713-CAEBEA6BA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B5249C-748C-B567-6A4F-B24BDC8F81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76C89F-C88F-598E-A657-0C308BC2E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FA841-2737-8C4F-4292-F859249DC76A}"/>
              </a:ext>
            </a:extLst>
          </p:cNvPr>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a:extLst>
              <a:ext uri="{FF2B5EF4-FFF2-40B4-BE49-F238E27FC236}">
                <a16:creationId xmlns:a16="http://schemas.microsoft.com/office/drawing/2014/main" id="{183DD6E1-4D3F-9F36-83CB-7CF9D8862C3A}"/>
              </a:ext>
            </a:extLst>
          </p:cNvPr>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7" name="Slide Number Placeholder 6">
            <a:extLst>
              <a:ext uri="{FF2B5EF4-FFF2-40B4-BE49-F238E27FC236}">
                <a16:creationId xmlns:a16="http://schemas.microsoft.com/office/drawing/2014/main" id="{DE292706-6035-4C46-0224-15A96E71282D}"/>
              </a:ext>
            </a:extLst>
          </p:cNvPr>
          <p:cNvSpPr>
            <a:spLocks noGrp="1"/>
          </p:cNvSpPr>
          <p:nvPr>
            <p:ph type="sldNum" sz="quarter" idx="12"/>
          </p:nvPr>
        </p:nvSpPr>
        <p:spPr/>
        <p:txBody>
          <a:body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8062318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6C4DD-74F2-A281-3F49-CC2E80629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938FB8-A4DC-1E4B-85EB-623D74766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502915-E561-775D-57CB-6849E764D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8EC4A65E-6833-425C-BB3C-9D44CEAB3723}" type="datetime1">
              <a:rPr kumimoji="0" lang="en-US" sz="1200" b="0" i="0" u="none" strike="noStrike" kern="1200" cap="none" spc="0" normalizeH="0" baseline="0" noProof="0" smtClean="0">
                <a:ln>
                  <a:noFill/>
                </a:ln>
                <a:solidFill>
                  <a:schemeClr val="tx1">
                    <a:shade val="50000"/>
                  </a:schemeClr>
                </a:solidFill>
                <a:effectLst/>
                <a:uLnTx/>
                <a:uFillTx/>
                <a:latin typeface="Arial" panose="020B0604020202020204" pitchFamily="34" charset="0"/>
                <a:ea typeface="+mn-ea"/>
                <a:cs typeface="Arial" panose="020B0604020202020204" pitchFamily="34" charset="0"/>
              </a:rPr>
              <a:t>5/1/2025</a:t>
            </a:fld>
            <a:endParaRPr kumimoji="0" lang="en-US" sz="1200" b="0" i="0" u="none" strike="noStrike" kern="1200" cap="none" spc="0" normalizeH="0" baseline="0" noProof="0" dirty="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5DD20622-76F7-A0E4-C1BB-6F794D04C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hade val="50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a:extLst>
              <a:ext uri="{FF2B5EF4-FFF2-40B4-BE49-F238E27FC236}">
                <a16:creationId xmlns:a16="http://schemas.microsoft.com/office/drawing/2014/main" id="{BCDC1B16-B6D2-15ED-622E-8A5746DE4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lvl="0" eaLnBrk="1" hangingPunct="1">
              <a:buNone/>
            </a:pPr>
            <a:fld id="{9A0DB2DC-4C9A-4742-B13C-FB6460FD3503}"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841454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p:bld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60345332_Identification_of_Medicinal_Plants_in_Ardabil_Using_Deep_learning?utm_source=chatgpt.com" TargetMode="External"/><Relationship Id="rId7" Type="http://schemas.openxmlformats.org/officeDocument/2006/relationships/hyperlink" Target="https://journals.sagepub.com/doi/10.3233/JCM-247185?icid=int.sj-full-text.similar-articles.7&amp;utm_source=chatgpt.com"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mdpi.com/2072-4292/16/8/1350?utm_source=chatgpt.com" TargetMode="External"/><Relationship Id="rId5" Type="http://schemas.openxmlformats.org/officeDocument/2006/relationships/hyperlink" Target="https://www.mdpi.com/2076-2615/13/9/1526" TargetMode="External"/><Relationship Id="rId4" Type="http://schemas.openxmlformats.org/officeDocument/2006/relationships/hyperlink" Target="https://thesai.org/Downloads/Volume14No11/Paper_144-A_Comprehensive_Review_of_Deep_Learning_Approaches.pdf?utm_source=chatgpt.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ravikanthvarma\Desktop\mlrit.jpg"/>
          <p:cNvPicPr>
            <a:picLocks noChangeAspect="1"/>
          </p:cNvPicPr>
          <p:nvPr/>
        </p:nvPicPr>
        <p:blipFill>
          <a:blip r:embed="rId2"/>
          <a:stretch>
            <a:fillRect/>
          </a:stretch>
        </p:blipFill>
        <p:spPr>
          <a:xfrm>
            <a:off x="807337" y="103616"/>
            <a:ext cx="10874188" cy="949325"/>
          </a:xfrm>
          <a:prstGeom prst="rect">
            <a:avLst/>
          </a:prstGeom>
          <a:noFill/>
          <a:ln w="9525">
            <a:noFill/>
          </a:ln>
        </p:spPr>
      </p:pic>
      <p:sp>
        <p:nvSpPr>
          <p:cNvPr id="10" name="Title 9"/>
          <p:cNvSpPr>
            <a:spLocks noGrp="1"/>
          </p:cNvSpPr>
          <p:nvPr>
            <p:ph type="ctrTitle"/>
          </p:nvPr>
        </p:nvSpPr>
        <p:spPr>
          <a:xfrm>
            <a:off x="1371600" y="1052941"/>
            <a:ext cx="9448800" cy="1035698"/>
          </a:xfrm>
          <a:noFill/>
          <a:ln>
            <a:noFill/>
          </a:ln>
          <a:effectLst/>
          <a:sp3d prstMaterial="plastic"/>
        </p:spPr>
        <p:txBody>
          <a:bodyPr lIns="45720" tIns="0" rIns="45720" bIns="0" anchor="b">
            <a:normAutofit fontScale="90000"/>
            <a:scene3d>
              <a:camera prst="orthographicFront"/>
              <a:lightRig rig="soft" dir="t">
                <a:rot lat="0" lon="0" rev="17220000"/>
              </a:lightRig>
            </a:scene3d>
            <a:sp3d prstMaterial="softEdge">
              <a:bevelT w="38100" h="38100"/>
            </a:sp3d>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2200" b="1" i="0" u="none" strike="noStrike" kern="1200" cap="all" spc="0" normalizeH="0" baseline="0" noProof="0" dirty="0">
                <a:ln w="6350">
                  <a:noFill/>
                </a:ln>
                <a:solidFill>
                  <a:schemeClr val="tx1">
                    <a:lumMod val="95000"/>
                    <a:lumOff val="5000"/>
                  </a:schemeClr>
                </a:solidFill>
                <a:uLnTx/>
                <a:uFillTx/>
                <a:latin typeface="Times New Roman" panose="02020603050405020304" pitchFamily="18" charset="0"/>
                <a:ea typeface="+mj-ea"/>
                <a:cs typeface="Times New Roman" panose="02020603050405020304" pitchFamily="18" charset="0"/>
              </a:rPr>
              <a:t>M</a:t>
            </a:r>
            <a:r>
              <a:rPr lang="en-GB" sz="2200" b="1" cap="all" dirty="0">
                <a:ln w="6350">
                  <a:noFill/>
                </a:ln>
                <a:solidFill>
                  <a:schemeClr val="tx1">
                    <a:lumMod val="95000"/>
                    <a:lumOff val="5000"/>
                  </a:schemeClr>
                </a:solidFill>
                <a:latin typeface="Times New Roman" panose="02020603050405020304" pitchFamily="18" charset="0"/>
                <a:cs typeface="Times New Roman" panose="02020603050405020304" pitchFamily="18" charset="0"/>
              </a:rPr>
              <a:t>INI</a:t>
            </a:r>
            <a:r>
              <a:rPr kumimoji="0" lang="en-US" sz="2200" b="1" i="0" u="none" strike="noStrike" kern="1200" cap="all" spc="0" normalizeH="0" baseline="0" noProof="0" dirty="0">
                <a:ln w="6350">
                  <a:noFill/>
                </a:ln>
                <a:solidFill>
                  <a:schemeClr val="tx1">
                    <a:lumMod val="95000"/>
                    <a:lumOff val="5000"/>
                  </a:schemeClr>
                </a:solidFill>
                <a:uLnTx/>
                <a:uFillTx/>
                <a:latin typeface="Times New Roman" panose="02020603050405020304" pitchFamily="18" charset="0"/>
                <a:ea typeface="+mj-ea"/>
                <a:cs typeface="Times New Roman" panose="02020603050405020304" pitchFamily="18" charset="0"/>
              </a:rPr>
              <a:t> </a:t>
            </a:r>
            <a:r>
              <a:rPr kumimoji="0" lang="en-US" sz="2200" b="1" i="0" u="none" strike="noStrike" kern="1200" cap="all" spc="0" normalizeH="0" baseline="0" noProof="0">
                <a:ln w="6350">
                  <a:noFill/>
                </a:ln>
                <a:solidFill>
                  <a:schemeClr val="tx1">
                    <a:lumMod val="95000"/>
                    <a:lumOff val="5000"/>
                  </a:schemeClr>
                </a:solidFill>
                <a:uLnTx/>
                <a:uFillTx/>
                <a:latin typeface="Times New Roman" panose="02020603050405020304" pitchFamily="18" charset="0"/>
                <a:ea typeface="+mj-ea"/>
                <a:cs typeface="Times New Roman" panose="02020603050405020304" pitchFamily="18" charset="0"/>
              </a:rPr>
              <a:t>Project  </a:t>
            </a:r>
            <a:r>
              <a:rPr kumimoji="0" lang="en-US" sz="2200" b="1" i="0" u="none" strike="noStrike" kern="1200" cap="all" spc="0" normalizeH="0" baseline="0" noProof="0" dirty="0">
                <a:ln w="6350">
                  <a:noFill/>
                </a:ln>
                <a:solidFill>
                  <a:schemeClr val="tx1">
                    <a:lumMod val="95000"/>
                    <a:lumOff val="5000"/>
                  </a:schemeClr>
                </a:solidFill>
                <a:uLnTx/>
                <a:uFillTx/>
                <a:latin typeface="Times New Roman" panose="02020603050405020304" pitchFamily="18" charset="0"/>
                <a:ea typeface="+mj-ea"/>
                <a:cs typeface="Times New Roman" panose="02020603050405020304" pitchFamily="18" charset="0"/>
              </a:rPr>
              <a:t>Presentation</a:t>
            </a:r>
            <a:br>
              <a:rPr kumimoji="0" lang="en-US" sz="1600" b="1" i="0" u="none" strike="noStrike" kern="1200" cap="all"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br>
            <a:r>
              <a:rPr kumimoji="0" lang="en-US" sz="1600" b="1" i="0" u="none" strike="noStrike" kern="1200" cap="all" spc="0" normalizeH="0" baseline="0" noProof="0" dirty="0">
                <a:ln w="6350">
                  <a:noFill/>
                </a:ln>
                <a:solidFill>
                  <a:srgbClr val="FF0000"/>
                </a:solidFill>
                <a:uLnTx/>
                <a:uFillTx/>
                <a:latin typeface="Times New Roman" panose="02020603050405020304" pitchFamily="18" charset="0"/>
                <a:ea typeface="+mj-ea"/>
                <a:cs typeface="Times New Roman" panose="02020603050405020304" pitchFamily="18" charset="0"/>
              </a:rPr>
              <a:t>On</a:t>
            </a:r>
            <a:br>
              <a:rPr kumimoji="0" lang="en-US" sz="1600" b="1" i="0" u="none" strike="noStrike" kern="1200" cap="all" spc="0" normalizeH="0" baseline="0" noProof="0"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br>
            <a:r>
              <a:rPr kumimoji="0" lang="en-US" sz="2200" i="0" u="none" strike="noStrike" kern="0" cap="none" spc="0" normalizeH="0" baseline="0" noProof="0" dirty="0" err="1">
                <a:ln>
                  <a:noFill/>
                </a:ln>
                <a:effectLst>
                  <a:outerShdw blurRad="38100" dist="38100" dir="2700000" algn="tl">
                    <a:srgbClr val="000000">
                      <a:alpha val="43137"/>
                    </a:srgbClr>
                  </a:outerShdw>
                </a:effectLst>
                <a:uLnTx/>
                <a:uFillTx/>
                <a:latin typeface="Times New Roman"/>
                <a:ea typeface="Times New Roman"/>
                <a:cs typeface="Times New Roman"/>
                <a:sym typeface="Times New Roman"/>
              </a:rPr>
              <a:t>WildDiscover</a:t>
            </a:r>
            <a:r>
              <a:rPr kumimoji="0" lang="en-US" sz="2200" i="0" u="none" strike="noStrike" kern="0" cap="none" spc="0" normalizeH="0" baseline="0" noProof="0" dirty="0">
                <a:ln>
                  <a:noFill/>
                </a:ln>
                <a:effectLst>
                  <a:outerShdw blurRad="38100" dist="38100" dir="2700000" algn="tl">
                    <a:srgbClr val="000000">
                      <a:alpha val="43137"/>
                    </a:srgbClr>
                  </a:outerShdw>
                </a:effectLst>
                <a:uLnTx/>
                <a:uFillTx/>
                <a:latin typeface="Times New Roman"/>
                <a:ea typeface="Times New Roman"/>
                <a:cs typeface="Times New Roman"/>
                <a:sym typeface="Times New Roman"/>
              </a:rPr>
              <a:t>: AI-Powered Wildlife &amp; Landmark Explorer</a:t>
            </a:r>
            <a:br>
              <a:rPr kumimoji="0" lang="en-US" sz="1600" b="1" i="0" u="none" strike="noStrike" kern="1200" cap="all" spc="0" normalizeH="0" baseline="0" noProof="0" dirty="0">
                <a:ln w="6350">
                  <a:noFill/>
                </a:ln>
                <a:solidFill>
                  <a:srgbClr val="FFC000"/>
                </a:solidFill>
                <a:effectLst>
                  <a:outerShdw blurRad="127000" dist="200000" dir="27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br>
            <a:endParaRPr kumimoji="0" lang="en-US" sz="1600" b="1" i="0" u="none" strike="noStrike" kern="1200" cap="all" spc="0" normalizeH="0" baseline="0" noProof="0" dirty="0">
              <a:ln w="6350">
                <a:noFill/>
              </a:ln>
              <a:solidFill>
                <a:srgbClr val="FFC000"/>
              </a:solidFill>
              <a:effectLst>
                <a:outerShdw blurRad="127000" dist="200000" dir="27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endParaRPr>
          </a:p>
        </p:txBody>
      </p:sp>
      <p:sp>
        <p:nvSpPr>
          <p:cNvPr id="3076" name="Subtitle 10"/>
          <p:cNvSpPr>
            <a:spLocks noGrp="1"/>
          </p:cNvSpPr>
          <p:nvPr>
            <p:ph type="subTitle" idx="1"/>
          </p:nvPr>
        </p:nvSpPr>
        <p:spPr>
          <a:xfrm>
            <a:off x="509588" y="1968500"/>
            <a:ext cx="11469687" cy="4152900"/>
          </a:xfrm>
        </p:spPr>
        <p:txBody>
          <a:bodyPr vert="horz" wrap="square" anchor="t" anchorCtr="0"/>
          <a:lstStyle/>
          <a:p>
            <a:pPr algn="ctr">
              <a:spcBef>
                <a:spcPct val="0"/>
              </a:spcBef>
            </a:pPr>
            <a:endParaRPr lang="en-IN" altLang="pt-BR" sz="1800" b="1" dirty="0">
              <a:latin typeface="Times New Roman" panose="02020603050405020304" pitchFamily="18" charset="0"/>
              <a:ea typeface="Calibri" panose="020F0502020204030204" pitchFamily="34" charset="0"/>
              <a:cs typeface="Times New Roman" panose="02020603050405020304" pitchFamily="18" charset="0"/>
            </a:endParaRPr>
          </a:p>
          <a:p>
            <a:pPr>
              <a:buClr>
                <a:srgbClr val="000000"/>
              </a:buClr>
              <a:buSzPct val="65000"/>
              <a:buFont typeface="Wingdings 2" panose="05020102010507070707" pitchFamily="18" charset="2"/>
            </a:pPr>
            <a:endParaRPr kumimoji="0" lang="en-IN" sz="180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lang="en-IN" sz="180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lang="en-IN" sz="1800" dirty="0">
              <a:latin typeface="Times New Roman" panose="02020603050405020304" pitchFamily="18" charset="0"/>
              <a:cs typeface="Times New Roman" panose="02020603050405020304" pitchFamily="18" charset="0"/>
            </a:endParaRPr>
          </a:p>
          <a:p>
            <a:pPr>
              <a:buClr>
                <a:srgbClr val="000000"/>
              </a:buClr>
              <a:buSzPct val="65000"/>
              <a:buFont typeface="Wingdings 2" panose="05020102010507070707" pitchFamily="18" charset="2"/>
            </a:pPr>
            <a:endParaRPr kumimoji="0" lang="en-IN" sz="180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lang="en-IN" sz="1800" dirty="0">
              <a:latin typeface="Times New Roman" panose="02020603050405020304" pitchFamily="18" charset="0"/>
              <a:cs typeface="Times New Roman" panose="02020603050405020304" pitchFamily="18" charset="0"/>
            </a:endParaRPr>
          </a:p>
          <a:p>
            <a:pPr>
              <a:buClr>
                <a:srgbClr val="000000"/>
              </a:buClr>
              <a:buSzPct val="65000"/>
              <a:buFont typeface="Wingdings 2" panose="05020102010507070707" pitchFamily="18" charset="2"/>
            </a:pPr>
            <a:endParaRPr kumimoji="0" sz="160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Times New Roman" panose="02020603050405020304" pitchFamily="18" charset="0"/>
              <a:ea typeface="+mn-ea"/>
              <a:cs typeface="Times New Roman" panose="02020603050405020304" pitchFamily="18" charset="0"/>
            </a:endParaRPr>
          </a:p>
          <a:p>
            <a:pPr>
              <a:buClr>
                <a:srgbClr val="000000"/>
              </a:buClr>
              <a:buSzPct val="65000"/>
              <a:buFont typeface="Wingdings 2" panose="05020102010507070707" pitchFamily="18" charset="2"/>
            </a:pPr>
            <a:endParaRPr kumimoji="0" kern="1200" dirty="0">
              <a:latin typeface="+mn-lt"/>
              <a:ea typeface="+mn-ea"/>
              <a:cs typeface="+mn-cs"/>
            </a:endParaRPr>
          </a:p>
        </p:txBody>
      </p:sp>
      <p:sp>
        <p:nvSpPr>
          <p:cNvPr id="5" name="TextBox 4">
            <a:extLst>
              <a:ext uri="{FF2B5EF4-FFF2-40B4-BE49-F238E27FC236}">
                <a16:creationId xmlns:a16="http://schemas.microsoft.com/office/drawing/2014/main" id="{DC732AAF-6E45-2846-A0EC-517F8EEFFC90}"/>
              </a:ext>
            </a:extLst>
          </p:cNvPr>
          <p:cNvSpPr txBox="1"/>
          <p:nvPr/>
        </p:nvSpPr>
        <p:spPr>
          <a:xfrm>
            <a:off x="5638800" y="2828364"/>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C6670202-EF37-BD24-FD20-5E1E747E230A}"/>
              </a:ext>
            </a:extLst>
          </p:cNvPr>
          <p:cNvSpPr txBox="1"/>
          <p:nvPr/>
        </p:nvSpPr>
        <p:spPr>
          <a:xfrm>
            <a:off x="3567953" y="2325732"/>
            <a:ext cx="5970494" cy="1569660"/>
          </a:xfrm>
          <a:prstGeom prst="rect">
            <a:avLst/>
          </a:prstGeom>
          <a:noFill/>
        </p:spPr>
        <p:txBody>
          <a:bodyPr wrap="square" rtlCol="0">
            <a:spAutoFit/>
          </a:bodyPr>
          <a:lstStyle/>
          <a:p>
            <a:pPr algn="just">
              <a:spcBef>
                <a:spcPct val="0"/>
              </a:spcBef>
            </a:pPr>
            <a:r>
              <a:rPr lang="en-US" alt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altLang="pt-BR" sz="2400" b="1" dirty="0">
                <a:latin typeface="Times New Roman" panose="02020603050405020304" pitchFamily="18" charset="0"/>
                <a:ea typeface="Calibri" panose="020F0502020204030204" pitchFamily="34" charset="0"/>
                <a:cs typeface="Times New Roman" panose="02020603050405020304" pitchFamily="18" charset="0"/>
              </a:rPr>
              <a:t>21R21A6686</a:t>
            </a:r>
            <a:r>
              <a:rPr lang="en-US" alt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alt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IN" sz="2400" b="1" dirty="0">
                <a:latin typeface="Times New Roman" panose="02020603050405020304" pitchFamily="18" charset="0"/>
                <a:ea typeface="Calibri" panose="020F0502020204030204" pitchFamily="34" charset="0"/>
                <a:cs typeface="Times New Roman" panose="02020603050405020304" pitchFamily="18" charset="0"/>
              </a:rPr>
              <a:t> K. Mithun Reddy</a:t>
            </a:r>
            <a:endParaRPr lang="en-IN" altLang="pt-BR"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pPr>
            <a:r>
              <a:rPr lang="en-IN" altLang="pt-BR" sz="2400" b="1" dirty="0">
                <a:latin typeface="Times New Roman" panose="02020603050405020304" pitchFamily="18" charset="0"/>
                <a:ea typeface="Calibri" panose="020F0502020204030204" pitchFamily="34" charset="0"/>
                <a:cs typeface="Times New Roman" panose="02020603050405020304" pitchFamily="18" charset="0"/>
              </a:rPr>
              <a:t> 21R21A6692</a:t>
            </a:r>
            <a:r>
              <a:rPr lang="en-US" alt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alt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altLang="en-IN" sz="2400" b="1" dirty="0">
                <a:latin typeface="Times New Roman" panose="02020603050405020304" pitchFamily="18" charset="0"/>
                <a:ea typeface="Calibri" panose="020F0502020204030204" pitchFamily="34" charset="0"/>
                <a:cs typeface="Times New Roman" panose="02020603050405020304" pitchFamily="18" charset="0"/>
              </a:rPr>
              <a:t>K. </a:t>
            </a:r>
            <a:r>
              <a:rPr lang="en-US" altLang="en-IN" sz="2400" b="1" dirty="0" err="1">
                <a:latin typeface="Times New Roman" panose="02020603050405020304" pitchFamily="18" charset="0"/>
                <a:ea typeface="Calibri" panose="020F0502020204030204" pitchFamily="34" charset="0"/>
                <a:cs typeface="Times New Roman" panose="02020603050405020304" pitchFamily="18" charset="0"/>
              </a:rPr>
              <a:t>Mounesh</a:t>
            </a:r>
            <a:endParaRPr lang="en-US" altLang="en-IN" sz="2400" b="1"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pPr>
            <a:r>
              <a:rPr lang="en-IN" altLang="pt-BR" sz="2400" b="1" dirty="0">
                <a:latin typeface="Times New Roman" panose="02020603050405020304" pitchFamily="18" charset="0"/>
                <a:ea typeface="Calibri" panose="020F0502020204030204" pitchFamily="34" charset="0"/>
                <a:cs typeface="Times New Roman" panose="02020603050405020304" pitchFamily="18" charset="0"/>
              </a:rPr>
              <a:t> 22R25A</a:t>
            </a:r>
            <a:r>
              <a:rPr lang="en-US" altLang="pt-BR" sz="2400" b="1" dirty="0">
                <a:latin typeface="Times New Roman" panose="02020603050405020304" pitchFamily="18" charset="0"/>
                <a:ea typeface="Calibri" panose="020F0502020204030204" pitchFamily="34" charset="0"/>
                <a:cs typeface="Times New Roman" panose="02020603050405020304" pitchFamily="18" charset="0"/>
              </a:rPr>
              <a:t>6695</a:t>
            </a:r>
            <a:r>
              <a:rPr lang="en-US" alt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altLang="en-IN" sz="2400" b="1" dirty="0">
                <a:latin typeface="Times New Roman" panose="02020603050405020304" pitchFamily="18" charset="0"/>
                <a:ea typeface="Calibri" panose="020F0502020204030204" pitchFamily="34" charset="0"/>
                <a:cs typeface="Times New Roman" panose="02020603050405020304" pitchFamily="18" charset="0"/>
              </a:rPr>
              <a:t>K. Harsha</a:t>
            </a:r>
          </a:p>
          <a:p>
            <a:pPr algn="just">
              <a:spcBef>
                <a:spcPct val="0"/>
              </a:spcBef>
            </a:pPr>
            <a:r>
              <a:rPr lang="en-IN" sz="2400" b="1" dirty="0">
                <a:latin typeface="Times New Roman" panose="02020603050405020304" pitchFamily="18" charset="0"/>
                <a:ea typeface="Calibri" panose="020F0502020204030204" pitchFamily="34" charset="0"/>
                <a:cs typeface="Times New Roman" panose="02020603050405020304" pitchFamily="18" charset="0"/>
              </a:rPr>
              <a:t> 21R21A66C7	      V. </a:t>
            </a:r>
            <a:r>
              <a:rPr lang="en-IN" sz="2400" b="1" dirty="0" err="1">
                <a:latin typeface="Times New Roman" panose="02020603050405020304" pitchFamily="18" charset="0"/>
                <a:ea typeface="Calibri" panose="020F0502020204030204" pitchFamily="34" charset="0"/>
                <a:cs typeface="Times New Roman" panose="02020603050405020304" pitchFamily="18" charset="0"/>
              </a:rPr>
              <a:t>Satwik</a:t>
            </a:r>
            <a:endParaRPr lang="en-IN" sz="2400" dirty="0"/>
          </a:p>
        </p:txBody>
      </p:sp>
      <p:sp>
        <p:nvSpPr>
          <p:cNvPr id="2" name="TextBox 1">
            <a:extLst>
              <a:ext uri="{FF2B5EF4-FFF2-40B4-BE49-F238E27FC236}">
                <a16:creationId xmlns:a16="http://schemas.microsoft.com/office/drawing/2014/main" id="{3010DBE0-0F5E-3325-FD8D-DFE4D4C25622}"/>
              </a:ext>
            </a:extLst>
          </p:cNvPr>
          <p:cNvSpPr txBox="1"/>
          <p:nvPr/>
        </p:nvSpPr>
        <p:spPr>
          <a:xfrm>
            <a:off x="11025546" y="6285150"/>
            <a:ext cx="953729" cy="369332"/>
          </a:xfrm>
          <a:prstGeom prst="rect">
            <a:avLst/>
          </a:prstGeom>
          <a:noFill/>
        </p:spPr>
        <p:txBody>
          <a:bodyPr wrap="square" rtlCol="0">
            <a:spAutoFit/>
          </a:bodyPr>
          <a:lstStyle/>
          <a:p>
            <a:r>
              <a:rPr lang="en-GB" dirty="0"/>
              <a:t>Slide 1</a:t>
            </a:r>
            <a:endParaRPr lang="en-IN" dirty="0"/>
          </a:p>
        </p:txBody>
      </p:sp>
      <p:sp>
        <p:nvSpPr>
          <p:cNvPr id="3" name="TextBox 2">
            <a:extLst>
              <a:ext uri="{FF2B5EF4-FFF2-40B4-BE49-F238E27FC236}">
                <a16:creationId xmlns:a16="http://schemas.microsoft.com/office/drawing/2014/main" id="{19A48C83-C874-A79F-F491-6C1BFAD5B0CA}"/>
              </a:ext>
            </a:extLst>
          </p:cNvPr>
          <p:cNvSpPr txBox="1"/>
          <p:nvPr/>
        </p:nvSpPr>
        <p:spPr>
          <a:xfrm>
            <a:off x="2585885" y="4339301"/>
            <a:ext cx="6361471" cy="1785104"/>
          </a:xfrm>
          <a:prstGeom prst="rect">
            <a:avLst/>
          </a:prstGeom>
          <a:noFill/>
        </p:spPr>
        <p:txBody>
          <a:bodyPr wrap="square" rtlCol="0">
            <a:spAutoFit/>
          </a:bodyPr>
          <a:lstStyle/>
          <a:p>
            <a:pPr algn="ctr">
              <a:buClr>
                <a:srgbClr val="000000"/>
              </a:buClr>
              <a:buSzPct val="65000"/>
              <a:buFont typeface="Wingdings 2" panose="05020102010507070707" pitchFamily="18" charset="2"/>
            </a:pPr>
            <a:r>
              <a:rPr kumimoji="0" lang="en-GB" sz="2000" kern="1200" dirty="0">
                <a:latin typeface="Times New Roman" panose="02020603050405020304" pitchFamily="18" charset="0"/>
                <a:ea typeface="+mn-ea"/>
                <a:cs typeface="Times New Roman" panose="02020603050405020304" pitchFamily="18" charset="0"/>
              </a:rPr>
              <a:t>Under the Guidance of</a:t>
            </a:r>
          </a:p>
          <a:p>
            <a:pPr algn="ctr">
              <a:buClr>
                <a:srgbClr val="000000"/>
              </a:buClr>
              <a:buSzPct val="65000"/>
              <a:buFont typeface="Wingdings 2" panose="05020102010507070707" pitchFamily="18" charset="2"/>
            </a:pPr>
            <a:r>
              <a:rPr lang="en-GB" altLang="pt-BR" sz="2400" b="1" dirty="0">
                <a:latin typeface="Times New Roman" panose="02020603050405020304" pitchFamily="18" charset="0"/>
                <a:ea typeface="Calibri" panose="020F0502020204030204" pitchFamily="34" charset="0"/>
                <a:cs typeface="Times New Roman" panose="02020603050405020304" pitchFamily="18" charset="0"/>
              </a:rPr>
              <a:t>Mrs. G. UMAMAHESWARI</a:t>
            </a:r>
            <a:r>
              <a:rPr lang="en-GB" altLang="pt-BR" sz="3600" b="1" dirty="0">
                <a:latin typeface="Times New Roman" panose="02020603050405020304" pitchFamily="18" charset="0"/>
                <a:ea typeface="Calibri" panose="020F0502020204030204" pitchFamily="34" charset="0"/>
                <a:cs typeface="Times New Roman" panose="02020603050405020304" pitchFamily="18" charset="0"/>
              </a:rPr>
              <a:t> </a:t>
            </a:r>
          </a:p>
          <a:p>
            <a:pPr algn="ctr">
              <a:buClr>
                <a:srgbClr val="000000"/>
              </a:buClr>
              <a:buSzPct val="65000"/>
              <a:buFont typeface="Wingdings 2" panose="05020102010507070707" pitchFamily="18" charset="2"/>
            </a:pPr>
            <a:r>
              <a:rPr kumimoji="0" lang="en-GB" kern="1200" dirty="0">
                <a:latin typeface="Times New Roman" panose="02020603050405020304" pitchFamily="18" charset="0"/>
                <a:ea typeface="+mn-ea"/>
                <a:cs typeface="Times New Roman" panose="02020603050405020304" pitchFamily="18" charset="0"/>
              </a:rPr>
              <a:t>Assistant Professor</a:t>
            </a:r>
          </a:p>
          <a:p>
            <a:pPr algn="ctr">
              <a:buClr>
                <a:srgbClr val="000000"/>
              </a:buClr>
              <a:buSzPct val="65000"/>
              <a:buFont typeface="Wingdings 2" panose="05020102010507070707" pitchFamily="18" charset="2"/>
            </a:pPr>
            <a:r>
              <a:rPr kumimoji="0" lang="en-GB" altLang="en-US" sz="1800" kern="1200" dirty="0">
                <a:solidFill>
                  <a:srgbClr val="FF0000"/>
                </a:solidFill>
                <a:latin typeface="Times New Roman" panose="02020603050405020304" pitchFamily="18" charset="0"/>
                <a:ea typeface="+mn-ea"/>
                <a:cs typeface="Times New Roman" panose="02020603050405020304" pitchFamily="18" charset="0"/>
              </a:rPr>
              <a:t>Department of Artificial Intelligence &amp; Machine Learning</a:t>
            </a:r>
            <a:endParaRPr kumimoji="0" lang="en-GB" altLang="en-US" sz="1800" kern="1200" dirty="0">
              <a:latin typeface="Times New Roman" panose="02020603050405020304" pitchFamily="18" charset="0"/>
              <a:ea typeface="+mn-ea"/>
              <a:cs typeface="Times New Roman" panose="02020603050405020304" pitchFamily="18" charset="0"/>
            </a:endParaRPr>
          </a:p>
          <a:p>
            <a:pPr algn="ctr"/>
            <a:endParaRPr lang="en-IN" dirty="0"/>
          </a:p>
        </p:txBody>
      </p:sp>
      <p:sp>
        <p:nvSpPr>
          <p:cNvPr id="4" name="TextBox 3">
            <a:extLst>
              <a:ext uri="{FF2B5EF4-FFF2-40B4-BE49-F238E27FC236}">
                <a16:creationId xmlns:a16="http://schemas.microsoft.com/office/drawing/2014/main" id="{5E97777A-E69C-D9AB-8573-0B1A3212C8CA}"/>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09599" y="1219201"/>
            <a:ext cx="10972800" cy="688226"/>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a:r>
              <a:rPr lang="en-IN" altLang="x-none" sz="3200" b="1" dirty="0">
                <a:solidFill>
                  <a:schemeClr val="bg1"/>
                </a:solidFill>
                <a:latin typeface="Times New Roman" panose="02020603050405020304" pitchFamily="18" charset="0"/>
                <a:cs typeface="Times New Roman" panose="02020603050405020304" pitchFamily="18" charset="0"/>
              </a:rPr>
              <a:t>Implementation(Step by step process)</a:t>
            </a:r>
          </a:p>
        </p:txBody>
      </p:sp>
      <p:pic>
        <p:nvPicPr>
          <p:cNvPr id="4100" name="Picture 2" descr="C:\Users\ravikanthvarma\Desktop\mlrit.jpg"/>
          <p:cNvPicPr>
            <a:picLocks noChangeAspect="1"/>
          </p:cNvPicPr>
          <p:nvPr/>
        </p:nvPicPr>
        <p:blipFill>
          <a:blip r:embed="rId2"/>
          <a:stretch>
            <a:fillRect/>
          </a:stretch>
        </p:blipFill>
        <p:spPr>
          <a:xfrm>
            <a:off x="609600" y="156552"/>
            <a:ext cx="10972799" cy="928177"/>
          </a:xfrm>
          <a:prstGeom prst="rect">
            <a:avLst/>
          </a:prstGeom>
          <a:noFill/>
          <a:ln w="9525">
            <a:noFill/>
          </a:ln>
        </p:spPr>
      </p:pic>
      <p:sp>
        <p:nvSpPr>
          <p:cNvPr id="3" name="TextBox 2">
            <a:extLst>
              <a:ext uri="{FF2B5EF4-FFF2-40B4-BE49-F238E27FC236}">
                <a16:creationId xmlns:a16="http://schemas.microsoft.com/office/drawing/2014/main" id="{63A3E797-BB1B-073C-BAFF-622B6CF69A2C}"/>
              </a:ext>
            </a:extLst>
          </p:cNvPr>
          <p:cNvSpPr txBox="1"/>
          <p:nvPr/>
        </p:nvSpPr>
        <p:spPr>
          <a:xfrm>
            <a:off x="11025546" y="6272981"/>
            <a:ext cx="1166454" cy="369332"/>
          </a:xfrm>
          <a:prstGeom prst="rect">
            <a:avLst/>
          </a:prstGeom>
          <a:noFill/>
        </p:spPr>
        <p:txBody>
          <a:bodyPr wrap="square" rtlCol="0">
            <a:spAutoFit/>
          </a:bodyPr>
          <a:lstStyle/>
          <a:p>
            <a:r>
              <a:rPr lang="en-GB" dirty="0"/>
              <a:t>Slide 10</a:t>
            </a:r>
            <a:endParaRPr lang="en-IN" dirty="0"/>
          </a:p>
        </p:txBody>
      </p:sp>
      <p:sp>
        <p:nvSpPr>
          <p:cNvPr id="7" name="TextBox 6">
            <a:extLst>
              <a:ext uri="{FF2B5EF4-FFF2-40B4-BE49-F238E27FC236}">
                <a16:creationId xmlns:a16="http://schemas.microsoft.com/office/drawing/2014/main" id="{9A2850BF-F912-878F-F968-CF17EF25BF3C}"/>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
        <p:nvSpPr>
          <p:cNvPr id="5" name="Rectangle 2">
            <a:extLst>
              <a:ext uri="{FF2B5EF4-FFF2-40B4-BE49-F238E27FC236}">
                <a16:creationId xmlns:a16="http://schemas.microsoft.com/office/drawing/2014/main" id="{7234DE76-D4D5-623A-5C94-E4F9322750C0}"/>
              </a:ext>
            </a:extLst>
          </p:cNvPr>
          <p:cNvSpPr>
            <a:spLocks noChangeArrowheads="1"/>
          </p:cNvSpPr>
          <p:nvPr/>
        </p:nvSpPr>
        <p:spPr bwMode="auto">
          <a:xfrm rot="10800000" flipV="1">
            <a:off x="1068926" y="2210126"/>
            <a:ext cx="9288053" cy="337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Set up the mobile app using React Native, Flutter, or native SDKs with basic navigation.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Build the Discovery Screen with camera/gallery upload UI and trigger logic.</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(Optional) Integrate an on-device ML model like TensorFlow Lite with </a:t>
            </a:r>
            <a:r>
              <a:rPr kumimoji="0" lang="en-US" altLang="en-US" b="0" i="0" u="none" strike="noStrike" cap="none" normalizeH="0" baseline="0" dirty="0" err="1">
                <a:ln>
                  <a:noFill/>
                </a:ln>
                <a:solidFill>
                  <a:schemeClr val="tx1"/>
                </a:solidFill>
                <a:effectLst/>
                <a:latin typeface="Arial" panose="020B0604020202020204" pitchFamily="34" charset="0"/>
              </a:rPr>
              <a:t>EfficientNet</a:t>
            </a:r>
            <a:r>
              <a:rPr kumimoji="0" lang="en-US" altLang="en-US"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 a Results UI component to display identification output and cached fallback data.</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Implement API communication using </a:t>
            </a:r>
            <a:r>
              <a:rPr kumimoji="0" lang="en-US" altLang="en-US" b="0" i="0" u="none" strike="noStrike" cap="none" normalizeH="0" baseline="0" dirty="0" err="1">
                <a:ln>
                  <a:noFill/>
                </a:ln>
                <a:solidFill>
                  <a:schemeClr val="tx1"/>
                </a:solidFill>
                <a:effectLst/>
                <a:latin typeface="Arial" panose="020B0604020202020204" pitchFamily="34" charset="0"/>
              </a:rPr>
              <a:t>Axios</a:t>
            </a:r>
            <a:r>
              <a:rPr kumimoji="0" lang="en-US" altLang="en-US" b="0" i="0" u="none" strike="noStrike" cap="none" normalizeH="0" baseline="0" dirty="0">
                <a:ln>
                  <a:noFill/>
                </a:ln>
                <a:solidFill>
                  <a:schemeClr val="tx1"/>
                </a:solidFill>
                <a:effectLst/>
                <a:latin typeface="Arial" panose="020B0604020202020204" pitchFamily="34" charset="0"/>
              </a:rPr>
              <a:t> or </a:t>
            </a:r>
            <a:r>
              <a:rPr kumimoji="0" lang="en-US" altLang="en-US" b="0" i="0" u="none" strike="noStrike" cap="none" normalizeH="0" baseline="0" dirty="0">
                <a:ln>
                  <a:noFill/>
                </a:ln>
                <a:solidFill>
                  <a:schemeClr val="tx1"/>
                </a:solidFill>
                <a:effectLst/>
                <a:latin typeface="Arial Unicode MS"/>
              </a:rPr>
              <a:t>fetch</a:t>
            </a:r>
            <a:r>
              <a:rPr kumimoji="0" lang="en-US" altLang="en-US" b="0" i="0" u="none" strike="noStrike" cap="none" normalizeH="0" baseline="0" dirty="0">
                <a:ln>
                  <a:noFill/>
                </a:ln>
                <a:solidFill>
                  <a:schemeClr val="tx1"/>
                </a:solidFill>
                <a:effectLst/>
              </a:rPr>
              <a:t> to send image/metadata to the backend.</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176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09599" y="1219201"/>
            <a:ext cx="10972800" cy="688226"/>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a:r>
              <a:rPr lang="en-IN" altLang="x-none" sz="3200" b="1" dirty="0">
                <a:solidFill>
                  <a:schemeClr val="bg1"/>
                </a:solidFill>
                <a:latin typeface="Times New Roman" panose="02020603050405020304" pitchFamily="18" charset="0"/>
                <a:cs typeface="Times New Roman" panose="02020603050405020304" pitchFamily="18" charset="0"/>
              </a:rPr>
              <a:t>Implementation(Step by step process)</a:t>
            </a:r>
          </a:p>
        </p:txBody>
      </p:sp>
      <p:pic>
        <p:nvPicPr>
          <p:cNvPr id="4100" name="Picture 2" descr="C:\Users\ravikanthvarma\Desktop\mlrit.jpg"/>
          <p:cNvPicPr>
            <a:picLocks noChangeAspect="1"/>
          </p:cNvPicPr>
          <p:nvPr/>
        </p:nvPicPr>
        <p:blipFill>
          <a:blip r:embed="rId2"/>
          <a:stretch>
            <a:fillRect/>
          </a:stretch>
        </p:blipFill>
        <p:spPr>
          <a:xfrm>
            <a:off x="609600" y="156552"/>
            <a:ext cx="10972799" cy="928177"/>
          </a:xfrm>
          <a:prstGeom prst="rect">
            <a:avLst/>
          </a:prstGeom>
          <a:noFill/>
          <a:ln w="9525">
            <a:noFill/>
          </a:ln>
        </p:spPr>
      </p:pic>
      <p:sp>
        <p:nvSpPr>
          <p:cNvPr id="3" name="TextBox 2">
            <a:extLst>
              <a:ext uri="{FF2B5EF4-FFF2-40B4-BE49-F238E27FC236}">
                <a16:creationId xmlns:a16="http://schemas.microsoft.com/office/drawing/2014/main" id="{63A3E797-BB1B-073C-BAFF-622B6CF69A2C}"/>
              </a:ext>
            </a:extLst>
          </p:cNvPr>
          <p:cNvSpPr txBox="1"/>
          <p:nvPr/>
        </p:nvSpPr>
        <p:spPr>
          <a:xfrm>
            <a:off x="11025546" y="6272981"/>
            <a:ext cx="1166454" cy="369332"/>
          </a:xfrm>
          <a:prstGeom prst="rect">
            <a:avLst/>
          </a:prstGeom>
          <a:noFill/>
        </p:spPr>
        <p:txBody>
          <a:bodyPr wrap="square" rtlCol="0">
            <a:spAutoFit/>
          </a:bodyPr>
          <a:lstStyle/>
          <a:p>
            <a:r>
              <a:rPr lang="en-GB" dirty="0"/>
              <a:t>Slide 10</a:t>
            </a:r>
            <a:endParaRPr lang="en-IN" dirty="0"/>
          </a:p>
        </p:txBody>
      </p:sp>
      <p:sp>
        <p:nvSpPr>
          <p:cNvPr id="7" name="TextBox 6">
            <a:extLst>
              <a:ext uri="{FF2B5EF4-FFF2-40B4-BE49-F238E27FC236}">
                <a16:creationId xmlns:a16="http://schemas.microsoft.com/office/drawing/2014/main" id="{9A2850BF-F912-878F-F968-CF17EF25BF3C}"/>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
        <p:nvSpPr>
          <p:cNvPr id="4" name="Rectangle 1">
            <a:extLst>
              <a:ext uri="{FF2B5EF4-FFF2-40B4-BE49-F238E27FC236}">
                <a16:creationId xmlns:a16="http://schemas.microsoft.com/office/drawing/2014/main" id="{7A2C029C-3EFC-48A0-2631-9AEA645DA36D}"/>
              </a:ext>
            </a:extLst>
          </p:cNvPr>
          <p:cNvSpPr>
            <a:spLocks noChangeArrowheads="1"/>
          </p:cNvSpPr>
          <p:nvPr/>
        </p:nvSpPr>
        <p:spPr bwMode="auto">
          <a:xfrm>
            <a:off x="979714" y="2357558"/>
            <a:ext cx="9517225"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Set up an API Gateway using Node.js, Flask, or a similar backend framework.</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Route incoming requests to Pollinations, Animal API, Google Vision, and Wikipedia based on content type.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Aggregate and normalize responses from APIs into a unified JSON format.</a:t>
            </a:r>
            <a:endParaRPr kumimoji="0" lang="en-US" altLang="en-US"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Implement offline fallback with a local database or embedded JSON of common species.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Test the full system using both live and mock data in online and offline conditions.</a:t>
            </a:r>
          </a:p>
        </p:txBody>
      </p:sp>
    </p:spTree>
    <p:extLst>
      <p:ext uri="{BB962C8B-B14F-4D97-AF65-F5344CB8AC3E}">
        <p14:creationId xmlns:p14="http://schemas.microsoft.com/office/powerpoint/2010/main" val="403580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09600" y="1147482"/>
            <a:ext cx="10972800" cy="634665"/>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a:r>
              <a:rPr lang="en-IN" altLang="x-none" sz="3200" b="1" dirty="0">
                <a:solidFill>
                  <a:schemeClr val="bg1"/>
                </a:solidFill>
                <a:latin typeface="Times New Roman" panose="02020603050405020304" pitchFamily="18" charset="0"/>
                <a:cs typeface="Times New Roman" panose="02020603050405020304" pitchFamily="18" charset="0"/>
              </a:rPr>
              <a:t>Result and Discussion</a:t>
            </a:r>
          </a:p>
        </p:txBody>
      </p:sp>
      <p:pic>
        <p:nvPicPr>
          <p:cNvPr id="4100" name="Picture 2" descr="C:\Users\ravikanthvarma\Desktop\mlrit.jpg"/>
          <p:cNvPicPr>
            <a:picLocks noChangeAspect="1"/>
          </p:cNvPicPr>
          <p:nvPr/>
        </p:nvPicPr>
        <p:blipFill>
          <a:blip r:embed="rId2"/>
          <a:stretch>
            <a:fillRect/>
          </a:stretch>
        </p:blipFill>
        <p:spPr>
          <a:xfrm>
            <a:off x="609600" y="121061"/>
            <a:ext cx="10972800" cy="949325"/>
          </a:xfrm>
          <a:prstGeom prst="rect">
            <a:avLst/>
          </a:prstGeom>
          <a:noFill/>
          <a:ln w="9525">
            <a:noFill/>
          </a:ln>
        </p:spPr>
      </p:pic>
      <p:sp>
        <p:nvSpPr>
          <p:cNvPr id="2" name="TextBox 1">
            <a:extLst>
              <a:ext uri="{FF2B5EF4-FFF2-40B4-BE49-F238E27FC236}">
                <a16:creationId xmlns:a16="http://schemas.microsoft.com/office/drawing/2014/main" id="{7730108E-9194-B047-9CF1-479A07F4142B}"/>
              </a:ext>
            </a:extLst>
          </p:cNvPr>
          <p:cNvSpPr txBox="1"/>
          <p:nvPr/>
        </p:nvSpPr>
        <p:spPr>
          <a:xfrm>
            <a:off x="11025546" y="6272981"/>
            <a:ext cx="1097628" cy="369332"/>
          </a:xfrm>
          <a:prstGeom prst="rect">
            <a:avLst/>
          </a:prstGeom>
          <a:noFill/>
        </p:spPr>
        <p:txBody>
          <a:bodyPr wrap="square" rtlCol="0">
            <a:spAutoFit/>
          </a:bodyPr>
          <a:lstStyle/>
          <a:p>
            <a:r>
              <a:rPr lang="en-GB" dirty="0"/>
              <a:t>Slide 11</a:t>
            </a:r>
            <a:endParaRPr lang="en-IN" dirty="0"/>
          </a:p>
        </p:txBody>
      </p:sp>
      <p:sp>
        <p:nvSpPr>
          <p:cNvPr id="7" name="TextBox 6">
            <a:extLst>
              <a:ext uri="{FF2B5EF4-FFF2-40B4-BE49-F238E27FC236}">
                <a16:creationId xmlns:a16="http://schemas.microsoft.com/office/drawing/2014/main" id="{63014568-D4DD-101F-C97F-558AF0374397}"/>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pic>
        <p:nvPicPr>
          <p:cNvPr id="5" name="Picture 4">
            <a:extLst>
              <a:ext uri="{FF2B5EF4-FFF2-40B4-BE49-F238E27FC236}">
                <a16:creationId xmlns:a16="http://schemas.microsoft.com/office/drawing/2014/main" id="{06AF0BF0-477F-ED17-55A4-6D6675226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9192" y="1771787"/>
            <a:ext cx="2183363" cy="4851918"/>
          </a:xfrm>
          <a:prstGeom prst="rect">
            <a:avLst/>
          </a:prstGeom>
        </p:spPr>
      </p:pic>
      <p:pic>
        <p:nvPicPr>
          <p:cNvPr id="9" name="Picture 8">
            <a:extLst>
              <a:ext uri="{FF2B5EF4-FFF2-40B4-BE49-F238E27FC236}">
                <a16:creationId xmlns:a16="http://schemas.microsoft.com/office/drawing/2014/main" id="{2F910210-F968-59D4-983E-CEA4E601F5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7361" y="1771787"/>
            <a:ext cx="2183363" cy="4851918"/>
          </a:xfrm>
          <a:prstGeom prst="rect">
            <a:avLst/>
          </a:prstGeom>
        </p:spPr>
      </p:pic>
      <p:pic>
        <p:nvPicPr>
          <p:cNvPr id="11" name="Picture 10">
            <a:extLst>
              <a:ext uri="{FF2B5EF4-FFF2-40B4-BE49-F238E27FC236}">
                <a16:creationId xmlns:a16="http://schemas.microsoft.com/office/drawing/2014/main" id="{7ED2DFAC-552A-6DCE-4997-BD73A797CFB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65531" y="1771787"/>
            <a:ext cx="2183363" cy="4851918"/>
          </a:xfrm>
          <a:prstGeom prst="rect">
            <a:avLst/>
          </a:prstGeom>
        </p:spPr>
      </p:pic>
      <p:pic>
        <p:nvPicPr>
          <p:cNvPr id="13" name="Picture 12">
            <a:extLst>
              <a:ext uri="{FF2B5EF4-FFF2-40B4-BE49-F238E27FC236}">
                <a16:creationId xmlns:a16="http://schemas.microsoft.com/office/drawing/2014/main" id="{6F92FE12-3FBB-66A9-8267-0A9951A77F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43700" y="1771788"/>
            <a:ext cx="2183363" cy="4851918"/>
          </a:xfrm>
          <a:prstGeom prst="rect">
            <a:avLst/>
          </a:prstGeom>
        </p:spPr>
      </p:pic>
    </p:spTree>
    <p:extLst>
      <p:ext uri="{BB962C8B-B14F-4D97-AF65-F5344CB8AC3E}">
        <p14:creationId xmlns:p14="http://schemas.microsoft.com/office/powerpoint/2010/main" val="413603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09600" y="994327"/>
            <a:ext cx="10972800" cy="601392"/>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a:r>
              <a:rPr lang="en-IN" altLang="x-none" sz="3200" b="1" dirty="0">
                <a:solidFill>
                  <a:schemeClr val="bg1"/>
                </a:solidFill>
                <a:latin typeface="Times New Roman" panose="02020603050405020304" pitchFamily="18" charset="0"/>
                <a:cs typeface="Times New Roman" panose="02020603050405020304" pitchFamily="18" charset="0"/>
              </a:rPr>
              <a:t>Result and Discussion</a:t>
            </a:r>
          </a:p>
        </p:txBody>
      </p:sp>
      <p:pic>
        <p:nvPicPr>
          <p:cNvPr id="4100" name="Picture 2" descr="C:\Users\ravikanthvarma\Desktop\mlrit.jpg"/>
          <p:cNvPicPr>
            <a:picLocks noChangeAspect="1"/>
          </p:cNvPicPr>
          <p:nvPr/>
        </p:nvPicPr>
        <p:blipFill>
          <a:blip r:embed="rId2"/>
          <a:stretch>
            <a:fillRect/>
          </a:stretch>
        </p:blipFill>
        <p:spPr>
          <a:xfrm>
            <a:off x="609600" y="64545"/>
            <a:ext cx="10972800" cy="787821"/>
          </a:xfrm>
          <a:prstGeom prst="rect">
            <a:avLst/>
          </a:prstGeom>
          <a:noFill/>
          <a:ln w="9525">
            <a:noFill/>
          </a:ln>
        </p:spPr>
      </p:pic>
      <p:sp>
        <p:nvSpPr>
          <p:cNvPr id="2" name="TextBox 1">
            <a:extLst>
              <a:ext uri="{FF2B5EF4-FFF2-40B4-BE49-F238E27FC236}">
                <a16:creationId xmlns:a16="http://schemas.microsoft.com/office/drawing/2014/main" id="{3ED21CB0-50BC-E357-CA0B-B56D304D1468}"/>
              </a:ext>
            </a:extLst>
          </p:cNvPr>
          <p:cNvSpPr txBox="1"/>
          <p:nvPr/>
        </p:nvSpPr>
        <p:spPr>
          <a:xfrm>
            <a:off x="1326776" y="1864659"/>
            <a:ext cx="9395012" cy="4488858"/>
          </a:xfrm>
          <a:prstGeom prst="rect">
            <a:avLst/>
          </a:prstGeom>
          <a:noFill/>
        </p:spPr>
        <p:txBody>
          <a:bodyPr wrap="square" rtlCol="0">
            <a:spAutoFit/>
          </a:bodyPr>
          <a:lstStyle/>
          <a:p>
            <a:pPr algn="just">
              <a:lnSpc>
                <a:spcPct val="150000"/>
              </a:lnSpc>
            </a:pPr>
            <a:r>
              <a:rPr lang="en-US" sz="1600" dirty="0"/>
              <a:t>The </a:t>
            </a:r>
            <a:r>
              <a:rPr lang="en-US" sz="1600" dirty="0" err="1"/>
              <a:t>WildDiscover</a:t>
            </a:r>
            <a:r>
              <a:rPr lang="en-US" sz="1600" dirty="0"/>
              <a:t> system successfully enabled users to capture or upload images and receive accurate identification results for wildlife and landmarks. The mobile app delivered a smooth user experience, while the API Gateway effectively handled requests to services like Google Vision, Animal API, and Wikipedia. The integration of offline fallback ensured basic functionality even without internet access. Deployment on Firebase confirmed stable performance across Android and iOS devices, validating the system’s end-to-end workflow. </a:t>
            </a:r>
          </a:p>
          <a:p>
            <a:pPr algn="just">
              <a:lnSpc>
                <a:spcPct val="150000"/>
              </a:lnSpc>
            </a:pPr>
            <a:r>
              <a:rPr lang="en-US" sz="1600" dirty="0"/>
              <a:t>The project demonstrated that a modular architecture combining external APIs with a user-friendly interface can simplify complex identification tasks. While the system performed well, reliance on third-party APIs highlights the need for caching and optimization to reduce latency and handle rate limits. Offline support and cross-platform design proved essential for field use. Future enhancements could include user history, geolocation-based suggestions, and improved personalization for a richer discovery experience.</a:t>
            </a:r>
            <a:endParaRPr lang="en-IN" sz="1600" dirty="0"/>
          </a:p>
        </p:txBody>
      </p:sp>
      <p:sp>
        <p:nvSpPr>
          <p:cNvPr id="3" name="TextBox 2">
            <a:extLst>
              <a:ext uri="{FF2B5EF4-FFF2-40B4-BE49-F238E27FC236}">
                <a16:creationId xmlns:a16="http://schemas.microsoft.com/office/drawing/2014/main" id="{F4B74301-5779-EE3D-48A8-4A34655D3B28}"/>
              </a:ext>
            </a:extLst>
          </p:cNvPr>
          <p:cNvSpPr txBox="1"/>
          <p:nvPr/>
        </p:nvSpPr>
        <p:spPr>
          <a:xfrm>
            <a:off x="11025546" y="6272981"/>
            <a:ext cx="1018970" cy="369332"/>
          </a:xfrm>
          <a:prstGeom prst="rect">
            <a:avLst/>
          </a:prstGeom>
          <a:noFill/>
        </p:spPr>
        <p:txBody>
          <a:bodyPr wrap="square" rtlCol="0">
            <a:spAutoFit/>
          </a:bodyPr>
          <a:lstStyle/>
          <a:p>
            <a:r>
              <a:rPr lang="en-GB" dirty="0"/>
              <a:t>Slide 12</a:t>
            </a:r>
            <a:endParaRPr lang="en-IN" dirty="0"/>
          </a:p>
        </p:txBody>
      </p:sp>
      <p:sp>
        <p:nvSpPr>
          <p:cNvPr id="7" name="TextBox 6">
            <a:extLst>
              <a:ext uri="{FF2B5EF4-FFF2-40B4-BE49-F238E27FC236}">
                <a16:creationId xmlns:a16="http://schemas.microsoft.com/office/drawing/2014/main" id="{A1835573-2CB5-771D-B51F-928CE73C55AF}"/>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09600" y="1165411"/>
            <a:ext cx="10972800" cy="742015"/>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a:r>
              <a:rPr lang="en-IN" altLang="x-none" sz="3200" b="1" dirty="0">
                <a:solidFill>
                  <a:schemeClr val="bg1"/>
                </a:solidFill>
                <a:latin typeface="Times New Roman" panose="02020603050405020304" pitchFamily="18" charset="0"/>
                <a:cs typeface="Times New Roman" panose="02020603050405020304" pitchFamily="18" charset="0"/>
              </a:rPr>
              <a:t>References</a:t>
            </a:r>
          </a:p>
        </p:txBody>
      </p:sp>
      <p:pic>
        <p:nvPicPr>
          <p:cNvPr id="4100" name="Picture 2" descr="C:\Users\ravikanthvarma\Desktop\mlrit.jpg"/>
          <p:cNvPicPr>
            <a:picLocks noChangeAspect="1"/>
          </p:cNvPicPr>
          <p:nvPr/>
        </p:nvPicPr>
        <p:blipFill>
          <a:blip r:embed="rId2"/>
          <a:stretch>
            <a:fillRect/>
          </a:stretch>
        </p:blipFill>
        <p:spPr>
          <a:xfrm>
            <a:off x="609600" y="140428"/>
            <a:ext cx="10972799" cy="949325"/>
          </a:xfrm>
          <a:prstGeom prst="rect">
            <a:avLst/>
          </a:prstGeom>
          <a:noFill/>
          <a:ln w="9525">
            <a:noFill/>
          </a:ln>
        </p:spPr>
      </p:pic>
      <p:sp>
        <p:nvSpPr>
          <p:cNvPr id="5" name="TextBox 4"/>
          <p:cNvSpPr txBox="1"/>
          <p:nvPr/>
        </p:nvSpPr>
        <p:spPr>
          <a:xfrm>
            <a:off x="1164294" y="2082565"/>
            <a:ext cx="9479902" cy="4554324"/>
          </a:xfrm>
          <a:prstGeom prst="rect">
            <a:avLst/>
          </a:prstGeom>
          <a:noFill/>
        </p:spPr>
        <p:txBody>
          <a:bodyPr wrap="square">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400" b="1"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J. </a:t>
            </a:r>
            <a:r>
              <a:rPr kumimoji="0" lang="en-US" altLang="en-US" sz="1400" b="1" i="0" u="none" strike="noStrike" kern="0" cap="none" spc="0" normalizeH="0" baseline="0" noProof="0" dirty="0" err="1">
                <a:ln>
                  <a:noFill/>
                </a:ln>
                <a:solidFill>
                  <a:srgbClr val="FCFCFC">
                    <a:lumMod val="10000"/>
                  </a:srgbClr>
                </a:solidFill>
                <a:effectLst/>
                <a:uLnTx/>
                <a:uFillTx/>
                <a:latin typeface="Arial" panose="020B0604020202020204" pitchFamily="34" charset="0"/>
                <a:cs typeface="Arial"/>
                <a:sym typeface="Arial"/>
              </a:rPr>
              <a:t>Abdollahi</a:t>
            </a:r>
            <a: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 "Identification of Medicinal Plants in Ardabil Using Deep Learning," </a:t>
            </a:r>
            <a:r>
              <a:rPr kumimoji="0" lang="en-US" altLang="en-US" sz="1400" b="0" i="1"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IEEE Conference Publication</a:t>
            </a:r>
            <a: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 2022.</a:t>
            </a:r>
            <a:b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br>
            <a:r>
              <a:rPr kumimoji="0" lang="en-US" altLang="en-US" sz="1400" b="0" i="0" u="none" strike="noStrike" kern="0" cap="none" spc="0" normalizeH="0" baseline="0" noProof="0" dirty="0">
                <a:ln>
                  <a:noFill/>
                </a:ln>
                <a:solidFill>
                  <a:srgbClr val="7030A0"/>
                </a:solidFill>
                <a:effectLst/>
                <a:uLnTx/>
                <a:uFillTx/>
                <a:latin typeface="Arial"/>
                <a:cs typeface="Arial"/>
                <a:sym typeface="Arial"/>
                <a:hlinkClick r:id="rId3">
                  <a:extLst>
                    <a:ext uri="{A12FA001-AC4F-418D-AE19-62706E023703}">
                      <ahyp:hlinkClr xmlns:ahyp="http://schemas.microsoft.com/office/drawing/2018/hyperlinkcolor" val="tx"/>
                    </a:ext>
                  </a:extLst>
                </a:hlinkClick>
              </a:rPr>
              <a:t>researchgate.net</a:t>
            </a:r>
            <a:endParaRPr kumimoji="0" lang="en-US" altLang="en-US" sz="1400" b="0" i="0" u="none" strike="noStrike" kern="0" cap="none" spc="0" normalizeH="0" baseline="0" noProof="0" dirty="0">
              <a:ln>
                <a:noFill/>
              </a:ln>
              <a:solidFill>
                <a:srgbClr val="7030A0"/>
              </a:solidFill>
              <a:effectLst/>
              <a:uLnTx/>
              <a:uFillTx/>
              <a:latin typeface="Arial"/>
              <a:cs typeface="Arial"/>
              <a:sym typeface="Aria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400" b="1"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400" b="1"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M. E. Hossain, M. A. Kabir, L. Zheng, and D. L. Swain</a:t>
            </a:r>
            <a: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 "Deep Learning for Wildlife Conservation and Habitat Monitoring: A Comprehensive Review," </a:t>
            </a:r>
            <a:r>
              <a:rPr kumimoji="0" lang="en-US" altLang="en-US" sz="1400" b="0" i="1"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ScienceDirect</a:t>
            </a:r>
            <a: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 2022.</a:t>
            </a:r>
            <a:b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br>
            <a:r>
              <a:rPr kumimoji="0" lang="en-US" altLang="en-US" sz="1400" b="0" i="0" u="none" strike="noStrike" kern="0" cap="none" spc="0" normalizeH="0" baseline="0" noProof="0" dirty="0">
                <a:ln>
                  <a:noFill/>
                </a:ln>
                <a:solidFill>
                  <a:srgbClr val="7030A0"/>
                </a:solidFill>
                <a:effectLst/>
                <a:uLnTx/>
                <a:uFillTx/>
                <a:latin typeface="Arial"/>
                <a:cs typeface="Arial"/>
                <a:sym typeface="Arial"/>
                <a:hlinkClick r:id="rId4">
                  <a:extLst>
                    <a:ext uri="{A12FA001-AC4F-418D-AE19-62706E023703}">
                      <ahyp:hlinkClr xmlns:ahyp="http://schemas.microsoft.com/office/drawing/2018/hyperlinkcolor" val="tx"/>
                    </a:ext>
                  </a:extLst>
                </a:hlinkClick>
              </a:rPr>
              <a:t>thesai.org</a:t>
            </a:r>
            <a:endParaRPr kumimoji="0" lang="en-US" altLang="en-US" sz="1400" b="0" i="0" u="none" strike="noStrike" kern="0" cap="none" spc="0" normalizeH="0" baseline="0" noProof="0" dirty="0">
              <a:ln>
                <a:noFill/>
              </a:ln>
              <a:solidFill>
                <a:srgbClr val="7030A0"/>
              </a:solidFill>
              <a:effectLst/>
              <a:uLnTx/>
              <a:uFillTx/>
              <a:latin typeface="Arial"/>
              <a:cs typeface="Arial"/>
              <a:sym typeface="Aria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400" b="1"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IN" sz="1400" b="1" i="0" u="none" strike="noStrike" kern="0" cap="none" spc="0" normalizeH="0" baseline="0" noProof="0" dirty="0" err="1">
                <a:ln>
                  <a:noFill/>
                </a:ln>
                <a:solidFill>
                  <a:srgbClr val="000000"/>
                </a:solidFill>
                <a:effectLst/>
                <a:uLnTx/>
                <a:uFillTx/>
                <a:latin typeface="Arial"/>
                <a:cs typeface="Arial"/>
                <a:sym typeface="Arial"/>
              </a:rPr>
              <a:t>Sazida</a:t>
            </a:r>
            <a:r>
              <a:rPr kumimoji="0" lang="en-IN" sz="1400" b="1" i="0" u="none" strike="noStrike" kern="0" cap="none" spc="0" normalizeH="0" baseline="0" noProof="0" dirty="0">
                <a:ln>
                  <a:noFill/>
                </a:ln>
                <a:solidFill>
                  <a:srgbClr val="000000"/>
                </a:solidFill>
                <a:effectLst/>
                <a:uLnTx/>
                <a:uFillTx/>
                <a:latin typeface="Arial"/>
                <a:cs typeface="Arial"/>
                <a:sym typeface="Arial"/>
              </a:rPr>
              <a:t> </a:t>
            </a:r>
            <a:r>
              <a:rPr kumimoji="0" lang="en-IN" sz="1400" b="1" i="0" u="none" strike="noStrike" kern="0" cap="none" spc="0" normalizeH="0" baseline="0" noProof="0" dirty="0" err="1">
                <a:ln>
                  <a:noFill/>
                </a:ln>
                <a:solidFill>
                  <a:srgbClr val="000000"/>
                </a:solidFill>
                <a:effectLst/>
                <a:uLnTx/>
                <a:uFillTx/>
                <a:latin typeface="Arial"/>
                <a:cs typeface="Arial"/>
                <a:sym typeface="Arial"/>
              </a:rPr>
              <a:t>Binta</a:t>
            </a:r>
            <a:r>
              <a:rPr kumimoji="0" lang="en-IN" sz="1400" b="1" i="0" u="none" strike="noStrike" kern="0" cap="none" spc="0" normalizeH="0" baseline="0" noProof="0" dirty="0">
                <a:ln>
                  <a:noFill/>
                </a:ln>
                <a:solidFill>
                  <a:srgbClr val="000000"/>
                </a:solidFill>
                <a:effectLst/>
                <a:uLnTx/>
                <a:uFillTx/>
                <a:latin typeface="Arial"/>
                <a:cs typeface="Arial"/>
                <a:sym typeface="Arial"/>
              </a:rPr>
              <a:t> Islam, Damian Valles</a:t>
            </a:r>
            <a:r>
              <a:rPr kumimoji="0" lang="en-IN" sz="1400" b="0" i="0" u="none" strike="noStrike" kern="0" cap="none" spc="0" normalizeH="0" baseline="0" noProof="0" dirty="0">
                <a:ln>
                  <a:noFill/>
                </a:ln>
                <a:solidFill>
                  <a:srgbClr val="000000"/>
                </a:solidFill>
                <a:effectLst/>
                <a:uLnTx/>
                <a:uFillTx/>
                <a:latin typeface="Arial"/>
                <a:cs typeface="Arial"/>
                <a:sym typeface="Arial"/>
              </a:rPr>
              <a:t>, "Animal Species Recognition with Deep Convolutional Neural Networks from Ecological Camera Trap Images," </a:t>
            </a:r>
            <a:r>
              <a:rPr kumimoji="0" lang="en-IN" sz="1400" b="0" i="1" u="none" strike="noStrike" kern="0" cap="none" spc="0" normalizeH="0" baseline="0" noProof="0" dirty="0">
                <a:ln>
                  <a:noFill/>
                </a:ln>
                <a:solidFill>
                  <a:srgbClr val="000000"/>
                </a:solidFill>
                <a:effectLst/>
                <a:uLnTx/>
                <a:uFillTx/>
                <a:latin typeface="Arial"/>
                <a:cs typeface="Arial"/>
                <a:sym typeface="Arial"/>
              </a:rPr>
              <a:t>Animals</a:t>
            </a:r>
            <a:r>
              <a:rPr kumimoji="0" lang="en-IN" sz="1400" b="0" i="0" u="none" strike="noStrike" kern="0" cap="none" spc="0" normalizeH="0" baseline="0" noProof="0" dirty="0">
                <a:ln>
                  <a:noFill/>
                </a:ln>
                <a:solidFill>
                  <a:srgbClr val="000000"/>
                </a:solidFill>
                <a:effectLst/>
                <a:uLnTx/>
                <a:uFillTx/>
                <a:latin typeface="Arial"/>
                <a:cs typeface="Arial"/>
                <a:sym typeface="Arial"/>
              </a:rPr>
              <a:t>, Volume 13, Issue 9, Article 1526, 2023.</a:t>
            </a:r>
            <a:br>
              <a:rPr kumimoji="0" lang="en-IN" sz="1400" b="0" i="0" u="none" strike="noStrike" kern="0" cap="none" spc="0" normalizeH="0" baseline="0" noProof="0" dirty="0">
                <a:ln>
                  <a:noFill/>
                </a:ln>
                <a:solidFill>
                  <a:srgbClr val="000000"/>
                </a:solidFill>
                <a:effectLst/>
                <a:uLnTx/>
                <a:uFillTx/>
                <a:latin typeface="Arial"/>
                <a:cs typeface="Arial"/>
                <a:sym typeface="Arial"/>
              </a:rPr>
            </a:br>
            <a:r>
              <a:rPr kumimoji="0" lang="en-IN" sz="1400" b="0" i="0" u="none" strike="noStrike" kern="0" cap="none" spc="0" normalizeH="0" baseline="0" noProof="0" dirty="0">
                <a:ln>
                  <a:noFill/>
                </a:ln>
                <a:solidFill>
                  <a:srgbClr val="7030A0"/>
                </a:solidFill>
                <a:effectLst/>
                <a:uLnTx/>
                <a:uFillTx/>
                <a:latin typeface="Arial"/>
                <a:cs typeface="Arial"/>
                <a:sym typeface="Arial"/>
                <a:hlinkClick r:id="rId5">
                  <a:extLst>
                    <a:ext uri="{A12FA001-AC4F-418D-AE19-62706E023703}">
                      <ahyp:hlinkClr xmlns:ahyp="http://schemas.microsoft.com/office/drawing/2018/hyperlinkcolor" val="tx"/>
                    </a:ext>
                  </a:extLst>
                </a:hlinkClick>
              </a:rPr>
              <a:t>https://www.mdpi.com/2076-2615/13/9/1526</a:t>
            </a:r>
            <a:endParaRPr kumimoji="0" lang="en-IN" sz="1400" b="0" i="0" u="none" strike="noStrike" kern="0" cap="none" spc="0" normalizeH="0" baseline="0" noProof="0" dirty="0">
              <a:ln>
                <a:noFill/>
              </a:ln>
              <a:solidFill>
                <a:srgbClr val="7030A0"/>
              </a:solidFill>
              <a:effectLst/>
              <a:uLnTx/>
              <a:uFillTx/>
              <a:latin typeface="Arial"/>
              <a:cs typeface="Arial"/>
              <a:sym typeface="Aria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400" b="1"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400" b="1"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S. B. Islam and D. Valles</a:t>
            </a:r>
            <a: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 "Animal Species Recognition with Deep Convolutional Neural Networks from Ecological Camera Trap Images," </a:t>
            </a:r>
            <a:r>
              <a:rPr kumimoji="0" lang="en-US" altLang="en-US" sz="1400" b="0" i="1"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Animals (MDPI)</a:t>
            </a:r>
            <a: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 vol. 13, no. 9, 2023.</a:t>
            </a:r>
            <a:b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br>
            <a:r>
              <a:rPr kumimoji="0" lang="en-US" altLang="en-US" sz="1400" b="0" i="0" u="none" strike="noStrike" kern="0" cap="none" spc="0" normalizeH="0" baseline="0" noProof="0" dirty="0">
                <a:ln>
                  <a:noFill/>
                </a:ln>
                <a:solidFill>
                  <a:srgbClr val="7030A0"/>
                </a:solidFill>
                <a:effectLst/>
                <a:uLnTx/>
                <a:uFillTx/>
                <a:latin typeface="Arial"/>
                <a:cs typeface="Arial"/>
                <a:sym typeface="Arial"/>
                <a:hlinkClick r:id="rId6">
                  <a:extLst>
                    <a:ext uri="{A12FA001-AC4F-418D-AE19-62706E023703}">
                      <ahyp:hlinkClr xmlns:ahyp="http://schemas.microsoft.com/office/drawing/2018/hyperlinkcolor" val="tx"/>
                    </a:ext>
                  </a:extLst>
                </a:hlinkClick>
              </a:rPr>
              <a:t>mdpi.com</a:t>
            </a:r>
            <a:endParaRPr kumimoji="0" lang="en-US" altLang="en-US" sz="1400" b="0" i="0" u="none" strike="noStrike" kern="0" cap="none" spc="0" normalizeH="0" baseline="0" noProof="0" dirty="0">
              <a:ln>
                <a:noFill/>
              </a:ln>
              <a:solidFill>
                <a:srgbClr val="7030A0"/>
              </a:solidFill>
              <a:effectLst/>
              <a:uLnTx/>
              <a:uFillTx/>
              <a:latin typeface="Arial"/>
              <a:cs typeface="Arial"/>
              <a:sym typeface="Aria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altLang="en-US" sz="1400" b="1"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1400" b="1"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A. Carvajal and V. R. Garcia-Colon</a:t>
            </a:r>
            <a: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 "Detection of Wildlife Animals Using Deep Learning Approaches: A Systematic Review," </a:t>
            </a:r>
            <a:r>
              <a:rPr kumimoji="0" lang="en-US" altLang="en-US" sz="1400" b="0" i="1"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IEEE Xplore</a:t>
            </a:r>
            <a: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t>, 2022.</a:t>
            </a:r>
            <a:br>
              <a:rPr kumimoji="0" lang="en-US" altLang="en-US" sz="1400" b="0" i="0" u="none" strike="noStrike" kern="0" cap="none" spc="0" normalizeH="0" baseline="0" noProof="0" dirty="0">
                <a:ln>
                  <a:noFill/>
                </a:ln>
                <a:solidFill>
                  <a:srgbClr val="FCFCFC">
                    <a:lumMod val="10000"/>
                  </a:srgbClr>
                </a:solidFill>
                <a:effectLst/>
                <a:uLnTx/>
                <a:uFillTx/>
                <a:latin typeface="Arial" panose="020B0604020202020204" pitchFamily="34" charset="0"/>
                <a:cs typeface="Arial"/>
                <a:sym typeface="Arial"/>
              </a:rPr>
            </a:br>
            <a:r>
              <a:rPr kumimoji="0" lang="en-US" altLang="en-US" sz="1400" b="0" i="0" u="none" strike="noStrike" kern="0" cap="none" spc="0" normalizeH="0" baseline="0" noProof="0" dirty="0">
                <a:ln>
                  <a:noFill/>
                </a:ln>
                <a:solidFill>
                  <a:srgbClr val="7030A0"/>
                </a:solidFill>
                <a:effectLst/>
                <a:uLnTx/>
                <a:uFillTx/>
                <a:latin typeface="Arial"/>
                <a:cs typeface="Arial"/>
                <a:sym typeface="Arial"/>
                <a:hlinkClick r:id="rId7">
                  <a:extLst>
                    <a:ext uri="{A12FA001-AC4F-418D-AE19-62706E023703}">
                      <ahyp:hlinkClr xmlns:ahyp="http://schemas.microsoft.com/office/drawing/2018/hyperlinkcolor" val="tx"/>
                    </a:ext>
                  </a:extLst>
                </a:hlinkClick>
              </a:rPr>
              <a:t>journals.sagepub.com</a:t>
            </a:r>
            <a:endParaRPr kumimoji="0" lang="en-US" altLang="en-US" sz="1400" b="0" i="0" u="none" strike="noStrike" kern="0" cap="none" spc="0" normalizeH="0" baseline="0" noProof="0" dirty="0">
              <a:ln>
                <a:noFill/>
              </a:ln>
              <a:solidFill>
                <a:srgbClr val="7030A0"/>
              </a:solidFill>
              <a:effectLst/>
              <a:uLnTx/>
              <a:uFillTx/>
              <a:latin typeface="Arial"/>
              <a:cs typeface="Arial"/>
              <a:sym typeface="Arial"/>
            </a:endParaRPr>
          </a:p>
          <a:p>
            <a:pPr>
              <a:lnSpc>
                <a:spcPct val="107000"/>
              </a:lnSpc>
              <a:spcAft>
                <a:spcPts val="800"/>
              </a:spcAft>
            </a:pPr>
            <a:endParaRPr lang="en-US" alt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2D9FD6A-E3D6-0EF6-593B-9BA77945829B}"/>
              </a:ext>
            </a:extLst>
          </p:cNvPr>
          <p:cNvSpPr txBox="1"/>
          <p:nvPr/>
        </p:nvSpPr>
        <p:spPr>
          <a:xfrm>
            <a:off x="11025546" y="6272981"/>
            <a:ext cx="1009138" cy="369332"/>
          </a:xfrm>
          <a:prstGeom prst="rect">
            <a:avLst/>
          </a:prstGeom>
          <a:noFill/>
        </p:spPr>
        <p:txBody>
          <a:bodyPr wrap="square" rtlCol="0">
            <a:spAutoFit/>
          </a:bodyPr>
          <a:lstStyle/>
          <a:p>
            <a:r>
              <a:rPr lang="en-GB" dirty="0"/>
              <a:t>Slide 13</a:t>
            </a:r>
            <a:endParaRPr lang="en-IN" dirty="0"/>
          </a:p>
        </p:txBody>
      </p:sp>
      <p:sp>
        <p:nvSpPr>
          <p:cNvPr id="7" name="TextBox 6">
            <a:extLst>
              <a:ext uri="{FF2B5EF4-FFF2-40B4-BE49-F238E27FC236}">
                <a16:creationId xmlns:a16="http://schemas.microsoft.com/office/drawing/2014/main" id="{CB829ECC-2DCF-1E80-F908-67BE18404286}"/>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
          <p:cNvPicPr>
            <a:picLocks noChangeAspect="1"/>
          </p:cNvPicPr>
          <p:nvPr/>
        </p:nvPicPr>
        <p:blipFill>
          <a:blip r:embed="rId2"/>
          <a:stretch>
            <a:fillRect/>
          </a:stretch>
        </p:blipFill>
        <p:spPr>
          <a:xfrm>
            <a:off x="-203200" y="-228600"/>
            <a:ext cx="12598400" cy="7315200"/>
          </a:xfrm>
          <a:prstGeom prst="rect">
            <a:avLst/>
          </a:prstGeom>
          <a:noFill/>
          <a:ln w="9525">
            <a:gradFill>
              <a:gsLst>
                <a:gs pos="0">
                  <a:srgbClr val="FECF40"/>
                </a:gs>
                <a:gs pos="100000">
                  <a:srgbClr val="846C21"/>
                </a:gs>
              </a:gsLst>
            </a:gradFill>
          </a:ln>
        </p:spPr>
      </p:pic>
      <p:pic>
        <p:nvPicPr>
          <p:cNvPr id="5123" name="Picture 2" descr="C:\Users\ravikanthvarma\Desktop\mlrit.jpg"/>
          <p:cNvPicPr>
            <a:picLocks noChangeAspect="1"/>
          </p:cNvPicPr>
          <p:nvPr/>
        </p:nvPicPr>
        <p:blipFill>
          <a:blip r:embed="rId3"/>
          <a:stretch>
            <a:fillRect/>
          </a:stretch>
        </p:blipFill>
        <p:spPr>
          <a:xfrm>
            <a:off x="719138" y="300038"/>
            <a:ext cx="10780712" cy="950912"/>
          </a:xfrm>
          <a:prstGeom prst="rect">
            <a:avLst/>
          </a:prstGeom>
          <a:noFill/>
          <a:ln w="9525">
            <a:noFill/>
          </a:ln>
        </p:spPr>
      </p:pic>
      <p:sp>
        <p:nvSpPr>
          <p:cNvPr id="2" name="TextBox 1">
            <a:extLst>
              <a:ext uri="{FF2B5EF4-FFF2-40B4-BE49-F238E27FC236}">
                <a16:creationId xmlns:a16="http://schemas.microsoft.com/office/drawing/2014/main" id="{F522CB75-9675-6722-5BD7-F942A54701A7}"/>
              </a:ext>
            </a:extLst>
          </p:cNvPr>
          <p:cNvSpPr txBox="1"/>
          <p:nvPr/>
        </p:nvSpPr>
        <p:spPr>
          <a:xfrm>
            <a:off x="11025546" y="6272981"/>
            <a:ext cx="1087796" cy="369332"/>
          </a:xfrm>
          <a:prstGeom prst="rect">
            <a:avLst/>
          </a:prstGeom>
          <a:noFill/>
        </p:spPr>
        <p:txBody>
          <a:bodyPr wrap="square" rtlCol="0">
            <a:spAutoFit/>
          </a:bodyPr>
          <a:lstStyle/>
          <a:p>
            <a:r>
              <a:rPr lang="en-GB" dirty="0"/>
              <a:t>Slide 14</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95363" y="1039266"/>
            <a:ext cx="10972800" cy="949325"/>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IN" sz="3200" b="1" i="0" u="none" strike="noStrike" kern="1200" cap="none" spc="0" normalizeH="0" baseline="0" noProof="0" dirty="0">
                <a:ln w="6350">
                  <a:noFill/>
                </a:ln>
                <a:solidFill>
                  <a:schemeClr val="bg1"/>
                </a:solidFill>
                <a:effectLst>
                  <a:outerShdw blurRad="114300" dist="101600" dir="2700000" algn="tl" rotWithShape="0">
                    <a:srgbClr val="000000">
                      <a:alpha val="40000"/>
                    </a:srgbClr>
                  </a:outerShdw>
                </a:effectLst>
                <a:uLnTx/>
                <a:uFillTx/>
                <a:latin typeface="Times New Roman" panose="02020603050405020304" pitchFamily="18" charset="0"/>
                <a:ea typeface="+mn-ea"/>
                <a:cs typeface="Times New Roman" panose="02020603050405020304" pitchFamily="18" charset="0"/>
              </a:rPr>
              <a:t>Contents</a:t>
            </a:r>
            <a:endParaRPr kumimoji="0" lang="en-US" sz="3200" b="1" i="0" u="none" strike="noStrike" kern="1200" cap="none" spc="0" normalizeH="0" baseline="0" noProof="0" dirty="0">
              <a:ln w="6350">
                <a:noFill/>
              </a:ln>
              <a:solidFill>
                <a:schemeClr val="bg1"/>
              </a:solidFill>
              <a:effectLst>
                <a:outerShdw blurRad="114300" dist="101600" dir="2700000" algn="tl" rotWithShape="0">
                  <a:srgbClr val="000000">
                    <a:alpha val="40000"/>
                  </a:srgbClr>
                </a:outerShdw>
              </a:effectLst>
              <a:uLnTx/>
              <a:uFillTx/>
              <a:latin typeface="+mn-lt"/>
              <a:ea typeface="+mn-ea"/>
              <a:cs typeface="+mn-cs"/>
            </a:endParaRPr>
          </a:p>
        </p:txBody>
      </p:sp>
      <p:sp>
        <p:nvSpPr>
          <p:cNvPr id="4099" name="Content Placeholder 2"/>
          <p:cNvSpPr>
            <a:spLocks noGrp="1"/>
          </p:cNvSpPr>
          <p:nvPr>
            <p:ph idx="1"/>
          </p:nvPr>
        </p:nvSpPr>
        <p:spPr/>
        <p:txBody>
          <a:bodyPr vert="horz" wrap="square" anchor="t" anchorCtr="0">
            <a:normAutofit/>
          </a:bodyPr>
          <a:lstStyle/>
          <a:p>
            <a:pPr marL="0" indent="0">
              <a:buNone/>
            </a:pPr>
            <a:endParaRPr lang="en-IN" altLang="x-none" sz="1600" dirty="0">
              <a:solidFill>
                <a:srgbClr val="0000CC"/>
              </a:solidFill>
              <a:latin typeface="Times New Roman" panose="02020603050405020304" pitchFamily="18" charset="0"/>
              <a:cs typeface="Times New Roman" panose="02020603050405020304" pitchFamily="18" charset="0"/>
            </a:endParaRPr>
          </a:p>
          <a:p>
            <a:r>
              <a:rPr lang="en-IN" altLang="x-none" sz="2000" dirty="0">
                <a:solidFill>
                  <a:srgbClr val="0000CC"/>
                </a:solidFill>
                <a:latin typeface="Times New Roman" panose="02020603050405020304" pitchFamily="18" charset="0"/>
                <a:cs typeface="Times New Roman" panose="02020603050405020304" pitchFamily="18" charset="0"/>
              </a:rPr>
              <a:t>Abstract</a:t>
            </a:r>
          </a:p>
          <a:p>
            <a:r>
              <a:rPr lang="en-IN" altLang="x-none" sz="2000" dirty="0">
                <a:solidFill>
                  <a:srgbClr val="0000CC"/>
                </a:solidFill>
                <a:latin typeface="Times New Roman" panose="02020603050405020304" pitchFamily="18" charset="0"/>
                <a:cs typeface="Times New Roman" panose="02020603050405020304" pitchFamily="18" charset="0"/>
              </a:rPr>
              <a:t>Introduction </a:t>
            </a:r>
          </a:p>
          <a:p>
            <a:r>
              <a:rPr lang="en-IN" altLang="x-none" sz="2000" dirty="0">
                <a:solidFill>
                  <a:srgbClr val="0000CC"/>
                </a:solidFill>
                <a:latin typeface="Times New Roman" panose="02020603050405020304" pitchFamily="18" charset="0"/>
                <a:cs typeface="Times New Roman" panose="02020603050405020304" pitchFamily="18" charset="0"/>
              </a:rPr>
              <a:t>Literature Survey</a:t>
            </a:r>
          </a:p>
          <a:p>
            <a:r>
              <a:rPr lang="en-IN" altLang="x-none" sz="2000" dirty="0">
                <a:solidFill>
                  <a:srgbClr val="0000CC"/>
                </a:solidFill>
                <a:latin typeface="Times New Roman" panose="02020603050405020304" pitchFamily="18" charset="0"/>
                <a:cs typeface="Times New Roman" panose="02020603050405020304" pitchFamily="18" charset="0"/>
              </a:rPr>
              <a:t>Existing System</a:t>
            </a:r>
          </a:p>
          <a:p>
            <a:r>
              <a:rPr lang="en-GB" altLang="en-IN" sz="2000" dirty="0">
                <a:solidFill>
                  <a:srgbClr val="0000CC"/>
                </a:solidFill>
                <a:latin typeface="Times New Roman" panose="02020603050405020304" pitchFamily="18" charset="0"/>
                <a:cs typeface="Times New Roman" panose="02020603050405020304" pitchFamily="18" charset="0"/>
              </a:rPr>
              <a:t>Disadvantages of Existing System</a:t>
            </a:r>
            <a:endParaRPr lang="en-IN" altLang="x-none" sz="2000" dirty="0">
              <a:solidFill>
                <a:srgbClr val="0000CC"/>
              </a:solidFill>
              <a:latin typeface="Times New Roman" panose="02020603050405020304" pitchFamily="18" charset="0"/>
              <a:cs typeface="Times New Roman" panose="02020603050405020304" pitchFamily="18" charset="0"/>
            </a:endParaRPr>
          </a:p>
          <a:p>
            <a:r>
              <a:rPr lang="en-IN" altLang="x-none" sz="2000" dirty="0">
                <a:solidFill>
                  <a:srgbClr val="0000CC"/>
                </a:solidFill>
                <a:latin typeface="Times New Roman" panose="02020603050405020304" pitchFamily="18" charset="0"/>
                <a:cs typeface="Times New Roman" panose="02020603050405020304" pitchFamily="18" charset="0"/>
              </a:rPr>
              <a:t>Proposed System </a:t>
            </a:r>
          </a:p>
          <a:p>
            <a:r>
              <a:rPr lang="en-IN" altLang="x-none" sz="2000" dirty="0">
                <a:solidFill>
                  <a:srgbClr val="0000CC"/>
                </a:solidFill>
                <a:latin typeface="Times New Roman" panose="02020603050405020304" pitchFamily="18" charset="0"/>
                <a:cs typeface="Times New Roman" panose="02020603050405020304" pitchFamily="18" charset="0"/>
              </a:rPr>
              <a:t>Architecture</a:t>
            </a:r>
          </a:p>
          <a:p>
            <a:r>
              <a:rPr lang="en-IN" altLang="x-none" sz="2000" dirty="0">
                <a:solidFill>
                  <a:srgbClr val="0000CC"/>
                </a:solidFill>
                <a:latin typeface="Times New Roman" panose="02020603050405020304" pitchFamily="18" charset="0"/>
                <a:cs typeface="Times New Roman" panose="02020603050405020304" pitchFamily="18" charset="0"/>
              </a:rPr>
              <a:t>Implementation(Sample code)</a:t>
            </a:r>
          </a:p>
          <a:p>
            <a:r>
              <a:rPr lang="en-IN" altLang="x-none" sz="2000" dirty="0">
                <a:solidFill>
                  <a:srgbClr val="0000CC"/>
                </a:solidFill>
                <a:latin typeface="Times New Roman" panose="02020603050405020304" pitchFamily="18" charset="0"/>
                <a:cs typeface="Times New Roman" panose="02020603050405020304" pitchFamily="18" charset="0"/>
              </a:rPr>
              <a:t>Result and Discussion</a:t>
            </a:r>
          </a:p>
          <a:p>
            <a:r>
              <a:rPr lang="en-IN" altLang="x-none" sz="2000" dirty="0">
                <a:solidFill>
                  <a:srgbClr val="0000CC"/>
                </a:solidFill>
                <a:latin typeface="Times New Roman" panose="02020603050405020304" pitchFamily="18" charset="0"/>
                <a:cs typeface="Times New Roman" panose="02020603050405020304" pitchFamily="18" charset="0"/>
              </a:rPr>
              <a:t>References</a:t>
            </a:r>
          </a:p>
          <a:p>
            <a:pPr marL="0" indent="0">
              <a:buNone/>
            </a:pPr>
            <a:endParaRPr lang="en-IN" altLang="x-none" sz="1600" dirty="0">
              <a:solidFill>
                <a:srgbClr val="0000CC"/>
              </a:solidFill>
              <a:latin typeface="Times New Roman" panose="02020603050405020304" pitchFamily="18" charset="0"/>
              <a:cs typeface="Times New Roman" panose="02020603050405020304" pitchFamily="18" charset="0"/>
            </a:endParaRPr>
          </a:p>
          <a:p>
            <a:endParaRPr lang="en-IN" altLang="x-none" sz="1600" dirty="0">
              <a:solidFill>
                <a:srgbClr val="0000CC"/>
              </a:solidFill>
              <a:latin typeface="Times New Roman" panose="02020603050405020304" pitchFamily="18" charset="0"/>
              <a:ea typeface="Times New Roman" panose="02020603050405020304" pitchFamily="18" charset="0"/>
            </a:endParaRPr>
          </a:p>
        </p:txBody>
      </p:sp>
      <p:pic>
        <p:nvPicPr>
          <p:cNvPr id="4100" name="Picture 2" descr="C:\Users\ravikanthvarma\Desktop\mlrit.jpg"/>
          <p:cNvPicPr>
            <a:picLocks noChangeAspect="1"/>
          </p:cNvPicPr>
          <p:nvPr/>
        </p:nvPicPr>
        <p:blipFill>
          <a:blip r:embed="rId2"/>
          <a:stretch>
            <a:fillRect/>
          </a:stretch>
        </p:blipFill>
        <p:spPr>
          <a:xfrm>
            <a:off x="695363" y="89941"/>
            <a:ext cx="10953826" cy="949325"/>
          </a:xfrm>
          <a:prstGeom prst="rect">
            <a:avLst/>
          </a:prstGeom>
          <a:noFill/>
          <a:ln w="9525">
            <a:noFill/>
          </a:ln>
        </p:spPr>
      </p:pic>
      <p:sp>
        <p:nvSpPr>
          <p:cNvPr id="2" name="TextBox 1">
            <a:extLst>
              <a:ext uri="{FF2B5EF4-FFF2-40B4-BE49-F238E27FC236}">
                <a16:creationId xmlns:a16="http://schemas.microsoft.com/office/drawing/2014/main" id="{7843117A-BB73-D7F8-6CE7-CD950533B834}"/>
              </a:ext>
            </a:extLst>
          </p:cNvPr>
          <p:cNvSpPr txBox="1"/>
          <p:nvPr/>
        </p:nvSpPr>
        <p:spPr>
          <a:xfrm>
            <a:off x="11025546" y="6272981"/>
            <a:ext cx="953729" cy="369332"/>
          </a:xfrm>
          <a:prstGeom prst="rect">
            <a:avLst/>
          </a:prstGeom>
          <a:noFill/>
        </p:spPr>
        <p:txBody>
          <a:bodyPr wrap="square" rtlCol="0">
            <a:spAutoFit/>
          </a:bodyPr>
          <a:lstStyle/>
          <a:p>
            <a:r>
              <a:rPr lang="en-GB" dirty="0"/>
              <a:t>Slide 2</a:t>
            </a:r>
            <a:endParaRPr lang="en-IN" dirty="0"/>
          </a:p>
        </p:txBody>
      </p:sp>
      <p:sp>
        <p:nvSpPr>
          <p:cNvPr id="3" name="TextBox 2">
            <a:extLst>
              <a:ext uri="{FF2B5EF4-FFF2-40B4-BE49-F238E27FC236}">
                <a16:creationId xmlns:a16="http://schemas.microsoft.com/office/drawing/2014/main" id="{D699AD04-395D-AE11-5B1C-5F7CD601C235}"/>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95363" y="1102658"/>
            <a:ext cx="10972800" cy="885933"/>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IN" sz="3200" b="1" i="0" u="none" strike="noStrike" kern="1200" cap="none" spc="0" normalizeH="0" baseline="0" noProof="0" dirty="0">
                <a:ln w="6350">
                  <a:noFill/>
                </a:ln>
                <a:solidFill>
                  <a:schemeClr val="bg1"/>
                </a:solidFill>
                <a:effectLst>
                  <a:outerShdw blurRad="114300" dist="101600" dir="2700000" algn="tl" rotWithShape="0">
                    <a:srgbClr val="000000">
                      <a:alpha val="40000"/>
                    </a:srgbClr>
                  </a:outerShdw>
                </a:effectLst>
                <a:uLnTx/>
                <a:uFillTx/>
                <a:latin typeface="Times New Roman" panose="02020603050405020304" pitchFamily="18" charset="0"/>
                <a:ea typeface="+mn-ea"/>
                <a:cs typeface="Times New Roman" panose="02020603050405020304" pitchFamily="18" charset="0"/>
              </a:rPr>
              <a:t>Abstract</a:t>
            </a:r>
            <a:endParaRPr kumimoji="0" lang="en-US" sz="3200" b="1" i="0" u="none" strike="noStrike" kern="1200" cap="none" spc="0" normalizeH="0" baseline="0" noProof="0" dirty="0">
              <a:ln w="6350">
                <a:noFill/>
              </a:ln>
              <a:solidFill>
                <a:schemeClr val="bg1"/>
              </a:solidFill>
              <a:effectLst>
                <a:outerShdw blurRad="114300" dist="101600" dir="2700000" algn="tl" rotWithShape="0">
                  <a:srgbClr val="000000">
                    <a:alpha val="40000"/>
                  </a:srgbClr>
                </a:outerShdw>
              </a:effectLst>
              <a:uLnTx/>
              <a:uFillTx/>
              <a:latin typeface="+mn-lt"/>
              <a:ea typeface="+mn-ea"/>
              <a:cs typeface="+mn-cs"/>
            </a:endParaRPr>
          </a:p>
        </p:txBody>
      </p:sp>
      <p:sp>
        <p:nvSpPr>
          <p:cNvPr id="4099" name="Content Placeholder 2"/>
          <p:cNvSpPr>
            <a:spLocks noGrp="1"/>
          </p:cNvSpPr>
          <p:nvPr>
            <p:ph idx="1"/>
          </p:nvPr>
        </p:nvSpPr>
        <p:spPr>
          <a:xfrm>
            <a:off x="609599" y="2501153"/>
            <a:ext cx="11058564" cy="3625010"/>
          </a:xfrm>
        </p:spPr>
        <p:txBody>
          <a:bodyPr vert="horz" wrap="square" anchor="t" anchorCtr="0">
            <a:normAutofit/>
          </a:bodyPr>
          <a:lstStyle/>
          <a:p>
            <a:pPr marL="0" indent="0" algn="just">
              <a:lnSpc>
                <a:spcPct val="150000"/>
              </a:lnSpc>
              <a:buFont typeface="Wingdings" panose="05000000000000000000" pitchFamily="2" charset="2"/>
              <a:buNone/>
            </a:pPr>
            <a:r>
              <a:rPr lang="en-US" altLang="x-none" sz="1800" dirty="0" err="1">
                <a:latin typeface="+mj-lt"/>
                <a:ea typeface="Times New Roman" panose="02020603050405020304" pitchFamily="18" charset="0"/>
                <a:cs typeface="Times New Roman" panose="02020603050405020304" pitchFamily="18" charset="0"/>
              </a:rPr>
              <a:t>WildDiscover</a:t>
            </a:r>
            <a:r>
              <a:rPr lang="en-US" altLang="x-none" sz="1800" dirty="0">
                <a:latin typeface="+mj-lt"/>
                <a:ea typeface="Times New Roman" panose="02020603050405020304" pitchFamily="18" charset="0"/>
                <a:cs typeface="Times New Roman" panose="02020603050405020304" pitchFamily="18" charset="0"/>
              </a:rPr>
              <a:t> is an innovative app designed to identify wildlife, monuments, historic persons, and landscapes. It uses a hybrid approach by integrating multiple free APIs, including the Pollinations API, Animal API from API Ninjas, Google Vision API, and Wikipedia API, to deliver accurate and informative results. The app offers seamless offline and online functionality—providing identification support even without internet access and enriching results with detailed online data when connected. With a user-friendly interface and reliable performance, </a:t>
            </a:r>
            <a:r>
              <a:rPr lang="en-US" altLang="x-none" sz="1800" dirty="0" err="1">
                <a:latin typeface="+mj-lt"/>
                <a:ea typeface="Times New Roman" panose="02020603050405020304" pitchFamily="18" charset="0"/>
                <a:cs typeface="Times New Roman" panose="02020603050405020304" pitchFamily="18" charset="0"/>
              </a:rPr>
              <a:t>WildDiscover</a:t>
            </a:r>
            <a:r>
              <a:rPr lang="en-US" altLang="x-none" sz="1800" dirty="0">
                <a:latin typeface="+mj-lt"/>
                <a:ea typeface="Times New Roman" panose="02020603050405020304" pitchFamily="18" charset="0"/>
                <a:cs typeface="Times New Roman" panose="02020603050405020304" pitchFamily="18" charset="0"/>
              </a:rPr>
              <a:t> delivers a rich and educational experience for nature enthusiasts and travelers, making it a valuable companion for exploring the world’s wonders.</a:t>
            </a:r>
            <a:endParaRPr lang="en-IN" altLang="x-none" sz="1800" dirty="0">
              <a:latin typeface="+mj-lt"/>
              <a:ea typeface="Times New Roman" panose="02020603050405020304" pitchFamily="18" charset="0"/>
              <a:cs typeface="Times New Roman" panose="02020603050405020304" pitchFamily="18" charset="0"/>
            </a:endParaRPr>
          </a:p>
        </p:txBody>
      </p:sp>
      <p:pic>
        <p:nvPicPr>
          <p:cNvPr id="4100" name="Picture 2" descr="C:\Users\ravikanthvarma\Desktop\mlrit.jpg"/>
          <p:cNvPicPr>
            <a:picLocks noChangeAspect="1"/>
          </p:cNvPicPr>
          <p:nvPr/>
        </p:nvPicPr>
        <p:blipFill>
          <a:blip r:embed="rId2"/>
          <a:stretch>
            <a:fillRect/>
          </a:stretch>
        </p:blipFill>
        <p:spPr>
          <a:xfrm>
            <a:off x="657225" y="151559"/>
            <a:ext cx="11010938" cy="949325"/>
          </a:xfrm>
          <a:prstGeom prst="rect">
            <a:avLst/>
          </a:prstGeom>
          <a:noFill/>
          <a:ln w="9525">
            <a:noFill/>
          </a:ln>
        </p:spPr>
      </p:pic>
      <p:sp>
        <p:nvSpPr>
          <p:cNvPr id="2" name="TextBox 1">
            <a:extLst>
              <a:ext uri="{FF2B5EF4-FFF2-40B4-BE49-F238E27FC236}">
                <a16:creationId xmlns:a16="http://schemas.microsoft.com/office/drawing/2014/main" id="{A828A165-A31C-87AF-50A4-358065A82983}"/>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
        <p:nvSpPr>
          <p:cNvPr id="3" name="TextBox 2">
            <a:extLst>
              <a:ext uri="{FF2B5EF4-FFF2-40B4-BE49-F238E27FC236}">
                <a16:creationId xmlns:a16="http://schemas.microsoft.com/office/drawing/2014/main" id="{7CD2924A-D161-02AB-42CF-77A8FA0654CC}"/>
              </a:ext>
            </a:extLst>
          </p:cNvPr>
          <p:cNvSpPr txBox="1"/>
          <p:nvPr/>
        </p:nvSpPr>
        <p:spPr>
          <a:xfrm>
            <a:off x="11025546" y="6272981"/>
            <a:ext cx="953729" cy="369332"/>
          </a:xfrm>
          <a:prstGeom prst="rect">
            <a:avLst/>
          </a:prstGeom>
          <a:noFill/>
        </p:spPr>
        <p:txBody>
          <a:bodyPr wrap="square" rtlCol="0">
            <a:spAutoFit/>
          </a:bodyPr>
          <a:lstStyle/>
          <a:p>
            <a:r>
              <a:rPr lang="en-GB" dirty="0"/>
              <a:t>Slide 3</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529610" y="1179100"/>
            <a:ext cx="10972800" cy="859039"/>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a:r>
              <a:rPr lang="en-IN" altLang="x-none" sz="3200" b="1" dirty="0">
                <a:solidFill>
                  <a:schemeClr val="bg1"/>
                </a:solidFill>
                <a:latin typeface="Times New Roman" panose="02020603050405020304" pitchFamily="18" charset="0"/>
                <a:cs typeface="Times New Roman" panose="02020603050405020304" pitchFamily="18" charset="0"/>
              </a:rPr>
              <a:t>Introduction</a:t>
            </a:r>
            <a:r>
              <a:rPr lang="en-IN" altLang="x-none" sz="3200" b="1" dirty="0">
                <a:solidFill>
                  <a:srgbClr val="0000CC"/>
                </a:solidFill>
                <a:latin typeface="Times New Roman" panose="02020603050405020304" pitchFamily="18" charset="0"/>
                <a:cs typeface="Times New Roman" panose="02020603050405020304" pitchFamily="18" charset="0"/>
              </a:rPr>
              <a:t> </a:t>
            </a:r>
          </a:p>
        </p:txBody>
      </p:sp>
      <p:sp>
        <p:nvSpPr>
          <p:cNvPr id="7" name="Content Placeholder 6">
            <a:extLst>
              <a:ext uri="{FF2B5EF4-FFF2-40B4-BE49-F238E27FC236}">
                <a16:creationId xmlns:a16="http://schemas.microsoft.com/office/drawing/2014/main" id="{7E2E21A5-CD0E-9C76-2F2B-8403A209EDE4}"/>
              </a:ext>
            </a:extLst>
          </p:cNvPr>
          <p:cNvSpPr>
            <a:spLocks noGrp="1"/>
          </p:cNvSpPr>
          <p:nvPr>
            <p:ph idx="1"/>
          </p:nvPr>
        </p:nvSpPr>
        <p:spPr>
          <a:xfrm>
            <a:off x="609600" y="2420471"/>
            <a:ext cx="10971358" cy="2767349"/>
          </a:xfrm>
        </p:spPr>
        <p:txBody>
          <a:bodyPr>
            <a:normAutofit/>
          </a:bodyPr>
          <a:lstStyle/>
          <a:p>
            <a:pPr marL="0" lvl="0" indent="0" algn="just" rtl="0">
              <a:lnSpc>
                <a:spcPct val="150000"/>
              </a:lnSpc>
              <a:spcBef>
                <a:spcPts val="1200"/>
              </a:spcBef>
              <a:spcAft>
                <a:spcPts val="0"/>
              </a:spcAft>
              <a:buNone/>
            </a:pPr>
            <a:r>
              <a:rPr lang="en-US" sz="1800" dirty="0" err="1"/>
              <a:t>WildDiscover</a:t>
            </a:r>
            <a:r>
              <a:rPr lang="en-US" sz="1800" dirty="0"/>
              <a:t> is a mobile and web-based application designed to help users identify wildlife, monuments, and landscapes in real time. By combining user-friendly design with powerful online data sources, the app provides quick and informative results to enhance exploration experiences. It integrates various public APIs to fetch accurate and detailed information, enabling users to learn more about their surroundings. With support for both online and offline usage, </a:t>
            </a:r>
            <a:r>
              <a:rPr lang="en-US" sz="1800" dirty="0" err="1"/>
              <a:t>WildDiscover</a:t>
            </a:r>
            <a:r>
              <a:rPr lang="en-US" sz="1800" dirty="0"/>
              <a:t> is an ideal companion for nature lovers, travelers, and outdoor enthusiasts seeking knowledge on the go.</a:t>
            </a:r>
          </a:p>
        </p:txBody>
      </p:sp>
      <p:pic>
        <p:nvPicPr>
          <p:cNvPr id="4100" name="Picture 2" descr="C:\Users\ravikanthvarma\Desktop\mlrit.jpg"/>
          <p:cNvPicPr>
            <a:picLocks noChangeAspect="1"/>
          </p:cNvPicPr>
          <p:nvPr/>
        </p:nvPicPr>
        <p:blipFill>
          <a:blip r:embed="rId2"/>
          <a:stretch>
            <a:fillRect/>
          </a:stretch>
        </p:blipFill>
        <p:spPr>
          <a:xfrm>
            <a:off x="695364" y="82957"/>
            <a:ext cx="10972799" cy="949325"/>
          </a:xfrm>
          <a:prstGeom prst="rect">
            <a:avLst/>
          </a:prstGeom>
          <a:noFill/>
          <a:ln w="9525">
            <a:noFill/>
          </a:ln>
        </p:spPr>
      </p:pic>
      <p:grpSp>
        <p:nvGrpSpPr>
          <p:cNvPr id="15" name="Group 14">
            <a:extLst>
              <a:ext uri="{FF2B5EF4-FFF2-40B4-BE49-F238E27FC236}">
                <a16:creationId xmlns:a16="http://schemas.microsoft.com/office/drawing/2014/main" id="{6110943B-9350-B50F-0238-1821033240DE}"/>
              </a:ext>
            </a:extLst>
          </p:cNvPr>
          <p:cNvGrpSpPr/>
          <p:nvPr/>
        </p:nvGrpSpPr>
        <p:grpSpPr>
          <a:xfrm>
            <a:off x="640292" y="6302329"/>
            <a:ext cx="1159200" cy="215280"/>
            <a:chOff x="640292" y="6302329"/>
            <a:chExt cx="1159200" cy="21528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CDE2292-743A-1CEF-7C49-6BE4D30AAB15}"/>
                    </a:ext>
                  </a:extLst>
                </p14:cNvPr>
                <p14:cNvContentPartPr/>
                <p14:nvPr/>
              </p14:nvContentPartPr>
              <p14:xfrm>
                <a:off x="914252" y="6328969"/>
                <a:ext cx="126000" cy="360"/>
              </p14:xfrm>
            </p:contentPart>
          </mc:Choice>
          <mc:Fallback xmlns="">
            <p:pic>
              <p:nvPicPr>
                <p:cNvPr id="8" name="Ink 7">
                  <a:extLst>
                    <a:ext uri="{FF2B5EF4-FFF2-40B4-BE49-F238E27FC236}">
                      <a16:creationId xmlns:a16="http://schemas.microsoft.com/office/drawing/2014/main" id="{3CDE2292-743A-1CEF-7C49-6BE4D30AAB15}"/>
                    </a:ext>
                  </a:extLst>
                </p:cNvPr>
                <p:cNvPicPr/>
                <p:nvPr/>
              </p:nvPicPr>
              <p:blipFill>
                <a:blip r:embed="rId4"/>
                <a:stretch>
                  <a:fillRect/>
                </a:stretch>
              </p:blipFill>
              <p:spPr>
                <a:xfrm>
                  <a:off x="851252" y="6265969"/>
                  <a:ext cx="251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DD1FAAC9-C46E-A827-6760-CC07B0710822}"/>
                    </a:ext>
                  </a:extLst>
                </p14:cNvPr>
                <p14:cNvContentPartPr/>
                <p14:nvPr/>
              </p14:nvContentPartPr>
              <p14:xfrm>
                <a:off x="1272812" y="6310969"/>
                <a:ext cx="18000" cy="360"/>
              </p14:xfrm>
            </p:contentPart>
          </mc:Choice>
          <mc:Fallback xmlns="">
            <p:pic>
              <p:nvPicPr>
                <p:cNvPr id="9" name="Ink 8">
                  <a:extLst>
                    <a:ext uri="{FF2B5EF4-FFF2-40B4-BE49-F238E27FC236}">
                      <a16:creationId xmlns:a16="http://schemas.microsoft.com/office/drawing/2014/main" id="{DD1FAAC9-C46E-A827-6760-CC07B0710822}"/>
                    </a:ext>
                  </a:extLst>
                </p:cNvPr>
                <p:cNvPicPr/>
                <p:nvPr/>
              </p:nvPicPr>
              <p:blipFill>
                <a:blip r:embed="rId6"/>
                <a:stretch>
                  <a:fillRect/>
                </a:stretch>
              </p:blipFill>
              <p:spPr>
                <a:xfrm>
                  <a:off x="1210172" y="6248329"/>
                  <a:ext cx="143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AE9FE83-1E6D-5D17-8B2C-3FC5AB43C72C}"/>
                    </a:ext>
                  </a:extLst>
                </p14:cNvPr>
                <p14:cNvContentPartPr/>
                <p14:nvPr/>
              </p14:nvContentPartPr>
              <p14:xfrm>
                <a:off x="1317812" y="6305209"/>
                <a:ext cx="210240" cy="24840"/>
              </p14:xfrm>
            </p:contentPart>
          </mc:Choice>
          <mc:Fallback xmlns="">
            <p:pic>
              <p:nvPicPr>
                <p:cNvPr id="10" name="Ink 9">
                  <a:extLst>
                    <a:ext uri="{FF2B5EF4-FFF2-40B4-BE49-F238E27FC236}">
                      <a16:creationId xmlns:a16="http://schemas.microsoft.com/office/drawing/2014/main" id="{CAE9FE83-1E6D-5D17-8B2C-3FC5AB43C72C}"/>
                    </a:ext>
                  </a:extLst>
                </p:cNvPr>
                <p:cNvPicPr/>
                <p:nvPr/>
              </p:nvPicPr>
              <p:blipFill>
                <a:blip r:embed="rId8"/>
                <a:stretch>
                  <a:fillRect/>
                </a:stretch>
              </p:blipFill>
              <p:spPr>
                <a:xfrm>
                  <a:off x="1255172" y="6242209"/>
                  <a:ext cx="3358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0A858653-D216-E81B-0914-E97FC6A8203A}"/>
                    </a:ext>
                  </a:extLst>
                </p14:cNvPr>
                <p14:cNvContentPartPr/>
                <p14:nvPr/>
              </p14:nvContentPartPr>
              <p14:xfrm>
                <a:off x="1559732" y="6302329"/>
                <a:ext cx="360" cy="360"/>
              </p14:xfrm>
            </p:contentPart>
          </mc:Choice>
          <mc:Fallback xmlns="">
            <p:pic>
              <p:nvPicPr>
                <p:cNvPr id="11" name="Ink 10">
                  <a:extLst>
                    <a:ext uri="{FF2B5EF4-FFF2-40B4-BE49-F238E27FC236}">
                      <a16:creationId xmlns:a16="http://schemas.microsoft.com/office/drawing/2014/main" id="{0A858653-D216-E81B-0914-E97FC6A8203A}"/>
                    </a:ext>
                  </a:extLst>
                </p:cNvPr>
                <p:cNvPicPr/>
                <p:nvPr/>
              </p:nvPicPr>
              <p:blipFill>
                <a:blip r:embed="rId10"/>
                <a:stretch>
                  <a:fillRect/>
                </a:stretch>
              </p:blipFill>
              <p:spPr>
                <a:xfrm>
                  <a:off x="1496732" y="623932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DBA98C6F-0023-FDBA-786D-868367106A75}"/>
                    </a:ext>
                  </a:extLst>
                </p14:cNvPr>
                <p14:cNvContentPartPr/>
                <p14:nvPr/>
              </p14:nvContentPartPr>
              <p14:xfrm>
                <a:off x="851612" y="6517249"/>
                <a:ext cx="360" cy="360"/>
              </p14:xfrm>
            </p:contentPart>
          </mc:Choice>
          <mc:Fallback xmlns="">
            <p:pic>
              <p:nvPicPr>
                <p:cNvPr id="13" name="Ink 12">
                  <a:extLst>
                    <a:ext uri="{FF2B5EF4-FFF2-40B4-BE49-F238E27FC236}">
                      <a16:creationId xmlns:a16="http://schemas.microsoft.com/office/drawing/2014/main" id="{DBA98C6F-0023-FDBA-786D-868367106A75}"/>
                    </a:ext>
                  </a:extLst>
                </p:cNvPr>
                <p:cNvPicPr/>
                <p:nvPr/>
              </p:nvPicPr>
              <p:blipFill>
                <a:blip r:embed="rId10"/>
                <a:stretch>
                  <a:fillRect/>
                </a:stretch>
              </p:blipFill>
              <p:spPr>
                <a:xfrm>
                  <a:off x="788612" y="6454609"/>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8166C1EC-3D34-C604-CD96-CC784E2956FE}"/>
                    </a:ext>
                  </a:extLst>
                </p14:cNvPr>
                <p14:cNvContentPartPr/>
                <p14:nvPr/>
              </p14:nvContentPartPr>
              <p14:xfrm>
                <a:off x="640292" y="6365689"/>
                <a:ext cx="1159200" cy="127440"/>
              </p14:xfrm>
            </p:contentPart>
          </mc:Choice>
          <mc:Fallback xmlns="">
            <p:pic>
              <p:nvPicPr>
                <p:cNvPr id="14" name="Ink 13">
                  <a:extLst>
                    <a:ext uri="{FF2B5EF4-FFF2-40B4-BE49-F238E27FC236}">
                      <a16:creationId xmlns:a16="http://schemas.microsoft.com/office/drawing/2014/main" id="{8166C1EC-3D34-C604-CD96-CC784E2956FE}"/>
                    </a:ext>
                  </a:extLst>
                </p:cNvPr>
                <p:cNvPicPr/>
                <p:nvPr/>
              </p:nvPicPr>
              <p:blipFill>
                <a:blip r:embed="rId13"/>
                <a:stretch>
                  <a:fillRect/>
                </a:stretch>
              </p:blipFill>
              <p:spPr>
                <a:xfrm>
                  <a:off x="577292" y="6302689"/>
                  <a:ext cx="1284840" cy="253080"/>
                </a:xfrm>
                <a:prstGeom prst="rect">
                  <a:avLst/>
                </a:prstGeom>
              </p:spPr>
            </p:pic>
          </mc:Fallback>
        </mc:AlternateContent>
      </p:grpSp>
      <p:sp>
        <p:nvSpPr>
          <p:cNvPr id="2" name="TextBox 1">
            <a:extLst>
              <a:ext uri="{FF2B5EF4-FFF2-40B4-BE49-F238E27FC236}">
                <a16:creationId xmlns:a16="http://schemas.microsoft.com/office/drawing/2014/main" id="{1CA9256E-335F-EF5F-F528-3C717C2D780A}"/>
              </a:ext>
            </a:extLst>
          </p:cNvPr>
          <p:cNvSpPr txBox="1"/>
          <p:nvPr/>
        </p:nvSpPr>
        <p:spPr>
          <a:xfrm>
            <a:off x="11025546" y="6272981"/>
            <a:ext cx="953729" cy="369332"/>
          </a:xfrm>
          <a:prstGeom prst="rect">
            <a:avLst/>
          </a:prstGeom>
          <a:noFill/>
        </p:spPr>
        <p:txBody>
          <a:bodyPr wrap="square" rtlCol="0">
            <a:spAutoFit/>
          </a:bodyPr>
          <a:lstStyle/>
          <a:p>
            <a:r>
              <a:rPr lang="en-GB" dirty="0"/>
              <a:t>Slide 4</a:t>
            </a:r>
            <a:endParaRPr lang="en-IN" dirty="0"/>
          </a:p>
        </p:txBody>
      </p:sp>
      <p:sp>
        <p:nvSpPr>
          <p:cNvPr id="18" name="TextBox 17">
            <a:extLst>
              <a:ext uri="{FF2B5EF4-FFF2-40B4-BE49-F238E27FC236}">
                <a16:creationId xmlns:a16="http://schemas.microsoft.com/office/drawing/2014/main" id="{8F2FCF59-A802-D92B-2ACD-ED2D65B3472A}"/>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37748" y="1255058"/>
            <a:ext cx="10972800" cy="756987"/>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fontAlgn="auto">
              <a:spcAft>
                <a:spcPts val="0"/>
              </a:spcAft>
              <a:defRPr/>
            </a:pPr>
            <a:r>
              <a:rPr lang="en-IN" altLang="x-none" sz="3200" b="1" dirty="0">
                <a:solidFill>
                  <a:schemeClr val="bg1"/>
                </a:solidFill>
                <a:latin typeface="Times New Roman" panose="02020603050405020304" pitchFamily="18" charset="0"/>
                <a:cs typeface="Times New Roman" panose="02020603050405020304" pitchFamily="18" charset="0"/>
              </a:rPr>
              <a:t>Literature Survey</a:t>
            </a:r>
            <a:endParaRPr kumimoji="0" lang="en-US" sz="3200" b="1" i="0" u="none" strike="noStrike" kern="1200" cap="none" spc="0" normalizeH="0" baseline="0" noProof="0" dirty="0">
              <a:ln w="6350">
                <a:noFill/>
              </a:ln>
              <a:solidFill>
                <a:schemeClr val="bg1"/>
              </a:solidFill>
              <a:effectLst>
                <a:outerShdw blurRad="114300" dist="101600" dir="2700000" algn="tl" rotWithShape="0">
                  <a:srgbClr val="000000">
                    <a:alpha val="40000"/>
                  </a:srgbClr>
                </a:outerShdw>
              </a:effectLst>
              <a:uLnTx/>
              <a:uFillTx/>
              <a:latin typeface="+mn-lt"/>
              <a:ea typeface="+mn-ea"/>
              <a:cs typeface="+mn-cs"/>
            </a:endParaRPr>
          </a:p>
        </p:txBody>
      </p:sp>
      <p:pic>
        <p:nvPicPr>
          <p:cNvPr id="4100" name="Picture 2" descr="C:\Users\ravikanthvarma\Desktop\mlrit.jpg"/>
          <p:cNvPicPr>
            <a:picLocks noChangeAspect="1"/>
          </p:cNvPicPr>
          <p:nvPr/>
        </p:nvPicPr>
        <p:blipFill>
          <a:blip r:embed="rId2"/>
          <a:stretch>
            <a:fillRect/>
          </a:stretch>
        </p:blipFill>
        <p:spPr>
          <a:xfrm>
            <a:off x="637748" y="112059"/>
            <a:ext cx="10972800" cy="949325"/>
          </a:xfrm>
          <a:prstGeom prst="rect">
            <a:avLst/>
          </a:prstGeom>
          <a:noFill/>
          <a:ln w="9525">
            <a:noFill/>
          </a:ln>
        </p:spPr>
      </p:pic>
      <p:sp>
        <p:nvSpPr>
          <p:cNvPr id="3" name="TextBox 2">
            <a:extLst>
              <a:ext uri="{FF2B5EF4-FFF2-40B4-BE49-F238E27FC236}">
                <a16:creationId xmlns:a16="http://schemas.microsoft.com/office/drawing/2014/main" id="{D2B1D5A3-B867-908E-E004-43AB9C8DBDFB}"/>
              </a:ext>
            </a:extLst>
          </p:cNvPr>
          <p:cNvSpPr txBox="1"/>
          <p:nvPr/>
        </p:nvSpPr>
        <p:spPr>
          <a:xfrm>
            <a:off x="11025546" y="6272981"/>
            <a:ext cx="953729" cy="369332"/>
          </a:xfrm>
          <a:prstGeom prst="rect">
            <a:avLst/>
          </a:prstGeom>
          <a:noFill/>
        </p:spPr>
        <p:txBody>
          <a:bodyPr wrap="square" rtlCol="0">
            <a:spAutoFit/>
          </a:bodyPr>
          <a:lstStyle/>
          <a:p>
            <a:r>
              <a:rPr lang="en-GB" dirty="0"/>
              <a:t>Slide 5</a:t>
            </a:r>
            <a:endParaRPr lang="en-IN" dirty="0"/>
          </a:p>
        </p:txBody>
      </p:sp>
      <p:sp>
        <p:nvSpPr>
          <p:cNvPr id="7" name="TextBox 6">
            <a:extLst>
              <a:ext uri="{FF2B5EF4-FFF2-40B4-BE49-F238E27FC236}">
                <a16:creationId xmlns:a16="http://schemas.microsoft.com/office/drawing/2014/main" id="{AA393DCE-DB75-56A5-2F2D-FFA7A59D5600}"/>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graphicFrame>
        <p:nvGraphicFramePr>
          <p:cNvPr id="8" name="Table 8">
            <a:extLst>
              <a:ext uri="{FF2B5EF4-FFF2-40B4-BE49-F238E27FC236}">
                <a16:creationId xmlns:a16="http://schemas.microsoft.com/office/drawing/2014/main" id="{4F33E187-C50C-0AC5-3D39-41FE48B17EC4}"/>
              </a:ext>
            </a:extLst>
          </p:cNvPr>
          <p:cNvGraphicFramePr>
            <a:graphicFrameLocks noGrp="1"/>
          </p:cNvGraphicFramePr>
          <p:nvPr>
            <p:extLst>
              <p:ext uri="{D42A27DB-BD31-4B8C-83A1-F6EECF244321}">
                <p14:modId xmlns:p14="http://schemas.microsoft.com/office/powerpoint/2010/main" val="1714221531"/>
              </p:ext>
            </p:extLst>
          </p:nvPr>
        </p:nvGraphicFramePr>
        <p:xfrm>
          <a:off x="657225" y="2381140"/>
          <a:ext cx="10953325" cy="3479800"/>
        </p:xfrm>
        <a:graphic>
          <a:graphicData uri="http://schemas.openxmlformats.org/drawingml/2006/table">
            <a:tbl>
              <a:tblPr firstRow="1" bandRow="1">
                <a:tableStyleId>{5C22544A-7EE6-4342-B048-85BDC9FD1C3A}</a:tableStyleId>
              </a:tblPr>
              <a:tblGrid>
                <a:gridCol w="1721600">
                  <a:extLst>
                    <a:ext uri="{9D8B030D-6E8A-4147-A177-3AD203B41FA5}">
                      <a16:colId xmlns:a16="http://schemas.microsoft.com/office/drawing/2014/main" val="2731010706"/>
                    </a:ext>
                  </a:extLst>
                </a:gridCol>
                <a:gridCol w="2659730">
                  <a:extLst>
                    <a:ext uri="{9D8B030D-6E8A-4147-A177-3AD203B41FA5}">
                      <a16:colId xmlns:a16="http://schemas.microsoft.com/office/drawing/2014/main" val="2618714033"/>
                    </a:ext>
                  </a:extLst>
                </a:gridCol>
                <a:gridCol w="2190665">
                  <a:extLst>
                    <a:ext uri="{9D8B030D-6E8A-4147-A177-3AD203B41FA5}">
                      <a16:colId xmlns:a16="http://schemas.microsoft.com/office/drawing/2014/main" val="49283822"/>
                    </a:ext>
                  </a:extLst>
                </a:gridCol>
                <a:gridCol w="2190665">
                  <a:extLst>
                    <a:ext uri="{9D8B030D-6E8A-4147-A177-3AD203B41FA5}">
                      <a16:colId xmlns:a16="http://schemas.microsoft.com/office/drawing/2014/main" val="2563899862"/>
                    </a:ext>
                  </a:extLst>
                </a:gridCol>
                <a:gridCol w="2190665">
                  <a:extLst>
                    <a:ext uri="{9D8B030D-6E8A-4147-A177-3AD203B41FA5}">
                      <a16:colId xmlns:a16="http://schemas.microsoft.com/office/drawing/2014/main" val="788831662"/>
                    </a:ext>
                  </a:extLst>
                </a:gridCol>
              </a:tblGrid>
              <a:tr h="370840">
                <a:tc>
                  <a:txBody>
                    <a:bodyPr/>
                    <a:lstStyle/>
                    <a:p>
                      <a:r>
                        <a:rPr lang="en-IN" sz="1200" dirty="0"/>
                        <a:t>Authors</a:t>
                      </a:r>
                    </a:p>
                  </a:txBody>
                  <a:tcPr anchor="ctr"/>
                </a:tc>
                <a:tc>
                  <a:txBody>
                    <a:bodyPr/>
                    <a:lstStyle/>
                    <a:p>
                      <a:r>
                        <a:rPr lang="en-IN" sz="1200"/>
                        <a:t>Title of the Paper</a:t>
                      </a:r>
                    </a:p>
                  </a:txBody>
                  <a:tcPr anchor="ctr"/>
                </a:tc>
                <a:tc>
                  <a:txBody>
                    <a:bodyPr/>
                    <a:lstStyle/>
                    <a:p>
                      <a:r>
                        <a:rPr lang="en-IN" sz="1200"/>
                        <a:t>Techniques Used</a:t>
                      </a:r>
                    </a:p>
                  </a:txBody>
                  <a:tcPr anchor="ctr"/>
                </a:tc>
                <a:tc>
                  <a:txBody>
                    <a:bodyPr/>
                    <a:lstStyle/>
                    <a:p>
                      <a:r>
                        <a:rPr lang="en-IN" sz="1200"/>
                        <a:t>Advantages</a:t>
                      </a:r>
                    </a:p>
                  </a:txBody>
                  <a:tcPr anchor="ctr"/>
                </a:tc>
                <a:tc>
                  <a:txBody>
                    <a:bodyPr/>
                    <a:lstStyle/>
                    <a:p>
                      <a:r>
                        <a:rPr lang="en-IN" sz="1200"/>
                        <a:t>Disadvantages</a:t>
                      </a:r>
                    </a:p>
                  </a:txBody>
                  <a:tcPr anchor="ctr"/>
                </a:tc>
                <a:extLst>
                  <a:ext uri="{0D108BD9-81ED-4DB2-BD59-A6C34878D82A}">
                    <a16:rowId xmlns:a16="http://schemas.microsoft.com/office/drawing/2014/main" val="1681039515"/>
                  </a:ext>
                </a:extLst>
              </a:tr>
              <a:tr h="370840">
                <a:tc>
                  <a:txBody>
                    <a:bodyPr/>
                    <a:lstStyle/>
                    <a:p>
                      <a:r>
                        <a:rPr lang="en-IN" sz="1200"/>
                        <a:t>Carvajal, Garcia-Colon</a:t>
                      </a:r>
                    </a:p>
                  </a:txBody>
                  <a:tcPr anchor="ctr"/>
                </a:tc>
                <a:tc>
                  <a:txBody>
                    <a:bodyPr/>
                    <a:lstStyle/>
                    <a:p>
                      <a:r>
                        <a:rPr lang="en-US" sz="1200"/>
                        <a:t>Detection of Wildlife Animals using Deep Learning Approaches: A Systematic Review</a:t>
                      </a:r>
                    </a:p>
                  </a:txBody>
                  <a:tcPr anchor="ctr"/>
                </a:tc>
                <a:tc>
                  <a:txBody>
                    <a:bodyPr/>
                    <a:lstStyle/>
                    <a:p>
                      <a:r>
                        <a:rPr lang="en-US" sz="1200"/>
                        <a:t>Deep learning models, automatic camera traps</a:t>
                      </a:r>
                    </a:p>
                  </a:txBody>
                  <a:tcPr anchor="ctr"/>
                </a:tc>
                <a:tc>
                  <a:txBody>
                    <a:bodyPr/>
                    <a:lstStyle/>
                    <a:p>
                      <a:r>
                        <a:rPr lang="en-US" sz="1200"/>
                        <a:t>DL boosts wildlife monitoring accuracy.</a:t>
                      </a:r>
                    </a:p>
                  </a:txBody>
                  <a:tcPr anchor="ctr"/>
                </a:tc>
                <a:tc>
                  <a:txBody>
                    <a:bodyPr/>
                    <a:lstStyle/>
                    <a:p>
                      <a:r>
                        <a:rPr lang="en-US" sz="1200"/>
                        <a:t>Need for diverse datasets to improve robustness.</a:t>
                      </a:r>
                    </a:p>
                  </a:txBody>
                  <a:tcPr anchor="ctr"/>
                </a:tc>
                <a:extLst>
                  <a:ext uri="{0D108BD9-81ED-4DB2-BD59-A6C34878D82A}">
                    <a16:rowId xmlns:a16="http://schemas.microsoft.com/office/drawing/2014/main" val="2518216683"/>
                  </a:ext>
                </a:extLst>
              </a:tr>
              <a:tr h="370840">
                <a:tc>
                  <a:txBody>
                    <a:bodyPr/>
                    <a:lstStyle/>
                    <a:p>
                      <a:r>
                        <a:rPr lang="en-IN" sz="1200"/>
                        <a:t>Islam, Valles</a:t>
                      </a:r>
                    </a:p>
                  </a:txBody>
                  <a:tcPr anchor="ctr"/>
                </a:tc>
                <a:tc>
                  <a:txBody>
                    <a:bodyPr/>
                    <a:lstStyle/>
                    <a:p>
                      <a:r>
                        <a:rPr lang="en-US" sz="1200"/>
                        <a:t>Animal Species Recognition with Deep Convolutional Neural Networks from Ecological Camera Trap Images</a:t>
                      </a:r>
                    </a:p>
                  </a:txBody>
                  <a:tcPr anchor="ctr"/>
                </a:tc>
                <a:tc>
                  <a:txBody>
                    <a:bodyPr/>
                    <a:lstStyle/>
                    <a:p>
                      <a:r>
                        <a:rPr lang="en-IN" sz="1200"/>
                        <a:t>Deep CNNs</a:t>
                      </a:r>
                    </a:p>
                  </a:txBody>
                  <a:tcPr anchor="ctr"/>
                </a:tc>
                <a:tc>
                  <a:txBody>
                    <a:bodyPr/>
                    <a:lstStyle/>
                    <a:p>
                      <a:r>
                        <a:rPr lang="en-US" sz="1200"/>
                        <a:t>DL automates species identification with high accuracy.</a:t>
                      </a:r>
                    </a:p>
                  </a:txBody>
                  <a:tcPr anchor="ctr"/>
                </a:tc>
                <a:tc>
                  <a:txBody>
                    <a:bodyPr/>
                    <a:lstStyle/>
                    <a:p>
                      <a:r>
                        <a:rPr lang="en-US" sz="1200"/>
                        <a:t>More research needed for diverse environments and challenging conditions.</a:t>
                      </a:r>
                    </a:p>
                  </a:txBody>
                  <a:tcPr anchor="ctr"/>
                </a:tc>
                <a:extLst>
                  <a:ext uri="{0D108BD9-81ED-4DB2-BD59-A6C34878D82A}">
                    <a16:rowId xmlns:a16="http://schemas.microsoft.com/office/drawing/2014/main" val="3795636910"/>
                  </a:ext>
                </a:extLst>
              </a:tr>
              <a:tr h="370840">
                <a:tc>
                  <a:txBody>
                    <a:bodyPr/>
                    <a:lstStyle/>
                    <a:p>
                      <a:r>
                        <a:rPr lang="en-IN" sz="1200"/>
                        <a:t>Hossain et al.</a:t>
                      </a:r>
                    </a:p>
                  </a:txBody>
                  <a:tcPr anchor="ctr"/>
                </a:tc>
                <a:tc>
                  <a:txBody>
                    <a:bodyPr/>
                    <a:lstStyle/>
                    <a:p>
                      <a:r>
                        <a:rPr lang="en-US" sz="1200"/>
                        <a:t>Deep learning for wildlife conservation and habitat monitoring: A comprehensive review</a:t>
                      </a:r>
                    </a:p>
                  </a:txBody>
                  <a:tcPr anchor="ctr"/>
                </a:tc>
                <a:tc>
                  <a:txBody>
                    <a:bodyPr/>
                    <a:lstStyle/>
                    <a:p>
                      <a:r>
                        <a:rPr lang="en-IN" sz="1200"/>
                        <a:t>CNNs, RNNs</a:t>
                      </a:r>
                    </a:p>
                  </a:txBody>
                  <a:tcPr anchor="ctr"/>
                </a:tc>
                <a:tc>
                  <a:txBody>
                    <a:bodyPr/>
                    <a:lstStyle/>
                    <a:p>
                      <a:r>
                        <a:rPr lang="en-US" sz="1200"/>
                        <a:t>DL enhances monitoring capabilities but faces interpretability challenges.</a:t>
                      </a:r>
                    </a:p>
                  </a:txBody>
                  <a:tcPr anchor="ctr"/>
                </a:tc>
                <a:tc>
                  <a:txBody>
                    <a:bodyPr/>
                    <a:lstStyle/>
                    <a:p>
                      <a:r>
                        <a:rPr lang="en-US" sz="1200"/>
                        <a:t>Need for standardized datasets and increased collaboration for model development.</a:t>
                      </a:r>
                    </a:p>
                  </a:txBody>
                  <a:tcPr anchor="ctr"/>
                </a:tc>
                <a:extLst>
                  <a:ext uri="{0D108BD9-81ED-4DB2-BD59-A6C34878D82A}">
                    <a16:rowId xmlns:a16="http://schemas.microsoft.com/office/drawing/2014/main" val="1107613877"/>
                  </a:ext>
                </a:extLst>
              </a:tr>
              <a:tr h="370840">
                <a:tc>
                  <a:txBody>
                    <a:bodyPr/>
                    <a:lstStyle/>
                    <a:p>
                      <a:r>
                        <a:rPr lang="en-IN" sz="1200"/>
                        <a:t>Abdollahi</a:t>
                      </a:r>
                    </a:p>
                  </a:txBody>
                  <a:tcPr anchor="ctr"/>
                </a:tc>
                <a:tc>
                  <a:txBody>
                    <a:bodyPr/>
                    <a:lstStyle/>
                    <a:p>
                      <a:r>
                        <a:rPr lang="en-US" sz="1200"/>
                        <a:t>Identification of Medicinal Plants in Ardabil Using Deep Learning</a:t>
                      </a:r>
                    </a:p>
                  </a:txBody>
                  <a:tcPr anchor="ctr"/>
                </a:tc>
                <a:tc>
                  <a:txBody>
                    <a:bodyPr/>
                    <a:lstStyle/>
                    <a:p>
                      <a:r>
                        <a:rPr lang="en-IN" sz="1200"/>
                        <a:t>DL, Image processing</a:t>
                      </a:r>
                    </a:p>
                  </a:txBody>
                  <a:tcPr anchor="ctr"/>
                </a:tc>
                <a:tc>
                  <a:txBody>
                    <a:bodyPr/>
                    <a:lstStyle/>
                    <a:p>
                      <a:r>
                        <a:rPr lang="en-US" sz="1200"/>
                        <a:t>AI effectively classifies medicinal plants.</a:t>
                      </a:r>
                    </a:p>
                  </a:txBody>
                  <a:tcPr anchor="ctr"/>
                </a:tc>
                <a:tc>
                  <a:txBody>
                    <a:bodyPr/>
                    <a:lstStyle/>
                    <a:p>
                      <a:r>
                        <a:rPr lang="en-US" sz="1200" dirty="0"/>
                        <a:t>Further research needed to validate the model's performance on diverse plant species and improve interpretability.</a:t>
                      </a:r>
                    </a:p>
                  </a:txBody>
                  <a:tcPr anchor="ctr"/>
                </a:tc>
                <a:extLst>
                  <a:ext uri="{0D108BD9-81ED-4DB2-BD59-A6C34878D82A}">
                    <a16:rowId xmlns:a16="http://schemas.microsoft.com/office/drawing/2014/main" val="311519034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09600" y="1188000"/>
            <a:ext cx="10972800" cy="949325"/>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fontScale="90000"/>
            <a:scene3d>
              <a:camera prst="orthographicFront"/>
              <a:lightRig rig="soft" dir="t">
                <a:rot lat="0" lon="0" rev="16800000"/>
              </a:lightRig>
            </a:scene3d>
            <a:sp3d prstMaterial="softEdge">
              <a:bevelT w="38100" h="38100"/>
            </a:sp3d>
          </a:bodyPr>
          <a:lstStyle/>
          <a:p>
            <a:pPr algn="ctr" fontAlgn="auto">
              <a:spcAft>
                <a:spcPts val="0"/>
              </a:spcAft>
              <a:defRPr/>
            </a:pPr>
            <a:br>
              <a:rPr lang="en-IN" altLang="x-none" sz="3200" b="1" dirty="0">
                <a:solidFill>
                  <a:srgbClr val="0000CC"/>
                </a:solidFill>
                <a:latin typeface="Times New Roman" panose="02020603050405020304" pitchFamily="18" charset="0"/>
                <a:cs typeface="Times New Roman" panose="02020603050405020304" pitchFamily="18" charset="0"/>
              </a:rPr>
            </a:br>
            <a:r>
              <a:rPr lang="en-IN" altLang="x-none" sz="3200" b="1" dirty="0">
                <a:solidFill>
                  <a:schemeClr val="bg1"/>
                </a:solidFill>
                <a:latin typeface="Times New Roman" panose="02020603050405020304" pitchFamily="18" charset="0"/>
                <a:cs typeface="Times New Roman" panose="02020603050405020304" pitchFamily="18" charset="0"/>
              </a:rPr>
              <a:t>Existing System</a:t>
            </a:r>
            <a:br>
              <a:rPr lang="en-IN" altLang="x-none" sz="3200" b="1" dirty="0">
                <a:solidFill>
                  <a:srgbClr val="0000CC"/>
                </a:solidFill>
                <a:latin typeface="Times New Roman" panose="02020603050405020304" pitchFamily="18" charset="0"/>
                <a:cs typeface="Times New Roman" panose="02020603050405020304" pitchFamily="18" charset="0"/>
              </a:rPr>
            </a:br>
            <a:endParaRPr kumimoji="0" lang="en-US" sz="3200" b="1" i="0" u="none" strike="noStrike" kern="1200" cap="none" spc="0" normalizeH="0" baseline="0" noProof="0" dirty="0">
              <a:ln w="6350">
                <a:noFill/>
              </a:ln>
              <a:solidFill>
                <a:schemeClr val="lt1"/>
              </a:solidFill>
              <a:effectLst>
                <a:outerShdw blurRad="114300" dist="101600" dir="2700000" algn="tl" rotWithShape="0">
                  <a:srgbClr val="000000">
                    <a:alpha val="40000"/>
                  </a:srgbClr>
                </a:outerShdw>
              </a:effectLst>
              <a:uLnTx/>
              <a:uFillTx/>
              <a:latin typeface="+mn-lt"/>
              <a:ea typeface="+mn-ea"/>
              <a:cs typeface="+mn-cs"/>
            </a:endParaRPr>
          </a:p>
        </p:txBody>
      </p:sp>
      <p:sp>
        <p:nvSpPr>
          <p:cNvPr id="4" name="Content Placeholder 2"/>
          <p:cNvSpPr>
            <a:spLocks noGrp="1"/>
          </p:cNvSpPr>
          <p:nvPr>
            <p:ph idx="1"/>
          </p:nvPr>
        </p:nvSpPr>
        <p:spPr>
          <a:xfrm>
            <a:off x="609599" y="2321878"/>
            <a:ext cx="10925175" cy="3994050"/>
          </a:xfrm>
        </p:spPr>
        <p:txBody>
          <a:bodyPr vert="horz" wrap="square" anchor="t" anchorCtr="0">
            <a:normAutofit lnSpcReduction="10000"/>
          </a:bodyPr>
          <a:lstStyle/>
          <a:p>
            <a:pPr marL="0" indent="0" algn="just">
              <a:buNone/>
            </a:pPr>
            <a:r>
              <a:rPr lang="en-US" sz="1600" b="1" dirty="0"/>
              <a:t>Google Lens:</a:t>
            </a:r>
            <a:r>
              <a:rPr lang="en-US" sz="1600" dirty="0"/>
              <a:t> </a:t>
            </a:r>
          </a:p>
          <a:p>
            <a:pPr algn="just"/>
            <a:r>
              <a:rPr lang="en-US" sz="1600" dirty="0"/>
              <a:t>Google Lens is a widely used tool for general object and landmark recognition. It is fast and supports multiple categories like text, plants, and monuments. However, it is not specialized for wildlife identification and requires an internet connection, offering no offline functionality.</a:t>
            </a:r>
          </a:p>
          <a:p>
            <a:pPr marL="0" indent="0" algn="just">
              <a:buNone/>
            </a:pPr>
            <a:r>
              <a:rPr lang="en-US" sz="1600" b="1" dirty="0"/>
              <a:t>Merlin Bird ID:</a:t>
            </a:r>
            <a:endParaRPr lang="en-US" sz="1600" dirty="0"/>
          </a:p>
          <a:p>
            <a:pPr algn="just"/>
            <a:r>
              <a:rPr lang="en-US" sz="1600" dirty="0"/>
              <a:t>It is developed by the Cornell Lab of Ornithology, is focused solely on bird species identification. It is accurate and supports offline use, which is a major strength. However, it does not recognize landscapes, monuments, or animals outside of birds.</a:t>
            </a:r>
          </a:p>
          <a:p>
            <a:pPr marL="0" indent="0" algn="just">
              <a:buNone/>
            </a:pPr>
            <a:r>
              <a:rPr lang="en-US" sz="1600" b="1" dirty="0" err="1"/>
              <a:t>PlantNet</a:t>
            </a:r>
            <a:r>
              <a:rPr lang="en-US" sz="1600" b="1" dirty="0"/>
              <a:t>:</a:t>
            </a:r>
            <a:endParaRPr lang="en-US" sz="1600" dirty="0"/>
          </a:p>
          <a:p>
            <a:pPr algn="just"/>
            <a:r>
              <a:rPr lang="en-US" sz="1600" dirty="0"/>
              <a:t>It is an app aimed at plant species identification using crowdsourced data. It is easy to use and beneficial for botany enthusiasts. Its limitation is that it only covers plants, with no support for wildlife, landscapes, or monuments.</a:t>
            </a:r>
          </a:p>
          <a:p>
            <a:pPr marL="0" indent="0" algn="just">
              <a:buNone/>
            </a:pPr>
            <a:r>
              <a:rPr lang="en-US" sz="1600" b="1" dirty="0" err="1"/>
              <a:t>iNaturalist</a:t>
            </a:r>
            <a:r>
              <a:rPr lang="en-US" sz="1600" b="1" dirty="0"/>
              <a:t>:</a:t>
            </a:r>
            <a:endParaRPr lang="en-US" sz="1600" dirty="0"/>
          </a:p>
          <a:p>
            <a:pPr algn="just"/>
            <a:r>
              <a:rPr lang="en-US" sz="1600" dirty="0" err="1"/>
              <a:t>iNaturalist</a:t>
            </a:r>
            <a:r>
              <a:rPr lang="en-US" sz="1600" dirty="0"/>
              <a:t> is a community-powered platform for identifying both plants and animals. It uses AI to assist recognition and benefits from a large user base. However, it depends heavily on an internet connection and community input, which can delay accurate identification.</a:t>
            </a:r>
          </a:p>
        </p:txBody>
      </p:sp>
      <p:pic>
        <p:nvPicPr>
          <p:cNvPr id="4100" name="Picture 2" descr="C:\Users\ravikanthvarma\Desktop\mlrit.jpg"/>
          <p:cNvPicPr>
            <a:picLocks noChangeAspect="1"/>
          </p:cNvPicPr>
          <p:nvPr/>
        </p:nvPicPr>
        <p:blipFill>
          <a:blip r:embed="rId2"/>
          <a:stretch>
            <a:fillRect/>
          </a:stretch>
        </p:blipFill>
        <p:spPr>
          <a:xfrm>
            <a:off x="609599" y="183306"/>
            <a:ext cx="10972799" cy="949325"/>
          </a:xfrm>
          <a:prstGeom prst="rect">
            <a:avLst/>
          </a:prstGeom>
          <a:noFill/>
          <a:ln w="9525">
            <a:noFill/>
          </a:ln>
        </p:spPr>
      </p:pic>
      <p:sp>
        <p:nvSpPr>
          <p:cNvPr id="3" name="TextBox 2">
            <a:extLst>
              <a:ext uri="{FF2B5EF4-FFF2-40B4-BE49-F238E27FC236}">
                <a16:creationId xmlns:a16="http://schemas.microsoft.com/office/drawing/2014/main" id="{E27CF67C-B571-C660-8523-660034576E9E}"/>
              </a:ext>
            </a:extLst>
          </p:cNvPr>
          <p:cNvSpPr txBox="1"/>
          <p:nvPr/>
        </p:nvSpPr>
        <p:spPr>
          <a:xfrm>
            <a:off x="11025546" y="6272981"/>
            <a:ext cx="953729" cy="369332"/>
          </a:xfrm>
          <a:prstGeom prst="rect">
            <a:avLst/>
          </a:prstGeom>
          <a:noFill/>
        </p:spPr>
        <p:txBody>
          <a:bodyPr wrap="square" rtlCol="0">
            <a:spAutoFit/>
          </a:bodyPr>
          <a:lstStyle/>
          <a:p>
            <a:r>
              <a:rPr lang="en-GB" dirty="0"/>
              <a:t>Slide 6</a:t>
            </a:r>
            <a:endParaRPr lang="en-IN" dirty="0"/>
          </a:p>
        </p:txBody>
      </p:sp>
      <p:sp>
        <p:nvSpPr>
          <p:cNvPr id="7" name="TextBox 6">
            <a:extLst>
              <a:ext uri="{FF2B5EF4-FFF2-40B4-BE49-F238E27FC236}">
                <a16:creationId xmlns:a16="http://schemas.microsoft.com/office/drawing/2014/main" id="{718AD647-7692-31B1-0E11-2F732A28637C}"/>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09600" y="1371600"/>
            <a:ext cx="10972800" cy="765726"/>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a:r>
              <a:rPr lang="en-GB" altLang="en-IN" sz="3200" b="1" dirty="0">
                <a:solidFill>
                  <a:schemeClr val="bg1"/>
                </a:solidFill>
                <a:latin typeface="Times New Roman" panose="02020603050405020304" pitchFamily="18" charset="0"/>
                <a:cs typeface="Times New Roman" panose="02020603050405020304" pitchFamily="18" charset="0"/>
              </a:rPr>
              <a:t>Disadvantages of Existing System</a:t>
            </a:r>
            <a:endParaRPr lang="en-IN" altLang="x-none" sz="3200" b="1" dirty="0">
              <a:solidFill>
                <a:schemeClr val="bg1"/>
              </a:solidFill>
              <a:latin typeface="Times New Roman" panose="02020603050405020304" pitchFamily="18" charset="0"/>
              <a:cs typeface="Times New Roman" panose="02020603050405020304" pitchFamily="18" charset="0"/>
            </a:endParaRPr>
          </a:p>
        </p:txBody>
      </p:sp>
      <p:pic>
        <p:nvPicPr>
          <p:cNvPr id="4100" name="Picture 2" descr="C:\Users\ravikanthvarma\Desktop\mlrit.jpg"/>
          <p:cNvPicPr>
            <a:picLocks noChangeAspect="1"/>
          </p:cNvPicPr>
          <p:nvPr/>
        </p:nvPicPr>
        <p:blipFill>
          <a:blip r:embed="rId2"/>
          <a:stretch>
            <a:fillRect/>
          </a:stretch>
        </p:blipFill>
        <p:spPr>
          <a:xfrm>
            <a:off x="609598" y="302457"/>
            <a:ext cx="10972799" cy="949325"/>
          </a:xfrm>
          <a:prstGeom prst="rect">
            <a:avLst/>
          </a:prstGeom>
          <a:noFill/>
          <a:ln w="9525">
            <a:noFill/>
          </a:ln>
        </p:spPr>
      </p:pic>
      <p:sp>
        <p:nvSpPr>
          <p:cNvPr id="2" name="TextBox 1">
            <a:extLst>
              <a:ext uri="{FF2B5EF4-FFF2-40B4-BE49-F238E27FC236}">
                <a16:creationId xmlns:a16="http://schemas.microsoft.com/office/drawing/2014/main" id="{6677A87B-087F-839F-1E6D-F71B7EDB3B54}"/>
              </a:ext>
            </a:extLst>
          </p:cNvPr>
          <p:cNvSpPr txBox="1"/>
          <p:nvPr/>
        </p:nvSpPr>
        <p:spPr>
          <a:xfrm>
            <a:off x="11025546" y="6272981"/>
            <a:ext cx="953729" cy="369332"/>
          </a:xfrm>
          <a:prstGeom prst="rect">
            <a:avLst/>
          </a:prstGeom>
          <a:noFill/>
        </p:spPr>
        <p:txBody>
          <a:bodyPr wrap="square" rtlCol="0">
            <a:spAutoFit/>
          </a:bodyPr>
          <a:lstStyle/>
          <a:p>
            <a:r>
              <a:rPr lang="en-GB" dirty="0"/>
              <a:t>Slide 7</a:t>
            </a:r>
            <a:endParaRPr lang="en-IN" dirty="0"/>
          </a:p>
        </p:txBody>
      </p:sp>
      <p:sp>
        <p:nvSpPr>
          <p:cNvPr id="8" name="TextBox 7">
            <a:extLst>
              <a:ext uri="{FF2B5EF4-FFF2-40B4-BE49-F238E27FC236}">
                <a16:creationId xmlns:a16="http://schemas.microsoft.com/office/drawing/2014/main" id="{408F20E8-DEF1-9463-4E32-9E4B2B09A00F}"/>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
        <p:nvSpPr>
          <p:cNvPr id="3" name="Rectangle 1">
            <a:extLst>
              <a:ext uri="{FF2B5EF4-FFF2-40B4-BE49-F238E27FC236}">
                <a16:creationId xmlns:a16="http://schemas.microsoft.com/office/drawing/2014/main" id="{93797FCC-3A83-C10B-27F2-FD272B0D8AA4}"/>
              </a:ext>
            </a:extLst>
          </p:cNvPr>
          <p:cNvSpPr>
            <a:spLocks noChangeArrowheads="1"/>
          </p:cNvSpPr>
          <p:nvPr/>
        </p:nvSpPr>
        <p:spPr bwMode="auto">
          <a:xfrm>
            <a:off x="876300" y="2236393"/>
            <a:ext cx="10439400" cy="3750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Require Internet Connectivity</a:t>
            </a:r>
            <a:r>
              <a:rPr kumimoji="0" lang="en-US" altLang="en-US" sz="1600" b="0" i="0" u="none" strike="noStrike" cap="none" normalizeH="0" baseline="0" dirty="0">
                <a:ln>
                  <a:noFill/>
                </a:ln>
                <a:solidFill>
                  <a:schemeClr val="tx1"/>
                </a:solidFill>
                <a:effectLst/>
                <a:latin typeface="+mj-lt"/>
              </a:rPr>
              <a:t> – Most systems like </a:t>
            </a:r>
            <a:r>
              <a:rPr kumimoji="0" lang="en-US" altLang="en-US" sz="1600" b="1" i="0" u="none" strike="noStrike" cap="none" normalizeH="0" baseline="0" dirty="0" err="1">
                <a:ln>
                  <a:noFill/>
                </a:ln>
                <a:solidFill>
                  <a:schemeClr val="tx1"/>
                </a:solidFill>
                <a:effectLst/>
                <a:latin typeface="+mj-lt"/>
              </a:rPr>
              <a:t>iNaturalist</a:t>
            </a:r>
            <a:r>
              <a:rPr kumimoji="0" lang="en-US" altLang="en-US" sz="1600" b="0" i="0" u="none" strike="noStrike" cap="none" normalizeH="0" baseline="0" dirty="0">
                <a:ln>
                  <a:noFill/>
                </a:ln>
                <a:solidFill>
                  <a:schemeClr val="tx1"/>
                </a:solidFill>
                <a:effectLst/>
                <a:latin typeface="+mj-lt"/>
              </a:rPr>
              <a:t> and </a:t>
            </a:r>
            <a:r>
              <a:rPr kumimoji="0" lang="en-US" altLang="en-US" sz="1600" b="1" i="0" u="none" strike="noStrike" cap="none" normalizeH="0" baseline="0" dirty="0">
                <a:ln>
                  <a:noFill/>
                </a:ln>
                <a:solidFill>
                  <a:schemeClr val="tx1"/>
                </a:solidFill>
                <a:effectLst/>
                <a:latin typeface="+mj-lt"/>
              </a:rPr>
              <a:t>Google Lens</a:t>
            </a:r>
            <a:r>
              <a:rPr kumimoji="0" lang="en-US" altLang="en-US" sz="1600" b="0" i="0" u="none" strike="noStrike" cap="none" normalizeH="0" baseline="0" dirty="0">
                <a:ln>
                  <a:noFill/>
                </a:ln>
                <a:solidFill>
                  <a:schemeClr val="tx1"/>
                </a:solidFill>
                <a:effectLst/>
                <a:latin typeface="+mj-lt"/>
              </a:rPr>
              <a:t> need active internet for</a:t>
            </a:r>
            <a:r>
              <a:rPr lang="en-US" altLang="en-US" sz="1600" dirty="0">
                <a:latin typeface="+mj-lt"/>
              </a:rPr>
              <a:t> </a:t>
            </a:r>
            <a:r>
              <a:rPr kumimoji="0" lang="en-US" altLang="en-US" sz="1600" b="0" i="0" u="none" strike="noStrike" cap="none" normalizeH="0" baseline="0" dirty="0">
                <a:ln>
                  <a:noFill/>
                </a:ln>
                <a:solidFill>
                  <a:schemeClr val="tx1"/>
                </a:solidFill>
                <a:effectLst/>
                <a:latin typeface="+mj-lt"/>
              </a:rPr>
              <a:t>identification.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Limited Offline Support</a:t>
            </a:r>
            <a:r>
              <a:rPr kumimoji="0" lang="en-US" altLang="en-US" sz="1600" b="0" i="0" u="none" strike="noStrike" cap="none" normalizeH="0" baseline="0" dirty="0">
                <a:ln>
                  <a:noFill/>
                </a:ln>
                <a:solidFill>
                  <a:schemeClr val="tx1"/>
                </a:solidFill>
                <a:effectLst/>
                <a:latin typeface="+mj-lt"/>
              </a:rPr>
              <a:t> – Only a few like </a:t>
            </a:r>
            <a:r>
              <a:rPr kumimoji="0" lang="en-US" altLang="en-US" sz="1600" b="1" i="0" u="none" strike="noStrike" cap="none" normalizeH="0" baseline="0" dirty="0">
                <a:ln>
                  <a:noFill/>
                </a:ln>
                <a:solidFill>
                  <a:schemeClr val="tx1"/>
                </a:solidFill>
                <a:effectLst/>
                <a:latin typeface="+mj-lt"/>
              </a:rPr>
              <a:t>Merlin Bird ID</a:t>
            </a:r>
            <a:r>
              <a:rPr kumimoji="0" lang="en-US" altLang="en-US" sz="1600" b="0" i="0" u="none" strike="noStrike" cap="none" normalizeH="0" baseline="0" dirty="0">
                <a:ln>
                  <a:noFill/>
                </a:ln>
                <a:solidFill>
                  <a:schemeClr val="tx1"/>
                </a:solidFill>
                <a:effectLst/>
                <a:latin typeface="+mj-lt"/>
              </a:rPr>
              <a:t> and </a:t>
            </a:r>
            <a:r>
              <a:rPr kumimoji="0" lang="en-US" altLang="en-US" sz="1600" b="1" i="0" u="none" strike="noStrike" cap="none" normalizeH="0" baseline="0" dirty="0">
                <a:ln>
                  <a:noFill/>
                </a:ln>
                <a:solidFill>
                  <a:schemeClr val="tx1"/>
                </a:solidFill>
                <a:effectLst/>
                <a:latin typeface="+mj-lt"/>
              </a:rPr>
              <a:t>Seek by </a:t>
            </a:r>
            <a:r>
              <a:rPr kumimoji="0" lang="en-US" altLang="en-US" sz="1600" b="1" i="0" u="none" strike="noStrike" cap="none" normalizeH="0" baseline="0" dirty="0" err="1">
                <a:ln>
                  <a:noFill/>
                </a:ln>
                <a:solidFill>
                  <a:schemeClr val="tx1"/>
                </a:solidFill>
                <a:effectLst/>
                <a:latin typeface="+mj-lt"/>
              </a:rPr>
              <a:t>iNaturalist</a:t>
            </a:r>
            <a:r>
              <a:rPr kumimoji="0" lang="en-US" altLang="en-US" sz="1600" b="0" i="0" u="none" strike="noStrike" cap="none" normalizeH="0" baseline="0" dirty="0">
                <a:ln>
                  <a:noFill/>
                </a:ln>
                <a:solidFill>
                  <a:schemeClr val="tx1"/>
                </a:solidFill>
                <a:effectLst/>
                <a:latin typeface="+mj-lt"/>
              </a:rPr>
              <a:t> offer offline functionality, and that too is restricted.</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Single-Domain Focus</a:t>
            </a:r>
            <a:r>
              <a:rPr kumimoji="0" lang="en-US" altLang="en-US" sz="1600" b="0" i="0" u="none" strike="noStrike" cap="none" normalizeH="0" baseline="0" dirty="0">
                <a:ln>
                  <a:noFill/>
                </a:ln>
                <a:solidFill>
                  <a:schemeClr val="tx1"/>
                </a:solidFill>
                <a:effectLst/>
                <a:latin typeface="+mj-lt"/>
              </a:rPr>
              <a:t> – Apps like </a:t>
            </a:r>
            <a:r>
              <a:rPr kumimoji="0" lang="en-US" altLang="en-US" sz="1600" b="1" i="0" u="none" strike="noStrike" cap="none" normalizeH="0" baseline="0" dirty="0" err="1">
                <a:ln>
                  <a:noFill/>
                </a:ln>
                <a:solidFill>
                  <a:schemeClr val="tx1"/>
                </a:solidFill>
                <a:effectLst/>
                <a:latin typeface="+mj-lt"/>
              </a:rPr>
              <a:t>PlantNet</a:t>
            </a:r>
            <a:r>
              <a:rPr kumimoji="0" lang="en-US" altLang="en-US" sz="1600" b="0" i="0" u="none" strike="noStrike" cap="none" normalizeH="0" baseline="0" dirty="0">
                <a:ln>
                  <a:noFill/>
                </a:ln>
                <a:solidFill>
                  <a:schemeClr val="tx1"/>
                </a:solidFill>
                <a:effectLst/>
                <a:latin typeface="+mj-lt"/>
              </a:rPr>
              <a:t> and </a:t>
            </a:r>
            <a:r>
              <a:rPr kumimoji="0" lang="en-US" altLang="en-US" sz="1600" b="1" i="0" u="none" strike="noStrike" cap="none" normalizeH="0" baseline="0" dirty="0">
                <a:ln>
                  <a:noFill/>
                </a:ln>
                <a:solidFill>
                  <a:schemeClr val="tx1"/>
                </a:solidFill>
                <a:effectLst/>
                <a:latin typeface="+mj-lt"/>
              </a:rPr>
              <a:t>Merlin</a:t>
            </a:r>
            <a:r>
              <a:rPr kumimoji="0" lang="en-US" altLang="en-US" sz="1600" b="0" i="0" u="none" strike="noStrike" cap="none" normalizeH="0" baseline="0" dirty="0">
                <a:ln>
                  <a:noFill/>
                </a:ln>
                <a:solidFill>
                  <a:schemeClr val="tx1"/>
                </a:solidFill>
                <a:effectLst/>
                <a:latin typeface="+mj-lt"/>
              </a:rPr>
              <a:t> are limited to plants or birds only, not general wildlife or landmarks.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Lack of Custom AI Models</a:t>
            </a:r>
            <a:r>
              <a:rPr kumimoji="0" lang="en-US" altLang="en-US" sz="1600" b="0" i="0" u="none" strike="noStrike" cap="none" normalizeH="0" baseline="0" dirty="0">
                <a:ln>
                  <a:noFill/>
                </a:ln>
                <a:solidFill>
                  <a:schemeClr val="tx1"/>
                </a:solidFill>
                <a:effectLst/>
                <a:latin typeface="+mj-lt"/>
              </a:rPr>
              <a:t> – Existing systems rely on fixed models/APIs, offering limited customization or tuning for specific use cases.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Slow or Crowdsourced Identification</a:t>
            </a:r>
            <a:r>
              <a:rPr kumimoji="0" lang="en-US" altLang="en-US" sz="1600" b="0" i="0" u="none" strike="noStrike" cap="none" normalizeH="0" baseline="0" dirty="0">
                <a:ln>
                  <a:noFill/>
                </a:ln>
                <a:solidFill>
                  <a:schemeClr val="tx1"/>
                </a:solidFill>
                <a:effectLst/>
                <a:latin typeface="+mj-lt"/>
              </a:rPr>
              <a:t> – Platforms like </a:t>
            </a:r>
            <a:r>
              <a:rPr kumimoji="0" lang="en-US" altLang="en-US" sz="1600" b="1" i="0" u="none" strike="noStrike" cap="none" normalizeH="0" baseline="0" dirty="0" err="1">
                <a:ln>
                  <a:noFill/>
                </a:ln>
                <a:solidFill>
                  <a:schemeClr val="tx1"/>
                </a:solidFill>
                <a:effectLst/>
                <a:latin typeface="+mj-lt"/>
              </a:rPr>
              <a:t>iNaturalist</a:t>
            </a:r>
            <a:r>
              <a:rPr kumimoji="0" lang="en-US" altLang="en-US" sz="1600" b="0" i="0" u="none" strike="noStrike" cap="none" normalizeH="0" baseline="0" dirty="0">
                <a:ln>
                  <a:noFill/>
                </a:ln>
                <a:solidFill>
                  <a:schemeClr val="tx1"/>
                </a:solidFill>
                <a:effectLst/>
                <a:latin typeface="+mj-lt"/>
              </a:rPr>
              <a:t> depend on user community input, delaying results.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No Multi-Category Integration</a:t>
            </a:r>
            <a:r>
              <a:rPr kumimoji="0" lang="en-US" altLang="en-US" sz="1600" b="0" i="0" u="none" strike="noStrike" cap="none" normalizeH="0" baseline="0" dirty="0">
                <a:ln>
                  <a:noFill/>
                </a:ln>
                <a:solidFill>
                  <a:schemeClr val="tx1"/>
                </a:solidFill>
                <a:effectLst/>
                <a:latin typeface="+mj-lt"/>
              </a:rPr>
              <a:t> – None offer combined identification of </a:t>
            </a:r>
            <a:r>
              <a:rPr kumimoji="0" lang="en-US" altLang="en-US" sz="1600" b="1" i="0" u="none" strike="noStrike" cap="none" normalizeH="0" baseline="0" dirty="0">
                <a:ln>
                  <a:noFill/>
                </a:ln>
                <a:solidFill>
                  <a:schemeClr val="tx1"/>
                </a:solidFill>
                <a:effectLst/>
                <a:latin typeface="+mj-lt"/>
              </a:rPr>
              <a:t>wildlife, monuments, landscapes, and historical figures</a:t>
            </a:r>
            <a:r>
              <a:rPr kumimoji="0" lang="en-US" altLang="en-US" sz="1600" b="0" i="0" u="none" strike="noStrike" cap="none" normalizeH="0" baseline="0" dirty="0">
                <a:ln>
                  <a:noFill/>
                </a:ln>
                <a:solidFill>
                  <a:schemeClr val="tx1"/>
                </a:solidFill>
                <a:effectLst/>
                <a:latin typeface="+mj-lt"/>
              </a:rPr>
              <a:t> in one app.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09600" y="1183341"/>
            <a:ext cx="10972800" cy="1009353"/>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a:r>
              <a:rPr lang="en-IN" altLang="x-none" sz="3200" b="1" dirty="0">
                <a:solidFill>
                  <a:schemeClr val="bg1"/>
                </a:solidFill>
                <a:latin typeface="Times New Roman" panose="02020603050405020304" pitchFamily="18" charset="0"/>
                <a:cs typeface="Times New Roman" panose="02020603050405020304" pitchFamily="18" charset="0"/>
              </a:rPr>
              <a:t>Proposed System </a:t>
            </a:r>
          </a:p>
        </p:txBody>
      </p:sp>
      <p:pic>
        <p:nvPicPr>
          <p:cNvPr id="4100" name="Picture 2" descr="C:\Users\ravikanthvarma\Desktop\mlrit.jpg"/>
          <p:cNvPicPr>
            <a:picLocks noChangeAspect="1"/>
          </p:cNvPicPr>
          <p:nvPr/>
        </p:nvPicPr>
        <p:blipFill>
          <a:blip r:embed="rId2"/>
          <a:stretch>
            <a:fillRect/>
          </a:stretch>
        </p:blipFill>
        <p:spPr>
          <a:xfrm>
            <a:off x="609600" y="45001"/>
            <a:ext cx="10972800" cy="949325"/>
          </a:xfrm>
          <a:prstGeom prst="rect">
            <a:avLst/>
          </a:prstGeom>
          <a:noFill/>
          <a:ln w="9525">
            <a:noFill/>
          </a:ln>
        </p:spPr>
      </p:pic>
      <p:sp>
        <p:nvSpPr>
          <p:cNvPr id="3" name="TextBox 2">
            <a:extLst>
              <a:ext uri="{FF2B5EF4-FFF2-40B4-BE49-F238E27FC236}">
                <a16:creationId xmlns:a16="http://schemas.microsoft.com/office/drawing/2014/main" id="{7318617B-BC5D-FE4E-94C9-2D7891737498}"/>
              </a:ext>
            </a:extLst>
          </p:cNvPr>
          <p:cNvSpPr txBox="1"/>
          <p:nvPr/>
        </p:nvSpPr>
        <p:spPr>
          <a:xfrm>
            <a:off x="11025546" y="6272981"/>
            <a:ext cx="953729" cy="369332"/>
          </a:xfrm>
          <a:prstGeom prst="rect">
            <a:avLst/>
          </a:prstGeom>
          <a:noFill/>
        </p:spPr>
        <p:txBody>
          <a:bodyPr wrap="square" rtlCol="0">
            <a:spAutoFit/>
          </a:bodyPr>
          <a:lstStyle/>
          <a:p>
            <a:r>
              <a:rPr lang="en-GB" dirty="0"/>
              <a:t>Slide 8</a:t>
            </a:r>
            <a:endParaRPr lang="en-IN" dirty="0"/>
          </a:p>
        </p:txBody>
      </p:sp>
      <p:sp>
        <p:nvSpPr>
          <p:cNvPr id="9" name="TextBox 8">
            <a:extLst>
              <a:ext uri="{FF2B5EF4-FFF2-40B4-BE49-F238E27FC236}">
                <a16:creationId xmlns:a16="http://schemas.microsoft.com/office/drawing/2014/main" id="{88D97ACF-E454-A76E-AFE8-9FC8C646926B}"/>
              </a:ext>
            </a:extLst>
          </p:cNvPr>
          <p:cNvSpPr txBox="1"/>
          <p:nvPr/>
        </p:nvSpPr>
        <p:spPr>
          <a:xfrm>
            <a:off x="755780" y="2192694"/>
            <a:ext cx="10972800" cy="2960875"/>
          </a:xfrm>
          <a:prstGeom prst="rect">
            <a:avLst/>
          </a:prstGeom>
          <a:noFill/>
        </p:spPr>
        <p:txBody>
          <a:bodyPr wrap="square">
            <a:spAutoFit/>
          </a:bodyPr>
          <a:lstStyle/>
          <a:p>
            <a:pPr marL="171450" indent="-171450">
              <a:lnSpc>
                <a:spcPct val="150000"/>
              </a:lnSpc>
              <a:buSzPts val="1400"/>
              <a:buFont typeface="Arial" panose="020B0604020202020204" pitchFamily="34" charset="0"/>
              <a:buChar char="•"/>
            </a:pPr>
            <a:r>
              <a:rPr lang="en-US" sz="1800" b="1" dirty="0"/>
              <a:t>Hybrid AI Approach</a:t>
            </a:r>
            <a:r>
              <a:rPr lang="en-US" sz="1800" dirty="0"/>
              <a:t> – Offline AI (EfficientNetV2 + TensorFlow Lite) + Online APIs (</a:t>
            </a:r>
            <a:r>
              <a:rPr lang="en-US" sz="1800" dirty="0" err="1"/>
              <a:t>PlantNet</a:t>
            </a:r>
            <a:r>
              <a:rPr lang="en-US" sz="1800" dirty="0"/>
              <a:t>, Google Vision, Wikipedia).</a:t>
            </a:r>
          </a:p>
          <a:p>
            <a:pPr marL="171450" indent="-171450">
              <a:lnSpc>
                <a:spcPct val="150000"/>
              </a:lnSpc>
              <a:buSzPts val="1400"/>
              <a:buFont typeface="Arial" panose="020B0604020202020204" pitchFamily="34" charset="0"/>
              <a:buChar char="•"/>
            </a:pPr>
            <a:r>
              <a:rPr lang="en-US" sz="1800" b="1" dirty="0"/>
              <a:t>Offline &amp; Fast Recognition</a:t>
            </a:r>
            <a:r>
              <a:rPr lang="en-US" sz="1800" dirty="0"/>
              <a:t> – Identifies wildlife, monuments and landscapes without internet.</a:t>
            </a:r>
          </a:p>
          <a:p>
            <a:pPr marL="171450" indent="-171450">
              <a:lnSpc>
                <a:spcPct val="150000"/>
              </a:lnSpc>
              <a:buSzPts val="1400"/>
              <a:buFont typeface="Arial" panose="020B0604020202020204" pitchFamily="34" charset="0"/>
              <a:buChar char="•"/>
            </a:pPr>
            <a:r>
              <a:rPr lang="en-US" sz="1800" b="1" dirty="0"/>
              <a:t>Seamless API Integration</a:t>
            </a:r>
            <a:r>
              <a:rPr lang="en-US" sz="1800" dirty="0"/>
              <a:t> – </a:t>
            </a:r>
            <a:r>
              <a:rPr lang="en-US" sz="1800" dirty="0" err="1"/>
              <a:t>PlantNet</a:t>
            </a:r>
            <a:r>
              <a:rPr lang="en-US" sz="1800" dirty="0"/>
              <a:t> (wildlife data), Google Vision (image recognition), Wikipedia (detailed info).</a:t>
            </a:r>
          </a:p>
          <a:p>
            <a:pPr marL="171450" indent="-171450">
              <a:lnSpc>
                <a:spcPct val="150000"/>
              </a:lnSpc>
              <a:buSzPts val="1400"/>
              <a:buFont typeface="Arial" panose="020B0604020202020204" pitchFamily="34" charset="0"/>
              <a:buChar char="•"/>
            </a:pPr>
            <a:r>
              <a:rPr lang="en-US" sz="1800" b="1" dirty="0"/>
              <a:t>Key Advantage</a:t>
            </a:r>
            <a:r>
              <a:rPr lang="en-US" sz="1800" dirty="0"/>
              <a:t> –  Combines AI-powered offline &amp; online recognition for an accurate, fast, and cost-efficient experience.</a:t>
            </a:r>
          </a:p>
        </p:txBody>
      </p:sp>
      <p:sp>
        <p:nvSpPr>
          <p:cNvPr id="10" name="TextBox 9">
            <a:extLst>
              <a:ext uri="{FF2B5EF4-FFF2-40B4-BE49-F238E27FC236}">
                <a16:creationId xmlns:a16="http://schemas.microsoft.com/office/drawing/2014/main" id="{200C734A-C990-0FD2-8CB7-1DAC27294056}"/>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704850" y="1183341"/>
            <a:ext cx="10972800" cy="618565"/>
          </a:xfrm>
          <a:solidFill>
            <a:schemeClr val="accent1"/>
          </a:solidFill>
          <a:ln w="25400">
            <a:solidFill>
              <a:schemeClr val="accent1">
                <a:shade val="50000"/>
              </a:schemeClr>
            </a:solidFill>
          </a:ln>
          <a:effectLst/>
          <a:sp3d prstMaterial="plastic"/>
        </p:spPr>
        <p:style>
          <a:lnRef idx="2">
            <a:schemeClr val="accent1">
              <a:shade val="50000"/>
            </a:schemeClr>
          </a:lnRef>
          <a:fillRef idx="1">
            <a:schemeClr val="accent1"/>
          </a:fillRef>
          <a:effectRef idx="0">
            <a:schemeClr val="accent1"/>
          </a:effectRef>
          <a:fontRef idx="minor">
            <a:schemeClr val="lt1"/>
          </a:fontRef>
        </p:style>
        <p:txBody>
          <a:bodyPr vert="horz" anchor="ctr">
            <a:normAutofit/>
            <a:scene3d>
              <a:camera prst="orthographicFront"/>
              <a:lightRig rig="soft" dir="t">
                <a:rot lat="0" lon="0" rev="16800000"/>
              </a:lightRig>
            </a:scene3d>
            <a:sp3d prstMaterial="softEdge">
              <a:bevelT w="38100" h="38100"/>
            </a:sp3d>
          </a:bodyPr>
          <a:lstStyle/>
          <a:p>
            <a:pPr algn="ctr"/>
            <a:r>
              <a:rPr lang="en-IN" altLang="x-none" sz="3200" b="1" dirty="0">
                <a:solidFill>
                  <a:schemeClr val="bg1"/>
                </a:solidFill>
                <a:latin typeface="Times New Roman" panose="02020603050405020304" pitchFamily="18" charset="0"/>
                <a:cs typeface="Times New Roman" panose="02020603050405020304" pitchFamily="18" charset="0"/>
              </a:rPr>
              <a:t>Architecture</a:t>
            </a:r>
          </a:p>
        </p:txBody>
      </p:sp>
      <p:pic>
        <p:nvPicPr>
          <p:cNvPr id="4100" name="Picture 2" descr="C:\Users\ravikanthvarma\Desktop\mlrit.jpg"/>
          <p:cNvPicPr>
            <a:picLocks noChangeAspect="1"/>
          </p:cNvPicPr>
          <p:nvPr/>
        </p:nvPicPr>
        <p:blipFill>
          <a:blip r:embed="rId2"/>
          <a:stretch>
            <a:fillRect/>
          </a:stretch>
        </p:blipFill>
        <p:spPr>
          <a:xfrm>
            <a:off x="704850" y="79375"/>
            <a:ext cx="10972800" cy="949325"/>
          </a:xfrm>
          <a:prstGeom prst="rect">
            <a:avLst/>
          </a:prstGeom>
          <a:noFill/>
          <a:ln w="9525">
            <a:noFill/>
          </a:ln>
        </p:spPr>
      </p:pic>
      <p:sp>
        <p:nvSpPr>
          <p:cNvPr id="2" name="TextBox 1">
            <a:extLst>
              <a:ext uri="{FF2B5EF4-FFF2-40B4-BE49-F238E27FC236}">
                <a16:creationId xmlns:a16="http://schemas.microsoft.com/office/drawing/2014/main" id="{E86CA0EF-C3D2-97CF-8F0F-50F8F9872BAF}"/>
              </a:ext>
            </a:extLst>
          </p:cNvPr>
          <p:cNvSpPr txBox="1"/>
          <p:nvPr/>
        </p:nvSpPr>
        <p:spPr>
          <a:xfrm>
            <a:off x="11025546" y="6272981"/>
            <a:ext cx="953729" cy="369332"/>
          </a:xfrm>
          <a:prstGeom prst="rect">
            <a:avLst/>
          </a:prstGeom>
          <a:noFill/>
        </p:spPr>
        <p:txBody>
          <a:bodyPr wrap="square" rtlCol="0">
            <a:spAutoFit/>
          </a:bodyPr>
          <a:lstStyle/>
          <a:p>
            <a:r>
              <a:rPr lang="en-GB" dirty="0"/>
              <a:t>Slide 9</a:t>
            </a:r>
            <a:endParaRPr lang="en-IN" dirty="0"/>
          </a:p>
        </p:txBody>
      </p:sp>
      <p:sp>
        <p:nvSpPr>
          <p:cNvPr id="19" name="TextBox 18">
            <a:extLst>
              <a:ext uri="{FF2B5EF4-FFF2-40B4-BE49-F238E27FC236}">
                <a16:creationId xmlns:a16="http://schemas.microsoft.com/office/drawing/2014/main" id="{BECB8CC7-50E3-E337-1B39-97DC9C10E63B}"/>
              </a:ext>
            </a:extLst>
          </p:cNvPr>
          <p:cNvSpPr txBox="1"/>
          <p:nvPr/>
        </p:nvSpPr>
        <p:spPr>
          <a:xfrm>
            <a:off x="657225" y="6315928"/>
            <a:ext cx="12586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Batch No. B14</a:t>
            </a:r>
          </a:p>
        </p:txBody>
      </p:sp>
      <p:pic>
        <p:nvPicPr>
          <p:cNvPr id="8" name="Content Placeholder 7">
            <a:extLst>
              <a:ext uri="{FF2B5EF4-FFF2-40B4-BE49-F238E27FC236}">
                <a16:creationId xmlns:a16="http://schemas.microsoft.com/office/drawing/2014/main" id="{CB5780AB-6D2D-D9DA-923C-7486483E0D4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2496" y="1825625"/>
            <a:ext cx="6527007"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1004</TotalTime>
  <Words>1469</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Display</vt:lpstr>
      <vt:lpstr>Arial</vt:lpstr>
      <vt:lpstr>Arial Unicode MS</vt:lpstr>
      <vt:lpstr>Calibri</vt:lpstr>
      <vt:lpstr>Times New Roman</vt:lpstr>
      <vt:lpstr>Wingdings</vt:lpstr>
      <vt:lpstr>Wingdings 2</vt:lpstr>
      <vt:lpstr>Office Theme</vt:lpstr>
      <vt:lpstr>MINI Project  Presentation On WildDiscover: AI-Powered Wildlife &amp; Landmark Explorer </vt:lpstr>
      <vt:lpstr>Contents</vt:lpstr>
      <vt:lpstr>Abstract</vt:lpstr>
      <vt:lpstr>Introduction </vt:lpstr>
      <vt:lpstr>Literature Survey</vt:lpstr>
      <vt:lpstr> Existing System </vt:lpstr>
      <vt:lpstr>Disadvantages of Existing System</vt:lpstr>
      <vt:lpstr>Proposed System </vt:lpstr>
      <vt:lpstr>Architecture</vt:lpstr>
      <vt:lpstr>Implementation(Step by step process)</vt:lpstr>
      <vt:lpstr>Implementation(Step by step process)</vt:lpstr>
      <vt:lpstr>Result and Discussion</vt:lpstr>
      <vt:lpstr>Result and Discussion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wi-fi jammer   guide name: para upendar</dc:title>
  <dc:creator>ansulbhaskar770@gmail.com</dc:creator>
  <cp:lastModifiedBy>Kadigidda Mithun Reddy</cp:lastModifiedBy>
  <cp:revision>63</cp:revision>
  <cp:lastPrinted>2025-04-30T09:37:56Z</cp:lastPrinted>
  <dcterms:created xsi:type="dcterms:W3CDTF">2022-12-02T15:58:00Z</dcterms:created>
  <dcterms:modified xsi:type="dcterms:W3CDTF">2025-05-01T18:16:08Z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KeyPoints">
    <vt:lpwstr/>
  </property>
  <property fmtid="{D5CDD505-2E9C-101B-9397-08002B2CF9AE}" pid="4" name="ICV">
    <vt:lpwstr>1E5621F69B6E4550B3511E6F6F5AFA4C_12</vt:lpwstr>
  </property>
  <property fmtid="{D5CDD505-2E9C-101B-9397-08002B2CF9AE}" pid="5" name="KSOProductBuildVer">
    <vt:lpwstr>1033-12.2.0.20326</vt:lpwstr>
  </property>
</Properties>
</file>