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Oswald Bold" charset="1" panose="00000800000000000000"/>
      <p:regular r:id="rId27"/>
    </p:embeddedFont>
    <p:embeddedFont>
      <p:font typeface="DM Sans" charset="1" panose="00000000000000000000"/>
      <p:regular r:id="rId28"/>
    </p:embeddedFont>
    <p:embeddedFont>
      <p:font typeface="DM Sans Bold" charset="1" panose="00000000000000000000"/>
      <p:regular r:id="rId29"/>
    </p:embeddedFont>
    <p:embeddedFont>
      <p:font typeface="Open Sauce Bold" charset="1" panose="00000800000000000000"/>
      <p:regular r:id="rId30"/>
    </p:embeddedFont>
    <p:embeddedFont>
      <p:font typeface="Open Sauce" charset="1" panose="00000500000000000000"/>
      <p:regular r:id="rId31"/>
    </p:embeddedFont>
    <p:embeddedFont>
      <p:font typeface="DM Sans Italics" charset="1" panose="00000000000000000000"/>
      <p:regular r:id="rId32"/>
    </p:embeddedFont>
    <p:embeddedFont>
      <p:font typeface="Oswald" charset="1" panose="00000500000000000000"/>
      <p:regular r:id="rId33"/>
    </p:embeddedFont>
    <p:embeddedFont>
      <p:font typeface="Montserrat Light" charset="1" panose="000004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2" Target="../media/image8.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 Id="rId9"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 Id="rId8" Target="../media/image3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6.png" Type="http://schemas.openxmlformats.org/officeDocument/2006/relationships/image"/><Relationship Id="rId7" Target="../media/image3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8.png" Type="http://schemas.openxmlformats.org/officeDocument/2006/relationships/image"/><Relationship Id="rId7" Target="../media/image3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4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41.png" Type="http://schemas.openxmlformats.org/officeDocument/2006/relationships/image"/><Relationship Id="rId7" Target="../media/image4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4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4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22553" y="-4629150"/>
            <a:ext cx="9022634" cy="9258300"/>
          </a:xfrm>
          <a:custGeom>
            <a:avLst/>
            <a:gdLst/>
            <a:ahLst/>
            <a:cxnLst/>
            <a:rect r="r" b="b" t="t" l="l"/>
            <a:pathLst>
              <a:path h="9258300" w="9022634">
                <a:moveTo>
                  <a:pt x="0" y="0"/>
                </a:moveTo>
                <a:lnTo>
                  <a:pt x="9022635" y="0"/>
                </a:lnTo>
                <a:lnTo>
                  <a:pt x="9022635"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236347" y="3202251"/>
            <a:ext cx="9815307" cy="4208864"/>
            <a:chOff x="0" y="0"/>
            <a:chExt cx="1895495" cy="812800"/>
          </a:xfrm>
        </p:grpSpPr>
        <p:sp>
          <p:nvSpPr>
            <p:cNvPr name="Freeform 5" id="5"/>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5597897" y="0"/>
            <a:ext cx="2690103" cy="1811234"/>
          </a:xfrm>
          <a:custGeom>
            <a:avLst/>
            <a:gdLst/>
            <a:ahLst/>
            <a:cxnLst/>
            <a:rect r="r" b="b" t="t" l="l"/>
            <a:pathLst>
              <a:path h="1811234" w="2690103">
                <a:moveTo>
                  <a:pt x="0" y="0"/>
                </a:moveTo>
                <a:lnTo>
                  <a:pt x="2690103" y="0"/>
                </a:lnTo>
                <a:lnTo>
                  <a:pt x="2690103" y="1811234"/>
                </a:lnTo>
                <a:lnTo>
                  <a:pt x="0" y="1811234"/>
                </a:lnTo>
                <a:lnTo>
                  <a:pt x="0" y="0"/>
                </a:lnTo>
                <a:close/>
              </a:path>
            </a:pathLst>
          </a:custGeom>
          <a:blipFill>
            <a:blip r:embed="rId4"/>
            <a:stretch>
              <a:fillRect l="0" t="0" r="0" b="0"/>
            </a:stretch>
          </a:blipFill>
        </p:spPr>
      </p:sp>
      <p:sp>
        <p:nvSpPr>
          <p:cNvPr name="Freeform 8" id="8"/>
          <p:cNvSpPr/>
          <p:nvPr/>
        </p:nvSpPr>
        <p:spPr>
          <a:xfrm flipH="false" flipV="false" rot="0">
            <a:off x="12147408" y="5306683"/>
            <a:ext cx="927204" cy="1847688"/>
          </a:xfrm>
          <a:custGeom>
            <a:avLst/>
            <a:gdLst/>
            <a:ahLst/>
            <a:cxnLst/>
            <a:rect r="r" b="b" t="t" l="l"/>
            <a:pathLst>
              <a:path h="1847688" w="927204">
                <a:moveTo>
                  <a:pt x="0" y="0"/>
                </a:moveTo>
                <a:lnTo>
                  <a:pt x="927204" y="0"/>
                </a:lnTo>
                <a:lnTo>
                  <a:pt x="927204" y="1847688"/>
                </a:lnTo>
                <a:lnTo>
                  <a:pt x="0" y="18476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236347" y="3974410"/>
            <a:ext cx="9815307" cy="2420983"/>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BREAST CANCER DETECTION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704631" y="7123482"/>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994936" y="8762314"/>
            <a:ext cx="1268693" cy="1211025"/>
          </a:xfrm>
          <a:custGeom>
            <a:avLst/>
            <a:gdLst/>
            <a:ahLst/>
            <a:cxnLst/>
            <a:rect r="r" b="b" t="t" l="l"/>
            <a:pathLst>
              <a:path h="1211025" w="1268693">
                <a:moveTo>
                  <a:pt x="0" y="0"/>
                </a:moveTo>
                <a:lnTo>
                  <a:pt x="1268693" y="0"/>
                </a:lnTo>
                <a:lnTo>
                  <a:pt x="1268693" y="1211026"/>
                </a:lnTo>
                <a:lnTo>
                  <a:pt x="0" y="1211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2950138" y="5437209"/>
            <a:ext cx="5358289" cy="1616811"/>
            <a:chOff x="0" y="0"/>
            <a:chExt cx="1411237" cy="425827"/>
          </a:xfrm>
        </p:grpSpPr>
        <p:sp>
          <p:nvSpPr>
            <p:cNvPr name="Freeform 6" id="6"/>
            <p:cNvSpPr/>
            <p:nvPr/>
          </p:nvSpPr>
          <p:spPr>
            <a:xfrm flipH="false" flipV="false" rot="0">
              <a:off x="0" y="0"/>
              <a:ext cx="1411237" cy="425827"/>
            </a:xfrm>
            <a:custGeom>
              <a:avLst/>
              <a:gdLst/>
              <a:ahLst/>
              <a:cxnLst/>
              <a:rect r="r" b="b" t="t" l="l"/>
              <a:pathLst>
                <a:path h="425827" w="1411237">
                  <a:moveTo>
                    <a:pt x="0" y="0"/>
                  </a:moveTo>
                  <a:lnTo>
                    <a:pt x="1411237" y="0"/>
                  </a:lnTo>
                  <a:lnTo>
                    <a:pt x="1411237" y="425827"/>
                  </a:lnTo>
                  <a:lnTo>
                    <a:pt x="0" y="425827"/>
                  </a:lnTo>
                  <a:close/>
                </a:path>
              </a:pathLst>
            </a:custGeom>
            <a:solidFill>
              <a:srgbClr val="1A1A1A"/>
            </a:solidFill>
          </p:spPr>
        </p:sp>
        <p:sp>
          <p:nvSpPr>
            <p:cNvPr name="TextBox 7" id="7"/>
            <p:cNvSpPr txBox="true"/>
            <p:nvPr/>
          </p:nvSpPr>
          <p:spPr>
            <a:xfrm>
              <a:off x="0" y="-57150"/>
              <a:ext cx="1411237" cy="482977"/>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 Decision Trees</a:t>
              </a:r>
            </a:p>
          </p:txBody>
        </p:sp>
      </p:grpSp>
      <p:sp>
        <p:nvSpPr>
          <p:cNvPr name="TextBox 8" id="8"/>
          <p:cNvSpPr txBox="true"/>
          <p:nvPr/>
        </p:nvSpPr>
        <p:spPr>
          <a:xfrm rot="0">
            <a:off x="2234699" y="1239406"/>
            <a:ext cx="14063240" cy="1023809"/>
          </a:xfrm>
          <a:prstGeom prst="rect">
            <a:avLst/>
          </a:prstGeom>
        </p:spPr>
        <p:txBody>
          <a:bodyPr anchor="t" rtlCol="false" tIns="0" lIns="0" bIns="0" rIns="0">
            <a:spAutoFit/>
          </a:bodyPr>
          <a:lstStyle/>
          <a:p>
            <a:pPr algn="ctr">
              <a:lnSpc>
                <a:spcPts val="8345"/>
              </a:lnSpc>
            </a:pPr>
            <a:r>
              <a:rPr lang="en-US" b="true" sz="6047" spc="320">
                <a:solidFill>
                  <a:srgbClr val="231F20"/>
                </a:solidFill>
                <a:latin typeface="Oswald Bold"/>
                <a:ea typeface="Oswald Bold"/>
                <a:cs typeface="Oswald Bold"/>
                <a:sym typeface="Oswald Bold"/>
              </a:rPr>
              <a:t>ALGORITHMS FOR EARLY DETECTION</a:t>
            </a:r>
          </a:p>
        </p:txBody>
      </p:sp>
      <p:grpSp>
        <p:nvGrpSpPr>
          <p:cNvPr name="Group 9" id="9"/>
          <p:cNvGrpSpPr/>
          <p:nvPr/>
        </p:nvGrpSpPr>
        <p:grpSpPr>
          <a:xfrm rot="0">
            <a:off x="6596614" y="3295612"/>
            <a:ext cx="5339409" cy="1616811"/>
            <a:chOff x="0" y="0"/>
            <a:chExt cx="1406264" cy="425827"/>
          </a:xfrm>
        </p:grpSpPr>
        <p:sp>
          <p:nvSpPr>
            <p:cNvPr name="Freeform 10" id="10"/>
            <p:cNvSpPr/>
            <p:nvPr/>
          </p:nvSpPr>
          <p:spPr>
            <a:xfrm flipH="false" flipV="false" rot="0">
              <a:off x="0" y="0"/>
              <a:ext cx="1406264" cy="425827"/>
            </a:xfrm>
            <a:custGeom>
              <a:avLst/>
              <a:gdLst/>
              <a:ahLst/>
              <a:cxnLst/>
              <a:rect r="r" b="b" t="t" l="l"/>
              <a:pathLst>
                <a:path h="425827" w="1406264">
                  <a:moveTo>
                    <a:pt x="0" y="0"/>
                  </a:moveTo>
                  <a:lnTo>
                    <a:pt x="1406264" y="0"/>
                  </a:lnTo>
                  <a:lnTo>
                    <a:pt x="1406264" y="425827"/>
                  </a:lnTo>
                  <a:lnTo>
                    <a:pt x="0" y="425827"/>
                  </a:lnTo>
                  <a:close/>
                </a:path>
              </a:pathLst>
            </a:custGeom>
            <a:solidFill>
              <a:srgbClr val="1A1A1A"/>
            </a:solidFill>
          </p:spPr>
        </p:sp>
        <p:sp>
          <p:nvSpPr>
            <p:cNvPr name="TextBox 11" id="11"/>
            <p:cNvSpPr txBox="true"/>
            <p:nvPr/>
          </p:nvSpPr>
          <p:spPr>
            <a:xfrm>
              <a:off x="0" y="-57150"/>
              <a:ext cx="1406264" cy="482977"/>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Support Vector Machines (SVM)</a:t>
              </a:r>
            </a:p>
          </p:txBody>
        </p:sp>
      </p:grpSp>
      <p:grpSp>
        <p:nvGrpSpPr>
          <p:cNvPr name="Group 12" id="12"/>
          <p:cNvGrpSpPr/>
          <p:nvPr/>
        </p:nvGrpSpPr>
        <p:grpSpPr>
          <a:xfrm rot="0">
            <a:off x="10656282" y="5437209"/>
            <a:ext cx="5358289" cy="1616811"/>
            <a:chOff x="0" y="0"/>
            <a:chExt cx="1411237" cy="425827"/>
          </a:xfrm>
        </p:grpSpPr>
        <p:sp>
          <p:nvSpPr>
            <p:cNvPr name="Freeform 13" id="13"/>
            <p:cNvSpPr/>
            <p:nvPr/>
          </p:nvSpPr>
          <p:spPr>
            <a:xfrm flipH="false" flipV="false" rot="0">
              <a:off x="0" y="0"/>
              <a:ext cx="1411237" cy="425827"/>
            </a:xfrm>
            <a:custGeom>
              <a:avLst/>
              <a:gdLst/>
              <a:ahLst/>
              <a:cxnLst/>
              <a:rect r="r" b="b" t="t" l="l"/>
              <a:pathLst>
                <a:path h="425827" w="1411237">
                  <a:moveTo>
                    <a:pt x="0" y="0"/>
                  </a:moveTo>
                  <a:lnTo>
                    <a:pt x="1411237" y="0"/>
                  </a:lnTo>
                  <a:lnTo>
                    <a:pt x="1411237" y="425827"/>
                  </a:lnTo>
                  <a:lnTo>
                    <a:pt x="0" y="425827"/>
                  </a:lnTo>
                  <a:close/>
                </a:path>
              </a:pathLst>
            </a:custGeom>
            <a:solidFill>
              <a:srgbClr val="1A1A1A"/>
            </a:solidFill>
          </p:spPr>
        </p:sp>
        <p:sp>
          <p:nvSpPr>
            <p:cNvPr name="TextBox 14" id="14"/>
            <p:cNvSpPr txBox="true"/>
            <p:nvPr/>
          </p:nvSpPr>
          <p:spPr>
            <a:xfrm>
              <a:off x="0" y="-57150"/>
              <a:ext cx="1411237" cy="482977"/>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Neural Networks</a:t>
              </a:r>
            </a:p>
          </p:txBody>
        </p:sp>
      </p:grpSp>
      <p:sp>
        <p:nvSpPr>
          <p:cNvPr name="Freeform 15" id="1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8704631" y="9711343"/>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4479722" y="7339770"/>
            <a:ext cx="7673056" cy="7673056"/>
          </a:xfrm>
          <a:custGeom>
            <a:avLst/>
            <a:gdLst/>
            <a:ahLst/>
            <a:cxnLst/>
            <a:rect r="r" b="b" t="t" l="l"/>
            <a:pathLst>
              <a:path h="7673056" w="7673056">
                <a:moveTo>
                  <a:pt x="0" y="0"/>
                </a:moveTo>
                <a:lnTo>
                  <a:pt x="7673055" y="0"/>
                </a:lnTo>
                <a:lnTo>
                  <a:pt x="7673055" y="7673056"/>
                </a:lnTo>
                <a:lnTo>
                  <a:pt x="0" y="76730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11645308" y="8431074"/>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0" id="20"/>
          <p:cNvGrpSpPr/>
          <p:nvPr/>
        </p:nvGrpSpPr>
        <p:grpSpPr>
          <a:xfrm rot="0">
            <a:off x="6986169" y="7577895"/>
            <a:ext cx="5358289" cy="1774394"/>
            <a:chOff x="0" y="0"/>
            <a:chExt cx="1411237" cy="467330"/>
          </a:xfrm>
        </p:grpSpPr>
        <p:sp>
          <p:nvSpPr>
            <p:cNvPr name="Freeform 21" id="21"/>
            <p:cNvSpPr/>
            <p:nvPr/>
          </p:nvSpPr>
          <p:spPr>
            <a:xfrm flipH="false" flipV="false" rot="0">
              <a:off x="0" y="0"/>
              <a:ext cx="1411237" cy="467330"/>
            </a:xfrm>
            <a:custGeom>
              <a:avLst/>
              <a:gdLst/>
              <a:ahLst/>
              <a:cxnLst/>
              <a:rect r="r" b="b" t="t" l="l"/>
              <a:pathLst>
                <a:path h="467330" w="1411237">
                  <a:moveTo>
                    <a:pt x="0" y="0"/>
                  </a:moveTo>
                  <a:lnTo>
                    <a:pt x="1411237" y="0"/>
                  </a:lnTo>
                  <a:lnTo>
                    <a:pt x="1411237" y="467330"/>
                  </a:lnTo>
                  <a:lnTo>
                    <a:pt x="0" y="467330"/>
                  </a:lnTo>
                  <a:close/>
                </a:path>
              </a:pathLst>
            </a:custGeom>
            <a:solidFill>
              <a:srgbClr val="1A1A1A"/>
            </a:solidFill>
          </p:spPr>
        </p:sp>
        <p:sp>
          <p:nvSpPr>
            <p:cNvPr name="TextBox 22" id="22"/>
            <p:cNvSpPr txBox="true"/>
            <p:nvPr/>
          </p:nvSpPr>
          <p:spPr>
            <a:xfrm>
              <a:off x="0" y="-57150"/>
              <a:ext cx="1411237" cy="52448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 K-Nearest Neighbours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61367" y="1207516"/>
            <a:ext cx="9537014"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DATASET</a:t>
            </a:r>
          </a:p>
        </p:txBody>
      </p:sp>
      <p:grpSp>
        <p:nvGrpSpPr>
          <p:cNvPr name="Group 5" id="5"/>
          <p:cNvGrpSpPr/>
          <p:nvPr/>
        </p:nvGrpSpPr>
        <p:grpSpPr>
          <a:xfrm rot="0">
            <a:off x="16333169" y="8069439"/>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224419" y="-1349021"/>
            <a:ext cx="2094695" cy="2377721"/>
            <a:chOff x="0" y="0"/>
            <a:chExt cx="551689" cy="626231"/>
          </a:xfrm>
        </p:grpSpPr>
        <p:sp>
          <p:nvSpPr>
            <p:cNvPr name="Freeform 9" id="9"/>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0" id="10"/>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822928" y="3198927"/>
            <a:ext cx="8123846" cy="2497785"/>
            <a:chOff x="0" y="0"/>
            <a:chExt cx="1568847" cy="482363"/>
          </a:xfrm>
        </p:grpSpPr>
        <p:sp>
          <p:nvSpPr>
            <p:cNvPr name="Freeform 12" id="12"/>
            <p:cNvSpPr/>
            <p:nvPr/>
          </p:nvSpPr>
          <p:spPr>
            <a:xfrm flipH="false" flipV="false" rot="0">
              <a:off x="0" y="0"/>
              <a:ext cx="1568847" cy="482363"/>
            </a:xfrm>
            <a:custGeom>
              <a:avLst/>
              <a:gdLst/>
              <a:ahLst/>
              <a:cxnLst/>
              <a:rect r="r" b="b" t="t" l="l"/>
              <a:pathLst>
                <a:path h="482363" w="1568847">
                  <a:moveTo>
                    <a:pt x="0" y="0"/>
                  </a:moveTo>
                  <a:lnTo>
                    <a:pt x="1568847" y="0"/>
                  </a:lnTo>
                  <a:lnTo>
                    <a:pt x="1568847" y="482363"/>
                  </a:lnTo>
                  <a:lnTo>
                    <a:pt x="0" y="482363"/>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38100"/>
              <a:ext cx="1568847" cy="520463"/>
            </a:xfrm>
            <a:prstGeom prst="rect">
              <a:avLst/>
            </a:prstGeom>
          </p:spPr>
          <p:txBody>
            <a:bodyPr anchor="ctr" rtlCol="false" tIns="50800" lIns="50800" bIns="50800" rIns="50800"/>
            <a:lstStyle/>
            <a:p>
              <a:pPr algn="l">
                <a:lnSpc>
                  <a:spcPts val="3639"/>
                </a:lnSpc>
              </a:pPr>
              <a:r>
                <a:rPr lang="en-US" sz="2799">
                  <a:solidFill>
                    <a:srgbClr val="000000"/>
                  </a:solidFill>
                  <a:latin typeface="Open Sauce"/>
                  <a:ea typeface="Open Sauce"/>
                  <a:cs typeface="Open Sauce"/>
                  <a:sym typeface="Open Sauce"/>
                </a:rPr>
                <a:t>Dataset Overview:</a:t>
              </a:r>
            </a:p>
            <a:p>
              <a:pPr algn="l" marL="604516" indent="-302258" lvl="1">
                <a:lnSpc>
                  <a:spcPts val="3639"/>
                </a:lnSpc>
                <a:buFont typeface="Arial"/>
                <a:buChar char="•"/>
              </a:pPr>
              <a:r>
                <a:rPr lang="en-US" sz="2799">
                  <a:solidFill>
                    <a:srgbClr val="000000"/>
                  </a:solidFill>
                  <a:latin typeface="Open Sauce"/>
                  <a:ea typeface="Open Sauce"/>
                  <a:cs typeface="Open Sauce"/>
                  <a:sym typeface="Open Sauce"/>
                </a:rPr>
                <a:t>Source: UCI Machine Learning Repository.</a:t>
              </a:r>
            </a:p>
            <a:p>
              <a:pPr algn="l" marL="604516" indent="-302258" lvl="1">
                <a:lnSpc>
                  <a:spcPts val="3639"/>
                </a:lnSpc>
                <a:buFont typeface="Arial"/>
                <a:buChar char="•"/>
              </a:pPr>
              <a:r>
                <a:rPr lang="en-US" sz="2799">
                  <a:solidFill>
                    <a:srgbClr val="000000"/>
                  </a:solidFill>
                  <a:latin typeface="Open Sauce"/>
                  <a:ea typeface="Open Sauce"/>
                  <a:cs typeface="Open Sauce"/>
                  <a:sym typeface="Open Sauce"/>
                </a:rPr>
                <a:t>Purpose: Commonly used for breast cancer diagnosis research.</a:t>
              </a:r>
            </a:p>
            <a:p>
              <a:pPr algn="l">
                <a:lnSpc>
                  <a:spcPts val="3639"/>
                </a:lnSpc>
              </a:pPr>
            </a:p>
          </p:txBody>
        </p:sp>
      </p:grpSp>
      <p:grpSp>
        <p:nvGrpSpPr>
          <p:cNvPr name="Group 14" id="14"/>
          <p:cNvGrpSpPr/>
          <p:nvPr/>
        </p:nvGrpSpPr>
        <p:grpSpPr>
          <a:xfrm rot="0">
            <a:off x="7836458" y="5996615"/>
            <a:ext cx="8123846" cy="3869385"/>
            <a:chOff x="0" y="0"/>
            <a:chExt cx="1568847" cy="747241"/>
          </a:xfrm>
        </p:grpSpPr>
        <p:sp>
          <p:nvSpPr>
            <p:cNvPr name="Freeform 15" id="15"/>
            <p:cNvSpPr/>
            <p:nvPr/>
          </p:nvSpPr>
          <p:spPr>
            <a:xfrm flipH="false" flipV="false" rot="0">
              <a:off x="0" y="0"/>
              <a:ext cx="1568847" cy="747241"/>
            </a:xfrm>
            <a:custGeom>
              <a:avLst/>
              <a:gdLst/>
              <a:ahLst/>
              <a:cxnLst/>
              <a:rect r="r" b="b" t="t" l="l"/>
              <a:pathLst>
                <a:path h="747241" w="1568847">
                  <a:moveTo>
                    <a:pt x="0" y="0"/>
                  </a:moveTo>
                  <a:lnTo>
                    <a:pt x="1568847" y="0"/>
                  </a:lnTo>
                  <a:lnTo>
                    <a:pt x="1568847" y="747241"/>
                  </a:lnTo>
                  <a:lnTo>
                    <a:pt x="0" y="747241"/>
                  </a:lnTo>
                  <a:close/>
                </a:path>
              </a:pathLst>
            </a:custGeom>
            <a:solidFill>
              <a:srgbClr val="000000">
                <a:alpha val="0"/>
              </a:srgbClr>
            </a:solidFill>
            <a:ln w="38100" cap="sq">
              <a:solidFill>
                <a:srgbClr val="000000"/>
              </a:solidFill>
              <a:prstDash val="solid"/>
              <a:miter/>
            </a:ln>
          </p:spPr>
        </p:sp>
        <p:sp>
          <p:nvSpPr>
            <p:cNvPr name="TextBox 16" id="16"/>
            <p:cNvSpPr txBox="true"/>
            <p:nvPr/>
          </p:nvSpPr>
          <p:spPr>
            <a:xfrm>
              <a:off x="0" y="-38100"/>
              <a:ext cx="1568847" cy="785341"/>
            </a:xfrm>
            <a:prstGeom prst="rect">
              <a:avLst/>
            </a:prstGeom>
          </p:spPr>
          <p:txBody>
            <a:bodyPr anchor="ctr" rtlCol="false" tIns="50800" lIns="50800" bIns="50800" rIns="50800"/>
            <a:lstStyle/>
            <a:p>
              <a:pPr algn="l" marL="604516" indent="-302258" lvl="1">
                <a:lnSpc>
                  <a:spcPts val="3639"/>
                </a:lnSpc>
                <a:buFont typeface="Arial"/>
                <a:buChar char="•"/>
              </a:pPr>
              <a:r>
                <a:rPr lang="en-US" sz="2799">
                  <a:solidFill>
                    <a:srgbClr val="000000"/>
                  </a:solidFill>
                  <a:latin typeface="Open Sauce"/>
                  <a:ea typeface="Open Sauce"/>
                  <a:cs typeface="Open Sauce"/>
                  <a:sym typeface="Open Sauce"/>
                </a:rPr>
                <a:t>Dataset Features:</a:t>
              </a:r>
            </a:p>
            <a:p>
              <a:pPr algn="l" marL="1209032" indent="-403011" lvl="2">
                <a:lnSpc>
                  <a:spcPts val="3639"/>
                </a:lnSpc>
                <a:buFont typeface="Arial"/>
                <a:buChar char="⚬"/>
              </a:pPr>
              <a:r>
                <a:rPr lang="en-US" sz="2799">
                  <a:solidFill>
                    <a:srgbClr val="000000"/>
                  </a:solidFill>
                  <a:latin typeface="Open Sauce"/>
                  <a:ea typeface="Open Sauce"/>
                  <a:cs typeface="Open Sauce"/>
                  <a:sym typeface="Open Sauce"/>
                </a:rPr>
                <a:t>Contains features extracted from breast cell images, which are crucial for cancer detection.</a:t>
              </a:r>
            </a:p>
            <a:p>
              <a:pPr algn="l" marL="1209032" indent="-403011" lvl="2">
                <a:lnSpc>
                  <a:spcPts val="3639"/>
                </a:lnSpc>
                <a:buFont typeface="Arial"/>
                <a:buChar char="⚬"/>
              </a:pPr>
              <a:r>
                <a:rPr lang="en-US" sz="2799">
                  <a:solidFill>
                    <a:srgbClr val="000000"/>
                  </a:solidFill>
                  <a:latin typeface="Open Sauce"/>
                  <a:ea typeface="Open Sauce"/>
                  <a:cs typeface="Open Sauce"/>
                  <a:sym typeface="Open Sauce"/>
                </a:rPr>
                <a:t>Includes both malignant and benign samples for training the model effectively.</a:t>
              </a:r>
            </a:p>
            <a:p>
              <a:pPr algn="l">
                <a:lnSpc>
                  <a:spcPts val="363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542437" y="2383676"/>
            <a:ext cx="473676" cy="719673"/>
          </a:xfrm>
          <a:custGeom>
            <a:avLst/>
            <a:gdLst/>
            <a:ahLst/>
            <a:cxnLst/>
            <a:rect r="r" b="b" t="t" l="l"/>
            <a:pathLst>
              <a:path h="719673" w="473676">
                <a:moveTo>
                  <a:pt x="0" y="0"/>
                </a:moveTo>
                <a:lnTo>
                  <a:pt x="473676" y="0"/>
                </a:lnTo>
                <a:lnTo>
                  <a:pt x="473676" y="719674"/>
                </a:lnTo>
                <a:lnTo>
                  <a:pt x="0" y="7196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1825820" y="3265275"/>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658183" y="3427381"/>
            <a:ext cx="269591" cy="26959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2239936" y="4674280"/>
            <a:ext cx="2269330" cy="3056510"/>
          </a:xfrm>
          <a:prstGeom prst="rect">
            <a:avLst/>
          </a:prstGeom>
        </p:spPr>
        <p:txBody>
          <a:bodyPr anchor="t" rtlCol="false" tIns="0" lIns="0" bIns="0" rIns="0">
            <a:spAutoFit/>
          </a:bodyPr>
          <a:lstStyle/>
          <a:p>
            <a:pPr algn="ctr">
              <a:lnSpc>
                <a:spcPts val="3511"/>
              </a:lnSpc>
            </a:pPr>
            <a:r>
              <a:rPr lang="en-US" sz="2544" spc="249">
                <a:solidFill>
                  <a:srgbClr val="231F20"/>
                </a:solidFill>
                <a:latin typeface="DM Sans"/>
                <a:ea typeface="DM Sans"/>
                <a:cs typeface="DM Sans"/>
                <a:sym typeface="DM Sans"/>
              </a:rPr>
              <a:t>Import the Dataset.</a:t>
            </a:r>
          </a:p>
          <a:p>
            <a:pPr algn="ctr">
              <a:lnSpc>
                <a:spcPts val="3511"/>
              </a:lnSpc>
            </a:pPr>
            <a:r>
              <a:rPr lang="en-US" sz="2544" spc="249">
                <a:solidFill>
                  <a:srgbClr val="231F20"/>
                </a:solidFill>
                <a:latin typeface="DM Sans"/>
                <a:ea typeface="DM Sans"/>
                <a:cs typeface="DM Sans"/>
                <a:sym typeface="DM Sans"/>
              </a:rPr>
              <a:t>Check the information and gain the insights of the dataset</a:t>
            </a:r>
          </a:p>
        </p:txBody>
      </p:sp>
      <p:sp>
        <p:nvSpPr>
          <p:cNvPr name="TextBox 10" id="10"/>
          <p:cNvSpPr txBox="true"/>
          <p:nvPr/>
        </p:nvSpPr>
        <p:spPr>
          <a:xfrm rot="0">
            <a:off x="2059451" y="3801747"/>
            <a:ext cx="3467055"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IMPORT</a:t>
            </a:r>
          </a:p>
        </p:txBody>
      </p:sp>
      <p:sp>
        <p:nvSpPr>
          <p:cNvPr name="TextBox 11" id="11"/>
          <p:cNvSpPr txBox="true"/>
          <p:nvPr/>
        </p:nvSpPr>
        <p:spPr>
          <a:xfrm rot="0">
            <a:off x="5981987" y="3834630"/>
            <a:ext cx="3279850" cy="927700"/>
          </a:xfrm>
          <a:prstGeom prst="rect">
            <a:avLst/>
          </a:prstGeom>
        </p:spPr>
        <p:txBody>
          <a:bodyPr anchor="t" rtlCol="false" tIns="0" lIns="0" bIns="0" rIns="0">
            <a:spAutoFit/>
          </a:bodyPr>
          <a:lstStyle/>
          <a:p>
            <a:pPr algn="ctr">
              <a:lnSpc>
                <a:spcPts val="3797"/>
              </a:lnSpc>
            </a:pPr>
            <a:r>
              <a:rPr lang="en-US" b="true" sz="2751" spc="269">
                <a:solidFill>
                  <a:srgbClr val="231F20"/>
                </a:solidFill>
                <a:latin typeface="DM Sans Bold"/>
                <a:ea typeface="DM Sans Bold"/>
                <a:cs typeface="DM Sans Bold"/>
                <a:sym typeface="DM Sans Bold"/>
              </a:rPr>
              <a:t>DATA PREPROCESSING</a:t>
            </a:r>
          </a:p>
        </p:txBody>
      </p:sp>
      <p:sp>
        <p:nvSpPr>
          <p:cNvPr name="TextBox 12" id="12"/>
          <p:cNvSpPr txBox="true"/>
          <p:nvPr/>
        </p:nvSpPr>
        <p:spPr>
          <a:xfrm rot="0">
            <a:off x="9806121" y="4776746"/>
            <a:ext cx="2901968" cy="1806449"/>
          </a:xfrm>
          <a:prstGeom prst="rect">
            <a:avLst/>
          </a:prstGeom>
        </p:spPr>
        <p:txBody>
          <a:bodyPr anchor="t" rtlCol="false" tIns="0" lIns="0" bIns="0" rIns="0">
            <a:spAutoFit/>
          </a:bodyPr>
          <a:lstStyle/>
          <a:p>
            <a:pPr algn="ctr">
              <a:lnSpc>
                <a:spcPts val="3649"/>
              </a:lnSpc>
            </a:pPr>
            <a:r>
              <a:rPr lang="en-US" sz="2644" spc="259">
                <a:solidFill>
                  <a:srgbClr val="231F20"/>
                </a:solidFill>
                <a:latin typeface="DM Sans"/>
                <a:ea typeface="DM Sans"/>
                <a:cs typeface="DM Sans"/>
                <a:sym typeface="DM Sans"/>
              </a:rPr>
              <a:t>Train the data according to the model designed</a:t>
            </a:r>
          </a:p>
        </p:txBody>
      </p:sp>
      <p:sp>
        <p:nvSpPr>
          <p:cNvPr name="TextBox 13" id="13"/>
          <p:cNvSpPr txBox="true"/>
          <p:nvPr/>
        </p:nvSpPr>
        <p:spPr>
          <a:xfrm rot="0">
            <a:off x="9767393" y="4025147"/>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TRAIN</a:t>
            </a:r>
          </a:p>
        </p:txBody>
      </p:sp>
      <p:sp>
        <p:nvSpPr>
          <p:cNvPr name="TextBox 14" id="14"/>
          <p:cNvSpPr txBox="true"/>
          <p:nvPr/>
        </p:nvSpPr>
        <p:spPr>
          <a:xfrm rot="0">
            <a:off x="13139746" y="4674280"/>
            <a:ext cx="2441603" cy="2618360"/>
          </a:xfrm>
          <a:prstGeom prst="rect">
            <a:avLst/>
          </a:prstGeom>
        </p:spPr>
        <p:txBody>
          <a:bodyPr anchor="t" rtlCol="false" tIns="0" lIns="0" bIns="0" rIns="0">
            <a:spAutoFit/>
          </a:bodyPr>
          <a:lstStyle/>
          <a:p>
            <a:pPr algn="ctr">
              <a:lnSpc>
                <a:spcPts val="3511"/>
              </a:lnSpc>
            </a:pPr>
            <a:r>
              <a:rPr lang="en-US" sz="2544" spc="249">
                <a:solidFill>
                  <a:srgbClr val="231F20"/>
                </a:solidFill>
                <a:latin typeface="DM Sans"/>
                <a:ea typeface="DM Sans"/>
                <a:cs typeface="DM Sans"/>
                <a:sym typeface="DM Sans"/>
              </a:rPr>
              <a:t>Test the data and check the accuracy, error and other metric info</a:t>
            </a:r>
          </a:p>
        </p:txBody>
      </p:sp>
      <p:sp>
        <p:nvSpPr>
          <p:cNvPr name="TextBox 15" id="15"/>
          <p:cNvSpPr txBox="true"/>
          <p:nvPr/>
        </p:nvSpPr>
        <p:spPr>
          <a:xfrm rot="0">
            <a:off x="12907476" y="4056031"/>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TEST</a:t>
            </a:r>
          </a:p>
        </p:txBody>
      </p:sp>
      <p:sp>
        <p:nvSpPr>
          <p:cNvPr name="Freeform 16" id="16"/>
          <p:cNvSpPr/>
          <p:nvPr/>
        </p:nvSpPr>
        <p:spPr>
          <a:xfrm flipH="false" flipV="false" rot="-10799999">
            <a:off x="-4292639" y="-8485526"/>
            <a:ext cx="7835077" cy="10939025"/>
          </a:xfrm>
          <a:custGeom>
            <a:avLst/>
            <a:gdLst/>
            <a:ahLst/>
            <a:cxnLst/>
            <a:rect r="r" b="b" t="t" l="l"/>
            <a:pathLst>
              <a:path h="10939025" w="7835077">
                <a:moveTo>
                  <a:pt x="0" y="0"/>
                </a:moveTo>
                <a:lnTo>
                  <a:pt x="7835076" y="0"/>
                </a:lnTo>
                <a:lnTo>
                  <a:pt x="7835076"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5054525" y="4905206"/>
            <a:ext cx="4865182" cy="5247260"/>
          </a:xfrm>
          <a:prstGeom prst="rect">
            <a:avLst/>
          </a:prstGeom>
        </p:spPr>
        <p:txBody>
          <a:bodyPr anchor="t" rtlCol="false" tIns="0" lIns="0" bIns="0" rIns="0">
            <a:spAutoFit/>
          </a:bodyPr>
          <a:lstStyle/>
          <a:p>
            <a:pPr algn="ctr">
              <a:lnSpc>
                <a:spcPts val="3511"/>
              </a:lnSpc>
            </a:pPr>
            <a:r>
              <a:rPr lang="en-US" sz="2544" spc="249">
                <a:solidFill>
                  <a:srgbClr val="231F20"/>
                </a:solidFill>
                <a:latin typeface="DM Sans"/>
                <a:ea typeface="DM Sans"/>
                <a:cs typeface="DM Sans"/>
                <a:sym typeface="DM Sans"/>
              </a:rPr>
              <a:t>Key steps in data preparation include handling missing values, feature scaling, and data splitting into training and testing sets. These preprocessing steps ensure the model learns from clean, structured data, leading to improved accuracy in predictions.</a:t>
            </a:r>
          </a:p>
          <a:p>
            <a:pPr algn="ctr">
              <a:lnSpc>
                <a:spcPts val="3511"/>
              </a:lnSpc>
            </a:pPr>
          </a:p>
        </p:txBody>
      </p:sp>
      <p:sp>
        <p:nvSpPr>
          <p:cNvPr name="TextBox 18" id="18"/>
          <p:cNvSpPr txBox="true"/>
          <p:nvPr/>
        </p:nvSpPr>
        <p:spPr>
          <a:xfrm rot="0">
            <a:off x="4806751" y="154309"/>
            <a:ext cx="9537014" cy="1299615"/>
          </a:xfrm>
          <a:prstGeom prst="rect">
            <a:avLst/>
          </a:prstGeom>
        </p:spPr>
        <p:txBody>
          <a:bodyPr anchor="t" rtlCol="false" tIns="0" lIns="0" bIns="0" rIns="0">
            <a:spAutoFit/>
          </a:bodyPr>
          <a:lstStyle/>
          <a:p>
            <a:pPr algn="l" marL="0" indent="0" lvl="0">
              <a:lnSpc>
                <a:spcPts val="10670"/>
              </a:lnSpc>
              <a:spcBef>
                <a:spcPct val="0"/>
              </a:spcBef>
            </a:pPr>
            <a:r>
              <a:rPr lang="en-US" b="true" sz="7732" spc="757">
                <a:solidFill>
                  <a:srgbClr val="231F20"/>
                </a:solidFill>
                <a:latin typeface="Oswald Bold"/>
                <a:ea typeface="Oswald Bold"/>
                <a:cs typeface="Oswald Bold"/>
                <a:sym typeface="Oswald Bold"/>
              </a:rPr>
              <a:t>IMPLEMENTATION</a:t>
            </a:r>
          </a:p>
        </p:txBody>
      </p:sp>
      <p:grpSp>
        <p:nvGrpSpPr>
          <p:cNvPr name="Group 19" id="19"/>
          <p:cNvGrpSpPr/>
          <p:nvPr/>
        </p:nvGrpSpPr>
        <p:grpSpPr>
          <a:xfrm rot="0">
            <a:off x="7352321" y="3471996"/>
            <a:ext cx="269591" cy="26959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1" id="21"/>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22" id="22"/>
          <p:cNvGrpSpPr/>
          <p:nvPr/>
        </p:nvGrpSpPr>
        <p:grpSpPr>
          <a:xfrm rot="0">
            <a:off x="10987514" y="3462590"/>
            <a:ext cx="269591" cy="26959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4" id="2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25" id="25"/>
          <p:cNvGrpSpPr/>
          <p:nvPr/>
        </p:nvGrpSpPr>
        <p:grpSpPr>
          <a:xfrm rot="0">
            <a:off x="14225752" y="3462590"/>
            <a:ext cx="269591" cy="269591"/>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7" id="2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28" id="28"/>
          <p:cNvSpPr/>
          <p:nvPr/>
        </p:nvSpPr>
        <p:spPr>
          <a:xfrm flipH="false" flipV="false" rot="0">
            <a:off x="7250278" y="2383676"/>
            <a:ext cx="442330" cy="672048"/>
          </a:xfrm>
          <a:custGeom>
            <a:avLst/>
            <a:gdLst/>
            <a:ahLst/>
            <a:cxnLst/>
            <a:rect r="r" b="b" t="t" l="l"/>
            <a:pathLst>
              <a:path h="672048" w="442330">
                <a:moveTo>
                  <a:pt x="0" y="0"/>
                </a:moveTo>
                <a:lnTo>
                  <a:pt x="442330" y="0"/>
                </a:lnTo>
                <a:lnTo>
                  <a:pt x="442330" y="672049"/>
                </a:lnTo>
                <a:lnTo>
                  <a:pt x="0" y="6720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9" id="29"/>
          <p:cNvSpPr/>
          <p:nvPr/>
        </p:nvSpPr>
        <p:spPr>
          <a:xfrm flipH="false" flipV="false" rot="0">
            <a:off x="10885472" y="2433439"/>
            <a:ext cx="473676" cy="719673"/>
          </a:xfrm>
          <a:custGeom>
            <a:avLst/>
            <a:gdLst/>
            <a:ahLst/>
            <a:cxnLst/>
            <a:rect r="r" b="b" t="t" l="l"/>
            <a:pathLst>
              <a:path h="719673" w="473676">
                <a:moveTo>
                  <a:pt x="0" y="0"/>
                </a:moveTo>
                <a:lnTo>
                  <a:pt x="473676" y="0"/>
                </a:lnTo>
                <a:lnTo>
                  <a:pt x="473676" y="719673"/>
                </a:lnTo>
                <a:lnTo>
                  <a:pt x="0" y="7196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0" id="30"/>
          <p:cNvSpPr/>
          <p:nvPr/>
        </p:nvSpPr>
        <p:spPr>
          <a:xfrm flipH="false" flipV="false" rot="0">
            <a:off x="14123710" y="2383676"/>
            <a:ext cx="473676" cy="719673"/>
          </a:xfrm>
          <a:custGeom>
            <a:avLst/>
            <a:gdLst/>
            <a:ahLst/>
            <a:cxnLst/>
            <a:rect r="r" b="b" t="t" l="l"/>
            <a:pathLst>
              <a:path h="719673" w="473676">
                <a:moveTo>
                  <a:pt x="0" y="0"/>
                </a:moveTo>
                <a:lnTo>
                  <a:pt x="473676" y="0"/>
                </a:lnTo>
                <a:lnTo>
                  <a:pt x="473676" y="719674"/>
                </a:lnTo>
                <a:lnTo>
                  <a:pt x="0" y="7196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296299" y="819944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392005">
            <a:off x="6893302" y="7705515"/>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9121599">
            <a:off x="3860646" y="2297135"/>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144000" y="3332591"/>
            <a:ext cx="7124519" cy="5143500"/>
          </a:xfrm>
          <a:custGeom>
            <a:avLst/>
            <a:gdLst/>
            <a:ahLst/>
            <a:cxnLst/>
            <a:rect r="r" b="b" t="t" l="l"/>
            <a:pathLst>
              <a:path h="5143500" w="7124519">
                <a:moveTo>
                  <a:pt x="0" y="0"/>
                </a:moveTo>
                <a:lnTo>
                  <a:pt x="7124519" y="0"/>
                </a:lnTo>
                <a:lnTo>
                  <a:pt x="7124519" y="5143500"/>
                </a:lnTo>
                <a:lnTo>
                  <a:pt x="0" y="5143500"/>
                </a:lnTo>
                <a:lnTo>
                  <a:pt x="0" y="0"/>
                </a:lnTo>
                <a:close/>
              </a:path>
            </a:pathLst>
          </a:custGeom>
          <a:blipFill>
            <a:blip r:embed="rId6"/>
            <a:stretch>
              <a:fillRect l="0" t="0" r="0" b="-6656"/>
            </a:stretch>
          </a:blipFill>
        </p:spPr>
      </p:sp>
      <p:sp>
        <p:nvSpPr>
          <p:cNvPr name="TextBox 7" id="7"/>
          <p:cNvSpPr txBox="true"/>
          <p:nvPr/>
        </p:nvSpPr>
        <p:spPr>
          <a:xfrm rot="0">
            <a:off x="6054085" y="1825286"/>
            <a:ext cx="5821881" cy="579316"/>
          </a:xfrm>
          <a:prstGeom prst="rect">
            <a:avLst/>
          </a:prstGeom>
        </p:spPr>
        <p:txBody>
          <a:bodyPr anchor="t" rtlCol="false" tIns="0" lIns="0" bIns="0" rIns="0">
            <a:spAutoFit/>
          </a:bodyPr>
          <a:lstStyle/>
          <a:p>
            <a:pPr algn="ctr" marL="0" indent="0" lvl="0">
              <a:lnSpc>
                <a:spcPts val="4703"/>
              </a:lnSpc>
              <a:spcBef>
                <a:spcPct val="0"/>
              </a:spcBef>
            </a:pPr>
            <a:r>
              <a:rPr lang="en-US" sz="3408" spc="333">
                <a:solidFill>
                  <a:srgbClr val="231F20"/>
                </a:solidFill>
                <a:latin typeface="Oswald"/>
                <a:ea typeface="Oswald"/>
                <a:cs typeface="Oswald"/>
                <a:sym typeface="Oswald"/>
              </a:rPr>
              <a:t>Importing Required dataset</a:t>
            </a:r>
          </a:p>
        </p:txBody>
      </p:sp>
      <p:sp>
        <p:nvSpPr>
          <p:cNvPr name="TextBox 8" id="8"/>
          <p:cNvSpPr txBox="true"/>
          <p:nvPr/>
        </p:nvSpPr>
        <p:spPr>
          <a:xfrm rot="0">
            <a:off x="1879340" y="769141"/>
            <a:ext cx="3934766" cy="512260"/>
          </a:xfrm>
          <a:prstGeom prst="rect">
            <a:avLst/>
          </a:prstGeom>
        </p:spPr>
        <p:txBody>
          <a:bodyPr anchor="t" rtlCol="false" tIns="0" lIns="0" bIns="0" rIns="0">
            <a:spAutoFit/>
          </a:bodyPr>
          <a:lstStyle/>
          <a:p>
            <a:pPr algn="ctr" marL="0" indent="0" lvl="0">
              <a:lnSpc>
                <a:spcPts val="4151"/>
              </a:lnSpc>
              <a:spcBef>
                <a:spcPct val="0"/>
              </a:spcBef>
            </a:pPr>
            <a:r>
              <a:rPr lang="en-US" sz="3008" spc="294">
                <a:solidFill>
                  <a:srgbClr val="231F20"/>
                </a:solidFill>
                <a:latin typeface="DM Sans"/>
                <a:ea typeface="DM Sans"/>
                <a:cs typeface="DM Sans"/>
                <a:sym typeface="DM Sans"/>
              </a:rPr>
              <a:t>Preprocessing:</a:t>
            </a:r>
          </a:p>
        </p:txBody>
      </p:sp>
      <p:sp>
        <p:nvSpPr>
          <p:cNvPr name="TextBox 9" id="9"/>
          <p:cNvSpPr txBox="true"/>
          <p:nvPr/>
        </p:nvSpPr>
        <p:spPr>
          <a:xfrm rot="0">
            <a:off x="7434984" y="515226"/>
            <a:ext cx="3467055" cy="645380"/>
          </a:xfrm>
          <a:prstGeom prst="rect">
            <a:avLst/>
          </a:prstGeom>
        </p:spPr>
        <p:txBody>
          <a:bodyPr anchor="t" rtlCol="false" tIns="0" lIns="0" bIns="0" rIns="0">
            <a:spAutoFit/>
          </a:bodyPr>
          <a:lstStyle/>
          <a:p>
            <a:pPr algn="ctr">
              <a:lnSpc>
                <a:spcPts val="5315"/>
              </a:lnSpc>
            </a:pPr>
            <a:r>
              <a:rPr lang="en-US" b="true" sz="3851" spc="377">
                <a:solidFill>
                  <a:srgbClr val="231F20"/>
                </a:solidFill>
                <a:latin typeface="DM Sans Bold"/>
                <a:ea typeface="DM Sans Bold"/>
                <a:cs typeface="DM Sans Bold"/>
                <a:sym typeface="DM Sans Bold"/>
              </a:rPr>
              <a:t>IMPORT</a:t>
            </a:r>
          </a:p>
        </p:txBody>
      </p:sp>
      <p:sp>
        <p:nvSpPr>
          <p:cNvPr name="TextBox 10" id="10"/>
          <p:cNvSpPr txBox="true"/>
          <p:nvPr/>
        </p:nvSpPr>
        <p:spPr>
          <a:xfrm rot="0">
            <a:off x="4963357" y="9032786"/>
            <a:ext cx="5636263" cy="603319"/>
          </a:xfrm>
          <a:prstGeom prst="rect">
            <a:avLst/>
          </a:prstGeom>
        </p:spPr>
        <p:txBody>
          <a:bodyPr anchor="t" rtlCol="false" tIns="0" lIns="0" bIns="0" rIns="0">
            <a:spAutoFit/>
          </a:bodyPr>
          <a:lstStyle/>
          <a:p>
            <a:pPr algn="ctr" marL="0" indent="0" lvl="0">
              <a:lnSpc>
                <a:spcPts val="4979"/>
              </a:lnSpc>
              <a:spcBef>
                <a:spcPct val="0"/>
              </a:spcBef>
            </a:pPr>
            <a:r>
              <a:rPr lang="en-US" sz="3608" spc="353">
                <a:solidFill>
                  <a:srgbClr val="231F20"/>
                </a:solidFill>
                <a:latin typeface="Oswald"/>
                <a:ea typeface="Oswald"/>
                <a:cs typeface="Oswald"/>
                <a:sym typeface="Oswald"/>
              </a:rPr>
              <a:t>1st few rows of data</a:t>
            </a:r>
          </a:p>
        </p:txBody>
      </p:sp>
      <p:sp>
        <p:nvSpPr>
          <p:cNvPr name="TextBox 11" id="11"/>
          <p:cNvSpPr txBox="true"/>
          <p:nvPr/>
        </p:nvSpPr>
        <p:spPr>
          <a:xfrm rot="0">
            <a:off x="1259208" y="3399429"/>
            <a:ext cx="5926010" cy="6056630"/>
          </a:xfrm>
          <a:prstGeom prst="rect">
            <a:avLst/>
          </a:prstGeom>
        </p:spPr>
        <p:txBody>
          <a:bodyPr anchor="t" rtlCol="false" tIns="0" lIns="0" bIns="0" rIns="0">
            <a:spAutoFit/>
          </a:bodyPr>
          <a:lstStyle/>
          <a:p>
            <a:pPr algn="l" marL="669285" indent="-334642" lvl="1">
              <a:lnSpc>
                <a:spcPts val="4029"/>
              </a:lnSpc>
              <a:buFont typeface="Arial"/>
              <a:buChar char="•"/>
            </a:pPr>
            <a:r>
              <a:rPr lang="en-US" sz="3099">
                <a:solidFill>
                  <a:srgbClr val="231F20"/>
                </a:solidFill>
                <a:latin typeface="DM Sans"/>
                <a:ea typeface="DM Sans"/>
                <a:cs typeface="DM Sans"/>
                <a:sym typeface="DM Sans"/>
              </a:rPr>
              <a:t>Pandas: Data manipulation and analysis.</a:t>
            </a:r>
          </a:p>
          <a:p>
            <a:pPr algn="l" marL="669285" indent="-334642" lvl="1">
              <a:lnSpc>
                <a:spcPts val="4029"/>
              </a:lnSpc>
              <a:buFont typeface="Arial"/>
              <a:buChar char="•"/>
            </a:pPr>
            <a:r>
              <a:rPr lang="en-US" sz="3099">
                <a:solidFill>
                  <a:srgbClr val="231F20"/>
                </a:solidFill>
                <a:latin typeface="DM Sans"/>
                <a:ea typeface="DM Sans"/>
                <a:cs typeface="DM Sans"/>
                <a:sym typeface="DM Sans"/>
              </a:rPr>
              <a:t>Seaborn: Statistical data visualization.</a:t>
            </a:r>
          </a:p>
          <a:p>
            <a:pPr algn="l" marL="669285" indent="-334642" lvl="1">
              <a:lnSpc>
                <a:spcPts val="4029"/>
              </a:lnSpc>
              <a:buFont typeface="Arial"/>
              <a:buChar char="•"/>
            </a:pPr>
            <a:r>
              <a:rPr lang="en-US" sz="3099">
                <a:solidFill>
                  <a:srgbClr val="231F20"/>
                </a:solidFill>
                <a:latin typeface="DM Sans"/>
                <a:ea typeface="DM Sans"/>
                <a:cs typeface="DM Sans"/>
                <a:sym typeface="DM Sans"/>
              </a:rPr>
              <a:t>Matplotlib: General-purpose plotting library.</a:t>
            </a:r>
          </a:p>
          <a:p>
            <a:pPr algn="l" marL="669285" indent="-334642" lvl="1">
              <a:lnSpc>
                <a:spcPts val="4029"/>
              </a:lnSpc>
              <a:buFont typeface="Arial"/>
              <a:buChar char="•"/>
            </a:pPr>
            <a:r>
              <a:rPr lang="en-US" sz="3099">
                <a:solidFill>
                  <a:srgbClr val="231F20"/>
                </a:solidFill>
                <a:latin typeface="DM Sans"/>
                <a:ea typeface="DM Sans"/>
                <a:cs typeface="DM Sans"/>
                <a:sym typeface="DM Sans"/>
              </a:rPr>
              <a:t>NumPy: Numerical operations on arrays.</a:t>
            </a:r>
          </a:p>
          <a:p>
            <a:pPr algn="l" marL="669285" indent="-334642" lvl="1">
              <a:lnSpc>
                <a:spcPts val="4029"/>
              </a:lnSpc>
              <a:buFont typeface="Arial"/>
              <a:buChar char="•"/>
            </a:pPr>
            <a:r>
              <a:rPr lang="en-US" sz="3099">
                <a:solidFill>
                  <a:srgbClr val="231F20"/>
                </a:solidFill>
                <a:latin typeface="DM Sans"/>
                <a:ea typeface="DM Sans"/>
                <a:cs typeface="DM Sans"/>
                <a:sym typeface="DM Sans"/>
              </a:rPr>
              <a:t>Scikit-learn: Machine learning algorithms.</a:t>
            </a:r>
          </a:p>
          <a:p>
            <a:pPr algn="l">
              <a:lnSpc>
                <a:spcPts val="4029"/>
              </a:lnSpc>
            </a:pPr>
          </a:p>
          <a:p>
            <a:pPr algn="l">
              <a:lnSpc>
                <a:spcPts val="402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362985" y="533658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174619">
            <a:off x="658360" y="2459910"/>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673775">
            <a:off x="13451087" y="1301153"/>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0642" y="881038"/>
            <a:ext cx="3893646" cy="1105174"/>
          </a:xfrm>
          <a:custGeom>
            <a:avLst/>
            <a:gdLst/>
            <a:ahLst/>
            <a:cxnLst/>
            <a:rect r="r" b="b" t="t" l="l"/>
            <a:pathLst>
              <a:path h="1105174" w="3893646">
                <a:moveTo>
                  <a:pt x="0" y="0"/>
                </a:moveTo>
                <a:lnTo>
                  <a:pt x="3893646" y="0"/>
                </a:lnTo>
                <a:lnTo>
                  <a:pt x="3893646" y="1105174"/>
                </a:lnTo>
                <a:lnTo>
                  <a:pt x="0" y="1105174"/>
                </a:lnTo>
                <a:lnTo>
                  <a:pt x="0" y="0"/>
                </a:lnTo>
                <a:close/>
              </a:path>
            </a:pathLst>
          </a:custGeom>
          <a:blipFill>
            <a:blip r:embed="rId6"/>
            <a:stretch>
              <a:fillRect l="-10113" t="-51217" r="-8848" b="-31175"/>
            </a:stretch>
          </a:blipFill>
        </p:spPr>
      </p:sp>
      <p:sp>
        <p:nvSpPr>
          <p:cNvPr name="Freeform 7" id="7"/>
          <p:cNvSpPr/>
          <p:nvPr/>
        </p:nvSpPr>
        <p:spPr>
          <a:xfrm flipH="false" flipV="false" rot="0">
            <a:off x="2887133" y="6003032"/>
            <a:ext cx="10320397" cy="704476"/>
          </a:xfrm>
          <a:custGeom>
            <a:avLst/>
            <a:gdLst/>
            <a:ahLst/>
            <a:cxnLst/>
            <a:rect r="r" b="b" t="t" l="l"/>
            <a:pathLst>
              <a:path h="704476" w="10320397">
                <a:moveTo>
                  <a:pt x="0" y="0"/>
                </a:moveTo>
                <a:lnTo>
                  <a:pt x="10320396" y="0"/>
                </a:lnTo>
                <a:lnTo>
                  <a:pt x="10320396" y="704476"/>
                </a:lnTo>
                <a:lnTo>
                  <a:pt x="0" y="704476"/>
                </a:lnTo>
                <a:lnTo>
                  <a:pt x="0" y="0"/>
                </a:lnTo>
                <a:close/>
              </a:path>
            </a:pathLst>
          </a:custGeom>
          <a:blipFill>
            <a:blip r:embed="rId7"/>
            <a:stretch>
              <a:fillRect l="0" t="-115272" r="0" b="0"/>
            </a:stretch>
          </a:blipFill>
        </p:spPr>
      </p:sp>
      <p:sp>
        <p:nvSpPr>
          <p:cNvPr name="Freeform 8" id="8"/>
          <p:cNvSpPr/>
          <p:nvPr/>
        </p:nvSpPr>
        <p:spPr>
          <a:xfrm flipH="true" flipV="false" rot="-1035851">
            <a:off x="10888506" y="7300213"/>
            <a:ext cx="1776375" cy="501826"/>
          </a:xfrm>
          <a:custGeom>
            <a:avLst/>
            <a:gdLst/>
            <a:ahLst/>
            <a:cxnLst/>
            <a:rect r="r" b="b" t="t" l="l"/>
            <a:pathLst>
              <a:path h="501826" w="1776375">
                <a:moveTo>
                  <a:pt x="1776374" y="0"/>
                </a:moveTo>
                <a:lnTo>
                  <a:pt x="0" y="0"/>
                </a:lnTo>
                <a:lnTo>
                  <a:pt x="0" y="501826"/>
                </a:lnTo>
                <a:lnTo>
                  <a:pt x="1776374" y="501826"/>
                </a:lnTo>
                <a:lnTo>
                  <a:pt x="17763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339274" y="1821089"/>
            <a:ext cx="3112249" cy="8053774"/>
          </a:xfrm>
          <a:custGeom>
            <a:avLst/>
            <a:gdLst/>
            <a:ahLst/>
            <a:cxnLst/>
            <a:rect r="r" b="b" t="t" l="l"/>
            <a:pathLst>
              <a:path h="8053774" w="3112249">
                <a:moveTo>
                  <a:pt x="0" y="0"/>
                </a:moveTo>
                <a:lnTo>
                  <a:pt x="3112249" y="0"/>
                </a:lnTo>
                <a:lnTo>
                  <a:pt x="3112249" y="8053774"/>
                </a:lnTo>
                <a:lnTo>
                  <a:pt x="0" y="8053774"/>
                </a:lnTo>
                <a:lnTo>
                  <a:pt x="0" y="0"/>
                </a:lnTo>
                <a:close/>
              </a:path>
            </a:pathLst>
          </a:custGeom>
          <a:blipFill>
            <a:blip r:embed="rId8"/>
            <a:stretch>
              <a:fillRect l="-2339" t="-4100" r="-76404" b="-6922"/>
            </a:stretch>
          </a:blipFill>
        </p:spPr>
      </p:sp>
      <p:sp>
        <p:nvSpPr>
          <p:cNvPr name="TextBox 10" id="10"/>
          <p:cNvSpPr txBox="true"/>
          <p:nvPr/>
        </p:nvSpPr>
        <p:spPr>
          <a:xfrm rot="0">
            <a:off x="2653083" y="2252089"/>
            <a:ext cx="4525335" cy="3410527"/>
          </a:xfrm>
          <a:prstGeom prst="rect">
            <a:avLst/>
          </a:prstGeom>
        </p:spPr>
        <p:txBody>
          <a:bodyPr anchor="t" rtlCol="false" tIns="0" lIns="0" bIns="0" rIns="0">
            <a:spAutoFit/>
          </a:bodyPr>
          <a:lstStyle/>
          <a:p>
            <a:pPr algn="ctr">
              <a:lnSpc>
                <a:spcPts val="4565"/>
              </a:lnSpc>
            </a:pPr>
            <a:r>
              <a:rPr lang="en-US" sz="3308" spc="324">
                <a:solidFill>
                  <a:srgbClr val="231F20"/>
                </a:solidFill>
                <a:latin typeface="Oswald"/>
                <a:ea typeface="Oswald"/>
                <a:cs typeface="Oswald"/>
                <a:sym typeface="Oswald"/>
              </a:rPr>
              <a:t>Shape of the dataset</a:t>
            </a:r>
          </a:p>
          <a:p>
            <a:pPr algn="ctr" marL="0" indent="0" lvl="0">
              <a:lnSpc>
                <a:spcPts val="4565"/>
              </a:lnSpc>
              <a:spcBef>
                <a:spcPct val="0"/>
              </a:spcBef>
            </a:pPr>
            <a:r>
              <a:rPr lang="en-US" sz="3308" spc="324">
                <a:solidFill>
                  <a:srgbClr val="231F20"/>
                </a:solidFill>
                <a:latin typeface="Oswald"/>
                <a:ea typeface="Oswald"/>
                <a:cs typeface="Oswald"/>
                <a:sym typeface="Oswald"/>
              </a:rPr>
              <a:t>the dataset has 569 rows of patient records, each described by 38 columns of features.</a:t>
            </a:r>
          </a:p>
        </p:txBody>
      </p:sp>
      <p:sp>
        <p:nvSpPr>
          <p:cNvPr name="TextBox 11" id="11"/>
          <p:cNvSpPr txBox="true"/>
          <p:nvPr/>
        </p:nvSpPr>
        <p:spPr>
          <a:xfrm rot="0">
            <a:off x="4189702" y="7045043"/>
            <a:ext cx="5977430" cy="2267527"/>
          </a:xfrm>
          <a:prstGeom prst="rect">
            <a:avLst/>
          </a:prstGeom>
        </p:spPr>
        <p:txBody>
          <a:bodyPr anchor="t" rtlCol="false" tIns="0" lIns="0" bIns="0" rIns="0">
            <a:spAutoFit/>
          </a:bodyPr>
          <a:lstStyle/>
          <a:p>
            <a:pPr algn="l">
              <a:lnSpc>
                <a:spcPts val="4565"/>
              </a:lnSpc>
            </a:pPr>
            <a:r>
              <a:rPr lang="en-US" sz="3308" spc="324">
                <a:solidFill>
                  <a:srgbClr val="231F20"/>
                </a:solidFill>
                <a:latin typeface="Oswald"/>
                <a:ea typeface="Oswald"/>
                <a:cs typeface="Oswald"/>
                <a:sym typeface="Oswald"/>
              </a:rPr>
              <a:t>Checking any duplicate value present</a:t>
            </a:r>
          </a:p>
          <a:p>
            <a:pPr algn="l">
              <a:lnSpc>
                <a:spcPts val="4565"/>
              </a:lnSpc>
            </a:pPr>
            <a:r>
              <a:rPr lang="en-US" sz="3308" spc="324">
                <a:solidFill>
                  <a:srgbClr val="231F20"/>
                </a:solidFill>
                <a:latin typeface="Oswald"/>
                <a:ea typeface="Oswald"/>
                <a:cs typeface="Oswald"/>
                <a:sym typeface="Oswald"/>
              </a:rPr>
              <a:t>there are no duplicate values</a:t>
            </a:r>
          </a:p>
          <a:p>
            <a:pPr algn="l" marL="0" indent="0" lvl="0">
              <a:lnSpc>
                <a:spcPts val="4565"/>
              </a:lnSpc>
              <a:spcBef>
                <a:spcPct val="0"/>
              </a:spcBef>
            </a:pPr>
          </a:p>
        </p:txBody>
      </p:sp>
      <p:sp>
        <p:nvSpPr>
          <p:cNvPr name="TextBox 12" id="12"/>
          <p:cNvSpPr txBox="true"/>
          <p:nvPr/>
        </p:nvSpPr>
        <p:spPr>
          <a:xfrm rot="0">
            <a:off x="6927530" y="450376"/>
            <a:ext cx="4432941" cy="578324"/>
          </a:xfrm>
          <a:prstGeom prst="rect">
            <a:avLst/>
          </a:prstGeom>
        </p:spPr>
        <p:txBody>
          <a:bodyPr anchor="t" rtlCol="false" tIns="0" lIns="0" bIns="0" rIns="0">
            <a:spAutoFit/>
          </a:bodyPr>
          <a:lstStyle/>
          <a:p>
            <a:pPr algn="ctr">
              <a:lnSpc>
                <a:spcPts val="4763"/>
              </a:lnSpc>
            </a:pPr>
            <a:r>
              <a:rPr lang="en-US" b="true" sz="3451" spc="338">
                <a:solidFill>
                  <a:srgbClr val="231F20"/>
                </a:solidFill>
                <a:latin typeface="DM Sans Bold"/>
                <a:ea typeface="DM Sans Bold"/>
                <a:cs typeface="DM Sans Bold"/>
                <a:sym typeface="DM Sans Bold"/>
              </a:rPr>
              <a:t>PREPROCESSING</a:t>
            </a:r>
          </a:p>
        </p:txBody>
      </p:sp>
      <p:sp>
        <p:nvSpPr>
          <p:cNvPr name="TextBox 13" id="13"/>
          <p:cNvSpPr txBox="true"/>
          <p:nvPr/>
        </p:nvSpPr>
        <p:spPr>
          <a:xfrm rot="0">
            <a:off x="9144000" y="2119657"/>
            <a:ext cx="4832787" cy="1669738"/>
          </a:xfrm>
          <a:prstGeom prst="rect">
            <a:avLst/>
          </a:prstGeom>
        </p:spPr>
        <p:txBody>
          <a:bodyPr anchor="t" rtlCol="false" tIns="0" lIns="0" bIns="0" rIns="0">
            <a:spAutoFit/>
          </a:bodyPr>
          <a:lstStyle/>
          <a:p>
            <a:pPr algn="l">
              <a:lnSpc>
                <a:spcPts val="4427"/>
              </a:lnSpc>
            </a:pPr>
            <a:r>
              <a:rPr lang="en-US" sz="3208" spc="314">
                <a:solidFill>
                  <a:srgbClr val="231F20"/>
                </a:solidFill>
                <a:latin typeface="Oswald"/>
                <a:ea typeface="Oswald"/>
                <a:cs typeface="Oswald"/>
                <a:sym typeface="Oswald"/>
              </a:rPr>
              <a:t>Checking any null value present</a:t>
            </a:r>
          </a:p>
          <a:p>
            <a:pPr algn="l" marL="0" indent="0" lvl="0">
              <a:lnSpc>
                <a:spcPts val="4427"/>
              </a:lnSpc>
              <a:spcBef>
                <a:spcPct val="0"/>
              </a:spcBef>
            </a:pPr>
            <a:r>
              <a:rPr lang="en-US" sz="3208" spc="314">
                <a:solidFill>
                  <a:srgbClr val="231F20"/>
                </a:solidFill>
                <a:latin typeface="Oswald"/>
                <a:ea typeface="Oswald"/>
                <a:cs typeface="Oswald"/>
                <a:sym typeface="Oswald"/>
              </a:rPr>
              <a:t>there are no null values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227001" y="5614161"/>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174619">
            <a:off x="1061430" y="3816061"/>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673775">
            <a:off x="8089793" y="7227666"/>
            <a:ext cx="1664007" cy="470082"/>
          </a:xfrm>
          <a:custGeom>
            <a:avLst/>
            <a:gdLst/>
            <a:ahLst/>
            <a:cxnLst/>
            <a:rect r="r" b="b" t="t" l="l"/>
            <a:pathLst>
              <a:path h="470082" w="1664007">
                <a:moveTo>
                  <a:pt x="0" y="0"/>
                </a:moveTo>
                <a:lnTo>
                  <a:pt x="1664007" y="0"/>
                </a:lnTo>
                <a:lnTo>
                  <a:pt x="1664007" y="470082"/>
                </a:lnTo>
                <a:lnTo>
                  <a:pt x="0" y="4700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61614" y="820656"/>
            <a:ext cx="11301259" cy="2712302"/>
          </a:xfrm>
          <a:custGeom>
            <a:avLst/>
            <a:gdLst/>
            <a:ahLst/>
            <a:cxnLst/>
            <a:rect r="r" b="b" t="t" l="l"/>
            <a:pathLst>
              <a:path h="2712302" w="11301259">
                <a:moveTo>
                  <a:pt x="0" y="0"/>
                </a:moveTo>
                <a:lnTo>
                  <a:pt x="11301259" y="0"/>
                </a:lnTo>
                <a:lnTo>
                  <a:pt x="11301259" y="2712302"/>
                </a:lnTo>
                <a:lnTo>
                  <a:pt x="0" y="2712302"/>
                </a:lnTo>
                <a:lnTo>
                  <a:pt x="0" y="0"/>
                </a:lnTo>
                <a:close/>
              </a:path>
            </a:pathLst>
          </a:custGeom>
          <a:blipFill>
            <a:blip r:embed="rId6"/>
            <a:stretch>
              <a:fillRect l="0" t="0" r="0" b="0"/>
            </a:stretch>
          </a:blipFill>
        </p:spPr>
      </p:sp>
      <p:sp>
        <p:nvSpPr>
          <p:cNvPr name="Freeform 7" id="7"/>
          <p:cNvSpPr/>
          <p:nvPr/>
        </p:nvSpPr>
        <p:spPr>
          <a:xfrm flipH="false" flipV="false" rot="0">
            <a:off x="9814925" y="3678834"/>
            <a:ext cx="7641879" cy="6037084"/>
          </a:xfrm>
          <a:custGeom>
            <a:avLst/>
            <a:gdLst/>
            <a:ahLst/>
            <a:cxnLst/>
            <a:rect r="r" b="b" t="t" l="l"/>
            <a:pathLst>
              <a:path h="6037084" w="7641879">
                <a:moveTo>
                  <a:pt x="0" y="0"/>
                </a:moveTo>
                <a:lnTo>
                  <a:pt x="7641879" y="0"/>
                </a:lnTo>
                <a:lnTo>
                  <a:pt x="7641879" y="6037084"/>
                </a:lnTo>
                <a:lnTo>
                  <a:pt x="0" y="6037084"/>
                </a:lnTo>
                <a:lnTo>
                  <a:pt x="0" y="0"/>
                </a:lnTo>
                <a:close/>
              </a:path>
            </a:pathLst>
          </a:custGeom>
          <a:blipFill>
            <a:blip r:embed="rId7"/>
            <a:stretch>
              <a:fillRect l="0" t="0" r="0" b="0"/>
            </a:stretch>
          </a:blipFill>
        </p:spPr>
      </p:sp>
      <p:sp>
        <p:nvSpPr>
          <p:cNvPr name="TextBox 8" id="8"/>
          <p:cNvSpPr txBox="true"/>
          <p:nvPr/>
        </p:nvSpPr>
        <p:spPr>
          <a:xfrm rot="0">
            <a:off x="2870535" y="3830351"/>
            <a:ext cx="6051262" cy="4122616"/>
          </a:xfrm>
          <a:prstGeom prst="rect">
            <a:avLst/>
          </a:prstGeom>
        </p:spPr>
        <p:txBody>
          <a:bodyPr anchor="t" rtlCol="false" tIns="0" lIns="0" bIns="0" rIns="0">
            <a:spAutoFit/>
          </a:bodyPr>
          <a:lstStyle/>
          <a:p>
            <a:pPr algn="ctr">
              <a:lnSpc>
                <a:spcPts val="4703"/>
              </a:lnSpc>
            </a:pPr>
            <a:r>
              <a:rPr lang="en-US" sz="3408" spc="333">
                <a:solidFill>
                  <a:srgbClr val="231F20"/>
                </a:solidFill>
                <a:latin typeface="Oswald"/>
                <a:ea typeface="Oswald"/>
                <a:cs typeface="Oswald"/>
                <a:sym typeface="Oswald"/>
              </a:rPr>
              <a:t> converting categorical values in the 'Diagnosis' column of a dataset into numerical values</a:t>
            </a:r>
          </a:p>
          <a:p>
            <a:pPr algn="ctr">
              <a:lnSpc>
                <a:spcPts val="4703"/>
              </a:lnSpc>
            </a:pPr>
            <a:r>
              <a:rPr lang="en-US" sz="3408" spc="333">
                <a:solidFill>
                  <a:srgbClr val="231F20"/>
                </a:solidFill>
                <a:latin typeface="Oswald"/>
                <a:ea typeface="Oswald"/>
                <a:cs typeface="Oswald"/>
                <a:sym typeface="Oswald"/>
              </a:rPr>
              <a:t>Mapping</a:t>
            </a:r>
          </a:p>
          <a:p>
            <a:pPr algn="ctr">
              <a:lnSpc>
                <a:spcPts val="4703"/>
              </a:lnSpc>
            </a:pPr>
            <a:r>
              <a:rPr lang="en-US" sz="3408" spc="333">
                <a:solidFill>
                  <a:srgbClr val="231F20"/>
                </a:solidFill>
                <a:latin typeface="Oswald"/>
                <a:ea typeface="Oswald"/>
                <a:cs typeface="Oswald"/>
                <a:sym typeface="Oswald"/>
              </a:rPr>
              <a:t>Malignant = 1</a:t>
            </a:r>
          </a:p>
          <a:p>
            <a:pPr algn="ctr">
              <a:lnSpc>
                <a:spcPts val="4703"/>
              </a:lnSpc>
            </a:pPr>
            <a:r>
              <a:rPr lang="en-US" sz="3408" spc="333">
                <a:solidFill>
                  <a:srgbClr val="231F20"/>
                </a:solidFill>
                <a:latin typeface="Oswald"/>
                <a:ea typeface="Oswald"/>
                <a:cs typeface="Oswald"/>
                <a:sym typeface="Oswald"/>
              </a:rPr>
              <a:t>Benign = 0</a:t>
            </a:r>
          </a:p>
          <a:p>
            <a:pPr algn="ctr" marL="0" indent="0" lvl="0">
              <a:lnSpc>
                <a:spcPts val="4703"/>
              </a:lnSpc>
              <a:spcBef>
                <a:spcPct val="0"/>
              </a:spcBef>
            </a:pPr>
          </a:p>
        </p:txBody>
      </p:sp>
      <p:sp>
        <p:nvSpPr>
          <p:cNvPr name="TextBox 9" id="9"/>
          <p:cNvSpPr txBox="true"/>
          <p:nvPr/>
        </p:nvSpPr>
        <p:spPr>
          <a:xfrm rot="0">
            <a:off x="7178417" y="123964"/>
            <a:ext cx="4033094" cy="535271"/>
          </a:xfrm>
          <a:prstGeom prst="rect">
            <a:avLst/>
          </a:prstGeom>
        </p:spPr>
        <p:txBody>
          <a:bodyPr anchor="t" rtlCol="false" tIns="0" lIns="0" bIns="0" rIns="0">
            <a:spAutoFit/>
          </a:bodyPr>
          <a:lstStyle/>
          <a:p>
            <a:pPr algn="ctr">
              <a:lnSpc>
                <a:spcPts val="4487"/>
              </a:lnSpc>
            </a:pPr>
            <a:r>
              <a:rPr lang="en-US" b="true" sz="3251" spc="318">
                <a:solidFill>
                  <a:srgbClr val="231F20"/>
                </a:solidFill>
                <a:latin typeface="DM Sans Bold"/>
                <a:ea typeface="DM Sans Bold"/>
                <a:cs typeface="DM Sans Bold"/>
                <a:sym typeface="DM Sans Bold"/>
              </a:rPr>
              <a:t>PREPROCESSING</a:t>
            </a:r>
          </a:p>
        </p:txBody>
      </p:sp>
      <p:sp>
        <p:nvSpPr>
          <p:cNvPr name="TextBox 10" id="10"/>
          <p:cNvSpPr txBox="true"/>
          <p:nvPr/>
        </p:nvSpPr>
        <p:spPr>
          <a:xfrm rot="0">
            <a:off x="3837495" y="8248242"/>
            <a:ext cx="5977430" cy="1169866"/>
          </a:xfrm>
          <a:prstGeom prst="rect">
            <a:avLst/>
          </a:prstGeom>
        </p:spPr>
        <p:txBody>
          <a:bodyPr anchor="t" rtlCol="false" tIns="0" lIns="0" bIns="0" rIns="0">
            <a:spAutoFit/>
          </a:bodyPr>
          <a:lstStyle/>
          <a:p>
            <a:pPr algn="l" marL="0" indent="0" lvl="0">
              <a:lnSpc>
                <a:spcPts val="4703"/>
              </a:lnSpc>
              <a:spcBef>
                <a:spcPct val="0"/>
              </a:spcBef>
            </a:pPr>
            <a:r>
              <a:rPr lang="en-US" sz="3408" spc="333">
                <a:solidFill>
                  <a:srgbClr val="231F20"/>
                </a:solidFill>
                <a:latin typeface="Oswald"/>
                <a:ea typeface="Oswald"/>
                <a:cs typeface="Oswald"/>
                <a:sym typeface="Oswald"/>
              </a:rPr>
              <a:t> statistical summary of the dataset,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588679" y="730793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4663303" y="-958823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10027536">
            <a:off x="7564928" y="2507069"/>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595588">
            <a:off x="9407047" y="6050351"/>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587156" y="5196057"/>
            <a:ext cx="6979271" cy="5090943"/>
          </a:xfrm>
          <a:custGeom>
            <a:avLst/>
            <a:gdLst/>
            <a:ahLst/>
            <a:cxnLst/>
            <a:rect r="r" b="b" t="t" l="l"/>
            <a:pathLst>
              <a:path h="5090943" w="6979271">
                <a:moveTo>
                  <a:pt x="0" y="0"/>
                </a:moveTo>
                <a:lnTo>
                  <a:pt x="6979271" y="0"/>
                </a:lnTo>
                <a:lnTo>
                  <a:pt x="6979271" y="5090943"/>
                </a:lnTo>
                <a:lnTo>
                  <a:pt x="0" y="5090943"/>
                </a:lnTo>
                <a:lnTo>
                  <a:pt x="0" y="0"/>
                </a:lnTo>
                <a:close/>
              </a:path>
            </a:pathLst>
          </a:custGeom>
          <a:blipFill>
            <a:blip r:embed="rId6"/>
            <a:stretch>
              <a:fillRect l="0" t="-1164" r="-1728" b="-1164"/>
            </a:stretch>
          </a:blipFill>
        </p:spPr>
      </p:sp>
      <p:sp>
        <p:nvSpPr>
          <p:cNvPr name="Freeform 7" id="7"/>
          <p:cNvSpPr/>
          <p:nvPr/>
        </p:nvSpPr>
        <p:spPr>
          <a:xfrm flipH="false" flipV="false" rot="0">
            <a:off x="0" y="817010"/>
            <a:ext cx="7531349" cy="6024773"/>
          </a:xfrm>
          <a:custGeom>
            <a:avLst/>
            <a:gdLst/>
            <a:ahLst/>
            <a:cxnLst/>
            <a:rect r="r" b="b" t="t" l="l"/>
            <a:pathLst>
              <a:path h="6024773" w="7531349">
                <a:moveTo>
                  <a:pt x="0" y="0"/>
                </a:moveTo>
                <a:lnTo>
                  <a:pt x="7531349" y="0"/>
                </a:lnTo>
                <a:lnTo>
                  <a:pt x="7531349" y="6024773"/>
                </a:lnTo>
                <a:lnTo>
                  <a:pt x="0" y="6024773"/>
                </a:lnTo>
                <a:lnTo>
                  <a:pt x="0" y="0"/>
                </a:lnTo>
                <a:close/>
              </a:path>
            </a:pathLst>
          </a:custGeom>
          <a:blipFill>
            <a:blip r:embed="rId7"/>
            <a:stretch>
              <a:fillRect l="0" t="0" r="-2231" b="0"/>
            </a:stretch>
          </a:blipFill>
        </p:spPr>
      </p:sp>
      <p:sp>
        <p:nvSpPr>
          <p:cNvPr name="TextBox 8" id="8"/>
          <p:cNvSpPr txBox="true"/>
          <p:nvPr/>
        </p:nvSpPr>
        <p:spPr>
          <a:xfrm rot="0">
            <a:off x="9374882" y="1510800"/>
            <a:ext cx="8554330" cy="3729461"/>
          </a:xfrm>
          <a:prstGeom prst="rect">
            <a:avLst/>
          </a:prstGeom>
        </p:spPr>
        <p:txBody>
          <a:bodyPr anchor="t" rtlCol="false" tIns="0" lIns="0" bIns="0" rIns="0">
            <a:spAutoFit/>
          </a:bodyPr>
          <a:lstStyle/>
          <a:p>
            <a:pPr algn="ctr" marL="0" indent="0" lvl="0">
              <a:lnSpc>
                <a:spcPts val="4282"/>
              </a:lnSpc>
              <a:spcBef>
                <a:spcPct val="0"/>
              </a:spcBef>
            </a:pPr>
            <a:r>
              <a:rPr lang="en-US" sz="3103" spc="304">
                <a:solidFill>
                  <a:srgbClr val="231F20"/>
                </a:solidFill>
                <a:latin typeface="Oswald"/>
                <a:ea typeface="Oswald"/>
                <a:cs typeface="Oswald"/>
                <a:sym typeface="Oswald"/>
              </a:rPr>
              <a:t>creates and displays a count plot using Seaborn to visualize the distribution of the target variable "Diagnosis" in DataFrame, showing the counts of majority of "Benign" over "Malignant" cases. Approximately 62.74% of the cases are benign, while 37.26% are malignant.</a:t>
            </a:r>
          </a:p>
        </p:txBody>
      </p:sp>
      <p:sp>
        <p:nvSpPr>
          <p:cNvPr name="TextBox 9" id="9"/>
          <p:cNvSpPr txBox="true"/>
          <p:nvPr/>
        </p:nvSpPr>
        <p:spPr>
          <a:xfrm rot="0">
            <a:off x="3196693" y="6946558"/>
            <a:ext cx="8390463" cy="2839027"/>
          </a:xfrm>
          <a:prstGeom prst="rect">
            <a:avLst/>
          </a:prstGeom>
        </p:spPr>
        <p:txBody>
          <a:bodyPr anchor="t" rtlCol="false" tIns="0" lIns="0" bIns="0" rIns="0">
            <a:spAutoFit/>
          </a:bodyPr>
          <a:lstStyle/>
          <a:p>
            <a:pPr algn="l" marL="0" indent="0" lvl="0">
              <a:lnSpc>
                <a:spcPts val="4565"/>
              </a:lnSpc>
              <a:spcBef>
                <a:spcPct val="0"/>
              </a:spcBef>
            </a:pPr>
            <a:r>
              <a:rPr lang="en-US" sz="3308" spc="324">
                <a:solidFill>
                  <a:srgbClr val="231F20"/>
                </a:solidFill>
                <a:latin typeface="Oswald"/>
                <a:ea typeface="Oswald"/>
                <a:cs typeface="Oswald"/>
                <a:sym typeface="Oswald"/>
              </a:rPr>
              <a:t>generates and displays a correlation heatmap using Seaborn,The diagonal line from the top-left to the bottom-right represents the correlation of each feature with itself, which is always 1.</a:t>
            </a:r>
          </a:p>
        </p:txBody>
      </p:sp>
      <p:sp>
        <p:nvSpPr>
          <p:cNvPr name="TextBox 10" id="10"/>
          <p:cNvSpPr txBox="true"/>
          <p:nvPr/>
        </p:nvSpPr>
        <p:spPr>
          <a:xfrm rot="0">
            <a:off x="7178417" y="123964"/>
            <a:ext cx="3838290" cy="535271"/>
          </a:xfrm>
          <a:prstGeom prst="rect">
            <a:avLst/>
          </a:prstGeom>
        </p:spPr>
        <p:txBody>
          <a:bodyPr anchor="t" rtlCol="false" tIns="0" lIns="0" bIns="0" rIns="0">
            <a:spAutoFit/>
          </a:bodyPr>
          <a:lstStyle/>
          <a:p>
            <a:pPr algn="ctr">
              <a:lnSpc>
                <a:spcPts val="4487"/>
              </a:lnSpc>
            </a:pPr>
            <a:r>
              <a:rPr lang="en-US" b="true" sz="3251" spc="318">
                <a:solidFill>
                  <a:srgbClr val="231F20"/>
                </a:solidFill>
                <a:latin typeface="DM Sans Bold"/>
                <a:ea typeface="DM Sans Bold"/>
                <a:cs typeface="DM Sans Bold"/>
                <a:sym typeface="DM Sans Bold"/>
              </a:rPr>
              <a:t>VISUALIZATION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988615" y="587069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501702">
            <a:off x="8544197" y="1548595"/>
            <a:ext cx="1826597" cy="516014"/>
          </a:xfrm>
          <a:custGeom>
            <a:avLst/>
            <a:gdLst/>
            <a:ahLst/>
            <a:cxnLst/>
            <a:rect r="r" b="b" t="t" l="l"/>
            <a:pathLst>
              <a:path h="516014" w="1826597">
                <a:moveTo>
                  <a:pt x="0" y="0"/>
                </a:moveTo>
                <a:lnTo>
                  <a:pt x="1826597" y="0"/>
                </a:lnTo>
                <a:lnTo>
                  <a:pt x="1826597" y="516013"/>
                </a:lnTo>
                <a:lnTo>
                  <a:pt x="0" y="516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144000" y="2672037"/>
            <a:ext cx="7116027" cy="6935594"/>
          </a:xfrm>
          <a:custGeom>
            <a:avLst/>
            <a:gdLst/>
            <a:ahLst/>
            <a:cxnLst/>
            <a:rect r="r" b="b" t="t" l="l"/>
            <a:pathLst>
              <a:path h="6935594" w="7116027">
                <a:moveTo>
                  <a:pt x="0" y="0"/>
                </a:moveTo>
                <a:lnTo>
                  <a:pt x="7116027" y="0"/>
                </a:lnTo>
                <a:lnTo>
                  <a:pt x="7116027" y="6935594"/>
                </a:lnTo>
                <a:lnTo>
                  <a:pt x="0" y="6935594"/>
                </a:lnTo>
                <a:lnTo>
                  <a:pt x="0" y="0"/>
                </a:lnTo>
                <a:close/>
              </a:path>
            </a:pathLst>
          </a:custGeom>
          <a:blipFill>
            <a:blip r:embed="rId6"/>
            <a:stretch>
              <a:fillRect l="-4650" t="0" r="-4650" b="0"/>
            </a:stretch>
          </a:blipFill>
        </p:spPr>
      </p:sp>
      <p:sp>
        <p:nvSpPr>
          <p:cNvPr name="TextBox 6" id="6"/>
          <p:cNvSpPr txBox="true"/>
          <p:nvPr/>
        </p:nvSpPr>
        <p:spPr>
          <a:xfrm rot="0">
            <a:off x="1638289" y="1403742"/>
            <a:ext cx="6406345" cy="6176380"/>
          </a:xfrm>
          <a:prstGeom prst="rect">
            <a:avLst/>
          </a:prstGeom>
        </p:spPr>
        <p:txBody>
          <a:bodyPr anchor="t" rtlCol="false" tIns="0" lIns="0" bIns="0" rIns="0">
            <a:spAutoFit/>
          </a:bodyPr>
          <a:lstStyle/>
          <a:p>
            <a:pPr algn="ctr">
              <a:lnSpc>
                <a:spcPts val="4922"/>
              </a:lnSpc>
            </a:pPr>
            <a:r>
              <a:rPr lang="en-US" sz="3567" spc="349">
                <a:solidFill>
                  <a:srgbClr val="231F20"/>
                </a:solidFill>
                <a:latin typeface="Oswald"/>
                <a:ea typeface="Oswald"/>
                <a:cs typeface="Oswald"/>
                <a:sym typeface="Oswald"/>
              </a:rPr>
              <a:t>Z-score scaling</a:t>
            </a:r>
          </a:p>
          <a:p>
            <a:pPr algn="ctr" marL="0" indent="0" lvl="0">
              <a:lnSpc>
                <a:spcPts val="4922"/>
              </a:lnSpc>
              <a:spcBef>
                <a:spcPct val="0"/>
              </a:spcBef>
            </a:pPr>
            <a:r>
              <a:rPr lang="en-US" sz="3567" spc="349">
                <a:solidFill>
                  <a:srgbClr val="231F20"/>
                </a:solidFill>
                <a:latin typeface="Oswald"/>
                <a:ea typeface="Oswald"/>
                <a:cs typeface="Oswald"/>
                <a:sym typeface="Oswald"/>
              </a:rPr>
              <a:t>standardizes all numerical features in the data DataFrame to have a mean of 0 and a standard deviation of 1 using Z-score scaling.Z-score scaling is less sensitive to outliers, making it a good choice for datasets with outliers</a:t>
            </a:r>
          </a:p>
        </p:txBody>
      </p:sp>
      <p:sp>
        <p:nvSpPr>
          <p:cNvPr name="TextBox 7" id="7"/>
          <p:cNvSpPr txBox="true"/>
          <p:nvPr/>
        </p:nvSpPr>
        <p:spPr>
          <a:xfrm rot="0">
            <a:off x="7178417" y="104914"/>
            <a:ext cx="3467055" cy="645380"/>
          </a:xfrm>
          <a:prstGeom prst="rect">
            <a:avLst/>
          </a:prstGeom>
        </p:spPr>
        <p:txBody>
          <a:bodyPr anchor="t" rtlCol="false" tIns="0" lIns="0" bIns="0" rIns="0">
            <a:spAutoFit/>
          </a:bodyPr>
          <a:lstStyle/>
          <a:p>
            <a:pPr algn="ctr">
              <a:lnSpc>
                <a:spcPts val="5315"/>
              </a:lnSpc>
            </a:pPr>
            <a:r>
              <a:rPr lang="en-US" b="true" sz="3851" spc="377">
                <a:solidFill>
                  <a:srgbClr val="231F20"/>
                </a:solidFill>
                <a:latin typeface="DM Sans Bold"/>
                <a:ea typeface="DM Sans Bold"/>
                <a:cs typeface="DM Sans Bold"/>
                <a:sym typeface="DM Sans Bold"/>
              </a:rPr>
              <a:t>SCALING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433097" y="444774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501876">
            <a:off x="578261" y="3214615"/>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413835">
            <a:off x="8023757" y="5295408"/>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9313" y="1028700"/>
            <a:ext cx="17465264" cy="1482235"/>
          </a:xfrm>
          <a:custGeom>
            <a:avLst/>
            <a:gdLst/>
            <a:ahLst/>
            <a:cxnLst/>
            <a:rect r="r" b="b" t="t" l="l"/>
            <a:pathLst>
              <a:path h="1482235" w="17465264">
                <a:moveTo>
                  <a:pt x="0" y="0"/>
                </a:moveTo>
                <a:lnTo>
                  <a:pt x="17465263" y="0"/>
                </a:lnTo>
                <a:lnTo>
                  <a:pt x="17465263" y="1482235"/>
                </a:lnTo>
                <a:lnTo>
                  <a:pt x="0" y="1482235"/>
                </a:lnTo>
                <a:lnTo>
                  <a:pt x="0" y="0"/>
                </a:lnTo>
                <a:close/>
              </a:path>
            </a:pathLst>
          </a:custGeom>
          <a:blipFill>
            <a:blip r:embed="rId6"/>
            <a:stretch>
              <a:fillRect l="0" t="-814" r="0" b="-814"/>
            </a:stretch>
          </a:blipFill>
        </p:spPr>
      </p:sp>
      <p:sp>
        <p:nvSpPr>
          <p:cNvPr name="Freeform 7" id="7"/>
          <p:cNvSpPr/>
          <p:nvPr/>
        </p:nvSpPr>
        <p:spPr>
          <a:xfrm flipH="false" flipV="false" rot="0">
            <a:off x="10250806" y="4238413"/>
            <a:ext cx="7190032" cy="6048587"/>
          </a:xfrm>
          <a:custGeom>
            <a:avLst/>
            <a:gdLst/>
            <a:ahLst/>
            <a:cxnLst/>
            <a:rect r="r" b="b" t="t" l="l"/>
            <a:pathLst>
              <a:path h="6048587" w="7190032">
                <a:moveTo>
                  <a:pt x="0" y="0"/>
                </a:moveTo>
                <a:lnTo>
                  <a:pt x="7190031" y="0"/>
                </a:lnTo>
                <a:lnTo>
                  <a:pt x="7190031" y="6048587"/>
                </a:lnTo>
                <a:lnTo>
                  <a:pt x="0" y="6048587"/>
                </a:lnTo>
                <a:lnTo>
                  <a:pt x="0" y="0"/>
                </a:lnTo>
                <a:close/>
              </a:path>
            </a:pathLst>
          </a:custGeom>
          <a:blipFill>
            <a:blip r:embed="rId7"/>
            <a:stretch>
              <a:fillRect l="0" t="0" r="0" b="0"/>
            </a:stretch>
          </a:blipFill>
        </p:spPr>
      </p:sp>
      <p:sp>
        <p:nvSpPr>
          <p:cNvPr name="TextBox 8" id="8"/>
          <p:cNvSpPr txBox="true"/>
          <p:nvPr/>
        </p:nvSpPr>
        <p:spPr>
          <a:xfrm rot="0">
            <a:off x="2920676" y="2568432"/>
            <a:ext cx="8955291" cy="2350966"/>
          </a:xfrm>
          <a:prstGeom prst="rect">
            <a:avLst/>
          </a:prstGeom>
        </p:spPr>
        <p:txBody>
          <a:bodyPr anchor="t" rtlCol="false" tIns="0" lIns="0" bIns="0" rIns="0">
            <a:spAutoFit/>
          </a:bodyPr>
          <a:lstStyle/>
          <a:p>
            <a:pPr algn="ctr">
              <a:lnSpc>
                <a:spcPts val="4703"/>
              </a:lnSpc>
            </a:pPr>
            <a:r>
              <a:rPr lang="en-US" sz="3408" spc="333">
                <a:solidFill>
                  <a:srgbClr val="231F20"/>
                </a:solidFill>
                <a:latin typeface="Oswald"/>
                <a:ea typeface="Oswald"/>
                <a:cs typeface="Oswald"/>
                <a:sym typeface="Oswald"/>
              </a:rPr>
              <a:t>Checking outliers using IQR Method</a:t>
            </a:r>
          </a:p>
          <a:p>
            <a:pPr algn="ctr" marL="0" indent="0" lvl="0">
              <a:lnSpc>
                <a:spcPts val="4703"/>
              </a:lnSpc>
              <a:spcBef>
                <a:spcPct val="0"/>
              </a:spcBef>
            </a:pPr>
            <a:r>
              <a:rPr lang="en-US" sz="3408" spc="333">
                <a:solidFill>
                  <a:srgbClr val="231F20"/>
                </a:solidFill>
                <a:latin typeface="Oswald"/>
                <a:ea typeface="Oswald"/>
                <a:cs typeface="Oswald"/>
                <a:sym typeface="Oswald"/>
              </a:rPr>
              <a:t>number of outliers present in each feature,outlier needs further investigation to check valid or invalid</a:t>
            </a:r>
          </a:p>
        </p:txBody>
      </p:sp>
      <p:sp>
        <p:nvSpPr>
          <p:cNvPr name="TextBox 9" id="9"/>
          <p:cNvSpPr txBox="true"/>
          <p:nvPr/>
        </p:nvSpPr>
        <p:spPr>
          <a:xfrm rot="0">
            <a:off x="3979600" y="6106569"/>
            <a:ext cx="6125093" cy="1169866"/>
          </a:xfrm>
          <a:prstGeom prst="rect">
            <a:avLst/>
          </a:prstGeom>
        </p:spPr>
        <p:txBody>
          <a:bodyPr anchor="t" rtlCol="false" tIns="0" lIns="0" bIns="0" rIns="0">
            <a:spAutoFit/>
          </a:bodyPr>
          <a:lstStyle/>
          <a:p>
            <a:pPr algn="ctr" marL="0" indent="0" lvl="0">
              <a:lnSpc>
                <a:spcPts val="4703"/>
              </a:lnSpc>
              <a:spcBef>
                <a:spcPct val="0"/>
              </a:spcBef>
            </a:pPr>
            <a:r>
              <a:rPr lang="en-US" sz="3408" spc="333">
                <a:solidFill>
                  <a:srgbClr val="231F20"/>
                </a:solidFill>
                <a:latin typeface="Oswald"/>
                <a:ea typeface="Oswald"/>
                <a:cs typeface="Oswald"/>
                <a:sym typeface="Oswald"/>
              </a:rPr>
              <a:t>checking outliers using BoxPlots</a:t>
            </a:r>
          </a:p>
        </p:txBody>
      </p:sp>
      <p:sp>
        <p:nvSpPr>
          <p:cNvPr name="TextBox 10" id="10"/>
          <p:cNvSpPr txBox="true"/>
          <p:nvPr/>
        </p:nvSpPr>
        <p:spPr>
          <a:xfrm rot="0">
            <a:off x="7178417" y="104914"/>
            <a:ext cx="3467055" cy="645380"/>
          </a:xfrm>
          <a:prstGeom prst="rect">
            <a:avLst/>
          </a:prstGeom>
        </p:spPr>
        <p:txBody>
          <a:bodyPr anchor="t" rtlCol="false" tIns="0" lIns="0" bIns="0" rIns="0">
            <a:spAutoFit/>
          </a:bodyPr>
          <a:lstStyle/>
          <a:p>
            <a:pPr algn="ctr">
              <a:lnSpc>
                <a:spcPts val="5315"/>
              </a:lnSpc>
            </a:pPr>
            <a:r>
              <a:rPr lang="en-US" b="true" sz="3851" spc="377">
                <a:solidFill>
                  <a:srgbClr val="231F20"/>
                </a:solidFill>
                <a:latin typeface="DM Sans Bold"/>
                <a:ea typeface="DM Sans Bold"/>
                <a:cs typeface="DM Sans Bold"/>
                <a:sym typeface="DM Sans Bold"/>
              </a:rPr>
              <a:t>OUTLIERS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433097" y="444774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701396" y="5086350"/>
            <a:ext cx="8955291" cy="1214062"/>
          </a:xfrm>
          <a:prstGeom prst="rect">
            <a:avLst/>
          </a:prstGeom>
        </p:spPr>
        <p:txBody>
          <a:bodyPr anchor="t" rtlCol="false" tIns="0" lIns="0" bIns="0" rIns="0">
            <a:spAutoFit/>
          </a:bodyPr>
          <a:lstStyle/>
          <a:p>
            <a:pPr algn="ctr">
              <a:lnSpc>
                <a:spcPts val="4979"/>
              </a:lnSpc>
            </a:pPr>
            <a:r>
              <a:rPr lang="en-US" sz="3608" spc="353">
                <a:solidFill>
                  <a:srgbClr val="231F20"/>
                </a:solidFill>
                <a:latin typeface="Oswald"/>
                <a:ea typeface="Oswald"/>
                <a:cs typeface="Oswald"/>
                <a:sym typeface="Oswald"/>
              </a:rPr>
              <a:t>Splitting the data for training and testing</a:t>
            </a:r>
          </a:p>
          <a:p>
            <a:pPr algn="ctr" marL="0" indent="0" lvl="0">
              <a:lnSpc>
                <a:spcPts val="4841"/>
              </a:lnSpc>
              <a:spcBef>
                <a:spcPct val="0"/>
              </a:spcBef>
            </a:pPr>
            <a:r>
              <a:rPr lang="en-US" sz="3508" spc="343">
                <a:solidFill>
                  <a:srgbClr val="231F20"/>
                </a:solidFill>
                <a:latin typeface="Oswald"/>
                <a:ea typeface="Oswald"/>
                <a:cs typeface="Oswald"/>
                <a:sym typeface="Oswald"/>
              </a:rPr>
              <a:t>we have split the data in ratio 70:30</a:t>
            </a:r>
          </a:p>
        </p:txBody>
      </p:sp>
      <p:sp>
        <p:nvSpPr>
          <p:cNvPr name="Freeform 5" id="5"/>
          <p:cNvSpPr/>
          <p:nvPr/>
        </p:nvSpPr>
        <p:spPr>
          <a:xfrm flipH="false" flipV="false" rot="1174619">
            <a:off x="3304501" y="5036036"/>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653045" y="2798370"/>
            <a:ext cx="9388790" cy="1799768"/>
          </a:xfrm>
          <a:custGeom>
            <a:avLst/>
            <a:gdLst/>
            <a:ahLst/>
            <a:cxnLst/>
            <a:rect r="r" b="b" t="t" l="l"/>
            <a:pathLst>
              <a:path h="1799768" w="9388790">
                <a:moveTo>
                  <a:pt x="0" y="0"/>
                </a:moveTo>
                <a:lnTo>
                  <a:pt x="9388790" y="0"/>
                </a:lnTo>
                <a:lnTo>
                  <a:pt x="9388790" y="1799768"/>
                </a:lnTo>
                <a:lnTo>
                  <a:pt x="0" y="1799768"/>
                </a:lnTo>
                <a:lnTo>
                  <a:pt x="0" y="0"/>
                </a:lnTo>
                <a:close/>
              </a:path>
            </a:pathLst>
          </a:custGeom>
          <a:blipFill>
            <a:blip r:embed="rId6"/>
            <a:stretch>
              <a:fillRect l="0" t="0" r="0" b="0"/>
            </a:stretch>
          </a:blipFill>
        </p:spPr>
      </p:sp>
      <p:sp>
        <p:nvSpPr>
          <p:cNvPr name="TextBox 7" id="7"/>
          <p:cNvSpPr txBox="true"/>
          <p:nvPr/>
        </p:nvSpPr>
        <p:spPr>
          <a:xfrm rot="0">
            <a:off x="5445984" y="962025"/>
            <a:ext cx="5687511" cy="645380"/>
          </a:xfrm>
          <a:prstGeom prst="rect">
            <a:avLst/>
          </a:prstGeom>
        </p:spPr>
        <p:txBody>
          <a:bodyPr anchor="t" rtlCol="false" tIns="0" lIns="0" bIns="0" rIns="0">
            <a:spAutoFit/>
          </a:bodyPr>
          <a:lstStyle/>
          <a:p>
            <a:pPr algn="ctr">
              <a:lnSpc>
                <a:spcPts val="5315"/>
              </a:lnSpc>
            </a:pPr>
            <a:r>
              <a:rPr lang="en-US" b="true" sz="3851" spc="377">
                <a:solidFill>
                  <a:srgbClr val="231F20"/>
                </a:solidFill>
                <a:latin typeface="DM Sans Bold"/>
                <a:ea typeface="DM Sans Bold"/>
                <a:cs typeface="DM Sans Bold"/>
                <a:sym typeface="DM Sans Bold"/>
              </a:rPr>
              <a:t>SPLITTING OF DATA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5484151"/>
            <a:chOff x="0" y="0"/>
            <a:chExt cx="368852" cy="1444386"/>
          </a:xfrm>
        </p:grpSpPr>
        <p:sp>
          <p:nvSpPr>
            <p:cNvPr name="Freeform 4" id="4"/>
            <p:cNvSpPr/>
            <p:nvPr/>
          </p:nvSpPr>
          <p:spPr>
            <a:xfrm flipH="false" flipV="false" rot="0">
              <a:off x="0" y="0"/>
              <a:ext cx="368852" cy="1444386"/>
            </a:xfrm>
            <a:custGeom>
              <a:avLst/>
              <a:gdLst/>
              <a:ahLst/>
              <a:cxnLst/>
              <a:rect r="r" b="b" t="t" l="l"/>
              <a:pathLst>
                <a:path h="1444386" w="368852">
                  <a:moveTo>
                    <a:pt x="0" y="0"/>
                  </a:moveTo>
                  <a:lnTo>
                    <a:pt x="368852" y="0"/>
                  </a:lnTo>
                  <a:lnTo>
                    <a:pt x="368852" y="1444386"/>
                  </a:lnTo>
                  <a:lnTo>
                    <a:pt x="0" y="1444386"/>
                  </a:lnTo>
                  <a:close/>
                </a:path>
              </a:pathLst>
            </a:custGeom>
            <a:solidFill>
              <a:srgbClr val="CCCCCC"/>
            </a:solidFill>
          </p:spPr>
        </p:sp>
        <p:sp>
          <p:nvSpPr>
            <p:cNvPr name="TextBox 5" id="5"/>
            <p:cNvSpPr txBox="true"/>
            <p:nvPr/>
          </p:nvSpPr>
          <p:spPr>
            <a:xfrm>
              <a:off x="0" y="-19050"/>
              <a:ext cx="368852" cy="1463436"/>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4" id="14"/>
          <p:cNvSpPr txBox="true"/>
          <p:nvPr/>
        </p:nvSpPr>
        <p:spPr>
          <a:xfrm rot="0">
            <a:off x="6607430" y="3333137"/>
            <a:ext cx="6676478"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UNDERSTANDING BREAST CANCER</a:t>
            </a:r>
          </a:p>
        </p:txBody>
      </p:sp>
      <p:sp>
        <p:nvSpPr>
          <p:cNvPr name="TextBox 15" id="15"/>
          <p:cNvSpPr txBox="true"/>
          <p:nvPr/>
        </p:nvSpPr>
        <p:spPr>
          <a:xfrm rot="0">
            <a:off x="6607430" y="4127355"/>
            <a:ext cx="9768191"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ROLE OF MACHINE LEARNING IN MEDICAL DIAGNOSIS</a:t>
            </a:r>
          </a:p>
        </p:txBody>
      </p:sp>
      <p:sp>
        <p:nvSpPr>
          <p:cNvPr name="TextBox 16" id="16"/>
          <p:cNvSpPr txBox="true"/>
          <p:nvPr/>
        </p:nvSpPr>
        <p:spPr>
          <a:xfrm rot="0">
            <a:off x="6607430" y="5047445"/>
            <a:ext cx="9605118"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PROBLEM STATEMENT</a:t>
            </a:r>
          </a:p>
        </p:txBody>
      </p:sp>
      <p:sp>
        <p:nvSpPr>
          <p:cNvPr name="TextBox 17" id="17"/>
          <p:cNvSpPr txBox="true"/>
          <p:nvPr/>
        </p:nvSpPr>
        <p:spPr>
          <a:xfrm rot="0">
            <a:off x="6607430" y="5841663"/>
            <a:ext cx="8808385"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ADABOOST ALGORITHM FOR EARLY DETECTION</a:t>
            </a:r>
          </a:p>
        </p:txBody>
      </p:sp>
      <p:sp>
        <p:nvSpPr>
          <p:cNvPr name="TextBox 18" id="18"/>
          <p:cNvSpPr txBox="true"/>
          <p:nvPr/>
        </p:nvSpPr>
        <p:spPr>
          <a:xfrm rot="0">
            <a:off x="6607430" y="6642507"/>
            <a:ext cx="8045462"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 DATASET</a:t>
            </a:r>
          </a:p>
        </p:txBody>
      </p:sp>
      <p:sp>
        <p:nvSpPr>
          <p:cNvPr name="TextBox 19" id="19"/>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IMPLEMENTATION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1962242" y="1888315"/>
            <a:ext cx="12102934" cy="12419055"/>
          </a:xfrm>
          <a:custGeom>
            <a:avLst/>
            <a:gdLst/>
            <a:ahLst/>
            <a:cxnLst/>
            <a:rect r="r" b="b" t="t" l="l"/>
            <a:pathLst>
              <a:path h="12419055" w="12102934">
                <a:moveTo>
                  <a:pt x="0" y="0"/>
                </a:moveTo>
                <a:lnTo>
                  <a:pt x="12102934" y="0"/>
                </a:lnTo>
                <a:lnTo>
                  <a:pt x="12102934"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830610"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OUR TEAM</a:t>
            </a:r>
          </a:p>
        </p:txBody>
      </p:sp>
      <p:sp>
        <p:nvSpPr>
          <p:cNvPr name="TextBox 6" id="6"/>
          <p:cNvSpPr txBox="true"/>
          <p:nvPr/>
        </p:nvSpPr>
        <p:spPr>
          <a:xfrm rot="0">
            <a:off x="3860187" y="6558496"/>
            <a:ext cx="2257081"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Everest Cantu</a:t>
            </a:r>
          </a:p>
        </p:txBody>
      </p:sp>
      <p:grpSp>
        <p:nvGrpSpPr>
          <p:cNvPr name="Group 7" id="7"/>
          <p:cNvGrpSpPr/>
          <p:nvPr/>
        </p:nvGrpSpPr>
        <p:grpSpPr>
          <a:xfrm rot="0">
            <a:off x="3981060" y="4476909"/>
            <a:ext cx="4155677" cy="1509095"/>
            <a:chOff x="0" y="0"/>
            <a:chExt cx="1139477" cy="413790"/>
          </a:xfrm>
        </p:grpSpPr>
        <p:sp>
          <p:nvSpPr>
            <p:cNvPr name="Freeform 8" id="8"/>
            <p:cNvSpPr/>
            <p:nvPr/>
          </p:nvSpPr>
          <p:spPr>
            <a:xfrm flipH="false" flipV="false" rot="0">
              <a:off x="0" y="0"/>
              <a:ext cx="1139477" cy="413790"/>
            </a:xfrm>
            <a:custGeom>
              <a:avLst/>
              <a:gdLst/>
              <a:ahLst/>
              <a:cxnLst/>
              <a:rect r="r" b="b" t="t" l="l"/>
              <a:pathLst>
                <a:path h="413790" w="1139477">
                  <a:moveTo>
                    <a:pt x="0" y="0"/>
                  </a:moveTo>
                  <a:lnTo>
                    <a:pt x="1139477" y="0"/>
                  </a:lnTo>
                  <a:lnTo>
                    <a:pt x="1139477" y="413790"/>
                  </a:lnTo>
                  <a:lnTo>
                    <a:pt x="0" y="413790"/>
                  </a:lnTo>
                  <a:close/>
                </a:path>
              </a:pathLst>
            </a:custGeom>
            <a:solidFill>
              <a:srgbClr val="100F0D"/>
            </a:solidFill>
            <a:ln cap="sq">
              <a:noFill/>
              <a:prstDash val="solid"/>
              <a:miter/>
            </a:ln>
          </p:spPr>
        </p:sp>
        <p:sp>
          <p:nvSpPr>
            <p:cNvPr name="TextBox 9" id="9"/>
            <p:cNvSpPr txBox="true"/>
            <p:nvPr/>
          </p:nvSpPr>
          <p:spPr>
            <a:xfrm>
              <a:off x="0" y="-47625"/>
              <a:ext cx="1139477" cy="461415"/>
            </a:xfrm>
            <a:prstGeom prst="rect">
              <a:avLst/>
            </a:prstGeom>
          </p:spPr>
          <p:txBody>
            <a:bodyPr anchor="ctr" rtlCol="false" tIns="50800" lIns="50800" bIns="50800" rIns="50800"/>
            <a:lstStyle/>
            <a:p>
              <a:pPr algn="ctr">
                <a:lnSpc>
                  <a:spcPts val="3360"/>
                </a:lnSpc>
              </a:pPr>
            </a:p>
          </p:txBody>
        </p:sp>
      </p:grpSp>
      <p:sp>
        <p:nvSpPr>
          <p:cNvPr name="TextBox 10" id="10"/>
          <p:cNvSpPr txBox="true"/>
          <p:nvPr/>
        </p:nvSpPr>
        <p:spPr>
          <a:xfrm rot="0">
            <a:off x="7949138"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sp>
        <p:nvSpPr>
          <p:cNvPr name="Freeform 11" id="11"/>
          <p:cNvSpPr/>
          <p:nvPr/>
        </p:nvSpPr>
        <p:spPr>
          <a:xfrm flipH="false" flipV="false" rot="0">
            <a:off x="4486290" y="5984602"/>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5"/>
            <a:stretch>
              <a:fillRect l="0" t="-86495" r="0" b="0"/>
            </a:stretch>
          </a:blipFill>
        </p:spPr>
      </p:sp>
      <p:sp>
        <p:nvSpPr>
          <p:cNvPr name="TextBox 12" id="12"/>
          <p:cNvSpPr txBox="true"/>
          <p:nvPr/>
        </p:nvSpPr>
        <p:spPr>
          <a:xfrm rot="0">
            <a:off x="4231675" y="4773458"/>
            <a:ext cx="3654448" cy="738385"/>
          </a:xfrm>
          <a:prstGeom prst="rect">
            <a:avLst/>
          </a:prstGeom>
        </p:spPr>
        <p:txBody>
          <a:bodyPr anchor="t" rtlCol="false" tIns="0" lIns="0" bIns="0" rIns="0">
            <a:spAutoFit/>
          </a:bodyPr>
          <a:lstStyle/>
          <a:p>
            <a:pPr algn="ctr">
              <a:lnSpc>
                <a:spcPts val="6026"/>
              </a:lnSpc>
            </a:pPr>
            <a:r>
              <a:rPr lang="en-US" sz="4304">
                <a:solidFill>
                  <a:srgbClr val="FFFFFF"/>
                </a:solidFill>
                <a:latin typeface="Montserrat Light"/>
                <a:ea typeface="Montserrat Light"/>
                <a:cs typeface="Montserrat Light"/>
                <a:sym typeface="Montserrat Light"/>
              </a:rPr>
              <a:t>V Sharmila</a:t>
            </a:r>
          </a:p>
        </p:txBody>
      </p:sp>
      <p:grpSp>
        <p:nvGrpSpPr>
          <p:cNvPr name="Group 13" id="13"/>
          <p:cNvGrpSpPr/>
          <p:nvPr/>
        </p:nvGrpSpPr>
        <p:grpSpPr>
          <a:xfrm rot="0">
            <a:off x="9144000" y="4476909"/>
            <a:ext cx="4444542" cy="1486620"/>
            <a:chOff x="0" y="0"/>
            <a:chExt cx="1218684" cy="407628"/>
          </a:xfrm>
        </p:grpSpPr>
        <p:sp>
          <p:nvSpPr>
            <p:cNvPr name="Freeform 14" id="14"/>
            <p:cNvSpPr/>
            <p:nvPr/>
          </p:nvSpPr>
          <p:spPr>
            <a:xfrm flipH="false" flipV="false" rot="0">
              <a:off x="0" y="0"/>
              <a:ext cx="1218684" cy="407628"/>
            </a:xfrm>
            <a:custGeom>
              <a:avLst/>
              <a:gdLst/>
              <a:ahLst/>
              <a:cxnLst/>
              <a:rect r="r" b="b" t="t" l="l"/>
              <a:pathLst>
                <a:path h="407628" w="1218684">
                  <a:moveTo>
                    <a:pt x="0" y="0"/>
                  </a:moveTo>
                  <a:lnTo>
                    <a:pt x="1218684" y="0"/>
                  </a:lnTo>
                  <a:lnTo>
                    <a:pt x="1218684" y="407628"/>
                  </a:lnTo>
                  <a:lnTo>
                    <a:pt x="0" y="407628"/>
                  </a:lnTo>
                  <a:close/>
                </a:path>
              </a:pathLst>
            </a:custGeom>
            <a:solidFill>
              <a:srgbClr val="100F0D"/>
            </a:solidFill>
            <a:ln cap="sq">
              <a:noFill/>
              <a:prstDash val="solid"/>
              <a:miter/>
            </a:ln>
          </p:spPr>
        </p:sp>
        <p:sp>
          <p:nvSpPr>
            <p:cNvPr name="TextBox 15" id="15"/>
            <p:cNvSpPr txBox="true"/>
            <p:nvPr/>
          </p:nvSpPr>
          <p:spPr>
            <a:xfrm>
              <a:off x="0" y="-47625"/>
              <a:ext cx="1218684" cy="455253"/>
            </a:xfrm>
            <a:prstGeom prst="rect">
              <a:avLst/>
            </a:prstGeom>
          </p:spPr>
          <p:txBody>
            <a:bodyPr anchor="ctr" rtlCol="false" tIns="50800" lIns="50800" bIns="50800" rIns="50800"/>
            <a:lstStyle/>
            <a:p>
              <a:pPr algn="ctr">
                <a:lnSpc>
                  <a:spcPts val="3360"/>
                </a:lnSpc>
              </a:pPr>
            </a:p>
          </p:txBody>
        </p:sp>
      </p:grpSp>
      <p:sp>
        <p:nvSpPr>
          <p:cNvPr name="TextBox 16" id="16"/>
          <p:cNvSpPr txBox="true"/>
          <p:nvPr/>
        </p:nvSpPr>
        <p:spPr>
          <a:xfrm rot="0">
            <a:off x="9317613" y="4731170"/>
            <a:ext cx="4097317" cy="689730"/>
          </a:xfrm>
          <a:prstGeom prst="rect">
            <a:avLst/>
          </a:prstGeom>
        </p:spPr>
        <p:txBody>
          <a:bodyPr anchor="t" rtlCol="false" tIns="0" lIns="0" bIns="0" rIns="0">
            <a:spAutoFit/>
          </a:bodyPr>
          <a:lstStyle/>
          <a:p>
            <a:pPr algn="ctr">
              <a:lnSpc>
                <a:spcPts val="5558"/>
              </a:lnSpc>
            </a:pPr>
            <a:r>
              <a:rPr lang="en-US" sz="3970">
                <a:solidFill>
                  <a:srgbClr val="FFFFFF"/>
                </a:solidFill>
                <a:latin typeface="Montserrat Light"/>
                <a:ea typeface="Montserrat Light"/>
                <a:cs typeface="Montserrat Light"/>
                <a:sym typeface="Montserrat Light"/>
              </a:rPr>
              <a:t>Priyadharshini R</a:t>
            </a:r>
          </a:p>
        </p:txBody>
      </p:sp>
      <p:sp>
        <p:nvSpPr>
          <p:cNvPr name="Freeform 17" id="17"/>
          <p:cNvSpPr/>
          <p:nvPr/>
        </p:nvSpPr>
        <p:spPr>
          <a:xfrm flipH="false" flipV="false" rot="0">
            <a:off x="9614258" y="5665023"/>
            <a:ext cx="3145217" cy="652660"/>
          </a:xfrm>
          <a:custGeom>
            <a:avLst/>
            <a:gdLst/>
            <a:ahLst/>
            <a:cxnLst/>
            <a:rect r="r" b="b" t="t" l="l"/>
            <a:pathLst>
              <a:path h="652660" w="3145217">
                <a:moveTo>
                  <a:pt x="0" y="0"/>
                </a:moveTo>
                <a:lnTo>
                  <a:pt x="3145218" y="0"/>
                </a:lnTo>
                <a:lnTo>
                  <a:pt x="3145218" y="652660"/>
                </a:lnTo>
                <a:lnTo>
                  <a:pt x="0" y="652660"/>
                </a:lnTo>
                <a:lnTo>
                  <a:pt x="0" y="0"/>
                </a:lnTo>
                <a:close/>
              </a:path>
            </a:pathLst>
          </a:custGeom>
          <a:blipFill>
            <a:blip r:embed="rId5"/>
            <a:stretch>
              <a:fillRect l="-12824" t="-19589" r="-12824"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 YOU</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2613137" y="0"/>
            <a:ext cx="5674863" cy="10287000"/>
            <a:chOff x="0" y="0"/>
            <a:chExt cx="7566484" cy="13716000"/>
          </a:xfrm>
        </p:grpSpPr>
        <p:pic>
          <p:nvPicPr>
            <p:cNvPr name="Picture 4" id="4"/>
            <p:cNvPicPr>
              <a:picLocks noChangeAspect="true"/>
            </p:cNvPicPr>
            <p:nvPr/>
          </p:nvPicPr>
          <p:blipFill>
            <a:blip r:embed="rId3"/>
            <a:srcRect l="12788" t="0" r="50457" b="0"/>
            <a:stretch>
              <a:fillRect/>
            </a:stretch>
          </p:blipFill>
          <p:spPr>
            <a:xfrm flipH="false" flipV="false">
              <a:off x="0" y="0"/>
              <a:ext cx="7566484" cy="13716000"/>
            </a:xfrm>
            <a:prstGeom prst="rect">
              <a:avLst/>
            </a:prstGeom>
          </p:spPr>
        </p:pic>
      </p:grpSp>
      <p:grpSp>
        <p:nvGrpSpPr>
          <p:cNvPr name="Group 5" id="5"/>
          <p:cNvGrpSpPr/>
          <p:nvPr/>
        </p:nvGrpSpPr>
        <p:grpSpPr>
          <a:xfrm rot="0">
            <a:off x="1525675" y="2938800"/>
            <a:ext cx="9906338" cy="6704178"/>
            <a:chOff x="0" y="0"/>
            <a:chExt cx="3795547" cy="2568661"/>
          </a:xfrm>
        </p:grpSpPr>
        <p:sp>
          <p:nvSpPr>
            <p:cNvPr name="Freeform 6" id="6"/>
            <p:cNvSpPr/>
            <p:nvPr/>
          </p:nvSpPr>
          <p:spPr>
            <a:xfrm flipH="false" flipV="false" rot="0">
              <a:off x="0" y="0"/>
              <a:ext cx="3795547" cy="2568661"/>
            </a:xfrm>
            <a:custGeom>
              <a:avLst/>
              <a:gdLst/>
              <a:ahLst/>
              <a:cxnLst/>
              <a:rect r="r" b="b" t="t" l="l"/>
              <a:pathLst>
                <a:path h="2568661" w="3795547">
                  <a:moveTo>
                    <a:pt x="0" y="0"/>
                  </a:moveTo>
                  <a:lnTo>
                    <a:pt x="3795547" y="0"/>
                  </a:lnTo>
                  <a:lnTo>
                    <a:pt x="3795547" y="2568661"/>
                  </a:lnTo>
                  <a:lnTo>
                    <a:pt x="0" y="2568661"/>
                  </a:lnTo>
                  <a:close/>
                </a:path>
              </a:pathLst>
            </a:custGeom>
            <a:solidFill>
              <a:srgbClr val="EFEFEF"/>
            </a:solidFill>
          </p:spPr>
        </p:sp>
        <p:sp>
          <p:nvSpPr>
            <p:cNvPr name="TextBox 7" id="7"/>
            <p:cNvSpPr txBox="true"/>
            <p:nvPr/>
          </p:nvSpPr>
          <p:spPr>
            <a:xfrm>
              <a:off x="0" y="-19050"/>
              <a:ext cx="3795547" cy="2587711"/>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9925010" y="572813"/>
            <a:ext cx="1460802" cy="1936002"/>
          </a:xfrm>
          <a:custGeom>
            <a:avLst/>
            <a:gdLst/>
            <a:ahLst/>
            <a:cxnLst/>
            <a:rect r="r" b="b" t="t" l="l"/>
            <a:pathLst>
              <a:path h="1936002" w="1460802">
                <a:moveTo>
                  <a:pt x="0" y="0"/>
                </a:moveTo>
                <a:lnTo>
                  <a:pt x="1460802" y="0"/>
                </a:lnTo>
                <a:lnTo>
                  <a:pt x="1460802" y="1936002"/>
                </a:lnTo>
                <a:lnTo>
                  <a:pt x="0" y="1936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870221" y="223174"/>
            <a:ext cx="10001035" cy="2285641"/>
          </a:xfrm>
          <a:prstGeom prst="rect">
            <a:avLst/>
          </a:prstGeom>
        </p:spPr>
        <p:txBody>
          <a:bodyPr anchor="t" rtlCol="false" tIns="0" lIns="0" bIns="0" rIns="0">
            <a:spAutoFit/>
          </a:bodyPr>
          <a:lstStyle/>
          <a:p>
            <a:pPr algn="l">
              <a:lnSpc>
                <a:spcPts val="9221"/>
              </a:lnSpc>
            </a:pPr>
            <a:r>
              <a:rPr lang="en-US" b="true" sz="6682" spc="654">
                <a:solidFill>
                  <a:srgbClr val="231F20"/>
                </a:solidFill>
                <a:latin typeface="Oswald Bold"/>
                <a:ea typeface="Oswald Bold"/>
                <a:cs typeface="Oswald Bold"/>
                <a:sym typeface="Oswald Bold"/>
              </a:rPr>
              <a:t>UNDERSTANDING BREAST CANCER</a:t>
            </a:r>
          </a:p>
        </p:txBody>
      </p:sp>
      <p:sp>
        <p:nvSpPr>
          <p:cNvPr name="TextBox 10" id="10"/>
          <p:cNvSpPr txBox="true"/>
          <p:nvPr/>
        </p:nvSpPr>
        <p:spPr>
          <a:xfrm rot="0">
            <a:off x="1893321" y="3209315"/>
            <a:ext cx="9515591" cy="6275299"/>
          </a:xfrm>
          <a:prstGeom prst="rect">
            <a:avLst/>
          </a:prstGeom>
        </p:spPr>
        <p:txBody>
          <a:bodyPr anchor="t" rtlCol="false" tIns="0" lIns="0" bIns="0" rIns="0">
            <a:spAutoFit/>
          </a:bodyPr>
          <a:lstStyle/>
          <a:p>
            <a:pPr algn="l">
              <a:lnSpc>
                <a:spcPts val="4126"/>
              </a:lnSpc>
            </a:pPr>
            <a:r>
              <a:rPr lang="en-US" sz="2989" spc="293">
                <a:solidFill>
                  <a:srgbClr val="231F20"/>
                </a:solidFill>
                <a:latin typeface="DM Sans"/>
                <a:ea typeface="DM Sans"/>
                <a:cs typeface="DM Sans"/>
                <a:sym typeface="DM Sans"/>
              </a:rPr>
              <a:t>Breast cancer is a common type of cancer that develops in the cells of the breast. It primarily affects women, but men can also develop it. </a:t>
            </a:r>
          </a:p>
          <a:p>
            <a:pPr algn="l">
              <a:lnSpc>
                <a:spcPts val="4126"/>
              </a:lnSpc>
            </a:pPr>
          </a:p>
          <a:p>
            <a:pPr algn="l">
              <a:lnSpc>
                <a:spcPts val="4126"/>
              </a:lnSpc>
            </a:pPr>
            <a:r>
              <a:rPr lang="en-US" sz="2989" spc="293" b="true">
                <a:solidFill>
                  <a:srgbClr val="231F20"/>
                </a:solidFill>
                <a:latin typeface="DM Sans Bold"/>
                <a:ea typeface="DM Sans Bold"/>
                <a:cs typeface="DM Sans Bold"/>
                <a:sym typeface="DM Sans Bold"/>
              </a:rPr>
              <a:t>Symptoms</a:t>
            </a:r>
            <a:r>
              <a:rPr lang="en-US" sz="2989" spc="293">
                <a:solidFill>
                  <a:srgbClr val="231F20"/>
                </a:solidFill>
                <a:latin typeface="DM Sans"/>
                <a:ea typeface="DM Sans"/>
                <a:cs typeface="DM Sans"/>
                <a:sym typeface="DM Sans"/>
              </a:rPr>
              <a:t>:</a:t>
            </a:r>
          </a:p>
          <a:p>
            <a:pPr algn="l" marL="645535" indent="-322768" lvl="1">
              <a:lnSpc>
                <a:spcPts val="4126"/>
              </a:lnSpc>
              <a:buFont typeface="Arial"/>
              <a:buChar char="•"/>
            </a:pPr>
            <a:r>
              <a:rPr lang="en-US" sz="2989" spc="293">
                <a:solidFill>
                  <a:srgbClr val="231F20"/>
                </a:solidFill>
                <a:latin typeface="DM Sans"/>
                <a:ea typeface="DM Sans"/>
                <a:cs typeface="DM Sans"/>
                <a:sym typeface="DM Sans"/>
              </a:rPr>
              <a:t>lumps </a:t>
            </a:r>
          </a:p>
          <a:p>
            <a:pPr algn="l" marL="645535" indent="-322768" lvl="1">
              <a:lnSpc>
                <a:spcPts val="4126"/>
              </a:lnSpc>
              <a:buFont typeface="Arial"/>
              <a:buChar char="•"/>
            </a:pPr>
            <a:r>
              <a:rPr lang="en-US" sz="2989" spc="293">
                <a:solidFill>
                  <a:srgbClr val="231F20"/>
                </a:solidFill>
                <a:latin typeface="DM Sans"/>
                <a:ea typeface="DM Sans"/>
                <a:cs typeface="DM Sans"/>
                <a:sym typeface="DM Sans"/>
              </a:rPr>
              <a:t>nipple discharge</a:t>
            </a:r>
          </a:p>
          <a:p>
            <a:pPr algn="l" marL="645535" indent="-322768" lvl="1">
              <a:lnSpc>
                <a:spcPts val="4126"/>
              </a:lnSpc>
              <a:buFont typeface="Arial"/>
              <a:buChar char="•"/>
            </a:pPr>
            <a:r>
              <a:rPr lang="en-US" sz="2989" spc="293">
                <a:solidFill>
                  <a:srgbClr val="231F20"/>
                </a:solidFill>
                <a:latin typeface="DM Sans"/>
                <a:ea typeface="DM Sans"/>
                <a:cs typeface="DM Sans"/>
                <a:sym typeface="DM Sans"/>
              </a:rPr>
              <a:t>skin changes. </a:t>
            </a:r>
          </a:p>
          <a:p>
            <a:pPr algn="l">
              <a:lnSpc>
                <a:spcPts val="4126"/>
              </a:lnSpc>
            </a:pPr>
          </a:p>
          <a:p>
            <a:pPr algn="l">
              <a:lnSpc>
                <a:spcPts val="4126"/>
              </a:lnSpc>
            </a:pPr>
            <a:r>
              <a:rPr lang="en-US" sz="2989" spc="293">
                <a:solidFill>
                  <a:srgbClr val="231F20"/>
                </a:solidFill>
                <a:latin typeface="DM Sans"/>
                <a:ea typeface="DM Sans"/>
                <a:cs typeface="DM Sans"/>
                <a:sym typeface="DM Sans"/>
              </a:rPr>
              <a:t>Risk factors include age, family history, genetics, and lifestyle choices.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18540" y="2936796"/>
            <a:ext cx="12072054" cy="6704178"/>
            <a:chOff x="0" y="0"/>
            <a:chExt cx="4625326" cy="2568661"/>
          </a:xfrm>
        </p:grpSpPr>
        <p:sp>
          <p:nvSpPr>
            <p:cNvPr name="Freeform 4" id="4"/>
            <p:cNvSpPr/>
            <p:nvPr/>
          </p:nvSpPr>
          <p:spPr>
            <a:xfrm flipH="false" flipV="false" rot="0">
              <a:off x="0" y="0"/>
              <a:ext cx="4625326" cy="2568661"/>
            </a:xfrm>
            <a:custGeom>
              <a:avLst/>
              <a:gdLst/>
              <a:ahLst/>
              <a:cxnLst/>
              <a:rect r="r" b="b" t="t" l="l"/>
              <a:pathLst>
                <a:path h="2568661" w="4625326">
                  <a:moveTo>
                    <a:pt x="0" y="0"/>
                  </a:moveTo>
                  <a:lnTo>
                    <a:pt x="4625326" y="0"/>
                  </a:lnTo>
                  <a:lnTo>
                    <a:pt x="4625326" y="2568661"/>
                  </a:lnTo>
                  <a:lnTo>
                    <a:pt x="0" y="2568661"/>
                  </a:lnTo>
                  <a:close/>
                </a:path>
              </a:pathLst>
            </a:custGeom>
            <a:solidFill>
              <a:srgbClr val="EFEFEF"/>
            </a:solidFill>
          </p:spPr>
        </p:sp>
        <p:sp>
          <p:nvSpPr>
            <p:cNvPr name="TextBox 5" id="5"/>
            <p:cNvSpPr txBox="true"/>
            <p:nvPr/>
          </p:nvSpPr>
          <p:spPr>
            <a:xfrm>
              <a:off x="0" y="-19050"/>
              <a:ext cx="4625326" cy="2587711"/>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6810511" y="-152460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948533" y="451769"/>
            <a:ext cx="1688729" cy="2238075"/>
          </a:xfrm>
          <a:custGeom>
            <a:avLst/>
            <a:gdLst/>
            <a:ahLst/>
            <a:cxnLst/>
            <a:rect r="r" b="b" t="t" l="l"/>
            <a:pathLst>
              <a:path h="2238075" w="1688729">
                <a:moveTo>
                  <a:pt x="0" y="0"/>
                </a:moveTo>
                <a:lnTo>
                  <a:pt x="1688729" y="0"/>
                </a:lnTo>
                <a:lnTo>
                  <a:pt x="1688729" y="2238075"/>
                </a:lnTo>
                <a:lnTo>
                  <a:pt x="0" y="22380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879932" y="3468712"/>
            <a:ext cx="9980142" cy="4993518"/>
          </a:xfrm>
          <a:prstGeom prst="rect">
            <a:avLst/>
          </a:prstGeom>
        </p:spPr>
        <p:txBody>
          <a:bodyPr anchor="t" rtlCol="false" tIns="0" lIns="0" bIns="0" rIns="0">
            <a:spAutoFit/>
          </a:bodyPr>
          <a:lstStyle/>
          <a:p>
            <a:pPr algn="l">
              <a:lnSpc>
                <a:spcPts val="3741"/>
              </a:lnSpc>
            </a:pPr>
          </a:p>
          <a:p>
            <a:pPr algn="l">
              <a:lnSpc>
                <a:spcPts val="4017"/>
              </a:lnSpc>
            </a:pPr>
            <a:r>
              <a:rPr lang="en-US" sz="2910" spc="285" b="true">
                <a:solidFill>
                  <a:srgbClr val="231F20"/>
                </a:solidFill>
                <a:latin typeface="DM Sans Bold"/>
                <a:ea typeface="DM Sans Bold"/>
                <a:cs typeface="DM Sans Bold"/>
                <a:sym typeface="DM Sans Bold"/>
              </a:rPr>
              <a:t>Malignant: </a:t>
            </a:r>
            <a:r>
              <a:rPr lang="en-US" sz="2910" spc="285">
                <a:solidFill>
                  <a:srgbClr val="231F20"/>
                </a:solidFill>
                <a:latin typeface="DM Sans"/>
                <a:ea typeface="DM Sans"/>
                <a:cs typeface="DM Sans"/>
                <a:sym typeface="DM Sans"/>
              </a:rPr>
              <a:t>Malignant breast cancer is a type of breast cancer that is cancerous and has the potential to spread to other parts of the body. It is the most common type of breast cancer.</a:t>
            </a:r>
          </a:p>
          <a:p>
            <a:pPr algn="l">
              <a:lnSpc>
                <a:spcPts val="4017"/>
              </a:lnSpc>
            </a:pPr>
          </a:p>
          <a:p>
            <a:pPr algn="l" marL="0" indent="0" lvl="0">
              <a:lnSpc>
                <a:spcPts val="4017"/>
              </a:lnSpc>
              <a:spcBef>
                <a:spcPct val="0"/>
              </a:spcBef>
            </a:pPr>
            <a:r>
              <a:rPr lang="en-US" b="true" sz="2910" spc="285">
                <a:solidFill>
                  <a:srgbClr val="231F20"/>
                </a:solidFill>
                <a:latin typeface="DM Sans Bold"/>
                <a:ea typeface="DM Sans Bold"/>
                <a:cs typeface="DM Sans Bold"/>
                <a:sym typeface="DM Sans Bold"/>
              </a:rPr>
              <a:t>Benign</a:t>
            </a:r>
            <a:r>
              <a:rPr lang="en-US" sz="2910" spc="285">
                <a:solidFill>
                  <a:srgbClr val="231F20"/>
                </a:solidFill>
                <a:latin typeface="DM Sans"/>
                <a:ea typeface="DM Sans"/>
                <a:cs typeface="DM Sans"/>
                <a:sym typeface="DM Sans"/>
              </a:rPr>
              <a:t>: Benign tumors are usually well-defined and round or oval in shape. Malignant tumors are usually poorly defined and irregular with lobules.</a:t>
            </a:r>
          </a:p>
        </p:txBody>
      </p:sp>
      <p:sp>
        <p:nvSpPr>
          <p:cNvPr name="TextBox 9" id="9"/>
          <p:cNvSpPr txBox="true"/>
          <p:nvPr/>
        </p:nvSpPr>
        <p:spPr>
          <a:xfrm rot="0">
            <a:off x="1240034" y="337469"/>
            <a:ext cx="10001035" cy="2285641"/>
          </a:xfrm>
          <a:prstGeom prst="rect">
            <a:avLst/>
          </a:prstGeom>
        </p:spPr>
        <p:txBody>
          <a:bodyPr anchor="t" rtlCol="false" tIns="0" lIns="0" bIns="0" rIns="0">
            <a:spAutoFit/>
          </a:bodyPr>
          <a:lstStyle/>
          <a:p>
            <a:pPr algn="l">
              <a:lnSpc>
                <a:spcPts val="9221"/>
              </a:lnSpc>
            </a:pPr>
            <a:r>
              <a:rPr lang="en-US" b="true" sz="6682" spc="654">
                <a:solidFill>
                  <a:srgbClr val="231F20"/>
                </a:solidFill>
                <a:latin typeface="Oswald Bold"/>
                <a:ea typeface="Oswald Bold"/>
                <a:cs typeface="Oswald Bold"/>
                <a:sym typeface="Oswald Bold"/>
              </a:rPr>
              <a:t>TYPES OF BREAST CANCER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566040" y="3136383"/>
            <a:ext cx="12291504" cy="5776064"/>
            <a:chOff x="0" y="0"/>
            <a:chExt cx="4709407" cy="2213060"/>
          </a:xfrm>
        </p:grpSpPr>
        <p:sp>
          <p:nvSpPr>
            <p:cNvPr name="Freeform 7" id="7"/>
            <p:cNvSpPr/>
            <p:nvPr/>
          </p:nvSpPr>
          <p:spPr>
            <a:xfrm flipH="false" flipV="false" rot="0">
              <a:off x="0" y="0"/>
              <a:ext cx="4709407" cy="2213060"/>
            </a:xfrm>
            <a:custGeom>
              <a:avLst/>
              <a:gdLst/>
              <a:ahLst/>
              <a:cxnLst/>
              <a:rect r="r" b="b" t="t" l="l"/>
              <a:pathLst>
                <a:path h="2213060" w="4709407">
                  <a:moveTo>
                    <a:pt x="0" y="0"/>
                  </a:moveTo>
                  <a:lnTo>
                    <a:pt x="4709407" y="0"/>
                  </a:lnTo>
                  <a:lnTo>
                    <a:pt x="4709407" y="2213060"/>
                  </a:lnTo>
                  <a:lnTo>
                    <a:pt x="0" y="2213060"/>
                  </a:lnTo>
                  <a:close/>
                </a:path>
              </a:pathLst>
            </a:custGeom>
            <a:solidFill>
              <a:srgbClr val="EFEFEF"/>
            </a:solidFill>
          </p:spPr>
        </p:sp>
        <p:sp>
          <p:nvSpPr>
            <p:cNvPr name="TextBox 8" id="8"/>
            <p:cNvSpPr txBox="true"/>
            <p:nvPr/>
          </p:nvSpPr>
          <p:spPr>
            <a:xfrm>
              <a:off x="0" y="-19050"/>
              <a:ext cx="4709407" cy="2232110"/>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16810511" y="-152460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297445" y="618101"/>
            <a:ext cx="1331803" cy="1765040"/>
          </a:xfrm>
          <a:custGeom>
            <a:avLst/>
            <a:gdLst/>
            <a:ahLst/>
            <a:cxnLst/>
            <a:rect r="r" b="b" t="t" l="l"/>
            <a:pathLst>
              <a:path h="1765040" w="1331803">
                <a:moveTo>
                  <a:pt x="0" y="0"/>
                </a:moveTo>
                <a:lnTo>
                  <a:pt x="1331803" y="0"/>
                </a:lnTo>
                <a:lnTo>
                  <a:pt x="1331803" y="1765040"/>
                </a:lnTo>
                <a:lnTo>
                  <a:pt x="0" y="17650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846048" y="3351622"/>
            <a:ext cx="11731487" cy="4515756"/>
          </a:xfrm>
          <a:prstGeom prst="rect">
            <a:avLst/>
          </a:prstGeom>
        </p:spPr>
        <p:txBody>
          <a:bodyPr anchor="t" rtlCol="false" tIns="0" lIns="0" bIns="0" rIns="0">
            <a:spAutoFit/>
          </a:bodyPr>
          <a:lstStyle/>
          <a:p>
            <a:pPr algn="l" marL="801071" indent="-400535" lvl="1">
              <a:lnSpc>
                <a:spcPts val="5120"/>
              </a:lnSpc>
              <a:buFont typeface="Arial"/>
              <a:buChar char="•"/>
            </a:pPr>
            <a:r>
              <a:rPr lang="en-US" b="true" sz="3710" spc="363">
                <a:solidFill>
                  <a:srgbClr val="231F20"/>
                </a:solidFill>
                <a:latin typeface="DM Sans Bold"/>
                <a:ea typeface="DM Sans Bold"/>
                <a:cs typeface="DM Sans Bold"/>
                <a:sym typeface="DM Sans Bold"/>
              </a:rPr>
              <a:t>Increased Survival Rates</a:t>
            </a:r>
          </a:p>
          <a:p>
            <a:pPr algn="l">
              <a:lnSpc>
                <a:spcPts val="5120"/>
              </a:lnSpc>
            </a:pPr>
          </a:p>
          <a:p>
            <a:pPr algn="l" marL="801071" indent="-400535" lvl="1">
              <a:lnSpc>
                <a:spcPts val="5120"/>
              </a:lnSpc>
              <a:buFont typeface="Arial"/>
              <a:buChar char="•"/>
            </a:pPr>
            <a:r>
              <a:rPr lang="en-US" b="true" sz="3710" spc="363">
                <a:solidFill>
                  <a:srgbClr val="231F20"/>
                </a:solidFill>
                <a:latin typeface="DM Sans Bold"/>
                <a:ea typeface="DM Sans Bold"/>
                <a:cs typeface="DM Sans Bold"/>
                <a:sym typeface="DM Sans Bold"/>
              </a:rPr>
              <a:t>More Treatment Options</a:t>
            </a:r>
          </a:p>
          <a:p>
            <a:pPr algn="l">
              <a:lnSpc>
                <a:spcPts val="5120"/>
              </a:lnSpc>
            </a:pPr>
          </a:p>
          <a:p>
            <a:pPr algn="l" marL="801071" indent="-400535" lvl="1">
              <a:lnSpc>
                <a:spcPts val="5120"/>
              </a:lnSpc>
              <a:buFont typeface="Arial"/>
              <a:buChar char="•"/>
            </a:pPr>
            <a:r>
              <a:rPr lang="en-US" b="true" sz="3710" spc="363">
                <a:solidFill>
                  <a:srgbClr val="231F20"/>
                </a:solidFill>
                <a:latin typeface="DM Sans Bold"/>
                <a:ea typeface="DM Sans Bold"/>
                <a:cs typeface="DM Sans Bold"/>
                <a:sym typeface="DM Sans Bold"/>
              </a:rPr>
              <a:t>Reduced Severity of Treatment</a:t>
            </a:r>
          </a:p>
          <a:p>
            <a:pPr algn="l">
              <a:lnSpc>
                <a:spcPts val="5120"/>
              </a:lnSpc>
            </a:pPr>
          </a:p>
          <a:p>
            <a:pPr algn="l" marL="801071" indent="-400535" lvl="1">
              <a:lnSpc>
                <a:spcPts val="5120"/>
              </a:lnSpc>
              <a:spcBef>
                <a:spcPct val="0"/>
              </a:spcBef>
              <a:buFont typeface="Arial"/>
              <a:buChar char="•"/>
            </a:pPr>
            <a:r>
              <a:rPr lang="en-US" b="true" sz="3710" spc="363">
                <a:solidFill>
                  <a:srgbClr val="231F20"/>
                </a:solidFill>
                <a:latin typeface="DM Sans Bold"/>
                <a:ea typeface="DM Sans Bold"/>
                <a:cs typeface="DM Sans Bold"/>
                <a:sym typeface="DM Sans Bold"/>
              </a:rPr>
              <a:t>Lower Costs</a:t>
            </a:r>
          </a:p>
        </p:txBody>
      </p:sp>
      <p:sp>
        <p:nvSpPr>
          <p:cNvPr name="Freeform 12" id="12"/>
          <p:cNvSpPr/>
          <p:nvPr/>
        </p:nvSpPr>
        <p:spPr>
          <a:xfrm flipH="false" flipV="false" rot="0">
            <a:off x="11467429" y="3967015"/>
            <a:ext cx="4343839" cy="4114800"/>
          </a:xfrm>
          <a:custGeom>
            <a:avLst/>
            <a:gdLst/>
            <a:ahLst/>
            <a:cxnLst/>
            <a:rect r="r" b="b" t="t" l="l"/>
            <a:pathLst>
              <a:path h="4114800" w="4343839">
                <a:moveTo>
                  <a:pt x="0" y="0"/>
                </a:moveTo>
                <a:lnTo>
                  <a:pt x="4343839" y="0"/>
                </a:lnTo>
                <a:lnTo>
                  <a:pt x="43438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296410" y="268481"/>
            <a:ext cx="10001035" cy="2285641"/>
          </a:xfrm>
          <a:prstGeom prst="rect">
            <a:avLst/>
          </a:prstGeom>
        </p:spPr>
        <p:txBody>
          <a:bodyPr anchor="t" rtlCol="false" tIns="0" lIns="0" bIns="0" rIns="0">
            <a:spAutoFit/>
          </a:bodyPr>
          <a:lstStyle/>
          <a:p>
            <a:pPr algn="l">
              <a:lnSpc>
                <a:spcPts val="9221"/>
              </a:lnSpc>
            </a:pPr>
            <a:r>
              <a:rPr lang="en-US" b="true" sz="6682" spc="654">
                <a:solidFill>
                  <a:srgbClr val="231F20"/>
                </a:solidFill>
                <a:latin typeface="Oswald Bold"/>
                <a:ea typeface="Oswald Bold"/>
                <a:cs typeface="Oswald Bold"/>
                <a:sym typeface="Oswald Bold"/>
              </a:rPr>
              <a:t>IMPORTANCE OF EARLY DETECTION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587821" y="3291451"/>
            <a:ext cx="5726401" cy="6646114"/>
          </a:xfrm>
          <a:custGeom>
            <a:avLst/>
            <a:gdLst/>
            <a:ahLst/>
            <a:cxnLst/>
            <a:rect r="r" b="b" t="t" l="l"/>
            <a:pathLst>
              <a:path h="6646114" w="5726401">
                <a:moveTo>
                  <a:pt x="0" y="0"/>
                </a:moveTo>
                <a:lnTo>
                  <a:pt x="5726401" y="0"/>
                </a:lnTo>
                <a:lnTo>
                  <a:pt x="5726401" y="6646114"/>
                </a:lnTo>
                <a:lnTo>
                  <a:pt x="0" y="6646114"/>
                </a:lnTo>
                <a:lnTo>
                  <a:pt x="0" y="0"/>
                </a:lnTo>
                <a:close/>
              </a:path>
            </a:pathLst>
          </a:custGeom>
          <a:blipFill>
            <a:blip r:embed="rId5"/>
            <a:stretch>
              <a:fillRect l="0" t="0" r="-5376" b="0"/>
            </a:stretch>
          </a:blipFill>
        </p:spPr>
      </p:sp>
      <p:sp>
        <p:nvSpPr>
          <p:cNvPr name="TextBox 9" id="9"/>
          <p:cNvSpPr txBox="true"/>
          <p:nvPr/>
        </p:nvSpPr>
        <p:spPr>
          <a:xfrm rot="0">
            <a:off x="3100330" y="732864"/>
            <a:ext cx="10906040" cy="1919157"/>
          </a:xfrm>
          <a:prstGeom prst="rect">
            <a:avLst/>
          </a:prstGeom>
        </p:spPr>
        <p:txBody>
          <a:bodyPr anchor="t" rtlCol="false" tIns="0" lIns="0" bIns="0" rIns="0">
            <a:spAutoFit/>
          </a:bodyPr>
          <a:lstStyle/>
          <a:p>
            <a:pPr algn="ctr">
              <a:lnSpc>
                <a:spcPts val="7770"/>
              </a:lnSpc>
            </a:pPr>
            <a:r>
              <a:rPr lang="en-US" b="true" sz="5630" spc="551">
                <a:solidFill>
                  <a:srgbClr val="FFFFFF"/>
                </a:solidFill>
                <a:latin typeface="Oswald Bold"/>
                <a:ea typeface="Oswald Bold"/>
                <a:cs typeface="Oswald Bold"/>
                <a:sym typeface="Oswald Bold"/>
              </a:rPr>
              <a:t>ROLE OF MACHINE LEARNING IN MEDICAL DIAGNOSIS</a:t>
            </a:r>
          </a:p>
        </p:txBody>
      </p:sp>
      <p:sp>
        <p:nvSpPr>
          <p:cNvPr name="TextBox 10" id="10"/>
          <p:cNvSpPr txBox="true"/>
          <p:nvPr/>
        </p:nvSpPr>
        <p:spPr>
          <a:xfrm rot="0">
            <a:off x="771134" y="4003985"/>
            <a:ext cx="8575074" cy="5438280"/>
          </a:xfrm>
          <a:prstGeom prst="rect">
            <a:avLst/>
          </a:prstGeom>
        </p:spPr>
        <p:txBody>
          <a:bodyPr anchor="t" rtlCol="false" tIns="0" lIns="0" bIns="0" rIns="0">
            <a:spAutoFit/>
          </a:bodyPr>
          <a:lstStyle/>
          <a:p>
            <a:pPr algn="ctr">
              <a:lnSpc>
                <a:spcPts val="3950"/>
              </a:lnSpc>
              <a:spcBef>
                <a:spcPct val="0"/>
              </a:spcBef>
            </a:pPr>
            <a:r>
              <a:rPr lang="en-US" b="true" sz="3038" spc="297">
                <a:solidFill>
                  <a:srgbClr val="000000"/>
                </a:solidFill>
                <a:latin typeface="Open Sauce Bold"/>
                <a:ea typeface="Open Sauce Bold"/>
                <a:cs typeface="Open Sauce Bold"/>
                <a:sym typeface="Open Sauce Bold"/>
              </a:rPr>
              <a:t>High Accuracy of Early Detection M</a:t>
            </a:r>
            <a:r>
              <a:rPr lang="en-US" b="true" sz="3038" spc="297">
                <a:solidFill>
                  <a:srgbClr val="000000"/>
                </a:solidFill>
                <a:latin typeface="Open Sauce Bold"/>
                <a:ea typeface="Open Sauce Bold"/>
                <a:cs typeface="Open Sauce Bold"/>
                <a:sym typeface="Open Sauce Bold"/>
              </a:rPr>
              <a:t>odels:</a:t>
            </a:r>
          </a:p>
          <a:p>
            <a:pPr algn="ctr">
              <a:lnSpc>
                <a:spcPts val="3950"/>
              </a:lnSpc>
              <a:spcBef>
                <a:spcPct val="0"/>
              </a:spcBef>
            </a:pPr>
          </a:p>
          <a:p>
            <a:pPr algn="ctr" marL="656114" indent="-328057" lvl="1">
              <a:lnSpc>
                <a:spcPts val="3950"/>
              </a:lnSpc>
              <a:spcBef>
                <a:spcPct val="0"/>
              </a:spcBef>
              <a:buFont typeface="Arial"/>
              <a:buChar char="•"/>
            </a:pPr>
            <a:r>
              <a:rPr lang="en-US" sz="3038">
                <a:solidFill>
                  <a:srgbClr val="000000"/>
                </a:solidFill>
                <a:latin typeface="Open Sauce"/>
                <a:ea typeface="Open Sauce"/>
                <a:cs typeface="Open Sauce"/>
                <a:sym typeface="Open Sauce"/>
              </a:rPr>
              <a:t>Show a bar chart comparing the accuracy rates of various ML models in detecting early-stage breast cancer vs. late-stage.</a:t>
            </a:r>
          </a:p>
          <a:p>
            <a:pPr algn="ctr">
              <a:lnSpc>
                <a:spcPts val="3950"/>
              </a:lnSpc>
              <a:spcBef>
                <a:spcPct val="0"/>
              </a:spcBef>
            </a:pPr>
          </a:p>
          <a:p>
            <a:pPr algn="ctr" marL="656114" indent="-328057" lvl="1">
              <a:lnSpc>
                <a:spcPts val="3950"/>
              </a:lnSpc>
              <a:spcBef>
                <a:spcPct val="0"/>
              </a:spcBef>
              <a:buFont typeface="Arial"/>
              <a:buChar char="•"/>
            </a:pPr>
            <a:r>
              <a:rPr lang="en-US" sz="3038">
                <a:solidFill>
                  <a:srgbClr val="000000"/>
                </a:solidFill>
                <a:latin typeface="Open Sauce"/>
                <a:ea typeface="Open Sauce"/>
                <a:cs typeface="Open Sauce"/>
                <a:sym typeface="Open Sauce"/>
              </a:rPr>
              <a:t>Example stats: ML models like SVM and Neural Networks can achieve over 90% accuracy in early-stage detection.</a:t>
            </a:r>
          </a:p>
          <a:p>
            <a:pPr algn="ctr">
              <a:lnSpc>
                <a:spcPts val="395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7583052" y="3086100"/>
            <a:ext cx="10062820" cy="7399133"/>
          </a:xfrm>
          <a:custGeom>
            <a:avLst/>
            <a:gdLst/>
            <a:ahLst/>
            <a:cxnLst/>
            <a:rect r="r" b="b" t="t" l="l"/>
            <a:pathLst>
              <a:path h="7399133" w="10062820">
                <a:moveTo>
                  <a:pt x="0" y="0"/>
                </a:moveTo>
                <a:lnTo>
                  <a:pt x="10062820" y="0"/>
                </a:lnTo>
                <a:lnTo>
                  <a:pt x="10062820" y="7399133"/>
                </a:lnTo>
                <a:lnTo>
                  <a:pt x="0" y="7399133"/>
                </a:lnTo>
                <a:lnTo>
                  <a:pt x="0" y="0"/>
                </a:lnTo>
                <a:close/>
              </a:path>
            </a:pathLst>
          </a:custGeom>
          <a:blipFill>
            <a:blip r:embed="rId5"/>
            <a:stretch>
              <a:fillRect l="0" t="0" r="0" b="0"/>
            </a:stretch>
          </a:blipFill>
        </p:spPr>
      </p:sp>
      <p:sp>
        <p:nvSpPr>
          <p:cNvPr name="TextBox 9" id="9"/>
          <p:cNvSpPr txBox="true"/>
          <p:nvPr/>
        </p:nvSpPr>
        <p:spPr>
          <a:xfrm rot="0">
            <a:off x="3100330" y="732864"/>
            <a:ext cx="10906040" cy="1919157"/>
          </a:xfrm>
          <a:prstGeom prst="rect">
            <a:avLst/>
          </a:prstGeom>
        </p:spPr>
        <p:txBody>
          <a:bodyPr anchor="t" rtlCol="false" tIns="0" lIns="0" bIns="0" rIns="0">
            <a:spAutoFit/>
          </a:bodyPr>
          <a:lstStyle/>
          <a:p>
            <a:pPr algn="ctr">
              <a:lnSpc>
                <a:spcPts val="7770"/>
              </a:lnSpc>
            </a:pPr>
            <a:r>
              <a:rPr lang="en-US" b="true" sz="5630" spc="551">
                <a:solidFill>
                  <a:srgbClr val="FFFFFF"/>
                </a:solidFill>
                <a:latin typeface="Oswald Bold"/>
                <a:ea typeface="Oswald Bold"/>
                <a:cs typeface="Oswald Bold"/>
                <a:sym typeface="Oswald Bold"/>
              </a:rPr>
              <a:t>ROLE OF MACHINE LEARNING IN MEDICAL DIAGNOSIS</a:t>
            </a:r>
          </a:p>
        </p:txBody>
      </p:sp>
      <p:sp>
        <p:nvSpPr>
          <p:cNvPr name="TextBox 10" id="10"/>
          <p:cNvSpPr txBox="true"/>
          <p:nvPr/>
        </p:nvSpPr>
        <p:spPr>
          <a:xfrm rot="0">
            <a:off x="1028700" y="3991380"/>
            <a:ext cx="6045526" cy="5030008"/>
          </a:xfrm>
          <a:prstGeom prst="rect">
            <a:avLst/>
          </a:prstGeom>
        </p:spPr>
        <p:txBody>
          <a:bodyPr anchor="t" rtlCol="false" tIns="0" lIns="0" bIns="0" rIns="0">
            <a:spAutoFit/>
          </a:bodyPr>
          <a:lstStyle/>
          <a:p>
            <a:pPr algn="l">
              <a:lnSpc>
                <a:spcPts val="3976"/>
              </a:lnSpc>
            </a:pPr>
            <a:r>
              <a:rPr lang="en-US" sz="2881" spc="282" b="true">
                <a:solidFill>
                  <a:srgbClr val="231F20"/>
                </a:solidFill>
                <a:latin typeface="DM Sans Bold"/>
                <a:ea typeface="DM Sans Bold"/>
                <a:cs typeface="DM Sans Bold"/>
                <a:sym typeface="DM Sans Bold"/>
              </a:rPr>
              <a:t>Reduced Mortality with Early Detection:</a:t>
            </a:r>
          </a:p>
          <a:p>
            <a:pPr algn="l">
              <a:lnSpc>
                <a:spcPts val="3976"/>
              </a:lnSpc>
            </a:pPr>
          </a:p>
          <a:p>
            <a:pPr algn="l">
              <a:lnSpc>
                <a:spcPts val="3976"/>
              </a:lnSpc>
            </a:pPr>
            <a:r>
              <a:rPr lang="en-US" sz="2881" spc="282">
                <a:solidFill>
                  <a:srgbClr val="231F20"/>
                </a:solidFill>
                <a:latin typeface="DM Sans"/>
                <a:ea typeface="DM Sans"/>
                <a:cs typeface="DM Sans"/>
                <a:sym typeface="DM Sans"/>
              </a:rPr>
              <a:t>Pie</a:t>
            </a:r>
            <a:r>
              <a:rPr lang="en-US" sz="2881" spc="282">
                <a:solidFill>
                  <a:srgbClr val="231F20"/>
                </a:solidFill>
                <a:latin typeface="DM Sans"/>
                <a:ea typeface="DM Sans"/>
                <a:cs typeface="DM Sans"/>
                <a:sym typeface="DM Sans"/>
              </a:rPr>
              <a:t> chart showing statistics, e.g., "Patients diagnosed at an early stage have a 90% 5-year survival rate compared to only 8% for regional-stage diagnosis and 2% for Distant stage”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04563" y="-11293729"/>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29855" y="1721068"/>
            <a:ext cx="14539198" cy="1518107"/>
          </a:xfrm>
          <a:prstGeom prst="rect">
            <a:avLst/>
          </a:prstGeom>
        </p:spPr>
        <p:txBody>
          <a:bodyPr anchor="t" rtlCol="false" tIns="0" lIns="0" bIns="0" rIns="0">
            <a:spAutoFit/>
          </a:bodyPr>
          <a:lstStyle/>
          <a:p>
            <a:pPr algn="l">
              <a:lnSpc>
                <a:spcPts val="12430"/>
              </a:lnSpc>
            </a:pPr>
            <a:r>
              <a:rPr lang="en-US" b="true" sz="9007" spc="882">
                <a:solidFill>
                  <a:srgbClr val="000000"/>
                </a:solidFill>
                <a:latin typeface="Oswald Bold"/>
                <a:ea typeface="Oswald Bold"/>
                <a:cs typeface="Oswald Bold"/>
                <a:sym typeface="Oswald Bold"/>
              </a:rPr>
              <a:t>PROBLEM STATEMENT</a:t>
            </a:r>
          </a:p>
        </p:txBody>
      </p:sp>
      <p:sp>
        <p:nvSpPr>
          <p:cNvPr name="Freeform 4" id="4"/>
          <p:cNvSpPr/>
          <p:nvPr/>
        </p:nvSpPr>
        <p:spPr>
          <a:xfrm flipH="false" flipV="false" rot="-2472496">
            <a:off x="15194634" y="-7099116"/>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29855" y="4043390"/>
            <a:ext cx="16230600" cy="5415578"/>
          </a:xfrm>
          <a:prstGeom prst="rect">
            <a:avLst/>
          </a:prstGeom>
        </p:spPr>
        <p:txBody>
          <a:bodyPr anchor="t" rtlCol="false" tIns="0" lIns="0" bIns="0" rIns="0">
            <a:spAutoFit/>
          </a:bodyPr>
          <a:lstStyle/>
          <a:p>
            <a:pPr algn="l" marL="668878" indent="-334439" lvl="1">
              <a:lnSpc>
                <a:spcPts val="4275"/>
              </a:lnSpc>
              <a:buFont typeface="Arial"/>
              <a:buChar char="•"/>
            </a:pPr>
            <a:r>
              <a:rPr lang="en-US" b="true" sz="3098" spc="303">
                <a:solidFill>
                  <a:srgbClr val="000000"/>
                </a:solidFill>
                <a:latin typeface="DM Sans Bold"/>
                <a:ea typeface="DM Sans Bold"/>
                <a:cs typeface="DM Sans Bold"/>
                <a:sym typeface="DM Sans Bold"/>
              </a:rPr>
              <a:t>Objective:</a:t>
            </a:r>
          </a:p>
          <a:p>
            <a:pPr algn="l">
              <a:lnSpc>
                <a:spcPts val="4275"/>
              </a:lnSpc>
            </a:pPr>
            <a:r>
              <a:rPr lang="en-US" sz="3098" spc="303">
                <a:solidFill>
                  <a:srgbClr val="000000"/>
                </a:solidFill>
                <a:latin typeface="DM Sans"/>
                <a:ea typeface="DM Sans"/>
                <a:cs typeface="DM Sans"/>
                <a:sym typeface="DM Sans"/>
              </a:rPr>
              <a:t>This project focuses on using the AdaBoost classifier to detect breast cancer. It aims to teach students about applying machine learning in medical diagnosis by implementing and training the AdaBoost model on breast cancer data.</a:t>
            </a:r>
          </a:p>
          <a:p>
            <a:pPr algn="l" marL="668878" indent="-334439" lvl="1">
              <a:lnSpc>
                <a:spcPts val="4275"/>
              </a:lnSpc>
              <a:buFont typeface="Arial"/>
              <a:buChar char="•"/>
            </a:pPr>
            <a:r>
              <a:rPr lang="en-US" b="true" sz="3098" spc="303">
                <a:solidFill>
                  <a:srgbClr val="000000"/>
                </a:solidFill>
                <a:latin typeface="DM Sans Bold"/>
                <a:ea typeface="DM Sans Bold"/>
                <a:cs typeface="DM Sans Bold"/>
                <a:sym typeface="DM Sans Bold"/>
              </a:rPr>
              <a:t>Why It Matters:</a:t>
            </a:r>
          </a:p>
          <a:p>
            <a:pPr algn="l">
              <a:lnSpc>
                <a:spcPts val="4275"/>
              </a:lnSpc>
            </a:pPr>
            <a:r>
              <a:rPr lang="en-US" sz="3098" spc="303">
                <a:solidFill>
                  <a:srgbClr val="000000"/>
                </a:solidFill>
                <a:latin typeface="DM Sans"/>
                <a:ea typeface="DM Sans"/>
                <a:cs typeface="DM Sans"/>
                <a:sym typeface="DM Sans"/>
              </a:rPr>
              <a:t>Early detection is vital for improving treatment outcomes. This project aims to develop a model that assists in recognizing cancerous patterns quickly and accurately.</a:t>
            </a:r>
          </a:p>
          <a:p>
            <a:pPr algn="l">
              <a:lnSpc>
                <a:spcPts val="4275"/>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704631" y="7123482"/>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994936" y="8762314"/>
            <a:ext cx="1268693" cy="1211025"/>
          </a:xfrm>
          <a:custGeom>
            <a:avLst/>
            <a:gdLst/>
            <a:ahLst/>
            <a:cxnLst/>
            <a:rect r="r" b="b" t="t" l="l"/>
            <a:pathLst>
              <a:path h="1211025" w="1268693">
                <a:moveTo>
                  <a:pt x="0" y="0"/>
                </a:moveTo>
                <a:lnTo>
                  <a:pt x="1268693" y="0"/>
                </a:lnTo>
                <a:lnTo>
                  <a:pt x="1268693" y="1211026"/>
                </a:lnTo>
                <a:lnTo>
                  <a:pt x="0" y="1211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234699" y="1239406"/>
            <a:ext cx="14063240" cy="2081084"/>
          </a:xfrm>
          <a:prstGeom prst="rect">
            <a:avLst/>
          </a:prstGeom>
        </p:spPr>
        <p:txBody>
          <a:bodyPr anchor="t" rtlCol="false" tIns="0" lIns="0" bIns="0" rIns="0">
            <a:spAutoFit/>
          </a:bodyPr>
          <a:lstStyle/>
          <a:p>
            <a:pPr algn="ctr">
              <a:lnSpc>
                <a:spcPts val="8345"/>
              </a:lnSpc>
            </a:pPr>
            <a:r>
              <a:rPr lang="en-US" b="true" sz="6047" spc="320">
                <a:solidFill>
                  <a:srgbClr val="231F20"/>
                </a:solidFill>
                <a:latin typeface="Oswald Bold"/>
                <a:ea typeface="Oswald Bold"/>
                <a:cs typeface="Oswald Bold"/>
                <a:sym typeface="Oswald Bold"/>
              </a:rPr>
              <a:t>ADABOOST ALGORITHM FOR EARLY DETECTION</a:t>
            </a:r>
          </a:p>
        </p:txBody>
      </p:sp>
      <p:sp>
        <p:nvSpPr>
          <p:cNvPr name="TextBox 6" id="6"/>
          <p:cNvSpPr txBox="true"/>
          <p:nvPr/>
        </p:nvSpPr>
        <p:spPr>
          <a:xfrm rot="0">
            <a:off x="2234699" y="3507052"/>
            <a:ext cx="14484681" cy="7118224"/>
          </a:xfrm>
          <a:prstGeom prst="rect">
            <a:avLst/>
          </a:prstGeom>
        </p:spPr>
        <p:txBody>
          <a:bodyPr anchor="t" rtlCol="false" tIns="0" lIns="0" bIns="0" rIns="0">
            <a:spAutoFit/>
          </a:bodyPr>
          <a:lstStyle/>
          <a:p>
            <a:pPr algn="l">
              <a:lnSpc>
                <a:spcPts val="4415"/>
              </a:lnSpc>
            </a:pPr>
            <a:r>
              <a:rPr lang="en-US" sz="3199" i="true" spc="313">
                <a:solidFill>
                  <a:srgbClr val="231F20"/>
                </a:solidFill>
                <a:latin typeface="DM Sans Italics"/>
                <a:ea typeface="DM Sans Italics"/>
                <a:cs typeface="DM Sans Italics"/>
                <a:sym typeface="DM Sans Italics"/>
              </a:rPr>
              <a:t>AdaBoost, an ensemble learning algorithm, is a powerful tool for early breast cancer detection. By combining multiple weak classifiers and adaptively weighting misclassified samples, AdaBoost can effectively learn from complex patterns in medical image data. </a:t>
            </a:r>
          </a:p>
          <a:p>
            <a:pPr algn="l">
              <a:lnSpc>
                <a:spcPts val="4415"/>
              </a:lnSpc>
            </a:pPr>
          </a:p>
          <a:p>
            <a:pPr algn="l">
              <a:lnSpc>
                <a:spcPts val="4277"/>
              </a:lnSpc>
            </a:pPr>
            <a:r>
              <a:rPr lang="en-US" sz="3099" i="true" spc="303">
                <a:solidFill>
                  <a:srgbClr val="231F20"/>
                </a:solidFill>
                <a:latin typeface="DM Sans Italics"/>
                <a:ea typeface="DM Sans Italics"/>
                <a:cs typeface="DM Sans Italics"/>
                <a:sym typeface="DM Sans Italics"/>
              </a:rPr>
              <a:t>It's robust to noise and outliers, making it suitable for real-world applications. Additionally, AdaBoost can help identify the most important features, leading to more efficient and accurate models. By leveraging these strengths, AdaBoost can contribute to improved early detection and better patient outcomes in breast cancer.</a:t>
            </a:r>
          </a:p>
          <a:p>
            <a:pPr algn="l" marL="0" indent="0" lvl="0">
              <a:lnSpc>
                <a:spcPts val="4415"/>
              </a:lnSpc>
              <a:spcBef>
                <a:spcPct val="0"/>
              </a:spcBef>
            </a:pPr>
          </a:p>
        </p:txBody>
      </p:sp>
      <p:sp>
        <p:nvSpPr>
          <p:cNvPr name="Freeform 7" id="7"/>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4176364">
            <a:off x="-5212598" y="-2879048"/>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DAGUvwme_78</dc:identifier>
  <dcterms:modified xsi:type="dcterms:W3CDTF">2011-08-01T06:04:30Z</dcterms:modified>
  <cp:revision>1</cp:revision>
  <dc:title>Grey minimalist business project presentation </dc:title>
</cp:coreProperties>
</file>