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sldIdLst>
    <p:sldId id="579" r:id="rId2"/>
    <p:sldId id="763" r:id="rId3"/>
    <p:sldId id="761" r:id="rId4"/>
    <p:sldId id="760" r:id="rId5"/>
    <p:sldId id="691" r:id="rId6"/>
    <p:sldId id="762" r:id="rId7"/>
    <p:sldId id="698" r:id="rId8"/>
    <p:sldId id="258" r:id="rId9"/>
    <p:sldId id="284" r:id="rId10"/>
    <p:sldId id="267" r:id="rId11"/>
    <p:sldId id="266" r:id="rId12"/>
    <p:sldId id="632" r:id="rId13"/>
    <p:sldId id="633" r:id="rId14"/>
    <p:sldId id="624" r:id="rId15"/>
    <p:sldId id="644" r:id="rId16"/>
    <p:sldId id="626" r:id="rId17"/>
    <p:sldId id="292" r:id="rId18"/>
    <p:sldId id="628" r:id="rId19"/>
    <p:sldId id="634" r:id="rId20"/>
    <p:sldId id="635" r:id="rId21"/>
    <p:sldId id="636" r:id="rId22"/>
    <p:sldId id="637" r:id="rId23"/>
    <p:sldId id="638" r:id="rId24"/>
    <p:sldId id="264" r:id="rId25"/>
    <p:sldId id="642" r:id="rId26"/>
    <p:sldId id="279" r:id="rId27"/>
    <p:sldId id="639" r:id="rId28"/>
    <p:sldId id="640" r:id="rId29"/>
    <p:sldId id="641" r:id="rId30"/>
    <p:sldId id="280" r:id="rId31"/>
    <p:sldId id="645" r:id="rId32"/>
    <p:sldId id="646" r:id="rId33"/>
    <p:sldId id="647" r:id="rId34"/>
    <p:sldId id="648" r:id="rId35"/>
    <p:sldId id="274" r:id="rId36"/>
    <p:sldId id="323" r:id="rId37"/>
    <p:sldId id="288" r:id="rId38"/>
    <p:sldId id="287" r:id="rId39"/>
    <p:sldId id="289" r:id="rId40"/>
    <p:sldId id="300" r:id="rId41"/>
    <p:sldId id="657" r:id="rId42"/>
    <p:sldId id="290" r:id="rId43"/>
    <p:sldId id="286" r:id="rId44"/>
    <p:sldId id="398" r:id="rId45"/>
    <p:sldId id="399" r:id="rId46"/>
    <p:sldId id="456" r:id="rId47"/>
    <p:sldId id="397" r:id="rId48"/>
    <p:sldId id="291" r:id="rId49"/>
    <p:sldId id="260" r:id="rId50"/>
    <p:sldId id="293" r:id="rId51"/>
    <p:sldId id="768" r:id="rId52"/>
    <p:sldId id="296" r:id="rId53"/>
    <p:sldId id="580" r:id="rId54"/>
    <p:sldId id="28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7AE948-53D6-0341-8614-09DF2BE02F6C}">
          <p14:sldIdLst>
            <p14:sldId id="579"/>
            <p14:sldId id="763"/>
            <p14:sldId id="761"/>
            <p14:sldId id="760"/>
            <p14:sldId id="691"/>
            <p14:sldId id="762"/>
            <p14:sldId id="698"/>
            <p14:sldId id="258"/>
            <p14:sldId id="284"/>
            <p14:sldId id="267"/>
            <p14:sldId id="266"/>
            <p14:sldId id="632"/>
            <p14:sldId id="633"/>
            <p14:sldId id="624"/>
            <p14:sldId id="644"/>
            <p14:sldId id="626"/>
            <p14:sldId id="292"/>
            <p14:sldId id="628"/>
            <p14:sldId id="634"/>
            <p14:sldId id="635"/>
            <p14:sldId id="636"/>
            <p14:sldId id="637"/>
            <p14:sldId id="638"/>
            <p14:sldId id="264"/>
            <p14:sldId id="642"/>
            <p14:sldId id="279"/>
            <p14:sldId id="639"/>
            <p14:sldId id="640"/>
            <p14:sldId id="641"/>
            <p14:sldId id="280"/>
            <p14:sldId id="645"/>
            <p14:sldId id="646"/>
            <p14:sldId id="647"/>
            <p14:sldId id="648"/>
            <p14:sldId id="274"/>
            <p14:sldId id="323"/>
            <p14:sldId id="288"/>
            <p14:sldId id="287"/>
            <p14:sldId id="289"/>
            <p14:sldId id="300"/>
            <p14:sldId id="657"/>
            <p14:sldId id="290"/>
            <p14:sldId id="286"/>
            <p14:sldId id="398"/>
            <p14:sldId id="399"/>
            <p14:sldId id="456"/>
            <p14:sldId id="397"/>
            <p14:sldId id="291"/>
            <p14:sldId id="260"/>
            <p14:sldId id="293"/>
            <p14:sldId id="768"/>
            <p14:sldId id="296"/>
            <p14:sldId id="580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8" autoAdjust="0"/>
    <p:restoredTop sz="94317" autoAdjust="0"/>
  </p:normalViewPr>
  <p:slideViewPr>
    <p:cSldViewPr>
      <p:cViewPr>
        <p:scale>
          <a:sx n="108" d="100"/>
          <a:sy n="108" d="100"/>
        </p:scale>
        <p:origin x="-176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B76B-5B4A-4EA3-96F6-3D8FCA8C7E77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1573-343F-451D-B30F-8651E325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0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5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0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8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a </a:t>
            </a:r>
            <a:r>
              <a:rPr lang="en-US" dirty="0" err="1" smtClean="0"/>
              <a:t>programmng</a:t>
            </a:r>
            <a:r>
              <a:rPr lang="en-US" dirty="0" smtClean="0"/>
              <a:t> language for scientific computing; </a:t>
            </a:r>
            <a:r>
              <a:rPr lang="en-US" dirty="0" err="1" smtClean="0"/>
              <a:t>Rstudio</a:t>
            </a:r>
            <a:r>
              <a:rPr lang="en-US" dirty="0" smtClean="0"/>
              <a:t> is IDE </a:t>
            </a:r>
            <a:r>
              <a:rPr lang="mr-IN" dirty="0" smtClean="0"/>
              <a:t>–</a:t>
            </a:r>
            <a:r>
              <a:rPr lang="en-US" dirty="0" smtClean="0"/>
              <a:t> Integrated Development Environment (develop and edit R programs)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 for developing</a:t>
            </a:r>
            <a:r>
              <a:rPr lang="en-US" baseline="0" dirty="0" smtClean="0"/>
              <a:t> programs in 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R: programming </a:t>
            </a:r>
            <a:r>
              <a:rPr lang="en-US" baseline="0" dirty="0" err="1" smtClean="0"/>
              <a:t>langugage</a:t>
            </a:r>
            <a:r>
              <a:rPr lang="en-US" baseline="0" dirty="0" smtClean="0"/>
              <a:t> for statistical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to </a:t>
            </a:r>
            <a:r>
              <a:rPr lang="en-US" dirty="0" err="1" smtClean="0"/>
              <a:t>Rstudio</a:t>
            </a:r>
            <a:r>
              <a:rPr lang="en-US" baseline="0" dirty="0" smtClean="0"/>
              <a:t> to write a script with print(“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Switch - Go back and add a personal comment using #. Maybe today’s date.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Switch: now run that print command and try other</a:t>
            </a:r>
            <a:r>
              <a:rPr lang="en-US" baseline="0" dirty="0" smtClean="0"/>
              <a:t> print statements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1573-343F-451D-B30F-8651E32580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4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02B0-49B9-4649-8200-3D2133E6CEF1}" type="datetimeFigureOut">
              <a:rPr lang="en-US" smtClean="0"/>
              <a:t>20-08-31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058A-86F6-42EE-9D99-4AC5C93D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prog.ca/" TargetMode="External"/><Relationship Id="rId3" Type="http://schemas.openxmlformats.org/officeDocument/2006/relationships/hyperlink" Target="https://minisciencegirl.github.io/studyGr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460500"/>
            <a:ext cx="2540000" cy="1968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 to 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" y="3581400"/>
            <a:ext cx="79248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Facilitator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Varshita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Sher (Vishi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spcBef>
                <a:spcPts val="200"/>
              </a:spcBef>
              <a:buNone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Connect with me: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spcBef>
                <a:spcPts val="200"/>
              </a:spcBef>
              <a:buNone/>
            </a:pP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linkedin.com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/in/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varshitasher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edium.com/@vishi2020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witter.com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/vishi222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This is what </a:t>
            </a:r>
            <a:r>
              <a:rPr lang="en-US" sz="6600" dirty="0" smtClean="0"/>
              <a:t>R </a:t>
            </a:r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</a:rPr>
              <a:t>(NOT </a:t>
            </a:r>
            <a:r>
              <a:rPr lang="en-US" sz="6600" dirty="0" err="1" smtClean="0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6600" dirty="0" smtClean="0"/>
              <a:t> </a:t>
            </a:r>
            <a:r>
              <a:rPr lang="en-US" sz="6600" dirty="0"/>
              <a:t>looks like:</a:t>
            </a:r>
          </a:p>
        </p:txBody>
      </p:sp>
    </p:spTree>
    <p:extLst>
      <p:ext uri="{BB962C8B-B14F-4D97-AF65-F5344CB8AC3E}">
        <p14:creationId xmlns:p14="http://schemas.microsoft.com/office/powerpoint/2010/main" val="140849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2" t="1979" r="57864" b="30815"/>
          <a:stretch/>
        </p:blipFill>
        <p:spPr bwMode="auto">
          <a:xfrm>
            <a:off x="0" y="-104899"/>
            <a:ext cx="8077200" cy="690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58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2" t="1979" r="57864" b="30815"/>
          <a:stretch/>
        </p:blipFill>
        <p:spPr bwMode="auto">
          <a:xfrm>
            <a:off x="0" y="-104899"/>
            <a:ext cx="8077200" cy="690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41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66624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cannot go back to edit previous code</a:t>
            </a:r>
          </a:p>
          <a:p>
            <a:pPr lvl="1"/>
            <a:r>
              <a:rPr lang="en-US" dirty="0"/>
              <a:t>What happens if you make a mistake?</a:t>
            </a:r>
          </a:p>
          <a:p>
            <a:pPr lvl="1"/>
            <a:endParaRPr lang="en-US" dirty="0"/>
          </a:p>
          <a:p>
            <a:r>
              <a:rPr lang="en-US" dirty="0"/>
              <a:t>You can’t easily see your previous code</a:t>
            </a:r>
          </a:p>
          <a:p>
            <a:endParaRPr lang="en-US" dirty="0"/>
          </a:p>
          <a:p>
            <a:r>
              <a:rPr lang="en-US" dirty="0"/>
              <a:t>If you exit R, although you can save everything you’ve done, you loose the code of what you did to create it</a:t>
            </a:r>
          </a:p>
          <a:p>
            <a:endParaRPr lang="en-US" dirty="0"/>
          </a:p>
          <a:p>
            <a:r>
              <a:rPr lang="en-US" dirty="0"/>
              <a:t>It is impossible to collaborate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7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pic>
        <p:nvPicPr>
          <p:cNvPr id="4" name="Picture 3" descr="Screen Shot 2017-01-27 at 3.2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1827"/>
            <a:ext cx="7620000" cy="54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pic>
        <p:nvPicPr>
          <p:cNvPr id="4" name="Picture 3" descr="Screen Shot 2017-01-27 at 3.2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1827"/>
            <a:ext cx="7620000" cy="5433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133600"/>
            <a:ext cx="4572000" cy="83099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Everything here is part of your workspace</a:t>
            </a:r>
          </a:p>
        </p:txBody>
      </p:sp>
    </p:spTree>
    <p:extLst>
      <p:ext uri="{BB962C8B-B14F-4D97-AF65-F5344CB8AC3E}">
        <p14:creationId xmlns:p14="http://schemas.microsoft.com/office/powerpoint/2010/main" val="40875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pic>
        <p:nvPicPr>
          <p:cNvPr id="4" name="Picture 3" descr="Screen Shot 2017-01-27 at 3.2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1827"/>
            <a:ext cx="7620000" cy="5433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19812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Text Editor to write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28194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Helpful tools</a:t>
            </a:r>
          </a:p>
          <a:p>
            <a:r>
              <a:rPr lang="en-US" dirty="0"/>
              <a:t>(Plots, Help, Files,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2590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Workspace info</a:t>
            </a:r>
          </a:p>
        </p:txBody>
      </p:sp>
    </p:spTree>
    <p:extLst>
      <p:ext uri="{BB962C8B-B14F-4D97-AF65-F5344CB8AC3E}">
        <p14:creationId xmlns:p14="http://schemas.microsoft.com/office/powerpoint/2010/main" val="83993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dirty="0"/>
              <a:t>A series of commands written in a text editor and saved with a “</a:t>
            </a:r>
            <a:r>
              <a:rPr lang="en-US" sz="3200" dirty="0">
                <a:solidFill>
                  <a:srgbClr val="FF0000"/>
                </a:solidFill>
              </a:rPr>
              <a:t>.r</a:t>
            </a:r>
            <a:r>
              <a:rPr lang="en-US" sz="3200" dirty="0"/>
              <a:t>” extension so they can be re-run, or “sourced”, to R on a different occasion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648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a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fast editing, troubleshooting, and sharing</a:t>
            </a:r>
          </a:p>
          <a:p>
            <a:r>
              <a:rPr lang="en-US" dirty="0"/>
              <a:t>Example programs</a:t>
            </a:r>
          </a:p>
          <a:p>
            <a:pPr lvl="1"/>
            <a:r>
              <a:rPr lang="en-US" sz="3200" dirty="0"/>
              <a:t>R editor, TinnR, </a:t>
            </a:r>
            <a:r>
              <a:rPr lang="en-US" sz="3200" dirty="0" smtClean="0"/>
              <a:t>RStudio</a:t>
            </a:r>
            <a:r>
              <a:rPr lang="en-US" sz="3200" dirty="0"/>
              <a:t>, </a:t>
            </a:r>
            <a:r>
              <a:rPr lang="en-US" sz="3200" dirty="0" smtClean="0"/>
              <a:t>Sublime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Things to include in an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description of what the script </a:t>
            </a:r>
            <a:r>
              <a:rPr lang="en-US" dirty="0" smtClean="0"/>
              <a:t>does - comments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last time the script was updated</a:t>
            </a:r>
          </a:p>
          <a:p>
            <a:endParaRPr lang="en-US" dirty="0"/>
          </a:p>
          <a:p>
            <a:r>
              <a:rPr lang="en-US" dirty="0"/>
              <a:t>Lots and lots of notes!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7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Before we begin..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follow carpentries code of conduct.</a:t>
            </a:r>
          </a:p>
          <a:p>
            <a:r>
              <a:rPr lang="en-US" dirty="0" smtClean="0"/>
              <a:t>Keep on mute at all times, unless you have a query.</a:t>
            </a:r>
          </a:p>
          <a:p>
            <a:pPr marL="400050" lvl="1" indent="0">
              <a:buNone/>
            </a:pPr>
            <a:r>
              <a:rPr lang="en-US" dirty="0" smtClean="0"/>
              <a:t>-------------------------------------------------------------</a:t>
            </a:r>
          </a:p>
          <a:p>
            <a:r>
              <a:rPr lang="en-US" dirty="0" smtClean="0"/>
              <a:t>No question is a stupid question !!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Zoom chat for asking questions.</a:t>
            </a:r>
          </a:p>
          <a:p>
            <a:r>
              <a:rPr lang="en-US" dirty="0" smtClean="0"/>
              <a:t>Slides will be made available afterwards. (feel free to take screenshots as I teach)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9 at 10.02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8600"/>
            <a:ext cx="7414842" cy="4978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Example R Script</a:t>
            </a:r>
          </a:p>
        </p:txBody>
      </p:sp>
    </p:spTree>
    <p:extLst>
      <p:ext uri="{BB962C8B-B14F-4D97-AF65-F5344CB8AC3E}">
        <p14:creationId xmlns:p14="http://schemas.microsoft.com/office/powerpoint/2010/main" val="149867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9 at 10.02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171459" cy="5486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219200" y="2590800"/>
            <a:ext cx="838200" cy="3810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2743200"/>
            <a:ext cx="4038600" cy="2554545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*Notice each line has a </a:t>
            </a:r>
            <a:r>
              <a:rPr lang="en-US" sz="2000" dirty="0" err="1"/>
              <a:t>hashtag</a:t>
            </a:r>
            <a:r>
              <a:rPr lang="en-US" sz="2000" dirty="0"/>
              <a:t>. This will tell R you are making comments, not trying to deliver commands. 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Always put more notes in a script than you think you need because in a </a:t>
            </a:r>
            <a:r>
              <a:rPr lang="en-US" sz="2000"/>
              <a:t>week your </a:t>
            </a:r>
            <a:r>
              <a:rPr lang="en-US" sz="2000" dirty="0"/>
              <a:t>memory won’t be as good as you think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Example R Script</a:t>
            </a:r>
          </a:p>
        </p:txBody>
      </p:sp>
    </p:spTree>
    <p:extLst>
      <p:ext uri="{BB962C8B-B14F-4D97-AF65-F5344CB8AC3E}">
        <p14:creationId xmlns:p14="http://schemas.microsoft.com/office/powerpoint/2010/main" val="32301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Connecting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aren’t working in R, how do you get commands from the script to R?</a:t>
            </a:r>
          </a:p>
          <a:p>
            <a:endParaRPr lang="en-US" dirty="0"/>
          </a:p>
          <a:p>
            <a:r>
              <a:rPr lang="en-US" dirty="0"/>
              <a:t>Select the “run” icon from R studio</a:t>
            </a:r>
          </a:p>
          <a:p>
            <a:endParaRPr lang="en-US" dirty="0"/>
          </a:p>
          <a:p>
            <a:r>
              <a:rPr lang="en-US" dirty="0"/>
              <a:t>Send directly to R with the keyboard short cut:</a:t>
            </a:r>
          </a:p>
          <a:p>
            <a:pPr lvl="1"/>
            <a:r>
              <a:rPr lang="en-US" sz="3200" dirty="0"/>
              <a:t>Mac: </a:t>
            </a:r>
            <a:r>
              <a:rPr lang="en-US" sz="3200" dirty="0">
                <a:solidFill>
                  <a:srgbClr val="FF0000"/>
                </a:solidFill>
              </a:rPr>
              <a:t>CMD + Enter</a:t>
            </a:r>
          </a:p>
          <a:p>
            <a:pPr lvl="1"/>
            <a:r>
              <a:rPr lang="en-US" sz="3200" dirty="0"/>
              <a:t>Windows: </a:t>
            </a:r>
            <a:r>
              <a:rPr lang="en-US" sz="3200" dirty="0">
                <a:solidFill>
                  <a:srgbClr val="FF0000"/>
                </a:solidFill>
              </a:rPr>
              <a:t>CTRL + 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3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RStudio </a:t>
            </a:r>
            <a:r>
              <a:rPr lang="en-US" dirty="0"/>
              <a:t>and start a script for today’s workshop </a:t>
            </a:r>
          </a:p>
          <a:p>
            <a:pPr lvl="1"/>
            <a:r>
              <a:rPr lang="en-US" dirty="0"/>
              <a:t>If you do not have a script panel open up automatically go to file</a:t>
            </a:r>
            <a:r>
              <a:rPr lang="en-US" dirty="0" smtClean="0"/>
              <a:t>&gt;New File -&gt;R 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29 at 10.08.4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15"/>
          <a:stretch/>
        </p:blipFill>
        <p:spPr>
          <a:xfrm>
            <a:off x="990600" y="4038600"/>
            <a:ext cx="6684603" cy="19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1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Working Directory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u="sng" dirty="0"/>
              <a:t>working directory </a:t>
            </a:r>
            <a:r>
              <a:rPr lang="en-US" sz="2800" dirty="0"/>
              <a:t>is the pathway to the folder that R is currently connected to. R can only be in one folder of your computer at a time.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All data, other scripts, etc. must be in the same folder as the working directory, although the working directory can be changed many times in 1 script</a:t>
            </a:r>
          </a:p>
          <a:p>
            <a:endParaRPr lang="en-US" sz="2800" dirty="0"/>
          </a:p>
          <a:p>
            <a:r>
              <a:rPr lang="en-US" sz="2800" dirty="0"/>
              <a:t>All plots and files saved from R will go to the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know where R is working from: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FF0000"/>
                </a:solidFill>
              </a:rPr>
              <a:t>getwd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8867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-76200"/>
            <a:ext cx="8594725" cy="1336956"/>
          </a:xfrm>
        </p:spPr>
        <p:txBody>
          <a:bodyPr>
            <a:normAutofit/>
          </a:bodyPr>
          <a:lstStyle/>
          <a:p>
            <a:r>
              <a:rPr lang="en-US" b="1" dirty="0"/>
              <a:t>Lets set up a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Create a folder on the desktop for today’s workshop called “</a:t>
            </a:r>
            <a:r>
              <a:rPr lang="en-US" sz="2800" dirty="0" err="1"/>
              <a:t>R.Intro</a:t>
            </a:r>
            <a:r>
              <a:rPr lang="en-US" sz="2800" dirty="0"/>
              <a:t>”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29 at 10.15.3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9"/>
          <a:stretch/>
        </p:blipFill>
        <p:spPr>
          <a:xfrm>
            <a:off x="1524000" y="3810000"/>
            <a:ext cx="3880111" cy="2826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590800"/>
            <a:ext cx="8610600" cy="144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/>
              <a:t>Save the script you’ve already started into the new folder making sure you use a .r extension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36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-76200"/>
            <a:ext cx="8594725" cy="1336956"/>
          </a:xfrm>
        </p:spPr>
        <p:txBody>
          <a:bodyPr>
            <a:normAutofit/>
          </a:bodyPr>
          <a:lstStyle/>
          <a:p>
            <a:r>
              <a:rPr lang="en-US" b="1" dirty="0"/>
              <a:t>Lets set up a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Create a folder on the desktop for today’s workshop called “</a:t>
            </a:r>
            <a:r>
              <a:rPr lang="en-US" sz="2800" dirty="0" err="1"/>
              <a:t>R.Intro</a:t>
            </a:r>
            <a:r>
              <a:rPr lang="en-US" sz="2800" dirty="0"/>
              <a:t>”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8458200" cy="2455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/>
              <a:t>Save the script you’ve already started into the new folder making sure you use a .r extension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800" dirty="0"/>
              <a:t>Now change the working directory in R to go to this folder:</a:t>
            </a:r>
          </a:p>
        </p:txBody>
      </p:sp>
      <p:pic>
        <p:nvPicPr>
          <p:cNvPr id="6" name="Picture 5" descr="Screen Shot 2017-01-29 at 10.18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7"/>
          <a:stretch/>
        </p:blipFill>
        <p:spPr>
          <a:xfrm>
            <a:off x="533400" y="5166013"/>
            <a:ext cx="7543800" cy="16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2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0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Once you’ve set the working directory once, copy and paste the pathway back into your script.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This way you don’t need to set it manually every time this script is opened</a:t>
            </a:r>
          </a:p>
          <a:p>
            <a:r>
              <a:rPr lang="en-US" sz="2400" dirty="0"/>
              <a:t>First, use the </a:t>
            </a:r>
            <a:r>
              <a:rPr lang="en-US" sz="2400" dirty="0" err="1"/>
              <a:t>getwd</a:t>
            </a:r>
            <a:r>
              <a:rPr lang="en-US" sz="2400" dirty="0"/>
              <a:t>() command to print the pathway and copy it to clipboard from the R console</a:t>
            </a:r>
          </a:p>
        </p:txBody>
      </p:sp>
      <p:pic>
        <p:nvPicPr>
          <p:cNvPr id="4" name="Picture 3" descr="Screen Shot 2017-01-29 at 10.22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7500101" cy="296288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4" y="-76200"/>
            <a:ext cx="8594725" cy="1336956"/>
          </a:xfrm>
        </p:spPr>
        <p:txBody>
          <a:bodyPr>
            <a:normAutofit/>
          </a:bodyPr>
          <a:lstStyle/>
          <a:p>
            <a:r>
              <a:rPr lang="en-US" b="1" dirty="0"/>
              <a:t>Lets set up a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020097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1-29 at 10.23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937500" cy="326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0668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Second, paste the pathway into the </a:t>
            </a:r>
            <a:r>
              <a:rPr lang="en-US" sz="2400" dirty="0" err="1"/>
              <a:t>setwd</a:t>
            </a:r>
            <a:r>
              <a:rPr lang="en-US" sz="2400" dirty="0"/>
              <a:t>() command which manually sets your working directory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9274" y="-76200"/>
            <a:ext cx="8594725" cy="1336956"/>
          </a:xfrm>
        </p:spPr>
        <p:txBody>
          <a:bodyPr>
            <a:normAutofit/>
          </a:bodyPr>
          <a:lstStyle/>
          <a:p>
            <a:r>
              <a:rPr lang="en-US" b="1" dirty="0"/>
              <a:t>Lets set up a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15208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Finally, comment out the command to get the working directory.</a:t>
            </a:r>
            <a:br>
              <a:rPr lang="en-US" sz="2400" dirty="0"/>
            </a:br>
            <a:r>
              <a:rPr lang="en-US" sz="2400" dirty="0"/>
              <a:t>Now, every time you run this script it will automatically synch to this folder.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 descr="Screen Shot 2017-01-29 at 10.2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77769"/>
            <a:ext cx="9144000" cy="22800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If you change the location of this folder on your computer after the workshop, you will need to change the pathway in your script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274" y="-76200"/>
            <a:ext cx="8594725" cy="133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Lets set up a working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92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Current software </a:t>
            </a:r>
            <a:r>
              <a:rPr lang="mr-IN" dirty="0" smtClean="0"/>
              <a:t>–</a:t>
            </a:r>
            <a:r>
              <a:rPr lang="en-US" dirty="0" smtClean="0"/>
              <a:t> Excel, MATLAB, etc.</a:t>
            </a:r>
          </a:p>
          <a:p>
            <a:r>
              <a:rPr lang="en-US" dirty="0" smtClean="0"/>
              <a:t>Experience with R/RStudio</a:t>
            </a:r>
          </a:p>
          <a:p>
            <a:r>
              <a:rPr lang="en-US" dirty="0" smtClean="0"/>
              <a:t>Expectation from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/>
              <a:t>And, we’re ready to go!</a:t>
            </a:r>
          </a:p>
        </p:txBody>
      </p:sp>
    </p:spTree>
    <p:extLst>
      <p:ext uri="{BB962C8B-B14F-4D97-AF65-F5344CB8AC3E}">
        <p14:creationId xmlns:p14="http://schemas.microsoft.com/office/powerpoint/2010/main" val="119760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143000"/>
            <a:ext cx="8594725" cy="5181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you save a series of calculations you place them in an </a:t>
            </a:r>
            <a:r>
              <a:rPr lang="en-US" i="1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To assign an object use   </a:t>
            </a:r>
            <a:r>
              <a:rPr lang="en-US" dirty="0">
                <a:solidFill>
                  <a:srgbClr val="FF0000"/>
                </a:solidFill>
              </a:rPr>
              <a:t>&lt;-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800" dirty="0"/>
              <a:t>“object name”&lt;- “something you want to save”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&gt; </a:t>
            </a:r>
            <a:r>
              <a:rPr lang="en-US" dirty="0">
                <a:solidFill>
                  <a:srgbClr val="FF0000"/>
                </a:solidFill>
              </a:rPr>
              <a:t>example1&lt;-1+3+4*10</a:t>
            </a:r>
          </a:p>
          <a:p>
            <a:pPr marL="571500" indent="-457200">
              <a:lnSpc>
                <a:spcPct val="110000"/>
              </a:lnSpc>
            </a:pPr>
            <a:r>
              <a:rPr lang="en-US" dirty="0"/>
              <a:t>To see what an object contains, type it’s name </a:t>
            </a:r>
            <a:r>
              <a:rPr lang="en-US" sz="3600" dirty="0" smtClean="0"/>
              <a:t>&gt; </a:t>
            </a:r>
            <a:r>
              <a:rPr lang="en-US" sz="3600" dirty="0">
                <a:solidFill>
                  <a:srgbClr val="FF0000"/>
                </a:solidFill>
              </a:rPr>
              <a:t>example1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9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6670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743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calculations are saved in your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286000"/>
            <a:ext cx="3276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8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54102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4267200"/>
            <a:ext cx="2819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 from your all the calculations are saved in your object</a:t>
            </a:r>
          </a:p>
        </p:txBody>
      </p:sp>
      <p:sp>
        <p:nvSpPr>
          <p:cNvPr id="11" name="Rectangle 10"/>
          <p:cNvSpPr/>
          <p:nvPr/>
        </p:nvSpPr>
        <p:spPr>
          <a:xfrm rot="20095118">
            <a:off x="762000" y="4343400"/>
            <a:ext cx="3276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0039118">
            <a:off x="1143000" y="4343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1</a:t>
            </a: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2590800" y="4419600"/>
            <a:ext cx="1524000" cy="8382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" y="457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 you assign your calculations into an object, you actually have to open the object to see what is inside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276600" cy="89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Step one: Put in object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example1&lt;-1+3+4*10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5334000"/>
            <a:ext cx="3810000" cy="89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</a:rPr>
              <a:t>Step two - open the object: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example1</a:t>
            </a:r>
          </a:p>
        </p:txBody>
      </p:sp>
    </p:spTree>
    <p:extLst>
      <p:ext uri="{BB962C8B-B14F-4D97-AF65-F5344CB8AC3E}">
        <p14:creationId xmlns:p14="http://schemas.microsoft.com/office/powerpoint/2010/main" val="1599765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the following two objects: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object1&lt;-1+4+5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object2&lt;-5*2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Print out what is inside these objects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object1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object2</a:t>
            </a:r>
          </a:p>
          <a:p>
            <a:pPr marL="514350" indent="-457200"/>
            <a:r>
              <a:rPr lang="en-US" dirty="0"/>
              <a:t>Now add the two objects together</a:t>
            </a:r>
          </a:p>
          <a:p>
            <a:pPr marL="457200" lvl="1" indent="0"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object 1+object2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dirty="0"/>
              <a:t>We save things in objects so that we can access them in subsequent calculations (e.g. object1 +object2)</a:t>
            </a:r>
          </a:p>
        </p:txBody>
      </p:sp>
    </p:spTree>
    <p:extLst>
      <p:ext uri="{BB962C8B-B14F-4D97-AF65-F5344CB8AC3E}">
        <p14:creationId xmlns:p14="http://schemas.microsoft.com/office/powerpoint/2010/main" val="478728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9 at 10.5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0"/>
            <a:ext cx="8013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745163"/>
          </a:xfrm>
        </p:spPr>
        <p:txBody>
          <a:bodyPr>
            <a:noAutofit/>
          </a:bodyPr>
          <a:lstStyle/>
          <a:p>
            <a:r>
              <a:rPr lang="en-US" sz="2800" dirty="0"/>
              <a:t>To see all the objects in your workspace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ls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) </a:t>
            </a:r>
          </a:p>
          <a:p>
            <a:pPr marL="914400" lvl="2" indent="0">
              <a:buNone/>
            </a:pPr>
            <a:r>
              <a:rPr lang="en-US" sz="3200" dirty="0" smtClean="0"/>
              <a:t>or</a:t>
            </a:r>
            <a:endParaRPr lang="en-US" sz="3200" dirty="0"/>
          </a:p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objects()</a:t>
            </a:r>
          </a:p>
          <a:p>
            <a:pPr marL="514350" lvl="1" indent="0">
              <a:buNone/>
            </a:pP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To remove an object </a:t>
            </a:r>
            <a:r>
              <a:rPr lang="en-US" sz="2800" dirty="0" err="1"/>
              <a:t>rm</a:t>
            </a:r>
            <a:r>
              <a:rPr lang="en-US" sz="2800" dirty="0"/>
              <a:t>()</a:t>
            </a:r>
          </a:p>
          <a:p>
            <a:pPr marL="40005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rm</a:t>
            </a:r>
            <a:r>
              <a:rPr lang="en-US" sz="2800" dirty="0">
                <a:solidFill>
                  <a:srgbClr val="FF0000"/>
                </a:solidFill>
              </a:rPr>
              <a:t>(“object1”)</a:t>
            </a:r>
          </a:p>
          <a:p>
            <a:pPr marL="400050" lvl="2" indent="0">
              <a:buNone/>
            </a:pPr>
            <a:endParaRPr lang="en-US" sz="1400" dirty="0"/>
          </a:p>
          <a:p>
            <a:pPr marL="400050" lvl="2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8714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Programming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Use a new folder for each project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Annotate your script – using the “</a:t>
            </a:r>
            <a:r>
              <a:rPr lang="en-US" sz="2800" dirty="0">
                <a:solidFill>
                  <a:srgbClr val="FF0000"/>
                </a:solidFill>
              </a:rPr>
              <a:t>#</a:t>
            </a:r>
            <a:r>
              <a:rPr lang="en-US" sz="2800" dirty="0"/>
              <a:t>” symbol allows you to write notes within a script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Use explicit names when saving objects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Be systematic</a:t>
            </a:r>
          </a:p>
        </p:txBody>
      </p:sp>
    </p:spTree>
    <p:extLst>
      <p:ext uri="{BB962C8B-B14F-4D97-AF65-F5344CB8AC3E}">
        <p14:creationId xmlns:p14="http://schemas.microsoft.com/office/powerpoint/2010/main" val="83021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x &lt;- 10</a:t>
            </a:r>
          </a:p>
          <a:p>
            <a:pPr marL="457200" lvl="1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log(x) </a:t>
            </a:r>
            <a:r>
              <a:rPr lang="en-US" sz="2800" dirty="0"/>
              <a:t># log base e</a:t>
            </a:r>
          </a:p>
          <a:p>
            <a:pPr marL="457200" lvl="1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log10(x) </a:t>
            </a:r>
            <a:r>
              <a:rPr lang="en-US" sz="2800" dirty="0"/>
              <a:t># log base 10</a:t>
            </a:r>
          </a:p>
          <a:p>
            <a:pPr marL="457200" lvl="1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exp</a:t>
            </a:r>
            <a:r>
              <a:rPr lang="en-US" sz="2800" dirty="0">
                <a:solidFill>
                  <a:srgbClr val="FF0000"/>
                </a:solidFill>
              </a:rPr>
              <a:t>(x) </a:t>
            </a:r>
            <a:r>
              <a:rPr lang="en-US" sz="2800" dirty="0"/>
              <a:t># e raised to x</a:t>
            </a:r>
          </a:p>
          <a:p>
            <a:pPr marL="457200" lvl="1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abs(-x) </a:t>
            </a:r>
            <a:r>
              <a:rPr lang="en-US" sz="2800" dirty="0"/>
              <a:t># absolute value</a:t>
            </a:r>
          </a:p>
          <a:p>
            <a:pPr marL="457200" lvl="1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sqrt</a:t>
            </a:r>
            <a:r>
              <a:rPr lang="en-US" sz="2800" dirty="0">
                <a:solidFill>
                  <a:srgbClr val="FF0000"/>
                </a:solidFill>
              </a:rPr>
              <a:t>(x) </a:t>
            </a:r>
            <a:r>
              <a:rPr lang="en-US" sz="2800" dirty="0"/>
              <a:t># square root</a:t>
            </a:r>
          </a:p>
        </p:txBody>
      </p:sp>
    </p:spTree>
    <p:extLst>
      <p:ext uri="{BB962C8B-B14F-4D97-AF65-F5344CB8AC3E}">
        <p14:creationId xmlns:p14="http://schemas.microsoft.com/office/powerpoint/2010/main" val="1901117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Logical Tests – Good for 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err="1"/>
              <a:t>i.e</a:t>
            </a:r>
            <a:r>
              <a:rPr lang="en-US" sz="3000" dirty="0"/>
              <a:t> – </a:t>
            </a:r>
            <a:r>
              <a:rPr lang="en-US" sz="3000" i="1" dirty="0"/>
              <a:t>is</a:t>
            </a:r>
            <a:r>
              <a:rPr lang="en-US" sz="3000" dirty="0"/>
              <a:t> this true?</a:t>
            </a:r>
          </a:p>
          <a:p>
            <a:pPr marL="0" indent="0">
              <a:buNone/>
            </a:pPr>
            <a:r>
              <a:rPr lang="en-US" sz="3000" dirty="0"/>
              <a:t>(Valuable for </a:t>
            </a:r>
            <a:r>
              <a:rPr lang="en-US" sz="3000" dirty="0" smtClean="0"/>
              <a:t>filtering– </a:t>
            </a:r>
            <a:r>
              <a:rPr lang="en-US" sz="3000" dirty="0"/>
              <a:t>e.g. </a:t>
            </a:r>
            <a:r>
              <a:rPr lang="en-US" sz="3000" i="1" dirty="0"/>
              <a:t>If</a:t>
            </a:r>
            <a:r>
              <a:rPr lang="en-US" sz="3000" dirty="0"/>
              <a:t> this is true then…..)</a:t>
            </a:r>
          </a:p>
          <a:p>
            <a:pPr marL="0" indent="0">
              <a:buNone/>
            </a:pPr>
            <a:r>
              <a:rPr lang="en-US" dirty="0"/>
              <a:t>X&lt;-2 			Y&lt;-3</a:t>
            </a:r>
          </a:p>
          <a:p>
            <a:pPr marL="400050" lvl="1" indent="0">
              <a:buNone/>
            </a:pPr>
            <a:r>
              <a:rPr lang="en-US" sz="3200" dirty="0"/>
              <a:t>&gt;  </a:t>
            </a:r>
            <a:r>
              <a:rPr lang="en-US" sz="3000" dirty="0">
                <a:solidFill>
                  <a:srgbClr val="FF0000"/>
                </a:solidFill>
              </a:rPr>
              <a:t>X == Y </a:t>
            </a:r>
            <a:r>
              <a:rPr lang="en-US" sz="3000" dirty="0"/>
              <a:t># Test for equivalence</a:t>
            </a:r>
          </a:p>
          <a:p>
            <a:pPr marL="400050" lvl="1" indent="0">
              <a:buNone/>
            </a:pPr>
            <a:r>
              <a:rPr lang="en-US" sz="3200" dirty="0"/>
              <a:t>&gt;  </a:t>
            </a:r>
            <a:r>
              <a:rPr lang="en-US" sz="3000" dirty="0">
                <a:solidFill>
                  <a:srgbClr val="FF0000"/>
                </a:solidFill>
              </a:rPr>
              <a:t>X != Y </a:t>
            </a:r>
            <a:r>
              <a:rPr lang="en-US" sz="3000" dirty="0"/>
              <a:t># Test for non-equivalence</a:t>
            </a:r>
          </a:p>
          <a:p>
            <a:pPr marL="400050" lvl="1" indent="0">
              <a:buNone/>
            </a:pPr>
            <a:r>
              <a:rPr lang="en-US" sz="3200" dirty="0"/>
              <a:t>&gt; </a:t>
            </a:r>
            <a:r>
              <a:rPr lang="en-US" sz="3000" dirty="0">
                <a:solidFill>
                  <a:srgbClr val="FF0000"/>
                </a:solidFill>
              </a:rPr>
              <a:t>X &gt; Y </a:t>
            </a:r>
            <a:r>
              <a:rPr lang="en-US" sz="3000" dirty="0"/>
              <a:t># Greater than</a:t>
            </a:r>
          </a:p>
          <a:p>
            <a:pPr marL="400050" lvl="1" indent="0">
              <a:buNone/>
            </a:pPr>
            <a:r>
              <a:rPr lang="en-US" sz="3200" dirty="0"/>
              <a:t>&gt; </a:t>
            </a:r>
            <a:r>
              <a:rPr lang="en-US" sz="3000" dirty="0">
                <a:solidFill>
                  <a:srgbClr val="FF0000"/>
                </a:solidFill>
              </a:rPr>
              <a:t>X &lt; Y </a:t>
            </a:r>
            <a:r>
              <a:rPr lang="en-US" sz="3000" dirty="0"/>
              <a:t># Less than</a:t>
            </a:r>
          </a:p>
          <a:p>
            <a:pPr marL="400050" lvl="1" indent="0">
              <a:buNone/>
            </a:pPr>
            <a:r>
              <a:rPr lang="en-US" sz="3200" dirty="0"/>
              <a:t>&gt; </a:t>
            </a:r>
            <a:r>
              <a:rPr lang="en-US" sz="3000" dirty="0">
                <a:solidFill>
                  <a:srgbClr val="FF0000"/>
                </a:solidFill>
              </a:rPr>
              <a:t>X &gt;= Y </a:t>
            </a:r>
            <a:r>
              <a:rPr lang="en-US" sz="3000" dirty="0"/>
              <a:t># Greater than or equal to</a:t>
            </a:r>
          </a:p>
          <a:p>
            <a:pPr marL="400050" lvl="1" indent="0">
              <a:buNone/>
            </a:pPr>
            <a:r>
              <a:rPr lang="en-US" sz="3200" dirty="0"/>
              <a:t>&gt; </a:t>
            </a:r>
            <a:r>
              <a:rPr lang="en-US" sz="3000" dirty="0">
                <a:solidFill>
                  <a:srgbClr val="FF0000"/>
                </a:solidFill>
              </a:rPr>
              <a:t>X &lt;= Y </a:t>
            </a:r>
            <a:r>
              <a:rPr lang="en-US" sz="3000" dirty="0"/>
              <a:t>#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351778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</a:t>
            </a:r>
            <a:r>
              <a:rPr lang="en-US" dirty="0">
                <a:solidFill>
                  <a:srgbClr val="FF0000"/>
                </a:solidFill>
              </a:rPr>
              <a:t>&lt;-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(from = </a:t>
            </a:r>
            <a:r>
              <a:rPr lang="en-US" dirty="0"/>
              <a:t>0.1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to = 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, by = </a:t>
            </a:r>
            <a:r>
              <a:rPr lang="en-US" dirty="0"/>
              <a:t>0.1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sin(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    </a:t>
            </a:r>
            <a:r>
              <a:rPr lang="en-US" sz="2800" dirty="0"/>
              <a:t># sine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cos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   </a:t>
            </a:r>
            <a:r>
              <a:rPr lang="en-US" sz="2800" dirty="0"/>
              <a:t># cosine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tan(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   </a:t>
            </a:r>
            <a:r>
              <a:rPr lang="en-US" sz="2800" dirty="0"/>
              <a:t># tangent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asin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  </a:t>
            </a:r>
            <a:r>
              <a:rPr lang="en-US" sz="2800" dirty="0"/>
              <a:t># arc-sine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acos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 </a:t>
            </a:r>
            <a:r>
              <a:rPr lang="en-US" sz="2800" dirty="0"/>
              <a:t># arc-cosine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atan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 </a:t>
            </a:r>
            <a:r>
              <a:rPr lang="en-US" sz="2800" dirty="0"/>
              <a:t># arc-tangent</a:t>
            </a:r>
          </a:p>
          <a:p>
            <a:pPr marL="1714500" lvl="4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pi           </a:t>
            </a:r>
            <a:r>
              <a:rPr lang="en-US" sz="2800" dirty="0"/>
              <a:t># 3.14159……</a:t>
            </a:r>
          </a:p>
        </p:txBody>
      </p:sp>
    </p:spTree>
    <p:extLst>
      <p:ext uri="{BB962C8B-B14F-4D97-AF65-F5344CB8AC3E}">
        <p14:creationId xmlns:p14="http://schemas.microsoft.com/office/powerpoint/2010/main" val="266813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10C60F-5A36-274B-930D-8865E106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1: Intro to programming </a:t>
            </a:r>
            <a:br>
              <a:rPr lang="en-US" b="1" dirty="0"/>
            </a:br>
            <a:r>
              <a:rPr lang="en-US" b="1" dirty="0"/>
              <a:t>&amp; the R environment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30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52400"/>
            <a:ext cx="8042276" cy="1336956"/>
          </a:xfrm>
        </p:spPr>
        <p:txBody>
          <a:bodyPr/>
          <a:lstStyle/>
          <a:p>
            <a:r>
              <a:rPr lang="en-US" b="1" dirty="0"/>
              <a:t>Concept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/>
              <a:t>Make three objects named X, Y and Z.</a:t>
            </a:r>
          </a:p>
          <a:p>
            <a:pPr lvl="1"/>
            <a:r>
              <a:rPr lang="en-US" sz="5900" dirty="0"/>
              <a:t>In X, put the product of 5 and 4</a:t>
            </a:r>
          </a:p>
          <a:p>
            <a:pPr lvl="1"/>
            <a:r>
              <a:rPr lang="en-US" sz="5900" dirty="0"/>
              <a:t>In Y, put the sum of 5 and 5</a:t>
            </a:r>
          </a:p>
          <a:p>
            <a:pPr lvl="1"/>
            <a:r>
              <a:rPr lang="en-US" sz="5900" dirty="0"/>
              <a:t>In Z, put the difference between 30 and 10</a:t>
            </a:r>
          </a:p>
          <a:p>
            <a:pPr marL="457200" lvl="1" indent="0">
              <a:buNone/>
            </a:pPr>
            <a:endParaRPr lang="en-US" sz="5900" dirty="0"/>
          </a:p>
          <a:p>
            <a:r>
              <a:rPr lang="en-US" sz="5900" dirty="0"/>
              <a:t>List all the objects that are now stored in R</a:t>
            </a:r>
          </a:p>
          <a:p>
            <a:endParaRPr lang="en-US" sz="5900" dirty="0"/>
          </a:p>
          <a:p>
            <a:r>
              <a:rPr lang="en-US" sz="5900" dirty="0"/>
              <a:t>Test to see if Z and X are equivalent</a:t>
            </a:r>
          </a:p>
          <a:p>
            <a:pPr lvl="1"/>
            <a:r>
              <a:rPr lang="en-US" sz="5900" dirty="0"/>
              <a:t>If they are, remove one of them from the R workspace and list all objects</a:t>
            </a:r>
          </a:p>
          <a:p>
            <a:pPr marL="0" indent="0">
              <a:buNone/>
            </a:pPr>
            <a:endParaRPr lang="en-US" sz="6300" dirty="0"/>
          </a:p>
          <a:p>
            <a:pPr marL="0" indent="0">
              <a:buNone/>
            </a:pPr>
            <a:r>
              <a:rPr lang="en-US" sz="6300" dirty="0">
                <a:solidFill>
                  <a:srgbClr val="FF0000"/>
                </a:solidFill>
              </a:rPr>
              <a:t>If you wanted your deleted object back, what could you do?</a:t>
            </a:r>
          </a:p>
        </p:txBody>
      </p:sp>
    </p:spTree>
    <p:extLst>
      <p:ext uri="{BB962C8B-B14F-4D97-AF65-F5344CB8AC3E}">
        <p14:creationId xmlns:p14="http://schemas.microsoft.com/office/powerpoint/2010/main" val="203853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Objects X, Y, Z</a:t>
            </a:r>
          </a:p>
          <a:p>
            <a:pPr marL="800100" lvl="2" indent="0">
              <a:buNone/>
            </a:pPr>
            <a:r>
              <a:rPr lang="en-US" sz="7000" dirty="0"/>
              <a:t>X&lt;-5*4</a:t>
            </a:r>
          </a:p>
          <a:p>
            <a:pPr marL="800100" lvl="2" indent="0">
              <a:buNone/>
            </a:pPr>
            <a:r>
              <a:rPr lang="en-US" sz="7000" dirty="0"/>
              <a:t>Y&lt;-5*5</a:t>
            </a:r>
          </a:p>
          <a:p>
            <a:pPr marL="800100" lvl="2" indent="0">
              <a:buNone/>
            </a:pPr>
            <a:r>
              <a:rPr lang="en-US" sz="7000" dirty="0"/>
              <a:t>Z&lt;-30-10</a:t>
            </a:r>
          </a:p>
          <a:p>
            <a:pPr marL="0" indent="0">
              <a:buNone/>
            </a:pPr>
            <a:r>
              <a:rPr lang="en-US" sz="5900" dirty="0"/>
              <a:t>See all objects</a:t>
            </a:r>
          </a:p>
          <a:p>
            <a:pPr marL="0" indent="0">
              <a:buNone/>
            </a:pPr>
            <a:r>
              <a:rPr lang="en-US" sz="5900" dirty="0"/>
              <a:t>	</a:t>
            </a:r>
            <a:r>
              <a:rPr lang="en-US" sz="5900" dirty="0" err="1"/>
              <a:t>ls</a:t>
            </a:r>
            <a:r>
              <a:rPr lang="en-US" sz="5900" dirty="0"/>
              <a:t>()</a:t>
            </a:r>
          </a:p>
          <a:p>
            <a:endParaRPr lang="en-US" sz="5900" dirty="0"/>
          </a:p>
          <a:p>
            <a:pPr marL="0" indent="0">
              <a:buNone/>
            </a:pPr>
            <a:r>
              <a:rPr lang="en-US" sz="5900" dirty="0"/>
              <a:t>Test equivalence</a:t>
            </a:r>
          </a:p>
          <a:p>
            <a:pPr marL="0" indent="0">
              <a:buNone/>
            </a:pPr>
            <a:r>
              <a:rPr lang="en-US" sz="5900" dirty="0"/>
              <a:t>	Z==</a:t>
            </a:r>
            <a:r>
              <a:rPr lang="en-US" sz="5900" dirty="0" smtClean="0"/>
              <a:t>X</a:t>
            </a:r>
          </a:p>
          <a:p>
            <a:pPr marL="0" indent="0">
              <a:buNone/>
            </a:pPr>
            <a:r>
              <a:rPr lang="en-US" sz="5900" dirty="0"/>
              <a:t>	</a:t>
            </a:r>
            <a:r>
              <a:rPr lang="en-US" sz="5900" dirty="0" smtClean="0"/>
              <a:t>OR</a:t>
            </a:r>
          </a:p>
          <a:p>
            <a:pPr marL="0" indent="0">
              <a:buNone/>
            </a:pPr>
            <a:r>
              <a:rPr lang="en-US" sz="5900" dirty="0"/>
              <a:t>	</a:t>
            </a:r>
            <a:r>
              <a:rPr lang="en-US" sz="5900" dirty="0" smtClean="0"/>
              <a:t>X == Z</a:t>
            </a:r>
            <a:endParaRPr lang="en-US" sz="5900" dirty="0"/>
          </a:p>
          <a:p>
            <a:pPr marL="0" indent="0">
              <a:buNone/>
            </a:pPr>
            <a:endParaRPr lang="en-US" sz="5900" dirty="0"/>
          </a:p>
          <a:p>
            <a:pPr marL="0" indent="0">
              <a:buNone/>
            </a:pPr>
            <a:r>
              <a:rPr lang="en-US" sz="5900" dirty="0"/>
              <a:t>Remove Z</a:t>
            </a:r>
          </a:p>
          <a:p>
            <a:pPr marL="0" indent="0">
              <a:buNone/>
            </a:pPr>
            <a:r>
              <a:rPr lang="en-US" sz="5900" dirty="0"/>
              <a:t>	</a:t>
            </a:r>
            <a:r>
              <a:rPr lang="en-US" sz="5900" dirty="0" err="1"/>
              <a:t>rm</a:t>
            </a:r>
            <a:r>
              <a:rPr lang="en-US" sz="5900" dirty="0"/>
              <a:t>(Z)</a:t>
            </a:r>
          </a:p>
          <a:p>
            <a:pPr marL="0" indent="0">
              <a:buNone/>
            </a:pPr>
            <a:endParaRPr lang="en-US" sz="5900" dirty="0"/>
          </a:p>
        </p:txBody>
      </p:sp>
    </p:spTree>
    <p:extLst>
      <p:ext uri="{BB962C8B-B14F-4D97-AF65-F5344CB8AC3E}">
        <p14:creationId xmlns:p14="http://schemas.microsoft.com/office/powerpoint/2010/main" val="2953744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42276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x &lt;- 1:100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mean(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average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median(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median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var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variance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sd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standard deviation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quantile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main quantiles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max(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maximum value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min(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minimum value</a:t>
            </a:r>
          </a:p>
          <a:p>
            <a:pPr marL="857250" lvl="2" indent="0">
              <a:buNone/>
            </a:pP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summary(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#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265150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28600"/>
            <a:ext cx="8042276" cy="1336956"/>
          </a:xfrm>
        </p:spPr>
        <p:txBody>
          <a:bodyPr>
            <a:normAutofit/>
          </a:bodyPr>
          <a:lstStyle/>
          <a:p>
            <a:r>
              <a:rPr lang="en-US" b="1" dirty="0"/>
              <a:t>Help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 has extensive documentation for every function and package</a:t>
            </a:r>
          </a:p>
          <a:p>
            <a:pPr marL="0" indent="0">
              <a:buNone/>
            </a:pPr>
            <a:r>
              <a:rPr lang="en-US" sz="2800" dirty="0"/>
              <a:t>Ex/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help(package=“</a:t>
            </a:r>
            <a:r>
              <a:rPr lang="en-US" sz="2800" i="1" dirty="0"/>
              <a:t>name of package</a:t>
            </a:r>
            <a:r>
              <a:rPr lang="en-US" sz="2800" dirty="0">
                <a:solidFill>
                  <a:srgbClr val="FF0000"/>
                </a:solidFill>
              </a:rPr>
              <a:t>")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help(</a:t>
            </a:r>
            <a:r>
              <a:rPr lang="en-US" sz="2800" dirty="0"/>
              <a:t>plot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 # view help for function plot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?</a:t>
            </a:r>
            <a:r>
              <a:rPr lang="en-US" sz="2800" dirty="0"/>
              <a:t>plot </a:t>
            </a:r>
            <a:r>
              <a:rPr lang="en-US" sz="2800" i="1" dirty="0"/>
              <a:t># same as help(plot)</a:t>
            </a:r>
          </a:p>
          <a:p>
            <a:pPr lvl="1"/>
            <a:r>
              <a:rPr lang="en-US" sz="2800" dirty="0"/>
              <a:t>Google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70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Help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90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i="1" dirty="0"/>
              <a:t>name {}  </a:t>
            </a:r>
            <a:r>
              <a:rPr lang="en-US" sz="2800" dirty="0"/>
              <a:t>(package where it exists)</a:t>
            </a:r>
          </a:p>
          <a:p>
            <a:r>
              <a:rPr lang="en-US" sz="2800" i="1" dirty="0"/>
              <a:t>Description</a:t>
            </a:r>
            <a:r>
              <a:rPr lang="en-US" sz="2800" dirty="0"/>
              <a:t> – What the command does</a:t>
            </a:r>
          </a:p>
          <a:p>
            <a:r>
              <a:rPr lang="en-US" sz="2800" i="1" dirty="0"/>
              <a:t>Usage</a:t>
            </a:r>
            <a:r>
              <a:rPr lang="en-US" sz="2800" dirty="0"/>
              <a:t> – how to type the command</a:t>
            </a:r>
          </a:p>
          <a:p>
            <a:r>
              <a:rPr lang="en-US" sz="2800" i="1" dirty="0"/>
              <a:t>Default arguments </a:t>
            </a:r>
            <a:r>
              <a:rPr lang="en-US" sz="2800" dirty="0"/>
              <a:t>(….)  -  what happens with no 			specifications</a:t>
            </a:r>
          </a:p>
          <a:p>
            <a:r>
              <a:rPr lang="en-US" sz="2800" i="1" dirty="0"/>
              <a:t>Arguments</a:t>
            </a:r>
            <a:r>
              <a:rPr lang="en-US" sz="2800" dirty="0"/>
              <a:t> – different options for customizing the command </a:t>
            </a:r>
          </a:p>
          <a:p>
            <a:r>
              <a:rPr lang="en-US" sz="2800" i="1" dirty="0"/>
              <a:t>Value</a:t>
            </a:r>
            <a:r>
              <a:rPr lang="en-US" sz="2800" dirty="0"/>
              <a:t> – what will be </a:t>
            </a:r>
            <a:r>
              <a:rPr lang="en-US" sz="2800" dirty="0" smtClean="0"/>
              <a:t>returned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4870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Help File </a:t>
            </a:r>
            <a:r>
              <a:rPr lang="en-US" b="1" dirty="0" smtClean="0"/>
              <a:t>Format (cont..)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See also </a:t>
            </a:r>
            <a:r>
              <a:rPr lang="en-US" sz="2800" dirty="0" smtClean="0"/>
              <a:t>– similar commands of interest, or other functions used in the background</a:t>
            </a:r>
          </a:p>
          <a:p>
            <a:r>
              <a:rPr lang="en-US" sz="2800" i="1" dirty="0" smtClean="0"/>
              <a:t>Details </a:t>
            </a:r>
            <a:r>
              <a:rPr lang="en-US" sz="2800" dirty="0" smtClean="0"/>
              <a:t>– specific considerations in the command</a:t>
            </a:r>
          </a:p>
          <a:p>
            <a:r>
              <a:rPr lang="en-US" sz="2800" i="1" dirty="0" smtClean="0"/>
              <a:t>References</a:t>
            </a:r>
          </a:p>
          <a:p>
            <a:r>
              <a:rPr lang="en-US" sz="2800" i="1" dirty="0" smtClean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1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 help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Type this command into the R console:</a:t>
            </a:r>
          </a:p>
          <a:p>
            <a:pPr marL="0" indent="0">
              <a:buNone/>
            </a:pPr>
            <a:r>
              <a:rPr lang="en-US" sz="2800" dirty="0"/>
              <a:t>&gt;  </a:t>
            </a:r>
            <a:r>
              <a:rPr lang="en-US" sz="2800" dirty="0">
                <a:solidFill>
                  <a:srgbClr val="FF0000"/>
                </a:solidFill>
              </a:rPr>
              <a:t>help(</a:t>
            </a:r>
            <a:r>
              <a:rPr lang="en-US" sz="2800" dirty="0"/>
              <a:t>mean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344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2" t="22952" r="14538" b="6466"/>
          <a:stretch/>
        </p:blipFill>
        <p:spPr bwMode="auto">
          <a:xfrm>
            <a:off x="152400" y="1186902"/>
            <a:ext cx="8839200" cy="5206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cxnSp>
        <p:nvCxnSpPr>
          <p:cNvPr id="11" name="Straight Arrow Connector 10"/>
          <p:cNvCxnSpPr/>
          <p:nvPr/>
        </p:nvCxnSpPr>
        <p:spPr>
          <a:xfrm flipH="1">
            <a:off x="838200" y="457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304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 where the function lives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44566" y="3581400"/>
            <a:ext cx="1355834" cy="41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0900" y="314378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Inputs and options to customize the function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90534" y="2803606"/>
            <a:ext cx="1355834" cy="41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48060" y="2434129"/>
            <a:ext cx="450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Defaults if  you neglect to make different specifications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74683" y="5404707"/>
            <a:ext cx="1447800" cy="20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2983" y="5290316"/>
            <a:ext cx="45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from the command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60383" y="1905000"/>
            <a:ext cx="1512832" cy="738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73215" y="1720334"/>
            <a:ext cx="45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write the command in R</a:t>
            </a:r>
          </a:p>
        </p:txBody>
      </p:sp>
    </p:spTree>
    <p:extLst>
      <p:ext uri="{BB962C8B-B14F-4D97-AF65-F5344CB8AC3E}">
        <p14:creationId xmlns:p14="http://schemas.microsoft.com/office/powerpoint/2010/main" val="385303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  <p:bldP spid="22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Warnings versus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/>
              <a:t>Warning: Something unusual happened, but the code still ran</a:t>
            </a:r>
          </a:p>
          <a:p>
            <a:pPr marL="914400" lvl="2" indent="0">
              <a:buNone/>
            </a:pPr>
            <a:r>
              <a:rPr lang="en-US" sz="2800" dirty="0"/>
              <a:t>&gt;</a:t>
            </a:r>
            <a:r>
              <a:rPr lang="fr-FR" sz="2800" dirty="0">
                <a:solidFill>
                  <a:srgbClr val="FF0000"/>
                </a:solidFill>
              </a:rPr>
              <a:t>x&lt;-c(1,2,-2,4,5)</a:t>
            </a:r>
          </a:p>
          <a:p>
            <a:pPr marL="914400" lvl="2" indent="0">
              <a:buNone/>
            </a:pPr>
            <a:r>
              <a:rPr lang="fr-FR" sz="2800" dirty="0"/>
              <a:t>&gt; </a:t>
            </a:r>
            <a:r>
              <a:rPr lang="fr-FR" sz="2800" dirty="0" err="1">
                <a:solidFill>
                  <a:srgbClr val="FF0000"/>
                </a:solidFill>
              </a:rPr>
              <a:t>sqrt</a:t>
            </a:r>
            <a:r>
              <a:rPr lang="fr-FR" sz="2800" dirty="0">
                <a:solidFill>
                  <a:srgbClr val="FF0000"/>
                </a:solidFill>
              </a:rPr>
              <a:t>(x)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Error: The function could not be completed</a:t>
            </a:r>
          </a:p>
          <a:p>
            <a:pPr marL="914400" lvl="2" indent="0">
              <a:buNone/>
            </a:pPr>
            <a:r>
              <a:rPr lang="es-ES" sz="2800" dirty="0"/>
              <a:t>x </a:t>
            </a:r>
            <a:r>
              <a:rPr lang="es-ES" sz="2800" dirty="0">
                <a:solidFill>
                  <a:srgbClr val="FF0000"/>
                </a:solidFill>
              </a:rPr>
              <a:t>&lt;- </a:t>
            </a:r>
            <a:r>
              <a:rPr lang="es-ES" sz="2800" dirty="0" err="1">
                <a:solidFill>
                  <a:srgbClr val="FF0000"/>
                </a:solidFill>
              </a:rPr>
              <a:t>rnorm</a:t>
            </a:r>
            <a:r>
              <a:rPr lang="es-ES" sz="2800" dirty="0">
                <a:solidFill>
                  <a:srgbClr val="FF0000"/>
                </a:solidFill>
              </a:rPr>
              <a:t>(</a:t>
            </a:r>
            <a:r>
              <a:rPr lang="es-ES" sz="2800" dirty="0"/>
              <a:t>10</a:t>
            </a:r>
            <a:r>
              <a:rPr lang="es-ES" sz="2800" dirty="0">
                <a:solidFill>
                  <a:srgbClr val="FF000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s-ES" sz="2800" dirty="0"/>
              <a:t>y </a:t>
            </a:r>
            <a:r>
              <a:rPr lang="es-ES" sz="2800" dirty="0">
                <a:solidFill>
                  <a:srgbClr val="FF0000"/>
                </a:solidFill>
              </a:rPr>
              <a:t>&lt;- </a:t>
            </a:r>
            <a:r>
              <a:rPr lang="es-ES" sz="2800" dirty="0" err="1">
                <a:solidFill>
                  <a:srgbClr val="FF0000"/>
                </a:solidFill>
              </a:rPr>
              <a:t>rnorm</a:t>
            </a:r>
            <a:r>
              <a:rPr lang="es-ES" sz="2800" dirty="0">
                <a:solidFill>
                  <a:srgbClr val="FF0000"/>
                </a:solidFill>
              </a:rPr>
              <a:t>(</a:t>
            </a:r>
            <a:r>
              <a:rPr lang="es-ES" sz="2800" dirty="0"/>
              <a:t>11</a:t>
            </a:r>
            <a:r>
              <a:rPr lang="es-ES" sz="2800" dirty="0">
                <a:solidFill>
                  <a:srgbClr val="FF000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sz="2800" dirty="0"/>
              <a:t>&gt;  </a:t>
            </a:r>
            <a:r>
              <a:rPr lang="es-ES" sz="2800" dirty="0" err="1">
                <a:solidFill>
                  <a:srgbClr val="FF0000"/>
                </a:solidFill>
              </a:rPr>
              <a:t>cor</a:t>
            </a:r>
            <a:r>
              <a:rPr lang="es-ES" sz="2800" dirty="0">
                <a:solidFill>
                  <a:srgbClr val="FF0000"/>
                </a:solidFill>
              </a:rPr>
              <a:t>(</a:t>
            </a:r>
            <a:r>
              <a:rPr lang="es-ES" sz="2800" dirty="0"/>
              <a:t>x, y</a:t>
            </a:r>
            <a:r>
              <a:rPr lang="es-ES" sz="2800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5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vector is a </a:t>
            </a:r>
            <a:r>
              <a:rPr lang="en-US" b="1" dirty="0"/>
              <a:t>one dimensional</a:t>
            </a:r>
            <a:r>
              <a:rPr lang="en-US" dirty="0"/>
              <a:t>, ordered collection of numbers, strings, etc.</a:t>
            </a:r>
          </a:p>
          <a:p>
            <a:pPr lvl="2"/>
            <a:r>
              <a:rPr lang="en-US" sz="3200" dirty="0"/>
              <a:t>1, 2, 3, 4, 5</a:t>
            </a:r>
          </a:p>
          <a:p>
            <a:pPr lvl="2"/>
            <a:r>
              <a:rPr lang="en-US" sz="3200" dirty="0"/>
              <a:t>A, B, C, D, E, F</a:t>
            </a:r>
          </a:p>
          <a:p>
            <a:pPr lvl="2"/>
            <a:r>
              <a:rPr lang="en-US" sz="3200" dirty="0"/>
              <a:t>TRUE, FALSE, FALSE, TRUE</a:t>
            </a:r>
          </a:p>
          <a:p>
            <a:pPr lvl="2"/>
            <a:r>
              <a:rPr lang="en-US" sz="3200" dirty="0"/>
              <a:t>blue, red, purple, orange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R help you with?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393651"/>
            <a:ext cx="8229600" cy="5327630"/>
          </a:xfrm>
        </p:spPr>
        <p:txBody>
          <a:bodyPr>
            <a:noAutofit/>
          </a:bodyPr>
          <a:lstStyle/>
          <a:p>
            <a:r>
              <a:rPr lang="en-US" sz="2800" dirty="0" smtClean="0"/>
              <a:t>Cleaning the data</a:t>
            </a:r>
          </a:p>
          <a:p>
            <a:r>
              <a:rPr lang="en-US" sz="2800" dirty="0" smtClean="0"/>
              <a:t>Filtering data</a:t>
            </a:r>
          </a:p>
          <a:p>
            <a:r>
              <a:rPr lang="en-US" sz="2800" dirty="0" smtClean="0"/>
              <a:t>Handling Null or NAs</a:t>
            </a:r>
          </a:p>
          <a:p>
            <a:r>
              <a:rPr lang="en-US" sz="2800" dirty="0" smtClean="0"/>
              <a:t>Mathematical calculations </a:t>
            </a:r>
            <a:r>
              <a:rPr lang="mr-IN" sz="2800" dirty="0" smtClean="0"/>
              <a:t>–</a:t>
            </a:r>
            <a:r>
              <a:rPr lang="en-US" sz="2800" dirty="0" smtClean="0"/>
              <a:t> log , sq. root</a:t>
            </a:r>
          </a:p>
          <a:p>
            <a:r>
              <a:rPr lang="en-US" sz="2800" dirty="0" smtClean="0"/>
              <a:t>String operations </a:t>
            </a:r>
            <a:r>
              <a:rPr lang="mr-IN" sz="2800" dirty="0" smtClean="0"/>
              <a:t>–</a:t>
            </a:r>
            <a:r>
              <a:rPr lang="en-US" sz="2800" dirty="0" smtClean="0"/>
              <a:t> concatenation, regex</a:t>
            </a:r>
          </a:p>
          <a:p>
            <a:r>
              <a:rPr lang="en-US" sz="2800" dirty="0" smtClean="0"/>
              <a:t>Statistical analyses </a:t>
            </a:r>
            <a:r>
              <a:rPr lang="mr-IN" sz="2800" dirty="0" smtClean="0"/>
              <a:t>–</a:t>
            </a:r>
            <a:r>
              <a:rPr lang="en-US" sz="2800" dirty="0" smtClean="0"/>
              <a:t> t tests, ANOVAs</a:t>
            </a:r>
          </a:p>
          <a:p>
            <a:r>
              <a:rPr lang="en-US" sz="2800" dirty="0" smtClean="0"/>
              <a:t>Visual representation of data </a:t>
            </a:r>
            <a:r>
              <a:rPr lang="mr-IN" sz="2800" dirty="0" smtClean="0"/>
              <a:t>–</a:t>
            </a:r>
            <a:r>
              <a:rPr lang="en-US" sz="2800" dirty="0" smtClean="0"/>
              <a:t> histogram, bar plot</a:t>
            </a:r>
          </a:p>
          <a:p>
            <a:endParaRPr lang="en-US" sz="2800" dirty="0"/>
          </a:p>
          <a:p>
            <a:pPr marL="0" indent="0" algn="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nd list goes on..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10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1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1556"/>
            <a:ext cx="8042276" cy="1336956"/>
          </a:xfrm>
        </p:spPr>
        <p:txBody>
          <a:bodyPr/>
          <a:lstStyle/>
          <a:p>
            <a:r>
              <a:rPr lang="en-US" b="1" dirty="0" smtClean="0"/>
              <a:t>Examples of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43000"/>
            <a:ext cx="8042276" cy="43434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3200" dirty="0" smtClean="0"/>
              <a:t>x </a:t>
            </a:r>
            <a:r>
              <a:rPr lang="en-US" sz="3200" dirty="0">
                <a:solidFill>
                  <a:srgbClr val="FF0000"/>
                </a:solidFill>
              </a:rPr>
              <a:t>&lt;-</a:t>
            </a:r>
            <a:r>
              <a:rPr lang="en-US" sz="3200" dirty="0"/>
              <a:t> c(1, 2, 3, 4, 5)  # numeric</a:t>
            </a:r>
          </a:p>
          <a:p>
            <a:pPr marL="800100" lvl="2" indent="0">
              <a:buNone/>
            </a:pPr>
            <a:r>
              <a:rPr lang="en-US" sz="3200" dirty="0"/>
              <a:t>y </a:t>
            </a:r>
            <a:r>
              <a:rPr lang="en-US" sz="3200" dirty="0">
                <a:solidFill>
                  <a:srgbClr val="FF0000"/>
                </a:solidFill>
              </a:rPr>
              <a:t>&lt;- </a:t>
            </a:r>
            <a:r>
              <a:rPr lang="en-US" sz="3200" dirty="0"/>
              <a:t>c("A", "B", "C", "D") #character</a:t>
            </a:r>
          </a:p>
          <a:p>
            <a:pPr marL="800100" lvl="2" indent="0">
              <a:buNone/>
            </a:pPr>
            <a:r>
              <a:rPr lang="en-US" sz="3200" dirty="0"/>
              <a:t>u </a:t>
            </a:r>
            <a:r>
              <a:rPr lang="en-US" sz="3200" dirty="0">
                <a:solidFill>
                  <a:srgbClr val="FF0000"/>
                </a:solidFill>
              </a:rPr>
              <a:t>&lt;-</a:t>
            </a:r>
            <a:r>
              <a:rPr lang="en-US" sz="3200" dirty="0"/>
              <a:t> c(TRUE, FALSE, FALSE, TRUE) #</a:t>
            </a:r>
            <a:r>
              <a:rPr lang="en-US" sz="3200" dirty="0" smtClean="0"/>
              <a:t>logical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32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1556"/>
            <a:ext cx="8042276" cy="1336956"/>
          </a:xfrm>
        </p:spPr>
        <p:txBody>
          <a:bodyPr/>
          <a:lstStyle/>
          <a:p>
            <a:r>
              <a:rPr lang="en-US" b="1" dirty="0" smtClean="0"/>
              <a:t>Examples of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43000"/>
            <a:ext cx="8042276" cy="4343400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US" sz="3200" dirty="0" smtClean="0"/>
              <a:t>	u </a:t>
            </a:r>
            <a:r>
              <a:rPr lang="en-US" sz="3200" dirty="0">
                <a:solidFill>
                  <a:srgbClr val="FF0000"/>
                </a:solidFill>
              </a:rPr>
              <a:t>&lt;-</a:t>
            </a:r>
            <a:r>
              <a:rPr lang="en-US" sz="3200" dirty="0"/>
              <a:t> c(TRUE, FALSE, FALSE, TRUE) #logical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r>
              <a:rPr lang="en-US" sz="2800" dirty="0">
                <a:solidFill>
                  <a:srgbClr val="FF0000"/>
                </a:solidFill>
              </a:rPr>
              <a:t>(u) </a:t>
            </a:r>
            <a:r>
              <a:rPr lang="en-US" sz="2800" dirty="0"/>
              <a:t>#logical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/>
              <a:t>class</a:t>
            </a:r>
            <a:r>
              <a:rPr lang="en-US" sz="2800" dirty="0"/>
              <a:t> of data is the kind of information it contains and tells R what kind of functions can be performed on it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l</a:t>
            </a:r>
            <a:r>
              <a:rPr lang="en-US" sz="2800" dirty="0" smtClean="0">
                <a:solidFill>
                  <a:srgbClr val="FF0000"/>
                </a:solidFill>
              </a:rPr>
              <a:t>ength(u) </a:t>
            </a:r>
            <a:r>
              <a:rPr lang="en-US" sz="2800" dirty="0" smtClean="0">
                <a:solidFill>
                  <a:srgbClr val="000000"/>
                </a:solidFill>
              </a:rPr>
              <a:t># 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Length tells you how many elements in a vector</a:t>
            </a:r>
            <a:endParaRPr lang="en-US" sz="2800" dirty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56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04800"/>
            <a:ext cx="8042276" cy="1336956"/>
          </a:xfrm>
        </p:spPr>
        <p:txBody>
          <a:bodyPr/>
          <a:lstStyle/>
          <a:p>
            <a:r>
              <a:rPr lang="en-US" b="1" dirty="0" err="1"/>
              <a:t>Subsetting</a:t>
            </a:r>
            <a:r>
              <a:rPr lang="en-US" b="1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900" i="1" dirty="0" err="1"/>
              <a:t>Subsetting</a:t>
            </a:r>
            <a:r>
              <a:rPr lang="en-US" sz="5900" dirty="0"/>
              <a:t> is when you extract a certain portion (subset) of the data structure</a:t>
            </a:r>
          </a:p>
          <a:p>
            <a:pPr marL="400050" lvl="1" indent="0">
              <a:buNone/>
            </a:pPr>
            <a:endParaRPr lang="en-US" sz="5100" dirty="0"/>
          </a:p>
          <a:p>
            <a:pPr marL="400050" lvl="1" indent="0">
              <a:buNone/>
            </a:pPr>
            <a:r>
              <a:rPr lang="en-US" sz="5100" dirty="0"/>
              <a:t>x </a:t>
            </a:r>
            <a:r>
              <a:rPr lang="en-US" sz="5100" dirty="0">
                <a:solidFill>
                  <a:srgbClr val="FF0000"/>
                </a:solidFill>
              </a:rPr>
              <a:t>&lt;- </a:t>
            </a:r>
            <a:r>
              <a:rPr lang="en-US" sz="5100" dirty="0"/>
              <a:t>15</a:t>
            </a:r>
            <a:r>
              <a:rPr lang="en-US" sz="5100" dirty="0">
                <a:solidFill>
                  <a:srgbClr val="FF0000"/>
                </a:solidFill>
              </a:rPr>
              <a:t>:</a:t>
            </a:r>
            <a:r>
              <a:rPr lang="en-US" sz="5100" dirty="0"/>
              <a:t>25</a:t>
            </a:r>
          </a:p>
          <a:p>
            <a:pPr marL="400050" lvl="1" indent="0">
              <a:buNone/>
            </a:pPr>
            <a:r>
              <a:rPr lang="en-US" sz="3800" dirty="0"/>
              <a:t>&gt;  </a:t>
            </a:r>
            <a:r>
              <a:rPr lang="en-US" sz="5100" dirty="0"/>
              <a:t>x</a:t>
            </a:r>
            <a:r>
              <a:rPr lang="en-US" sz="5100" dirty="0">
                <a:solidFill>
                  <a:srgbClr val="FF0000"/>
                </a:solidFill>
              </a:rPr>
              <a:t>[</a:t>
            </a:r>
            <a:r>
              <a:rPr lang="en-US" sz="5100" dirty="0"/>
              <a:t>3</a:t>
            </a:r>
            <a:r>
              <a:rPr lang="en-US" sz="5100" dirty="0">
                <a:solidFill>
                  <a:srgbClr val="FF0000"/>
                </a:solidFill>
              </a:rPr>
              <a:t>]</a:t>
            </a:r>
            <a:r>
              <a:rPr lang="en-US" sz="5100" dirty="0"/>
              <a:t>  # the third entry in x</a:t>
            </a:r>
          </a:p>
          <a:p>
            <a:pPr marL="400050" lvl="1" indent="0">
              <a:buNone/>
            </a:pPr>
            <a:r>
              <a:rPr lang="en-US" sz="3800" dirty="0"/>
              <a:t>&gt;  </a:t>
            </a:r>
            <a:r>
              <a:rPr lang="en-US" sz="5100" dirty="0"/>
              <a:t>x</a:t>
            </a:r>
            <a:r>
              <a:rPr lang="en-US" sz="5100" dirty="0">
                <a:solidFill>
                  <a:srgbClr val="FF0000"/>
                </a:solidFill>
              </a:rPr>
              <a:t>[</a:t>
            </a:r>
            <a:r>
              <a:rPr lang="en-US" sz="5100" dirty="0"/>
              <a:t>5</a:t>
            </a:r>
            <a:r>
              <a:rPr lang="en-US" sz="5100" dirty="0">
                <a:solidFill>
                  <a:srgbClr val="FF0000"/>
                </a:solidFill>
              </a:rPr>
              <a:t>:</a:t>
            </a:r>
            <a:r>
              <a:rPr lang="en-US" sz="5100" dirty="0"/>
              <a:t>8</a:t>
            </a:r>
            <a:r>
              <a:rPr lang="en-US" sz="5100" dirty="0">
                <a:solidFill>
                  <a:srgbClr val="FF0000"/>
                </a:solidFill>
              </a:rPr>
              <a:t>]</a:t>
            </a:r>
            <a:r>
              <a:rPr lang="en-US" sz="5100" dirty="0"/>
              <a:t>  # the 5</a:t>
            </a:r>
            <a:r>
              <a:rPr lang="en-US" sz="5100" baseline="30000" dirty="0"/>
              <a:t>th</a:t>
            </a:r>
            <a:r>
              <a:rPr lang="en-US" sz="5100" dirty="0"/>
              <a:t> through the 8</a:t>
            </a:r>
            <a:r>
              <a:rPr lang="en-US" sz="5100" baseline="30000" dirty="0"/>
              <a:t>th</a:t>
            </a:r>
            <a:r>
              <a:rPr lang="en-US" sz="5100" dirty="0"/>
              <a:t> entry in x </a:t>
            </a:r>
          </a:p>
          <a:p>
            <a:pPr marL="400050" lvl="1" indent="0">
              <a:buNone/>
            </a:pPr>
            <a:r>
              <a:rPr lang="en-US" sz="3800" dirty="0"/>
              <a:t>&gt;  </a:t>
            </a:r>
            <a:r>
              <a:rPr lang="en-US" sz="5100" dirty="0"/>
              <a:t>x</a:t>
            </a:r>
            <a:r>
              <a:rPr lang="en-US" sz="5100" dirty="0">
                <a:solidFill>
                  <a:srgbClr val="FF0000"/>
                </a:solidFill>
              </a:rPr>
              <a:t>[</a:t>
            </a:r>
            <a:r>
              <a:rPr lang="en-US" sz="5100" dirty="0"/>
              <a:t>x </a:t>
            </a:r>
            <a:r>
              <a:rPr lang="en-US" sz="5100" dirty="0">
                <a:solidFill>
                  <a:srgbClr val="FF0000"/>
                </a:solidFill>
              </a:rPr>
              <a:t>&gt; </a:t>
            </a:r>
            <a:r>
              <a:rPr lang="en-US" sz="5100" dirty="0"/>
              <a:t>18</a:t>
            </a:r>
            <a:r>
              <a:rPr lang="en-US" sz="5100" dirty="0">
                <a:solidFill>
                  <a:srgbClr val="FF0000"/>
                </a:solidFill>
              </a:rPr>
              <a:t>]</a:t>
            </a:r>
            <a:r>
              <a:rPr lang="en-US" sz="5100" dirty="0"/>
              <a:t> #all values where x is greater than 18</a:t>
            </a:r>
          </a:p>
          <a:p>
            <a:pPr marL="400050" lvl="1" indent="0">
              <a:buNone/>
            </a:pPr>
            <a:r>
              <a:rPr lang="en-US" sz="3800" dirty="0"/>
              <a:t>&gt;  </a:t>
            </a:r>
            <a:r>
              <a:rPr lang="en-US" sz="5100" dirty="0"/>
              <a:t>x</a:t>
            </a:r>
            <a:r>
              <a:rPr lang="en-US" sz="5100" dirty="0">
                <a:solidFill>
                  <a:srgbClr val="FF0000"/>
                </a:solidFill>
              </a:rPr>
              <a:t>[c(</a:t>
            </a:r>
            <a:r>
              <a:rPr lang="en-US" sz="5100" dirty="0"/>
              <a:t>2,5,8)</a:t>
            </a:r>
            <a:r>
              <a:rPr lang="en-US" sz="5100" dirty="0">
                <a:solidFill>
                  <a:srgbClr val="FF0000"/>
                </a:solidFill>
              </a:rPr>
              <a:t>]</a:t>
            </a:r>
            <a:r>
              <a:rPr lang="en-US" sz="5100" dirty="0"/>
              <a:t> # take out the 2</a:t>
            </a:r>
            <a:r>
              <a:rPr lang="en-US" sz="5100" baseline="30000" dirty="0"/>
              <a:t>nd</a:t>
            </a:r>
            <a:r>
              <a:rPr lang="en-US" sz="5100" dirty="0"/>
              <a:t>, 5</a:t>
            </a:r>
            <a:r>
              <a:rPr lang="en-US" sz="5100" baseline="30000" dirty="0"/>
              <a:t>th</a:t>
            </a:r>
            <a:r>
              <a:rPr lang="en-US" sz="5100" dirty="0"/>
              <a:t>, and 8</a:t>
            </a:r>
            <a:r>
              <a:rPr lang="en-US" sz="5100" baseline="30000" dirty="0"/>
              <a:t>th</a:t>
            </a:r>
            <a:r>
              <a:rPr lang="en-US" sz="5100" dirty="0"/>
              <a:t> value in X</a:t>
            </a:r>
          </a:p>
          <a:p>
            <a:pPr marL="400050" lvl="1" indent="0">
              <a:buNone/>
            </a:pPr>
            <a:endParaRPr lang="en-US" sz="1300" dirty="0"/>
          </a:p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CONCEPT CHECK</a:t>
            </a:r>
          </a:p>
          <a:p>
            <a:pPr marL="0" indent="0">
              <a:buNone/>
            </a:pPr>
            <a:r>
              <a:rPr lang="en-US" sz="4200" b="1" dirty="0">
                <a:solidFill>
                  <a:schemeClr val="bg1"/>
                </a:solidFill>
              </a:rPr>
              <a:t>Can you guess what this statement means?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bg1"/>
                </a:solidFill>
              </a:rPr>
              <a:t>	&gt;  </a:t>
            </a:r>
            <a:r>
              <a:rPr lang="en-US" sz="5100" b="1" dirty="0">
                <a:solidFill>
                  <a:schemeClr val="bg1"/>
                </a:solidFill>
              </a:rPr>
              <a:t>x[x !=18]</a:t>
            </a:r>
          </a:p>
          <a:p>
            <a:pPr marL="0" indent="0">
              <a:buNone/>
            </a:pPr>
            <a:r>
              <a:rPr lang="en-US" sz="4200" b="1" dirty="0">
                <a:solidFill>
                  <a:schemeClr val="bg1"/>
                </a:solidFill>
              </a:rPr>
              <a:t>How would you save these entries for later use?</a:t>
            </a:r>
          </a:p>
          <a:p>
            <a:pPr marL="0" indent="0">
              <a:buNone/>
            </a:pPr>
            <a:r>
              <a:rPr lang="en-US" sz="4200" b="1" dirty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8543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04800"/>
            <a:ext cx="8042276" cy="1336956"/>
          </a:xfrm>
        </p:spPr>
        <p:txBody>
          <a:bodyPr/>
          <a:lstStyle/>
          <a:p>
            <a:r>
              <a:rPr lang="en-US" b="1" dirty="0"/>
              <a:t>Concept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1. Given </a:t>
            </a:r>
            <a:r>
              <a:rPr lang="en-US" sz="2800" dirty="0"/>
              <a:t>that X&lt;-c(2,4,3,2,6,8,10); What’s difference between</a:t>
            </a:r>
          </a:p>
          <a:p>
            <a:pPr marL="800100" lvl="2" indent="0">
              <a:buNone/>
            </a:pPr>
            <a:r>
              <a:rPr lang="en-US" sz="3600" dirty="0"/>
              <a:t>X</a:t>
            </a:r>
            <a:r>
              <a:rPr lang="en-US" sz="3600" dirty="0">
                <a:solidFill>
                  <a:srgbClr val="FF0000"/>
                </a:solidFill>
              </a:rPr>
              <a:t>[</a:t>
            </a:r>
            <a:r>
              <a:rPr lang="en-US" sz="3600" dirty="0"/>
              <a:t>2</a:t>
            </a:r>
            <a:r>
              <a:rPr lang="en-US" sz="3600" dirty="0">
                <a:solidFill>
                  <a:srgbClr val="FF0000"/>
                </a:solidFill>
              </a:rPr>
              <a:t>]</a:t>
            </a:r>
            <a:r>
              <a:rPr lang="en-US" sz="3600" dirty="0"/>
              <a:t>  and   X</a:t>
            </a:r>
            <a:r>
              <a:rPr lang="en-US" sz="3600" dirty="0">
                <a:solidFill>
                  <a:srgbClr val="FF0000"/>
                </a:solidFill>
              </a:rPr>
              <a:t>[</a:t>
            </a:r>
            <a:r>
              <a:rPr lang="en-US" sz="3600" dirty="0"/>
              <a:t>X</a:t>
            </a:r>
            <a:r>
              <a:rPr lang="en-US" sz="3600" dirty="0">
                <a:solidFill>
                  <a:srgbClr val="FF0000"/>
                </a:solidFill>
              </a:rPr>
              <a:t>==</a:t>
            </a:r>
            <a:r>
              <a:rPr lang="en-US" sz="3600" dirty="0"/>
              <a:t>2</a:t>
            </a:r>
            <a:r>
              <a:rPr lang="en-US" sz="3600" dirty="0">
                <a:solidFill>
                  <a:srgbClr val="FF0000"/>
                </a:solidFill>
              </a:rPr>
              <a:t>]		</a:t>
            </a:r>
            <a:r>
              <a:rPr lang="en-US" sz="3600" dirty="0" smtClean="0"/>
              <a:t>?</a:t>
            </a:r>
          </a:p>
          <a:p>
            <a:pPr marL="800100" lvl="2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600" dirty="0" smtClean="0"/>
              <a:t>2. Can </a:t>
            </a:r>
            <a:r>
              <a:rPr lang="en-US" sz="2600" dirty="0"/>
              <a:t>you guess what this statement means?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 </a:t>
            </a:r>
            <a:r>
              <a:rPr lang="en-US" sz="3600" dirty="0" smtClean="0"/>
              <a:t>X</a:t>
            </a:r>
            <a:r>
              <a:rPr lang="en-US" sz="3600" dirty="0" smtClean="0">
                <a:solidFill>
                  <a:srgbClr val="FF0000"/>
                </a:solidFill>
              </a:rPr>
              <a:t>[</a:t>
            </a:r>
            <a:r>
              <a:rPr lang="en-US" sz="3600" dirty="0" smtClean="0"/>
              <a:t>X </a:t>
            </a:r>
            <a:r>
              <a:rPr lang="en-US" sz="3600" dirty="0">
                <a:solidFill>
                  <a:srgbClr val="FF0000"/>
                </a:solidFill>
              </a:rPr>
              <a:t>!</a:t>
            </a:r>
            <a:r>
              <a:rPr lang="en-US" sz="3600" dirty="0" smtClean="0">
                <a:solidFill>
                  <a:srgbClr val="FF0000"/>
                </a:solidFill>
              </a:rPr>
              <a:t>=</a:t>
            </a:r>
            <a:r>
              <a:rPr lang="en-US" sz="3600" dirty="0" smtClean="0"/>
              <a:t>8</a:t>
            </a:r>
            <a:r>
              <a:rPr lang="en-US" sz="3600" dirty="0" smtClean="0">
                <a:solidFill>
                  <a:srgbClr val="FF0000"/>
                </a:solidFill>
              </a:rPr>
              <a:t>]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909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End Module One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002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 over Excel?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computations</a:t>
            </a:r>
          </a:p>
          <a:p>
            <a:r>
              <a:rPr lang="en-US" dirty="0" smtClean="0"/>
              <a:t>Easy project organization</a:t>
            </a:r>
          </a:p>
          <a:p>
            <a:r>
              <a:rPr lang="en-US" dirty="0" smtClean="0"/>
              <a:t>Better graphics (easily customizable too)</a:t>
            </a:r>
          </a:p>
          <a:p>
            <a:r>
              <a:rPr lang="en-US" dirty="0" smtClean="0"/>
              <a:t>Advanced statistic capabilities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Automation + Reproducibility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9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569"/>
            <a:ext cx="82296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 provides a way to do quantitative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Computationally advantageous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Ability to handle and sort large data 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Flexibility in statistical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Text visualization and graphics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source (i.e. continually updated and free)</a:t>
            </a:r>
          </a:p>
        </p:txBody>
      </p:sp>
    </p:spTree>
    <p:extLst>
      <p:ext uri="{BB962C8B-B14F-4D97-AF65-F5344CB8AC3E}">
        <p14:creationId xmlns:p14="http://schemas.microsoft.com/office/powerpoint/2010/main" val="387864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Learn Basic R commands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Learn how to think about </a:t>
            </a:r>
            <a:r>
              <a:rPr lang="en-US" sz="2800" dirty="0" smtClean="0"/>
              <a:t>programming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400" dirty="0"/>
              <a:t>Connecting data structure,  functions, available information, and statistical tests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Learn basic trouble-shooting skills</a:t>
            </a:r>
          </a:p>
        </p:txBody>
      </p:sp>
    </p:spTree>
    <p:extLst>
      <p:ext uri="{BB962C8B-B14F-4D97-AF65-F5344CB8AC3E}">
        <p14:creationId xmlns:p14="http://schemas.microsoft.com/office/powerpoint/2010/main" val="258118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help after the course: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Go </a:t>
            </a:r>
            <a:r>
              <a:rPr lang="en-US" dirty="0"/>
              <a:t>to the Scientific Programming Study Group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http://sciprog.ca/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 to the UBC R Study Group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https://minisciencegirl.github.io/studyGroup/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</a:t>
            </a:r>
            <a:r>
              <a:rPr lang="en-US" dirty="0" smtClean="0"/>
              <a:t>Google, </a:t>
            </a:r>
            <a:r>
              <a:rPr lang="en-US" dirty="0" err="1" smtClean="0"/>
              <a:t>stackoverflow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46253</TotalTime>
  <Words>2133</Words>
  <Application>Microsoft Macintosh PowerPoint</Application>
  <PresentationFormat>On-screen Show (4:3)</PresentationFormat>
  <Paragraphs>357</Paragraphs>
  <Slides>54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Before we begin..</vt:lpstr>
      <vt:lpstr>Quick Intro</vt:lpstr>
      <vt:lpstr>Module 1: Intro to programming  &amp; the R environment </vt:lpstr>
      <vt:lpstr>What can R help you with?</vt:lpstr>
      <vt:lpstr>Why use R over Excel?</vt:lpstr>
      <vt:lpstr>Why R?</vt:lpstr>
      <vt:lpstr>Objectives</vt:lpstr>
      <vt:lpstr>For help after the course:</vt:lpstr>
      <vt:lpstr>PowerPoint Presentation</vt:lpstr>
      <vt:lpstr>PowerPoint Presentation</vt:lpstr>
      <vt:lpstr>PowerPoint Presentation</vt:lpstr>
      <vt:lpstr>Disadvantages</vt:lpstr>
      <vt:lpstr>R Studio</vt:lpstr>
      <vt:lpstr>R Studio</vt:lpstr>
      <vt:lpstr>R Studio</vt:lpstr>
      <vt:lpstr>Scripts</vt:lpstr>
      <vt:lpstr>Why use a script?</vt:lpstr>
      <vt:lpstr>Things to include in an R script</vt:lpstr>
      <vt:lpstr>Example R Script</vt:lpstr>
      <vt:lpstr>Example R Script</vt:lpstr>
      <vt:lpstr>Connecting to R</vt:lpstr>
      <vt:lpstr>Your turn</vt:lpstr>
      <vt:lpstr>The Working Directory </vt:lpstr>
      <vt:lpstr>Lets set up a working directory</vt:lpstr>
      <vt:lpstr>Lets set up a working directory</vt:lpstr>
      <vt:lpstr>Lets set up a working directory</vt:lpstr>
      <vt:lpstr>Lets set up a working directory</vt:lpstr>
      <vt:lpstr>Finally, comment out the command to get the working directory. Now, every time you run this script it will automatically synch to this folder. </vt:lpstr>
      <vt:lpstr>And, we’re ready to go!</vt:lpstr>
      <vt:lpstr>Basic R terminology</vt:lpstr>
      <vt:lpstr>PowerPoint Presentation</vt:lpstr>
      <vt:lpstr>Your turn</vt:lpstr>
      <vt:lpstr>PowerPoint Presentation</vt:lpstr>
      <vt:lpstr>PowerPoint Presentation</vt:lpstr>
      <vt:lpstr>General Programming Tips</vt:lpstr>
      <vt:lpstr>Other Math Functions</vt:lpstr>
      <vt:lpstr>Logical Tests – Good for Sorting Data</vt:lpstr>
      <vt:lpstr>Trig Functions</vt:lpstr>
      <vt:lpstr>Concept Check</vt:lpstr>
      <vt:lpstr>Concept Check Answers</vt:lpstr>
      <vt:lpstr>Basic Stats</vt:lpstr>
      <vt:lpstr>Help Functions</vt:lpstr>
      <vt:lpstr>Help File Format</vt:lpstr>
      <vt:lpstr>Help File Format (cont..)</vt:lpstr>
      <vt:lpstr>Open a help file</vt:lpstr>
      <vt:lpstr>PowerPoint Presentation</vt:lpstr>
      <vt:lpstr>Warnings versus Errors</vt:lpstr>
      <vt:lpstr>Vectors</vt:lpstr>
      <vt:lpstr>Examples of vectors</vt:lpstr>
      <vt:lpstr>Examples of vectors</vt:lpstr>
      <vt:lpstr>Subsetting Data</vt:lpstr>
      <vt:lpstr>Concept Check</vt:lpstr>
      <vt:lpstr>End Module One  Questions?</vt:lpstr>
    </vt:vector>
  </TitlesOfParts>
  <Manager/>
  <Company>Toshiba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subject/>
  <dc:creator>Varshita Sher</dc:creator>
  <cp:keywords/>
  <dc:description/>
  <cp:lastModifiedBy>SFU</cp:lastModifiedBy>
  <cp:revision>540</cp:revision>
  <dcterms:created xsi:type="dcterms:W3CDTF">2013-09-09T23:39:45Z</dcterms:created>
  <dcterms:modified xsi:type="dcterms:W3CDTF">2020-09-01T11:45:15Z</dcterms:modified>
  <cp:category/>
</cp:coreProperties>
</file>