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71" r:id="rId11"/>
    <p:sldId id="265" r:id="rId12"/>
    <p:sldId id="266" r:id="rId13"/>
    <p:sldId id="267" r:id="rId14"/>
    <p:sldId id="268" r:id="rId15"/>
    <p:sldId id="269" r:id="rId16"/>
    <p:sldId id="270" r:id="rId17"/>
  </p:sldIdLst>
  <p:sldSz cx="18288000" cy="10287000"/>
  <p:notesSz cx="6858000" cy="9144000"/>
  <p:embeddedFontLst>
    <p:embeddedFont>
      <p:font typeface="Montserrat Classic Bold" panose="020B0604020202020204" charset="0"/>
      <p:regular r:id="rId18"/>
    </p:embeddedFont>
    <p:embeddedFont>
      <p:font typeface="Times New Roman Bold" panose="02020803070505020304" charset="0"/>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6" d="100"/>
          <a:sy n="46" d="100"/>
        </p:scale>
        <p:origin x="54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itya Goutam" userId="25728e8d21c7ae5b" providerId="LiveId" clId="{C621DAB5-4415-408E-AE57-51BA9D6EB978}"/>
    <pc:docChg chg="undo custSel addSld modSld">
      <pc:chgData name="Aditya Goutam" userId="25728e8d21c7ae5b" providerId="LiveId" clId="{C621DAB5-4415-408E-AE57-51BA9D6EB978}" dt="2025-03-11T14:32:53.360" v="76" actId="313"/>
      <pc:docMkLst>
        <pc:docMk/>
      </pc:docMkLst>
      <pc:sldChg chg="modSp">
        <pc:chgData name="Aditya Goutam" userId="25728e8d21c7ae5b" providerId="LiveId" clId="{C621DAB5-4415-408E-AE57-51BA9D6EB978}" dt="2025-03-11T11:44:30.091" v="3" actId="20577"/>
        <pc:sldMkLst>
          <pc:docMk/>
          <pc:sldMk cId="0" sldId="256"/>
        </pc:sldMkLst>
        <pc:spChg chg="mod">
          <ac:chgData name="Aditya Goutam" userId="25728e8d21c7ae5b" providerId="LiveId" clId="{C621DAB5-4415-408E-AE57-51BA9D6EB978}" dt="2025-03-11T11:44:30.091" v="3" actId="20577"/>
          <ac:spMkLst>
            <pc:docMk/>
            <pc:sldMk cId="0" sldId="256"/>
            <ac:spMk id="31" creationId="{AB0765F7-13B5-C3CB-7828-7932815C8404}"/>
          </ac:spMkLst>
        </pc:spChg>
      </pc:sldChg>
      <pc:sldChg chg="modSp mod">
        <pc:chgData name="Aditya Goutam" userId="25728e8d21c7ae5b" providerId="LiveId" clId="{C621DAB5-4415-408E-AE57-51BA9D6EB978}" dt="2025-03-11T13:28:01.186" v="12" actId="2062"/>
        <pc:sldMkLst>
          <pc:docMk/>
          <pc:sldMk cId="0" sldId="262"/>
        </pc:sldMkLst>
        <pc:graphicFrameChg chg="mod modGraphic">
          <ac:chgData name="Aditya Goutam" userId="25728e8d21c7ae5b" providerId="LiveId" clId="{C621DAB5-4415-408E-AE57-51BA9D6EB978}" dt="2025-03-11T13:28:01.186" v="12" actId="2062"/>
          <ac:graphicFrameMkLst>
            <pc:docMk/>
            <pc:sldMk cId="0" sldId="262"/>
            <ac:graphicFrameMk id="19" creationId="{00000000-0000-0000-0000-000000000000}"/>
          </ac:graphicFrameMkLst>
        </pc:graphicFrameChg>
      </pc:sldChg>
      <pc:sldChg chg="addSp delSp modSp mod">
        <pc:chgData name="Aditya Goutam" userId="25728e8d21c7ae5b" providerId="LiveId" clId="{C621DAB5-4415-408E-AE57-51BA9D6EB978}" dt="2025-03-11T13:29:10.331" v="44" actId="20577"/>
        <pc:sldMkLst>
          <pc:docMk/>
          <pc:sldMk cId="0" sldId="263"/>
        </pc:sldMkLst>
        <pc:spChg chg="mod">
          <ac:chgData name="Aditya Goutam" userId="25728e8d21c7ae5b" providerId="LiveId" clId="{C621DAB5-4415-408E-AE57-51BA9D6EB978}" dt="2025-03-11T13:29:10.331" v="44" actId="20577"/>
          <ac:spMkLst>
            <pc:docMk/>
            <pc:sldMk cId="0" sldId="263"/>
            <ac:spMk id="11" creationId="{00000000-0000-0000-0000-000000000000}"/>
          </ac:spMkLst>
        </pc:spChg>
        <pc:picChg chg="del">
          <ac:chgData name="Aditya Goutam" userId="25728e8d21c7ae5b" providerId="LiveId" clId="{C621DAB5-4415-408E-AE57-51BA9D6EB978}" dt="2025-03-11T13:28:12.961" v="13" actId="478"/>
          <ac:picMkLst>
            <pc:docMk/>
            <pc:sldMk cId="0" sldId="263"/>
            <ac:picMk id="10" creationId="{00000000-0000-0000-0000-000000000000}"/>
          </ac:picMkLst>
        </pc:picChg>
        <pc:picChg chg="add mod">
          <ac:chgData name="Aditya Goutam" userId="25728e8d21c7ae5b" providerId="LiveId" clId="{C621DAB5-4415-408E-AE57-51BA9D6EB978}" dt="2025-03-11T13:28:33.763" v="16" actId="14100"/>
          <ac:picMkLst>
            <pc:docMk/>
            <pc:sldMk cId="0" sldId="263"/>
            <ac:picMk id="13" creationId="{7C2F930C-D9EA-09D2-AC1E-901206868E43}"/>
          </ac:picMkLst>
        </pc:picChg>
      </pc:sldChg>
      <pc:sldChg chg="addSp delSp modSp mod">
        <pc:chgData name="Aditya Goutam" userId="25728e8d21c7ae5b" providerId="LiveId" clId="{C621DAB5-4415-408E-AE57-51BA9D6EB978}" dt="2025-03-11T14:31:21.424" v="59" actId="1076"/>
        <pc:sldMkLst>
          <pc:docMk/>
          <pc:sldMk cId="0" sldId="264"/>
        </pc:sldMkLst>
        <pc:picChg chg="del mod">
          <ac:chgData name="Aditya Goutam" userId="25728e8d21c7ae5b" providerId="LiveId" clId="{C621DAB5-4415-408E-AE57-51BA9D6EB978}" dt="2025-03-11T14:30:16.926" v="53" actId="478"/>
          <ac:picMkLst>
            <pc:docMk/>
            <pc:sldMk cId="0" sldId="264"/>
            <ac:picMk id="10" creationId="{00000000-0000-0000-0000-000000000000}"/>
          </ac:picMkLst>
        </pc:picChg>
        <pc:picChg chg="mod">
          <ac:chgData name="Aditya Goutam" userId="25728e8d21c7ae5b" providerId="LiveId" clId="{C621DAB5-4415-408E-AE57-51BA9D6EB978}" dt="2025-03-11T14:31:21.424" v="59" actId="1076"/>
          <ac:picMkLst>
            <pc:docMk/>
            <pc:sldMk cId="0" sldId="264"/>
            <ac:picMk id="11" creationId="{00000000-0000-0000-0000-000000000000}"/>
          </ac:picMkLst>
        </pc:picChg>
        <pc:picChg chg="del">
          <ac:chgData name="Aditya Goutam" userId="25728e8d21c7ae5b" providerId="LiveId" clId="{C621DAB5-4415-408E-AE57-51BA9D6EB978}" dt="2025-03-11T14:23:06.671" v="45" actId="478"/>
          <ac:picMkLst>
            <pc:docMk/>
            <pc:sldMk cId="0" sldId="264"/>
            <ac:picMk id="12" creationId="{00000000-0000-0000-0000-000000000000}"/>
          </ac:picMkLst>
        </pc:picChg>
        <pc:picChg chg="add mod">
          <ac:chgData name="Aditya Goutam" userId="25728e8d21c7ae5b" providerId="LiveId" clId="{C621DAB5-4415-408E-AE57-51BA9D6EB978}" dt="2025-03-11T14:31:21.424" v="59" actId="1076"/>
          <ac:picMkLst>
            <pc:docMk/>
            <pc:sldMk cId="0" sldId="264"/>
            <ac:picMk id="14" creationId="{F77CD209-48FB-F678-9838-CA1AA3BCB636}"/>
          </ac:picMkLst>
        </pc:picChg>
      </pc:sldChg>
      <pc:sldChg chg="addSp delSp modSp add mod setBg">
        <pc:chgData name="Aditya Goutam" userId="25728e8d21c7ae5b" providerId="LiveId" clId="{C621DAB5-4415-408E-AE57-51BA9D6EB978}" dt="2025-03-11T14:32:53.360" v="76" actId="313"/>
        <pc:sldMkLst>
          <pc:docMk/>
          <pc:sldMk cId="1957247506" sldId="271"/>
        </pc:sldMkLst>
        <pc:spChg chg="mod">
          <ac:chgData name="Aditya Goutam" userId="25728e8d21c7ae5b" providerId="LiveId" clId="{C621DAB5-4415-408E-AE57-51BA9D6EB978}" dt="2025-03-11T14:32:53.360" v="76" actId="313"/>
          <ac:spMkLst>
            <pc:docMk/>
            <pc:sldMk cId="1957247506" sldId="271"/>
            <ac:spMk id="5" creationId="{11AED83B-16C3-E56B-B36C-45D7C5CEB520}"/>
          </ac:spMkLst>
        </pc:spChg>
        <pc:grpChg chg="mod">
          <ac:chgData name="Aditya Goutam" userId="25728e8d21c7ae5b" providerId="LiveId" clId="{C621DAB5-4415-408E-AE57-51BA9D6EB978}" dt="2025-03-11T14:32:20.830" v="66" actId="1036"/>
          <ac:grpSpMkLst>
            <pc:docMk/>
            <pc:sldMk cId="1957247506" sldId="271"/>
            <ac:grpSpMk id="2" creationId="{A7E2A9A9-4118-A8A2-0ACF-F8B44E9460CF}"/>
          </ac:grpSpMkLst>
        </pc:grpChg>
        <pc:picChg chg="del">
          <ac:chgData name="Aditya Goutam" userId="25728e8d21c7ae5b" providerId="LiveId" clId="{C621DAB5-4415-408E-AE57-51BA9D6EB978}" dt="2025-03-11T14:23:34.841" v="51" actId="478"/>
          <ac:picMkLst>
            <pc:docMk/>
            <pc:sldMk cId="1957247506" sldId="271"/>
            <ac:picMk id="10" creationId="{653E6E42-6465-13E4-3052-5E651061719D}"/>
          </ac:picMkLst>
        </pc:picChg>
        <pc:picChg chg="del">
          <ac:chgData name="Aditya Goutam" userId="25728e8d21c7ae5b" providerId="LiveId" clId="{C621DAB5-4415-408E-AE57-51BA9D6EB978}" dt="2025-03-11T14:23:37.270" v="52" actId="478"/>
          <ac:picMkLst>
            <pc:docMk/>
            <pc:sldMk cId="1957247506" sldId="271"/>
            <ac:picMk id="11" creationId="{1730B9C6-66C0-2DB7-5E41-D0ADC38C09B4}"/>
          </ac:picMkLst>
        </pc:picChg>
        <pc:picChg chg="add mod">
          <ac:chgData name="Aditya Goutam" userId="25728e8d21c7ae5b" providerId="LiveId" clId="{C621DAB5-4415-408E-AE57-51BA9D6EB978}" dt="2025-03-11T14:31:39.562" v="62" actId="1076"/>
          <ac:picMkLst>
            <pc:docMk/>
            <pc:sldMk cId="1957247506" sldId="271"/>
            <ac:picMk id="13" creationId="{3864E938-FC6D-FD13-178C-6B71EBB8F4CC}"/>
          </ac:picMkLst>
        </pc:picChg>
        <pc:picChg chg="add mod">
          <ac:chgData name="Aditya Goutam" userId="25728e8d21c7ae5b" providerId="LiveId" clId="{C621DAB5-4415-408E-AE57-51BA9D6EB978}" dt="2025-03-11T14:32:16.593" v="64" actId="1076"/>
          <ac:picMkLst>
            <pc:docMk/>
            <pc:sldMk cId="1957247506" sldId="271"/>
            <ac:picMk id="15" creationId="{9E815FE5-F5E9-87D8-D797-4208EEB8EE2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jpg"/><Relationship Id="rId5" Type="http://schemas.openxmlformats.org/officeDocument/2006/relationships/image" Target="../media/image2.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hyperlink" Target="https://ieeexplore.ieee.org/abstract/document/9310777" TargetMode="External"/><Relationship Id="rId3" Type="http://schemas.openxmlformats.org/officeDocument/2006/relationships/image" Target="../media/image8.svg"/><Relationship Id="rId7" Type="http://schemas.openxmlformats.org/officeDocument/2006/relationships/hyperlink" Target="https://ieeexplore.ieee.org/abstract/document/8718343" TargetMode="External"/><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hyperlink" Target="https://www.emerald.com/insight/content/doi/10.1108/el-09-2022-0210/full/html" TargetMode="External"/><Relationship Id="rId11" Type="http://schemas.openxmlformats.org/officeDocument/2006/relationships/hyperlink" Target="https://engineering.fb.com/2023/08/09/ml-applications/scaling-instagram-explore-recommendations-system/" TargetMode="External"/><Relationship Id="rId5" Type="http://schemas.openxmlformats.org/officeDocument/2006/relationships/image" Target="../media/image2.png"/><Relationship Id="rId10" Type="http://schemas.openxmlformats.org/officeDocument/2006/relationships/hyperlink" Target="https://medium.com/towards-data-science/two-tower-networks-and-negative-sampling-in-recommender-systems-fdc88411601b" TargetMode="External"/><Relationship Id="rId4" Type="http://schemas.openxmlformats.org/officeDocument/2006/relationships/image" Target="../media/image3.png"/><Relationship Id="rId9" Type="http://schemas.openxmlformats.org/officeDocument/2006/relationships/hyperlink" Target="https://dl.acm.org/doi/abs/10.1145/3579852"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14.sv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3.png"/><Relationship Id="rId4" Type="http://schemas.openxmlformats.org/officeDocument/2006/relationships/image" Target="../media/image17.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2.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hyperlink" Target="https://colab.research.google.com/drive/1ccOgcvpVPZaRsfZJEe2ulZ6lKyvx__Ci?usp=sharing" TargetMode="External"/><Relationship Id="rId5" Type="http://schemas.openxmlformats.org/officeDocument/2006/relationships/image" Target="../media/image2.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0.jp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grpSp>
        <p:nvGrpSpPr>
          <p:cNvPr id="2" name="Group 2"/>
          <p:cNvGrpSpPr/>
          <p:nvPr/>
        </p:nvGrpSpPr>
        <p:grpSpPr>
          <a:xfrm>
            <a:off x="0" y="1401368"/>
            <a:ext cx="11903544" cy="7321703"/>
            <a:chOff x="0" y="0"/>
            <a:chExt cx="3135090" cy="1928350"/>
          </a:xfrm>
        </p:grpSpPr>
        <p:sp>
          <p:nvSpPr>
            <p:cNvPr id="3" name="Freeform 3"/>
            <p:cNvSpPr/>
            <p:nvPr/>
          </p:nvSpPr>
          <p:spPr>
            <a:xfrm>
              <a:off x="0" y="0"/>
              <a:ext cx="3135090" cy="1928350"/>
            </a:xfrm>
            <a:custGeom>
              <a:avLst/>
              <a:gdLst/>
              <a:ahLst/>
              <a:cxnLst/>
              <a:rect l="l" t="t" r="r" b="b"/>
              <a:pathLst>
                <a:path w="3135090" h="1928350">
                  <a:moveTo>
                    <a:pt x="0" y="0"/>
                  </a:moveTo>
                  <a:lnTo>
                    <a:pt x="3135090" y="0"/>
                  </a:lnTo>
                  <a:lnTo>
                    <a:pt x="3135090" y="1928350"/>
                  </a:lnTo>
                  <a:lnTo>
                    <a:pt x="0" y="1928350"/>
                  </a:lnTo>
                  <a:close/>
                </a:path>
              </a:pathLst>
            </a:custGeom>
            <a:solidFill>
              <a:srgbClr val="061237"/>
            </a:solidFill>
          </p:spPr>
        </p:sp>
        <p:sp>
          <p:nvSpPr>
            <p:cNvPr id="4" name="TextBox 4"/>
            <p:cNvSpPr txBox="1"/>
            <p:nvPr/>
          </p:nvSpPr>
          <p:spPr>
            <a:xfrm>
              <a:off x="0" y="-38100"/>
              <a:ext cx="3135090" cy="1966450"/>
            </a:xfrm>
            <a:prstGeom prst="rect">
              <a:avLst/>
            </a:prstGeom>
          </p:spPr>
          <p:txBody>
            <a:bodyPr lIns="50800" tIns="50800" rIns="50800" bIns="50800" rtlCol="0" anchor="ctr"/>
            <a:lstStyle/>
            <a:p>
              <a:pPr algn="ctr">
                <a:lnSpc>
                  <a:spcPts val="2659"/>
                </a:lnSpc>
                <a:spcBef>
                  <a:spcPct val="0"/>
                </a:spcBef>
              </a:pPr>
              <a:endParaRPr/>
            </a:p>
          </p:txBody>
        </p:sp>
      </p:grpSp>
      <p:sp>
        <p:nvSpPr>
          <p:cNvPr id="9" name="Freeform 9"/>
          <p:cNvSpPr/>
          <p:nvPr/>
        </p:nvSpPr>
        <p:spPr>
          <a:xfrm>
            <a:off x="8991600" y="1790700"/>
            <a:ext cx="8267700" cy="6789357"/>
          </a:xfrm>
          <a:custGeom>
            <a:avLst/>
            <a:gdLst/>
            <a:ahLst/>
            <a:cxnLst/>
            <a:rect l="l" t="t" r="r" b="b"/>
            <a:pathLst>
              <a:path w="9584156" h="7589457">
                <a:moveTo>
                  <a:pt x="0" y="0"/>
                </a:moveTo>
                <a:lnTo>
                  <a:pt x="9584156" y="0"/>
                </a:lnTo>
                <a:lnTo>
                  <a:pt x="9584156" y="7589457"/>
                </a:lnTo>
                <a:lnTo>
                  <a:pt x="0" y="7589457"/>
                </a:lnTo>
                <a:lnTo>
                  <a:pt x="0" y="0"/>
                </a:lnTo>
                <a:close/>
              </a:path>
            </a:pathLst>
          </a:custGeom>
          <a:blipFill>
            <a:blip r:embed="rId2"/>
            <a:stretch>
              <a:fillRect l="-4238" r="-4238"/>
            </a:stretch>
          </a:blipFill>
        </p:spPr>
      </p:sp>
      <p:grpSp>
        <p:nvGrpSpPr>
          <p:cNvPr id="10" name="Group 10"/>
          <p:cNvGrpSpPr/>
          <p:nvPr/>
        </p:nvGrpSpPr>
        <p:grpSpPr>
          <a:xfrm>
            <a:off x="868780" y="900583"/>
            <a:ext cx="582066" cy="582066"/>
            <a:chOff x="0" y="0"/>
            <a:chExt cx="812800" cy="812800"/>
          </a:xfrm>
        </p:grpSpPr>
        <p:sp>
          <p:nvSpPr>
            <p:cNvPr id="11" name="Freeform 11"/>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B9ECFF"/>
            </a:solidFill>
          </p:spPr>
        </p:sp>
        <p:sp>
          <p:nvSpPr>
            <p:cNvPr id="12" name="TextBox 12"/>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grpSp>
        <p:nvGrpSpPr>
          <p:cNvPr id="13" name="Group 13"/>
          <p:cNvGrpSpPr/>
          <p:nvPr/>
        </p:nvGrpSpPr>
        <p:grpSpPr>
          <a:xfrm>
            <a:off x="-33124" y="0"/>
            <a:ext cx="901905" cy="900583"/>
            <a:chOff x="0" y="0"/>
            <a:chExt cx="1148670" cy="1146986"/>
          </a:xfrm>
        </p:grpSpPr>
        <p:sp>
          <p:nvSpPr>
            <p:cNvPr id="14" name="Freeform 14"/>
            <p:cNvSpPr/>
            <p:nvPr/>
          </p:nvSpPr>
          <p:spPr>
            <a:xfrm>
              <a:off x="0" y="0"/>
              <a:ext cx="1148670" cy="1146986"/>
            </a:xfrm>
            <a:custGeom>
              <a:avLst/>
              <a:gdLst/>
              <a:ahLst/>
              <a:cxnLst/>
              <a:rect l="l" t="t" r="r" b="b"/>
              <a:pathLst>
                <a:path w="1148670" h="1146986">
                  <a:moveTo>
                    <a:pt x="0" y="0"/>
                  </a:moveTo>
                  <a:lnTo>
                    <a:pt x="1148670" y="0"/>
                  </a:lnTo>
                  <a:lnTo>
                    <a:pt x="1148670" y="1146986"/>
                  </a:lnTo>
                  <a:lnTo>
                    <a:pt x="0" y="1146986"/>
                  </a:lnTo>
                  <a:close/>
                </a:path>
              </a:pathLst>
            </a:custGeom>
            <a:solidFill>
              <a:srgbClr val="1355FF"/>
            </a:solidFill>
          </p:spPr>
        </p:sp>
        <p:sp>
          <p:nvSpPr>
            <p:cNvPr id="15" name="TextBox 15"/>
            <p:cNvSpPr txBox="1"/>
            <p:nvPr/>
          </p:nvSpPr>
          <p:spPr>
            <a:xfrm>
              <a:off x="0" y="-38100"/>
              <a:ext cx="1148670" cy="1185086"/>
            </a:xfrm>
            <a:prstGeom prst="rect">
              <a:avLst/>
            </a:prstGeom>
          </p:spPr>
          <p:txBody>
            <a:bodyPr lIns="50800" tIns="50800" rIns="50800" bIns="50800" rtlCol="0" anchor="ctr"/>
            <a:lstStyle/>
            <a:p>
              <a:pPr algn="ctr">
                <a:lnSpc>
                  <a:spcPts val="2659"/>
                </a:lnSpc>
                <a:spcBef>
                  <a:spcPct val="0"/>
                </a:spcBef>
              </a:pPr>
              <a:endParaRPr/>
            </a:p>
          </p:txBody>
        </p:sp>
      </p:grpSp>
      <p:grpSp>
        <p:nvGrpSpPr>
          <p:cNvPr id="16" name="Group 16"/>
          <p:cNvGrpSpPr/>
          <p:nvPr/>
        </p:nvGrpSpPr>
        <p:grpSpPr>
          <a:xfrm>
            <a:off x="17259300" y="1668843"/>
            <a:ext cx="1028700" cy="1028700"/>
            <a:chOff x="0" y="0"/>
            <a:chExt cx="812800" cy="812800"/>
          </a:xfrm>
        </p:grpSpPr>
        <p:sp>
          <p:nvSpPr>
            <p:cNvPr id="17" name="Freeform 1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solidFill>
              <a:srgbClr val="0133B7"/>
            </a:solidFill>
          </p:spPr>
        </p:sp>
        <p:sp>
          <p:nvSpPr>
            <p:cNvPr id="18" name="TextBox 18"/>
            <p:cNvSpPr txBox="1"/>
            <p:nvPr/>
          </p:nvSpPr>
          <p:spPr>
            <a:xfrm>
              <a:off x="0" y="-38100"/>
              <a:ext cx="812800" cy="850900"/>
            </a:xfrm>
            <a:prstGeom prst="rect">
              <a:avLst/>
            </a:prstGeom>
          </p:spPr>
          <p:txBody>
            <a:bodyPr lIns="50800" tIns="50800" rIns="50800" bIns="50800" rtlCol="0" anchor="ctr"/>
            <a:lstStyle/>
            <a:p>
              <a:pPr algn="ctr">
                <a:lnSpc>
                  <a:spcPts val="2659"/>
                </a:lnSpc>
                <a:spcBef>
                  <a:spcPct val="0"/>
                </a:spcBef>
              </a:pPr>
              <a:endParaRPr/>
            </a:p>
          </p:txBody>
        </p:sp>
      </p:grpSp>
      <p:sp>
        <p:nvSpPr>
          <p:cNvPr id="19" name="AutoShape 19"/>
          <p:cNvSpPr/>
          <p:nvPr/>
        </p:nvSpPr>
        <p:spPr>
          <a:xfrm>
            <a:off x="3231032" y="2408934"/>
            <a:ext cx="0" cy="369327"/>
          </a:xfrm>
          <a:prstGeom prst="line">
            <a:avLst/>
          </a:prstGeom>
          <a:ln w="19050" cap="flat">
            <a:solidFill>
              <a:srgbClr val="F7F9FC"/>
            </a:solidFill>
            <a:prstDash val="solid"/>
            <a:headEnd type="none" w="sm" len="sm"/>
            <a:tailEnd type="none" w="sm" len="sm"/>
          </a:ln>
        </p:spPr>
      </p:sp>
      <p:sp>
        <p:nvSpPr>
          <p:cNvPr id="20" name="TextBox 20"/>
          <p:cNvSpPr txBox="1"/>
          <p:nvPr/>
        </p:nvSpPr>
        <p:spPr>
          <a:xfrm>
            <a:off x="469296" y="1587906"/>
            <a:ext cx="8159300" cy="1128514"/>
          </a:xfrm>
          <a:prstGeom prst="rect">
            <a:avLst/>
          </a:prstGeom>
        </p:spPr>
        <p:txBody>
          <a:bodyPr wrap="square" lIns="0" tIns="0" rIns="0" bIns="0" rtlCol="0" anchor="t">
            <a:spAutoFit/>
          </a:bodyPr>
          <a:lstStyle/>
          <a:p>
            <a:pPr algn="ctr">
              <a:lnSpc>
                <a:spcPts val="4409"/>
              </a:lnSpc>
            </a:pPr>
            <a:r>
              <a:rPr lang="en-US" sz="3499" dirty="0">
                <a:solidFill>
                  <a:srgbClr val="FFFFFF"/>
                </a:solidFill>
                <a:latin typeface="Times New Roman Bold"/>
              </a:rPr>
              <a:t>ANALYZING TRENDS OF INSTAGRAM</a:t>
            </a:r>
          </a:p>
          <a:p>
            <a:pPr algn="ctr">
              <a:lnSpc>
                <a:spcPts val="4409"/>
              </a:lnSpc>
            </a:pPr>
            <a:endParaRPr lang="en-US" sz="3499" dirty="0">
              <a:solidFill>
                <a:srgbClr val="FFFFFF"/>
              </a:solidFill>
              <a:latin typeface="Times New Roman Bold"/>
            </a:endParaRPr>
          </a:p>
        </p:txBody>
      </p:sp>
      <p:sp>
        <p:nvSpPr>
          <p:cNvPr id="21" name="TextBox 21"/>
          <p:cNvSpPr txBox="1"/>
          <p:nvPr/>
        </p:nvSpPr>
        <p:spPr>
          <a:xfrm>
            <a:off x="1981200" y="2256561"/>
            <a:ext cx="1219200" cy="469424"/>
          </a:xfrm>
          <a:prstGeom prst="rect">
            <a:avLst/>
          </a:prstGeom>
        </p:spPr>
        <p:txBody>
          <a:bodyPr wrap="square" lIns="0" tIns="0" rIns="0" bIns="0" rtlCol="0" anchor="t">
            <a:spAutoFit/>
          </a:bodyPr>
          <a:lstStyle/>
          <a:p>
            <a:pPr>
              <a:lnSpc>
                <a:spcPts val="4099"/>
              </a:lnSpc>
            </a:pPr>
            <a:r>
              <a:rPr lang="en-US" sz="2499" spc="149" dirty="0">
                <a:solidFill>
                  <a:srgbClr val="FFFFFF"/>
                </a:solidFill>
                <a:latin typeface="Times New Roman Bold"/>
              </a:rPr>
              <a:t>Batch</a:t>
            </a:r>
          </a:p>
        </p:txBody>
      </p:sp>
      <p:sp>
        <p:nvSpPr>
          <p:cNvPr id="22" name="TextBox 22"/>
          <p:cNvSpPr txBox="1"/>
          <p:nvPr/>
        </p:nvSpPr>
        <p:spPr>
          <a:xfrm>
            <a:off x="3440582" y="2313684"/>
            <a:ext cx="2059359" cy="448841"/>
          </a:xfrm>
          <a:prstGeom prst="rect">
            <a:avLst/>
          </a:prstGeom>
        </p:spPr>
        <p:txBody>
          <a:bodyPr lIns="0" tIns="0" rIns="0" bIns="0" rtlCol="0" anchor="t">
            <a:spAutoFit/>
          </a:bodyPr>
          <a:lstStyle/>
          <a:p>
            <a:pPr marL="0" lvl="0" indent="0" algn="l">
              <a:lnSpc>
                <a:spcPts val="3499"/>
              </a:lnSpc>
              <a:spcBef>
                <a:spcPct val="0"/>
              </a:spcBef>
            </a:pPr>
            <a:r>
              <a:rPr lang="en-US" sz="2499" dirty="0">
                <a:solidFill>
                  <a:srgbClr val="FFFFFF"/>
                </a:solidFill>
                <a:latin typeface="Times New Roman Bold"/>
              </a:rPr>
              <a:t>12C</a:t>
            </a:r>
          </a:p>
        </p:txBody>
      </p:sp>
      <p:sp>
        <p:nvSpPr>
          <p:cNvPr id="23" name="Freeform 23"/>
          <p:cNvSpPr/>
          <p:nvPr/>
        </p:nvSpPr>
        <p:spPr>
          <a:xfrm>
            <a:off x="2992907" y="145516"/>
            <a:ext cx="1771919" cy="1191616"/>
          </a:xfrm>
          <a:custGeom>
            <a:avLst/>
            <a:gdLst/>
            <a:ahLst/>
            <a:cxnLst/>
            <a:rect l="l" t="t" r="r" b="b"/>
            <a:pathLst>
              <a:path w="1771919" h="1191616">
                <a:moveTo>
                  <a:pt x="0" y="0"/>
                </a:moveTo>
                <a:lnTo>
                  <a:pt x="1771919" y="0"/>
                </a:lnTo>
                <a:lnTo>
                  <a:pt x="1771919" y="1191616"/>
                </a:lnTo>
                <a:lnTo>
                  <a:pt x="0" y="1191616"/>
                </a:lnTo>
                <a:lnTo>
                  <a:pt x="0" y="0"/>
                </a:lnTo>
                <a:close/>
              </a:path>
            </a:pathLst>
          </a:custGeom>
          <a:blipFill>
            <a:blip r:embed="rId3"/>
            <a:stretch>
              <a:fillRect/>
            </a:stretch>
          </a:blipFill>
        </p:spPr>
      </p:sp>
      <p:sp>
        <p:nvSpPr>
          <p:cNvPr id="24" name="Freeform 24"/>
          <p:cNvSpPr/>
          <p:nvPr/>
        </p:nvSpPr>
        <p:spPr>
          <a:xfrm>
            <a:off x="4933619" y="104775"/>
            <a:ext cx="1191616" cy="1191616"/>
          </a:xfrm>
          <a:custGeom>
            <a:avLst/>
            <a:gdLst/>
            <a:ahLst/>
            <a:cxnLst/>
            <a:rect l="l" t="t" r="r" b="b"/>
            <a:pathLst>
              <a:path w="1191616" h="1191616">
                <a:moveTo>
                  <a:pt x="0" y="0"/>
                </a:moveTo>
                <a:lnTo>
                  <a:pt x="1191615" y="0"/>
                </a:lnTo>
                <a:lnTo>
                  <a:pt x="1191615" y="1191616"/>
                </a:lnTo>
                <a:lnTo>
                  <a:pt x="0" y="1191616"/>
                </a:lnTo>
                <a:lnTo>
                  <a:pt x="0" y="0"/>
                </a:lnTo>
                <a:close/>
              </a:path>
            </a:pathLst>
          </a:custGeom>
          <a:blipFill>
            <a:blip r:embed="rId4"/>
            <a:stretch>
              <a:fillRect/>
            </a:stretch>
          </a:blipFill>
        </p:spPr>
      </p:sp>
      <p:sp>
        <p:nvSpPr>
          <p:cNvPr id="25" name="TextBox 25"/>
          <p:cNvSpPr txBox="1"/>
          <p:nvPr/>
        </p:nvSpPr>
        <p:spPr>
          <a:xfrm>
            <a:off x="453696" y="2897631"/>
            <a:ext cx="2746704" cy="1577355"/>
          </a:xfrm>
          <a:prstGeom prst="rect">
            <a:avLst/>
          </a:prstGeom>
        </p:spPr>
        <p:txBody>
          <a:bodyPr wrap="square" lIns="0" tIns="0" rIns="0" bIns="0" rtlCol="0" anchor="t">
            <a:spAutoFit/>
          </a:bodyPr>
          <a:lstStyle/>
          <a:p>
            <a:pPr>
              <a:lnSpc>
                <a:spcPts val="4099"/>
              </a:lnSpc>
            </a:pPr>
            <a:r>
              <a:rPr lang="en-US" sz="2499" b="1" spc="149" dirty="0">
                <a:solidFill>
                  <a:srgbClr val="E5E5E5"/>
                </a:solidFill>
                <a:latin typeface="Times New Roman"/>
              </a:rPr>
              <a:t>P. Aditya </a:t>
            </a:r>
            <a:r>
              <a:rPr lang="en-US" sz="2499" b="1" spc="149" dirty="0" err="1">
                <a:solidFill>
                  <a:srgbClr val="E5E5E5"/>
                </a:solidFill>
                <a:latin typeface="Times New Roman"/>
              </a:rPr>
              <a:t>Goutam</a:t>
            </a:r>
            <a:endParaRPr lang="en-US" sz="2499" b="1" spc="149" dirty="0">
              <a:solidFill>
                <a:srgbClr val="E5E5E5"/>
              </a:solidFill>
              <a:latin typeface="Times New Roman"/>
            </a:endParaRPr>
          </a:p>
          <a:p>
            <a:pPr>
              <a:lnSpc>
                <a:spcPts val="4099"/>
              </a:lnSpc>
            </a:pPr>
            <a:r>
              <a:rPr lang="en-US" sz="2499" b="1" spc="149" dirty="0">
                <a:solidFill>
                  <a:srgbClr val="E5E5E5"/>
                </a:solidFill>
                <a:latin typeface="Times New Roman"/>
              </a:rPr>
              <a:t>21331A05E1</a:t>
            </a:r>
          </a:p>
          <a:p>
            <a:pPr>
              <a:lnSpc>
                <a:spcPts val="4099"/>
              </a:lnSpc>
            </a:pPr>
            <a:endParaRPr lang="en-US" sz="2499" b="1" spc="149" dirty="0">
              <a:solidFill>
                <a:srgbClr val="E5E5E5"/>
              </a:solidFill>
              <a:latin typeface="Times New Roman"/>
            </a:endParaRPr>
          </a:p>
        </p:txBody>
      </p:sp>
      <p:sp>
        <p:nvSpPr>
          <p:cNvPr id="26" name="TextBox 26"/>
          <p:cNvSpPr txBox="1"/>
          <p:nvPr/>
        </p:nvSpPr>
        <p:spPr>
          <a:xfrm>
            <a:off x="469296" y="4053169"/>
            <a:ext cx="3416904" cy="1577355"/>
          </a:xfrm>
          <a:prstGeom prst="rect">
            <a:avLst/>
          </a:prstGeom>
        </p:spPr>
        <p:txBody>
          <a:bodyPr wrap="square" lIns="0" tIns="0" rIns="0" bIns="0" rtlCol="0" anchor="t">
            <a:spAutoFit/>
          </a:bodyPr>
          <a:lstStyle/>
          <a:p>
            <a:pPr>
              <a:lnSpc>
                <a:spcPts val="4099"/>
              </a:lnSpc>
            </a:pPr>
            <a:r>
              <a:rPr lang="en-US" sz="2499" b="1" spc="149" dirty="0">
                <a:solidFill>
                  <a:srgbClr val="E5E5E5"/>
                </a:solidFill>
                <a:latin typeface="Times New Roman"/>
              </a:rPr>
              <a:t>V.V.S. Chandra </a:t>
            </a:r>
            <a:r>
              <a:rPr lang="en-US" sz="2499" b="1" spc="149" dirty="0" err="1">
                <a:solidFill>
                  <a:srgbClr val="E5E5E5"/>
                </a:solidFill>
                <a:latin typeface="Times New Roman"/>
              </a:rPr>
              <a:t>Mouli</a:t>
            </a:r>
            <a:endParaRPr lang="en-US" sz="2499" b="1" spc="149" dirty="0">
              <a:solidFill>
                <a:srgbClr val="E5E5E5"/>
              </a:solidFill>
              <a:latin typeface="Times New Roman"/>
            </a:endParaRPr>
          </a:p>
          <a:p>
            <a:pPr>
              <a:lnSpc>
                <a:spcPts val="4099"/>
              </a:lnSpc>
            </a:pPr>
            <a:r>
              <a:rPr lang="en-US" sz="2499" b="1" spc="149" dirty="0">
                <a:solidFill>
                  <a:srgbClr val="E5E5E5"/>
                </a:solidFill>
                <a:latin typeface="Times New Roman"/>
              </a:rPr>
              <a:t>21331A05I0</a:t>
            </a:r>
          </a:p>
          <a:p>
            <a:pPr>
              <a:lnSpc>
                <a:spcPts val="4099"/>
              </a:lnSpc>
            </a:pPr>
            <a:endParaRPr lang="en-US" sz="2499" b="1" spc="149" dirty="0">
              <a:solidFill>
                <a:srgbClr val="E5E5E5"/>
              </a:solidFill>
              <a:latin typeface="Times New Roman"/>
            </a:endParaRPr>
          </a:p>
        </p:txBody>
      </p:sp>
      <p:sp>
        <p:nvSpPr>
          <p:cNvPr id="28" name="TextBox 28"/>
          <p:cNvSpPr txBox="1"/>
          <p:nvPr/>
        </p:nvSpPr>
        <p:spPr>
          <a:xfrm>
            <a:off x="469296" y="6416072"/>
            <a:ext cx="3166548" cy="1577355"/>
          </a:xfrm>
          <a:prstGeom prst="rect">
            <a:avLst/>
          </a:prstGeom>
        </p:spPr>
        <p:txBody>
          <a:bodyPr wrap="square" lIns="0" tIns="0" rIns="0" bIns="0" rtlCol="0" anchor="t">
            <a:spAutoFit/>
          </a:bodyPr>
          <a:lstStyle/>
          <a:p>
            <a:pPr>
              <a:lnSpc>
                <a:spcPts val="4099"/>
              </a:lnSpc>
            </a:pPr>
            <a:r>
              <a:rPr lang="en-US" sz="2499" b="1" spc="149" dirty="0">
                <a:solidFill>
                  <a:srgbClr val="E5E5E5"/>
                </a:solidFill>
                <a:latin typeface="Times New Roman"/>
              </a:rPr>
              <a:t>S. </a:t>
            </a:r>
            <a:r>
              <a:rPr lang="en-US" sz="2499" b="1" spc="149" dirty="0" err="1">
                <a:solidFill>
                  <a:srgbClr val="E5E5E5"/>
                </a:solidFill>
                <a:latin typeface="Times New Roman"/>
              </a:rPr>
              <a:t>Vamshi</a:t>
            </a:r>
            <a:r>
              <a:rPr lang="en-US" sz="2499" b="1" spc="149" dirty="0">
                <a:solidFill>
                  <a:srgbClr val="E5E5E5"/>
                </a:solidFill>
                <a:latin typeface="Times New Roman"/>
              </a:rPr>
              <a:t> Krishna</a:t>
            </a:r>
          </a:p>
          <a:p>
            <a:pPr>
              <a:lnSpc>
                <a:spcPts val="4099"/>
              </a:lnSpc>
            </a:pPr>
            <a:r>
              <a:rPr lang="en-US" sz="2499" b="1" spc="149" dirty="0">
                <a:solidFill>
                  <a:srgbClr val="E5E5E5"/>
                </a:solidFill>
                <a:latin typeface="Times New Roman"/>
              </a:rPr>
              <a:t>22335A0516</a:t>
            </a:r>
          </a:p>
          <a:p>
            <a:pPr>
              <a:lnSpc>
                <a:spcPts val="4099"/>
              </a:lnSpc>
            </a:pPr>
            <a:endParaRPr lang="en-US" sz="2499" b="1" spc="149" dirty="0">
              <a:solidFill>
                <a:srgbClr val="E5E5E5"/>
              </a:solidFill>
              <a:latin typeface="Times New Roman"/>
            </a:endParaRPr>
          </a:p>
        </p:txBody>
      </p:sp>
      <p:sp>
        <p:nvSpPr>
          <p:cNvPr id="29" name="TextBox 29"/>
          <p:cNvSpPr txBox="1"/>
          <p:nvPr/>
        </p:nvSpPr>
        <p:spPr>
          <a:xfrm>
            <a:off x="485383" y="5227757"/>
            <a:ext cx="2383700" cy="1577355"/>
          </a:xfrm>
          <a:prstGeom prst="rect">
            <a:avLst/>
          </a:prstGeom>
        </p:spPr>
        <p:txBody>
          <a:bodyPr lIns="0" tIns="0" rIns="0" bIns="0" rtlCol="0" anchor="t">
            <a:spAutoFit/>
          </a:bodyPr>
          <a:lstStyle/>
          <a:p>
            <a:pPr>
              <a:lnSpc>
                <a:spcPts val="4099"/>
              </a:lnSpc>
            </a:pPr>
            <a:r>
              <a:rPr lang="en-US" sz="2499" b="1" spc="149" dirty="0">
                <a:solidFill>
                  <a:srgbClr val="E5E5E5"/>
                </a:solidFill>
                <a:latin typeface="Times New Roman"/>
              </a:rPr>
              <a:t>T. </a:t>
            </a:r>
            <a:r>
              <a:rPr lang="en-US" sz="2499" b="1" spc="149" dirty="0" err="1">
                <a:solidFill>
                  <a:srgbClr val="E5E5E5"/>
                </a:solidFill>
                <a:latin typeface="Times New Roman"/>
              </a:rPr>
              <a:t>Damayanthi</a:t>
            </a:r>
            <a:endParaRPr lang="en-US" sz="2499" b="1" spc="149" dirty="0">
              <a:solidFill>
                <a:srgbClr val="E5E5E5"/>
              </a:solidFill>
              <a:latin typeface="Times New Roman"/>
            </a:endParaRPr>
          </a:p>
          <a:p>
            <a:pPr>
              <a:lnSpc>
                <a:spcPts val="4099"/>
              </a:lnSpc>
            </a:pPr>
            <a:r>
              <a:rPr lang="en-US" sz="2499" b="1" spc="149" dirty="0">
                <a:solidFill>
                  <a:srgbClr val="E5E5E5"/>
                </a:solidFill>
                <a:latin typeface="Times New Roman"/>
              </a:rPr>
              <a:t>21331A05H6</a:t>
            </a:r>
          </a:p>
          <a:p>
            <a:pPr>
              <a:lnSpc>
                <a:spcPts val="4099"/>
              </a:lnSpc>
            </a:pPr>
            <a:endParaRPr lang="en-US" sz="2499" b="1" spc="149" dirty="0">
              <a:solidFill>
                <a:srgbClr val="E5E5E5"/>
              </a:solidFill>
              <a:latin typeface="Times New Roman"/>
            </a:endParaRPr>
          </a:p>
        </p:txBody>
      </p:sp>
      <p:sp>
        <p:nvSpPr>
          <p:cNvPr id="30" name="TextBox 30"/>
          <p:cNvSpPr txBox="1"/>
          <p:nvPr/>
        </p:nvSpPr>
        <p:spPr>
          <a:xfrm>
            <a:off x="7086600" y="8731493"/>
            <a:ext cx="4890734" cy="1555507"/>
          </a:xfrm>
          <a:prstGeom prst="rect">
            <a:avLst/>
          </a:prstGeom>
        </p:spPr>
        <p:txBody>
          <a:bodyPr lIns="0" tIns="0" rIns="0" bIns="0" rtlCol="0" anchor="t">
            <a:spAutoFit/>
          </a:bodyPr>
          <a:lstStyle/>
          <a:p>
            <a:pPr algn="ctr">
              <a:lnSpc>
                <a:spcPts val="4099"/>
              </a:lnSpc>
            </a:pPr>
            <a:r>
              <a:rPr lang="en-US" sz="2000" spc="149" dirty="0">
                <a:solidFill>
                  <a:srgbClr val="061237"/>
                </a:solidFill>
                <a:latin typeface="Times New Roman Bold"/>
              </a:rPr>
              <a:t>Project In charge</a:t>
            </a:r>
          </a:p>
          <a:p>
            <a:pPr algn="ctr">
              <a:lnSpc>
                <a:spcPts val="4099"/>
              </a:lnSpc>
            </a:pPr>
            <a:r>
              <a:rPr lang="en-US" sz="2000" spc="149" dirty="0">
                <a:solidFill>
                  <a:srgbClr val="061237"/>
                </a:solidFill>
                <a:latin typeface="Times New Roman Bold"/>
              </a:rPr>
              <a:t>Dr. P. Rama Santosh Naidu</a:t>
            </a:r>
          </a:p>
          <a:p>
            <a:pPr algn="ctr">
              <a:lnSpc>
                <a:spcPts val="4099"/>
              </a:lnSpc>
            </a:pPr>
            <a:r>
              <a:rPr lang="en-US" sz="2000" spc="149" dirty="0">
                <a:solidFill>
                  <a:srgbClr val="061237"/>
                </a:solidFill>
                <a:latin typeface="Times New Roman Bold"/>
              </a:rPr>
              <a:t>Senior Assistant Professor</a:t>
            </a:r>
          </a:p>
        </p:txBody>
      </p:sp>
      <p:sp>
        <p:nvSpPr>
          <p:cNvPr id="31" name="TextBox 30">
            <a:extLst>
              <a:ext uri="{FF2B5EF4-FFF2-40B4-BE49-F238E27FC236}">
                <a16:creationId xmlns:a16="http://schemas.microsoft.com/office/drawing/2014/main" id="{AB0765F7-13B5-C3CB-7828-7932815C8404}"/>
              </a:ext>
            </a:extLst>
          </p:cNvPr>
          <p:cNvSpPr txBox="1"/>
          <p:nvPr/>
        </p:nvSpPr>
        <p:spPr>
          <a:xfrm>
            <a:off x="-228600" y="8748811"/>
            <a:ext cx="4890734" cy="2103140"/>
          </a:xfrm>
          <a:prstGeom prst="rect">
            <a:avLst/>
          </a:prstGeom>
        </p:spPr>
        <p:txBody>
          <a:bodyPr lIns="0" tIns="0" rIns="0" bIns="0" rtlCol="0" anchor="t">
            <a:spAutoFit/>
          </a:bodyPr>
          <a:lstStyle/>
          <a:p>
            <a:pPr algn="ctr">
              <a:lnSpc>
                <a:spcPts val="4099"/>
              </a:lnSpc>
            </a:pPr>
            <a:r>
              <a:rPr lang="en-US" sz="2000" spc="149" dirty="0">
                <a:solidFill>
                  <a:srgbClr val="061237"/>
                </a:solidFill>
                <a:latin typeface="Times New Roman Bold"/>
              </a:rPr>
              <a:t>Project Supervisor</a:t>
            </a:r>
          </a:p>
          <a:p>
            <a:pPr algn="ctr">
              <a:lnSpc>
                <a:spcPts val="4099"/>
              </a:lnSpc>
            </a:pPr>
            <a:r>
              <a:rPr lang="en-US" sz="2000" spc="149" dirty="0">
                <a:solidFill>
                  <a:srgbClr val="061237"/>
                </a:solidFill>
                <a:latin typeface="Times New Roman Bold"/>
              </a:rPr>
              <a:t>Mrs. K. </a:t>
            </a:r>
            <a:r>
              <a:rPr lang="en-US" sz="2000" spc="149" dirty="0" err="1">
                <a:solidFill>
                  <a:srgbClr val="061237"/>
                </a:solidFill>
                <a:latin typeface="Times New Roman Bold"/>
              </a:rPr>
              <a:t>Sobha</a:t>
            </a:r>
            <a:r>
              <a:rPr lang="en-US" sz="2000" spc="149" dirty="0">
                <a:solidFill>
                  <a:srgbClr val="061237"/>
                </a:solidFill>
                <a:latin typeface="Times New Roman Bold"/>
              </a:rPr>
              <a:t> Rani </a:t>
            </a:r>
          </a:p>
          <a:p>
            <a:pPr algn="ctr">
              <a:lnSpc>
                <a:spcPts val="4099"/>
              </a:lnSpc>
            </a:pPr>
            <a:r>
              <a:rPr lang="en-US" sz="2000" spc="149" dirty="0">
                <a:solidFill>
                  <a:srgbClr val="061237"/>
                </a:solidFill>
                <a:latin typeface="Times New Roman Bold"/>
              </a:rPr>
              <a:t>Professor(TP)</a:t>
            </a:r>
          </a:p>
          <a:p>
            <a:pPr algn="ctr">
              <a:lnSpc>
                <a:spcPts val="4099"/>
              </a:lnSpc>
            </a:pPr>
            <a:endParaRPr lang="en-US" sz="2000" spc="149" dirty="0">
              <a:solidFill>
                <a:srgbClr val="061237"/>
              </a:solidFill>
              <a:latin typeface="Times New Roman Bold"/>
            </a:endParaRPr>
          </a:p>
        </p:txBody>
      </p:sp>
      <p:sp>
        <p:nvSpPr>
          <p:cNvPr id="32" name="TextBox 30">
            <a:extLst>
              <a:ext uri="{FF2B5EF4-FFF2-40B4-BE49-F238E27FC236}">
                <a16:creationId xmlns:a16="http://schemas.microsoft.com/office/drawing/2014/main" id="{D02A6420-F408-8DAA-3BCD-05DB4A7B027D}"/>
              </a:ext>
            </a:extLst>
          </p:cNvPr>
          <p:cNvSpPr txBox="1"/>
          <p:nvPr/>
        </p:nvSpPr>
        <p:spPr>
          <a:xfrm>
            <a:off x="13563600" y="8731493"/>
            <a:ext cx="4890734" cy="1555507"/>
          </a:xfrm>
          <a:prstGeom prst="rect">
            <a:avLst/>
          </a:prstGeom>
        </p:spPr>
        <p:txBody>
          <a:bodyPr lIns="0" tIns="0" rIns="0" bIns="0" rtlCol="0" anchor="t">
            <a:spAutoFit/>
          </a:bodyPr>
          <a:lstStyle/>
          <a:p>
            <a:pPr algn="ctr">
              <a:lnSpc>
                <a:spcPts val="4099"/>
              </a:lnSpc>
            </a:pPr>
            <a:r>
              <a:rPr lang="en-US" sz="2000" spc="149" dirty="0">
                <a:solidFill>
                  <a:srgbClr val="061237"/>
                </a:solidFill>
                <a:latin typeface="Times New Roman Bold"/>
              </a:rPr>
              <a:t>Head of the Department</a:t>
            </a:r>
          </a:p>
          <a:p>
            <a:pPr algn="ctr">
              <a:lnSpc>
                <a:spcPts val="4099"/>
              </a:lnSpc>
            </a:pPr>
            <a:r>
              <a:rPr lang="en-US" sz="2000" spc="149" dirty="0">
                <a:solidFill>
                  <a:srgbClr val="061237"/>
                </a:solidFill>
                <a:latin typeface="Times New Roman Bold"/>
              </a:rPr>
              <a:t>Dr. T. Pavan Kumar</a:t>
            </a:r>
          </a:p>
          <a:p>
            <a:pPr algn="ctr">
              <a:lnSpc>
                <a:spcPts val="4099"/>
              </a:lnSpc>
            </a:pPr>
            <a:r>
              <a:rPr lang="en-US" sz="2000" spc="149" dirty="0">
                <a:solidFill>
                  <a:srgbClr val="061237"/>
                </a:solidFill>
                <a:latin typeface="Times New Roman Bold"/>
              </a:rPr>
              <a:t>Professor</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1000"/>
                                        <p:tgtEl>
                                          <p:spTgt spid="20"/>
                                        </p:tgtEl>
                                      </p:cBhvr>
                                    </p:animEffect>
                                    <p:anim calcmode="lin" valueType="num">
                                      <p:cBhvr>
                                        <p:cTn id="8" dur="1000" fill="hold"/>
                                        <p:tgtEl>
                                          <p:spTgt spid="20"/>
                                        </p:tgtEl>
                                        <p:attrNameLst>
                                          <p:attrName>ppt_x</p:attrName>
                                        </p:attrNameLst>
                                      </p:cBhvr>
                                      <p:tavLst>
                                        <p:tav tm="0">
                                          <p:val>
                                            <p:strVal val="#ppt_x"/>
                                          </p:val>
                                        </p:tav>
                                        <p:tav tm="100000">
                                          <p:val>
                                            <p:strVal val="#ppt_x"/>
                                          </p:val>
                                        </p:tav>
                                      </p:tavLst>
                                    </p:anim>
                                    <p:anim calcmode="lin" valueType="num">
                                      <p:cBhvr>
                                        <p:cTn id="9" dur="1000" fill="hold"/>
                                        <p:tgtEl>
                                          <p:spTgt spid="20"/>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1000"/>
                                        <p:tgtEl>
                                          <p:spTgt spid="22"/>
                                        </p:tgtEl>
                                      </p:cBhvr>
                                    </p:animEffect>
                                    <p:anim calcmode="lin" valueType="num">
                                      <p:cBhvr>
                                        <p:cTn id="18" dur="1000" fill="hold"/>
                                        <p:tgtEl>
                                          <p:spTgt spid="22"/>
                                        </p:tgtEl>
                                        <p:attrNameLst>
                                          <p:attrName>ppt_x</p:attrName>
                                        </p:attrNameLst>
                                      </p:cBhvr>
                                      <p:tavLst>
                                        <p:tav tm="0">
                                          <p:val>
                                            <p:strVal val="#ppt_x"/>
                                          </p:val>
                                        </p:tav>
                                        <p:tav tm="100000">
                                          <p:val>
                                            <p:strVal val="#ppt_x"/>
                                          </p:val>
                                        </p:tav>
                                      </p:tavLst>
                                    </p:anim>
                                    <p:anim calcmode="lin" valueType="num">
                                      <p:cBhvr>
                                        <p:cTn id="19" dur="1000" fill="hold"/>
                                        <p:tgtEl>
                                          <p:spTgt spid="22"/>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29"/>
                                        </p:tgtEl>
                                        <p:attrNameLst>
                                          <p:attrName>style.visibility</p:attrName>
                                        </p:attrNameLst>
                                      </p:cBhvr>
                                      <p:to>
                                        <p:strVal val="visible"/>
                                      </p:to>
                                    </p:set>
                                    <p:animEffect transition="in" filter="fade">
                                      <p:cBhvr>
                                        <p:cTn id="32" dur="1000"/>
                                        <p:tgtEl>
                                          <p:spTgt spid="29"/>
                                        </p:tgtEl>
                                      </p:cBhvr>
                                    </p:animEffect>
                                    <p:anim calcmode="lin" valueType="num">
                                      <p:cBhvr>
                                        <p:cTn id="33" dur="1000" fill="hold"/>
                                        <p:tgtEl>
                                          <p:spTgt spid="29"/>
                                        </p:tgtEl>
                                        <p:attrNameLst>
                                          <p:attrName>ppt_x</p:attrName>
                                        </p:attrNameLst>
                                      </p:cBhvr>
                                      <p:tavLst>
                                        <p:tav tm="0">
                                          <p:val>
                                            <p:strVal val="#ppt_x"/>
                                          </p:val>
                                        </p:tav>
                                        <p:tav tm="100000">
                                          <p:val>
                                            <p:strVal val="#ppt_x"/>
                                          </p:val>
                                        </p:tav>
                                      </p:tavLst>
                                    </p:anim>
                                    <p:anim calcmode="lin" valueType="num">
                                      <p:cBhvr>
                                        <p:cTn id="34" dur="1000" fill="hold"/>
                                        <p:tgtEl>
                                          <p:spTgt spid="29"/>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fade">
                                      <p:cBhvr>
                                        <p:cTn id="37" dur="1000"/>
                                        <p:tgtEl>
                                          <p:spTgt spid="28"/>
                                        </p:tgtEl>
                                      </p:cBhvr>
                                    </p:animEffect>
                                    <p:anim calcmode="lin" valueType="num">
                                      <p:cBhvr>
                                        <p:cTn id="38" dur="1000" fill="hold"/>
                                        <p:tgtEl>
                                          <p:spTgt spid="28"/>
                                        </p:tgtEl>
                                        <p:attrNameLst>
                                          <p:attrName>ppt_x</p:attrName>
                                        </p:attrNameLst>
                                      </p:cBhvr>
                                      <p:tavLst>
                                        <p:tav tm="0">
                                          <p:val>
                                            <p:strVal val="#ppt_x"/>
                                          </p:val>
                                        </p:tav>
                                        <p:tav tm="100000">
                                          <p:val>
                                            <p:strVal val="#ppt_x"/>
                                          </p:val>
                                        </p:tav>
                                      </p:tavLst>
                                    </p:anim>
                                    <p:anim calcmode="lin" valueType="num">
                                      <p:cBhvr>
                                        <p:cTn id="39" dur="1000" fill="hold"/>
                                        <p:tgtEl>
                                          <p:spTgt spid="2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par>
                                <p:cTn id="45" presetID="31" presetClass="entr" presetSubtype="0" fill="hold" nodeType="withEffect">
                                  <p:stCondLst>
                                    <p:cond delay="0"/>
                                  </p:stCondLst>
                                  <p:childTnLst>
                                    <p:set>
                                      <p:cBhvr>
                                        <p:cTn id="46" dur="1" fill="hold">
                                          <p:stCondLst>
                                            <p:cond delay="0"/>
                                          </p:stCondLst>
                                        </p:cTn>
                                        <p:tgtEl>
                                          <p:spTgt spid="9"/>
                                        </p:tgtEl>
                                        <p:attrNameLst>
                                          <p:attrName>style.visibility</p:attrName>
                                        </p:attrNameLst>
                                      </p:cBhvr>
                                      <p:to>
                                        <p:strVal val="visible"/>
                                      </p:to>
                                    </p:set>
                                    <p:anim calcmode="lin" valueType="num">
                                      <p:cBhvr>
                                        <p:cTn id="47" dur="1000" fill="hold"/>
                                        <p:tgtEl>
                                          <p:spTgt spid="9"/>
                                        </p:tgtEl>
                                        <p:attrNameLst>
                                          <p:attrName>ppt_w</p:attrName>
                                        </p:attrNameLst>
                                      </p:cBhvr>
                                      <p:tavLst>
                                        <p:tav tm="0">
                                          <p:val>
                                            <p:fltVal val="0"/>
                                          </p:val>
                                        </p:tav>
                                        <p:tav tm="100000">
                                          <p:val>
                                            <p:strVal val="#ppt_w"/>
                                          </p:val>
                                        </p:tav>
                                      </p:tavLst>
                                    </p:anim>
                                    <p:anim calcmode="lin" valueType="num">
                                      <p:cBhvr>
                                        <p:cTn id="48" dur="1000" fill="hold"/>
                                        <p:tgtEl>
                                          <p:spTgt spid="9"/>
                                        </p:tgtEl>
                                        <p:attrNameLst>
                                          <p:attrName>ppt_h</p:attrName>
                                        </p:attrNameLst>
                                      </p:cBhvr>
                                      <p:tavLst>
                                        <p:tav tm="0">
                                          <p:val>
                                            <p:fltVal val="0"/>
                                          </p:val>
                                        </p:tav>
                                        <p:tav tm="100000">
                                          <p:val>
                                            <p:strVal val="#ppt_h"/>
                                          </p:val>
                                        </p:tav>
                                      </p:tavLst>
                                    </p:anim>
                                    <p:anim calcmode="lin" valueType="num">
                                      <p:cBhvr>
                                        <p:cTn id="49" dur="1000" fill="hold"/>
                                        <p:tgtEl>
                                          <p:spTgt spid="9"/>
                                        </p:tgtEl>
                                        <p:attrNameLst>
                                          <p:attrName>style.rotation</p:attrName>
                                        </p:attrNameLst>
                                      </p:cBhvr>
                                      <p:tavLst>
                                        <p:tav tm="0">
                                          <p:val>
                                            <p:fltVal val="90"/>
                                          </p:val>
                                        </p:tav>
                                        <p:tav tm="100000">
                                          <p:val>
                                            <p:fltVal val="0"/>
                                          </p:val>
                                        </p:tav>
                                      </p:tavLst>
                                    </p:anim>
                                    <p:animEffect transition="in" filter="fade">
                                      <p:cBhvr>
                                        <p:cTn id="50" dur="1000"/>
                                        <p:tgtEl>
                                          <p:spTgt spid="9"/>
                                        </p:tgtEl>
                                      </p:cBhvr>
                                    </p:animEffect>
                                  </p:childTnLst>
                                </p:cTn>
                              </p:par>
                              <p:par>
                                <p:cTn id="51" presetID="31" presetClass="entr" presetSubtype="0" fill="hold" nodeType="withEffect">
                                  <p:stCondLst>
                                    <p:cond delay="0"/>
                                  </p:stCondLst>
                                  <p:childTnLst>
                                    <p:set>
                                      <p:cBhvr>
                                        <p:cTn id="52" dur="1" fill="hold">
                                          <p:stCondLst>
                                            <p:cond delay="0"/>
                                          </p:stCondLst>
                                        </p:cTn>
                                        <p:tgtEl>
                                          <p:spTgt spid="23"/>
                                        </p:tgtEl>
                                        <p:attrNameLst>
                                          <p:attrName>style.visibility</p:attrName>
                                        </p:attrNameLst>
                                      </p:cBhvr>
                                      <p:to>
                                        <p:strVal val="visible"/>
                                      </p:to>
                                    </p:set>
                                    <p:anim calcmode="lin" valueType="num">
                                      <p:cBhvr>
                                        <p:cTn id="53" dur="1000" fill="hold"/>
                                        <p:tgtEl>
                                          <p:spTgt spid="23"/>
                                        </p:tgtEl>
                                        <p:attrNameLst>
                                          <p:attrName>ppt_w</p:attrName>
                                        </p:attrNameLst>
                                      </p:cBhvr>
                                      <p:tavLst>
                                        <p:tav tm="0">
                                          <p:val>
                                            <p:fltVal val="0"/>
                                          </p:val>
                                        </p:tav>
                                        <p:tav tm="100000">
                                          <p:val>
                                            <p:strVal val="#ppt_w"/>
                                          </p:val>
                                        </p:tav>
                                      </p:tavLst>
                                    </p:anim>
                                    <p:anim calcmode="lin" valueType="num">
                                      <p:cBhvr>
                                        <p:cTn id="54" dur="1000" fill="hold"/>
                                        <p:tgtEl>
                                          <p:spTgt spid="23"/>
                                        </p:tgtEl>
                                        <p:attrNameLst>
                                          <p:attrName>ppt_h</p:attrName>
                                        </p:attrNameLst>
                                      </p:cBhvr>
                                      <p:tavLst>
                                        <p:tav tm="0">
                                          <p:val>
                                            <p:fltVal val="0"/>
                                          </p:val>
                                        </p:tav>
                                        <p:tav tm="100000">
                                          <p:val>
                                            <p:strVal val="#ppt_h"/>
                                          </p:val>
                                        </p:tav>
                                      </p:tavLst>
                                    </p:anim>
                                    <p:anim calcmode="lin" valueType="num">
                                      <p:cBhvr>
                                        <p:cTn id="55" dur="1000" fill="hold"/>
                                        <p:tgtEl>
                                          <p:spTgt spid="23"/>
                                        </p:tgtEl>
                                        <p:attrNameLst>
                                          <p:attrName>style.rotation</p:attrName>
                                        </p:attrNameLst>
                                      </p:cBhvr>
                                      <p:tavLst>
                                        <p:tav tm="0">
                                          <p:val>
                                            <p:fltVal val="90"/>
                                          </p:val>
                                        </p:tav>
                                        <p:tav tm="100000">
                                          <p:val>
                                            <p:fltVal val="0"/>
                                          </p:val>
                                        </p:tav>
                                      </p:tavLst>
                                    </p:anim>
                                    <p:animEffect transition="in" filter="fade">
                                      <p:cBhvr>
                                        <p:cTn id="56" dur="1000"/>
                                        <p:tgtEl>
                                          <p:spTgt spid="23"/>
                                        </p:tgtEl>
                                      </p:cBhvr>
                                    </p:animEffect>
                                  </p:childTnLst>
                                </p:cTn>
                              </p:par>
                              <p:par>
                                <p:cTn id="57" presetID="3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anim calcmode="lin" valueType="num">
                                      <p:cBhvr>
                                        <p:cTn id="59" dur="1000" fill="hold"/>
                                        <p:tgtEl>
                                          <p:spTgt spid="24"/>
                                        </p:tgtEl>
                                        <p:attrNameLst>
                                          <p:attrName>ppt_w</p:attrName>
                                        </p:attrNameLst>
                                      </p:cBhvr>
                                      <p:tavLst>
                                        <p:tav tm="0">
                                          <p:val>
                                            <p:fltVal val="0"/>
                                          </p:val>
                                        </p:tav>
                                        <p:tav tm="100000">
                                          <p:val>
                                            <p:strVal val="#ppt_w"/>
                                          </p:val>
                                        </p:tav>
                                      </p:tavLst>
                                    </p:anim>
                                    <p:anim calcmode="lin" valueType="num">
                                      <p:cBhvr>
                                        <p:cTn id="60" dur="1000" fill="hold"/>
                                        <p:tgtEl>
                                          <p:spTgt spid="24"/>
                                        </p:tgtEl>
                                        <p:attrNameLst>
                                          <p:attrName>ppt_h</p:attrName>
                                        </p:attrNameLst>
                                      </p:cBhvr>
                                      <p:tavLst>
                                        <p:tav tm="0">
                                          <p:val>
                                            <p:fltVal val="0"/>
                                          </p:val>
                                        </p:tav>
                                        <p:tav tm="100000">
                                          <p:val>
                                            <p:strVal val="#ppt_h"/>
                                          </p:val>
                                        </p:tav>
                                      </p:tavLst>
                                    </p:anim>
                                    <p:anim calcmode="lin" valueType="num">
                                      <p:cBhvr>
                                        <p:cTn id="61" dur="1000" fill="hold"/>
                                        <p:tgtEl>
                                          <p:spTgt spid="24"/>
                                        </p:tgtEl>
                                        <p:attrNameLst>
                                          <p:attrName>style.rotation</p:attrName>
                                        </p:attrNameLst>
                                      </p:cBhvr>
                                      <p:tavLst>
                                        <p:tav tm="0">
                                          <p:val>
                                            <p:fltVal val="90"/>
                                          </p:val>
                                        </p:tav>
                                        <p:tav tm="100000">
                                          <p:val>
                                            <p:fltVal val="0"/>
                                          </p:val>
                                        </p:tav>
                                      </p:tavLst>
                                    </p:anim>
                                    <p:animEffect transition="in" filter="fade">
                                      <p:cBhvr>
                                        <p:cTn id="62" dur="1000"/>
                                        <p:tgtEl>
                                          <p:spTgt spid="24"/>
                                        </p:tgtEl>
                                      </p:cBhvr>
                                    </p:animEffect>
                                  </p:childTnLst>
                                </p:cTn>
                              </p:par>
                              <p:par>
                                <p:cTn id="63" presetID="42"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animEffect transition="in" filter="fade">
                                      <p:cBhvr>
                                        <p:cTn id="65" dur="1000"/>
                                        <p:tgtEl>
                                          <p:spTgt spid="31"/>
                                        </p:tgtEl>
                                      </p:cBhvr>
                                    </p:animEffect>
                                    <p:anim calcmode="lin" valueType="num">
                                      <p:cBhvr>
                                        <p:cTn id="66" dur="1000" fill="hold"/>
                                        <p:tgtEl>
                                          <p:spTgt spid="31"/>
                                        </p:tgtEl>
                                        <p:attrNameLst>
                                          <p:attrName>ppt_x</p:attrName>
                                        </p:attrNameLst>
                                      </p:cBhvr>
                                      <p:tavLst>
                                        <p:tav tm="0">
                                          <p:val>
                                            <p:strVal val="#ppt_x"/>
                                          </p:val>
                                        </p:tav>
                                        <p:tav tm="100000">
                                          <p:val>
                                            <p:strVal val="#ppt_x"/>
                                          </p:val>
                                        </p:tav>
                                      </p:tavLst>
                                    </p:anim>
                                    <p:anim calcmode="lin" valueType="num">
                                      <p:cBhvr>
                                        <p:cTn id="67" dur="1000" fill="hold"/>
                                        <p:tgtEl>
                                          <p:spTgt spid="31"/>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0"/>
                                  </p:stCondLst>
                                  <p:childTnLst>
                                    <p:set>
                                      <p:cBhvr>
                                        <p:cTn id="69" dur="1" fill="hold">
                                          <p:stCondLst>
                                            <p:cond delay="0"/>
                                          </p:stCondLst>
                                        </p:cTn>
                                        <p:tgtEl>
                                          <p:spTgt spid="32"/>
                                        </p:tgtEl>
                                        <p:attrNameLst>
                                          <p:attrName>style.visibility</p:attrName>
                                        </p:attrNameLst>
                                      </p:cBhvr>
                                      <p:to>
                                        <p:strVal val="visible"/>
                                      </p:to>
                                    </p:set>
                                    <p:animEffect transition="in" filter="fade">
                                      <p:cBhvr>
                                        <p:cTn id="70" dur="1000"/>
                                        <p:tgtEl>
                                          <p:spTgt spid="32"/>
                                        </p:tgtEl>
                                      </p:cBhvr>
                                    </p:animEffect>
                                    <p:anim calcmode="lin" valueType="num">
                                      <p:cBhvr>
                                        <p:cTn id="71" dur="1000" fill="hold"/>
                                        <p:tgtEl>
                                          <p:spTgt spid="32"/>
                                        </p:tgtEl>
                                        <p:attrNameLst>
                                          <p:attrName>ppt_x</p:attrName>
                                        </p:attrNameLst>
                                      </p:cBhvr>
                                      <p:tavLst>
                                        <p:tav tm="0">
                                          <p:val>
                                            <p:strVal val="#ppt_x"/>
                                          </p:val>
                                        </p:tav>
                                        <p:tav tm="100000">
                                          <p:val>
                                            <p:strVal val="#ppt_x"/>
                                          </p:val>
                                        </p:tav>
                                      </p:tavLst>
                                    </p:anim>
                                    <p:anim calcmode="lin" valueType="num">
                                      <p:cBhvr>
                                        <p:cTn id="72" dur="100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25" grpId="0"/>
      <p:bldP spid="26" grpId="0"/>
      <p:bldP spid="28" grpId="0"/>
      <p:bldP spid="29" grpId="0"/>
      <p:bldP spid="30" grpId="0"/>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C159D-E47B-F030-9651-9F6D3C786A7B}"/>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7E2A9A9-4118-A8A2-0ACF-F8B44E9460CF}"/>
              </a:ext>
            </a:extLst>
          </p:cNvPr>
          <p:cNvGrpSpPr/>
          <p:nvPr/>
        </p:nvGrpSpPr>
        <p:grpSpPr>
          <a:xfrm>
            <a:off x="1066800" y="2019300"/>
            <a:ext cx="16517315" cy="7661787"/>
            <a:chOff x="0" y="0"/>
            <a:chExt cx="4350239" cy="2017919"/>
          </a:xfrm>
        </p:grpSpPr>
        <p:sp>
          <p:nvSpPr>
            <p:cNvPr id="3" name="Freeform 3">
              <a:extLst>
                <a:ext uri="{FF2B5EF4-FFF2-40B4-BE49-F238E27FC236}">
                  <a16:creationId xmlns:a16="http://schemas.microsoft.com/office/drawing/2014/main" id="{C50C4C4B-7438-932C-B3B3-40D84D9408C2}"/>
                </a:ext>
              </a:extLst>
            </p:cNvPr>
            <p:cNvSpPr/>
            <p:nvPr/>
          </p:nvSpPr>
          <p:spPr>
            <a:xfrm>
              <a:off x="0" y="0"/>
              <a:ext cx="4350239" cy="2017919"/>
            </a:xfrm>
            <a:custGeom>
              <a:avLst/>
              <a:gdLst/>
              <a:ahLst/>
              <a:cxnLst/>
              <a:rect l="l" t="t" r="r" b="b"/>
              <a:pathLst>
                <a:path w="4350239" h="2017919">
                  <a:moveTo>
                    <a:pt x="0" y="0"/>
                  </a:moveTo>
                  <a:lnTo>
                    <a:pt x="4350239" y="0"/>
                  </a:lnTo>
                  <a:lnTo>
                    <a:pt x="4350239" y="2017919"/>
                  </a:lnTo>
                  <a:lnTo>
                    <a:pt x="0" y="2017919"/>
                  </a:lnTo>
                  <a:close/>
                </a:path>
              </a:pathLst>
            </a:custGeom>
            <a:solidFill>
              <a:srgbClr val="B6BCCE">
                <a:alpha val="19608"/>
              </a:srgbClr>
            </a:solidFill>
          </p:spPr>
        </p:sp>
        <p:sp>
          <p:nvSpPr>
            <p:cNvPr id="4" name="TextBox 4">
              <a:extLst>
                <a:ext uri="{FF2B5EF4-FFF2-40B4-BE49-F238E27FC236}">
                  <a16:creationId xmlns:a16="http://schemas.microsoft.com/office/drawing/2014/main" id="{DA6E368F-BB73-E97B-B85A-F1B819FE8AB6}"/>
                </a:ext>
              </a:extLst>
            </p:cNvPr>
            <p:cNvSpPr txBox="1"/>
            <p:nvPr/>
          </p:nvSpPr>
          <p:spPr>
            <a:xfrm>
              <a:off x="0" y="-19050"/>
              <a:ext cx="4350239" cy="2036969"/>
            </a:xfrm>
            <a:prstGeom prst="rect">
              <a:avLst/>
            </a:prstGeom>
          </p:spPr>
          <p:txBody>
            <a:bodyPr lIns="50800" tIns="50800" rIns="50800" bIns="50800" rtlCol="0" anchor="ctr"/>
            <a:lstStyle/>
            <a:p>
              <a:pPr algn="ctr">
                <a:lnSpc>
                  <a:spcPts val="3024"/>
                </a:lnSpc>
              </a:pPr>
              <a:endParaRPr/>
            </a:p>
          </p:txBody>
        </p:sp>
      </p:grpSp>
      <p:sp>
        <p:nvSpPr>
          <p:cNvPr id="5" name="TextBox 5">
            <a:extLst>
              <a:ext uri="{FF2B5EF4-FFF2-40B4-BE49-F238E27FC236}">
                <a16:creationId xmlns:a16="http://schemas.microsoft.com/office/drawing/2014/main" id="{11AED83B-16C3-E56B-B36C-45D7C5CEB520}"/>
              </a:ext>
            </a:extLst>
          </p:cNvPr>
          <p:cNvSpPr txBox="1"/>
          <p:nvPr/>
        </p:nvSpPr>
        <p:spPr>
          <a:xfrm>
            <a:off x="1935845" y="1244554"/>
            <a:ext cx="14380295" cy="601127"/>
          </a:xfrm>
          <a:prstGeom prst="rect">
            <a:avLst/>
          </a:prstGeom>
        </p:spPr>
        <p:txBody>
          <a:bodyPr lIns="0" tIns="0" rIns="0" bIns="0" rtlCol="0" anchor="t">
            <a:spAutoFit/>
          </a:bodyPr>
          <a:lstStyle/>
          <a:p>
            <a:pPr algn="ctr">
              <a:lnSpc>
                <a:spcPts val="5039"/>
              </a:lnSpc>
            </a:pPr>
            <a:r>
              <a:rPr lang="en-US" sz="3999" dirty="0">
                <a:solidFill>
                  <a:srgbClr val="061237"/>
                </a:solidFill>
                <a:latin typeface="Times New Roman Bold"/>
              </a:rPr>
              <a:t>Results(Cont.)</a:t>
            </a:r>
          </a:p>
        </p:txBody>
      </p:sp>
      <p:sp>
        <p:nvSpPr>
          <p:cNvPr id="6" name="Freeform 6">
            <a:extLst>
              <a:ext uri="{FF2B5EF4-FFF2-40B4-BE49-F238E27FC236}">
                <a16:creationId xmlns:a16="http://schemas.microsoft.com/office/drawing/2014/main" id="{9354C331-70A9-4760-84B9-4047108BB51D}"/>
              </a:ext>
            </a:extLst>
          </p:cNvPr>
          <p:cNvSpPr/>
          <p:nvPr/>
        </p:nvSpPr>
        <p:spPr>
          <a:xfrm>
            <a:off x="-2410917" y="8016208"/>
            <a:ext cx="4092356" cy="4114800"/>
          </a:xfrm>
          <a:custGeom>
            <a:avLst/>
            <a:gdLst/>
            <a:ahLst/>
            <a:cxnLst/>
            <a:rect l="l" t="t" r="r" b="b"/>
            <a:pathLst>
              <a:path w="4092356" h="4114800">
                <a:moveTo>
                  <a:pt x="0" y="0"/>
                </a:moveTo>
                <a:lnTo>
                  <a:pt x="4092356" y="0"/>
                </a:lnTo>
                <a:lnTo>
                  <a:pt x="4092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a:extLst>
              <a:ext uri="{FF2B5EF4-FFF2-40B4-BE49-F238E27FC236}">
                <a16:creationId xmlns:a16="http://schemas.microsoft.com/office/drawing/2014/main" id="{F41F6411-DBE0-C77F-312C-5F78F870E12D}"/>
              </a:ext>
            </a:extLst>
          </p:cNvPr>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a:extLst>
              <a:ext uri="{FF2B5EF4-FFF2-40B4-BE49-F238E27FC236}">
                <a16:creationId xmlns:a16="http://schemas.microsoft.com/office/drawing/2014/main" id="{0C7886B2-B24E-B693-97A9-4257C6AB9064}"/>
              </a:ext>
            </a:extLst>
          </p:cNvPr>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a:extLst>
              <a:ext uri="{FF2B5EF4-FFF2-40B4-BE49-F238E27FC236}">
                <a16:creationId xmlns:a16="http://schemas.microsoft.com/office/drawing/2014/main" id="{9C13BFF7-4558-9ADC-412E-69512DB767DF}"/>
              </a:ext>
            </a:extLst>
          </p:cNvPr>
          <p:cNvSpPr/>
          <p:nvPr/>
        </p:nvSpPr>
        <p:spPr>
          <a:xfrm>
            <a:off x="1380035" y="3186274"/>
            <a:ext cx="15307765" cy="461665"/>
          </a:xfrm>
          <a:prstGeom prst="rect">
            <a:avLst/>
          </a:prstGeom>
        </p:spPr>
        <p:txBody>
          <a:bodyPr wrap="square">
            <a:spAutoFit/>
          </a:bodyPr>
          <a:lstStyle/>
          <a:p>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pic>
        <p:nvPicPr>
          <p:cNvPr id="13" name="Picture 12">
            <a:extLst>
              <a:ext uri="{FF2B5EF4-FFF2-40B4-BE49-F238E27FC236}">
                <a16:creationId xmlns:a16="http://schemas.microsoft.com/office/drawing/2014/main" id="{3864E938-FC6D-FD13-178C-6B71EBB8F4C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9992" y="2400300"/>
            <a:ext cx="12192000" cy="4676775"/>
          </a:xfrm>
          <a:prstGeom prst="rect">
            <a:avLst/>
          </a:prstGeom>
        </p:spPr>
      </p:pic>
      <p:pic>
        <p:nvPicPr>
          <p:cNvPr id="15" name="Picture 14">
            <a:extLst>
              <a:ext uri="{FF2B5EF4-FFF2-40B4-BE49-F238E27FC236}">
                <a16:creationId xmlns:a16="http://schemas.microsoft.com/office/drawing/2014/main" id="{9E815FE5-F5E9-87D8-D797-4208EEB8EE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29992" y="7544666"/>
            <a:ext cx="12192000" cy="1343025"/>
          </a:xfrm>
          <a:prstGeom prst="rect">
            <a:avLst/>
          </a:prstGeom>
        </p:spPr>
      </p:pic>
    </p:spTree>
    <p:extLst>
      <p:ext uri="{BB962C8B-B14F-4D97-AF65-F5344CB8AC3E}">
        <p14:creationId xmlns:p14="http://schemas.microsoft.com/office/powerpoint/2010/main" val="195724750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3158755" y="2973284"/>
            <a:ext cx="3374885" cy="3393394"/>
          </a:xfrm>
          <a:custGeom>
            <a:avLst/>
            <a:gdLst/>
            <a:ahLst/>
            <a:cxnLst/>
            <a:rect l="l" t="t" r="r" b="b"/>
            <a:pathLst>
              <a:path w="3374885" h="3393394">
                <a:moveTo>
                  <a:pt x="0" y="0"/>
                </a:moveTo>
                <a:lnTo>
                  <a:pt x="3374885" y="0"/>
                </a:lnTo>
                <a:lnTo>
                  <a:pt x="3374885" y="3393394"/>
                </a:lnTo>
                <a:lnTo>
                  <a:pt x="0" y="3393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15698" y="6366678"/>
            <a:ext cx="3374885" cy="3393394"/>
          </a:xfrm>
          <a:custGeom>
            <a:avLst/>
            <a:gdLst/>
            <a:ahLst/>
            <a:cxnLst/>
            <a:rect l="l" t="t" r="r" b="b"/>
            <a:pathLst>
              <a:path w="3374885" h="3393394">
                <a:moveTo>
                  <a:pt x="0" y="0"/>
                </a:moveTo>
                <a:lnTo>
                  <a:pt x="3374885" y="0"/>
                </a:lnTo>
                <a:lnTo>
                  <a:pt x="3374885" y="3393394"/>
                </a:lnTo>
                <a:lnTo>
                  <a:pt x="0" y="3393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558810" y="3778049"/>
            <a:ext cx="13170380" cy="5053867"/>
            <a:chOff x="0" y="0"/>
            <a:chExt cx="4274726" cy="1640340"/>
          </a:xfrm>
        </p:grpSpPr>
        <p:sp>
          <p:nvSpPr>
            <p:cNvPr id="5" name="Freeform 5"/>
            <p:cNvSpPr/>
            <p:nvPr/>
          </p:nvSpPr>
          <p:spPr>
            <a:xfrm>
              <a:off x="0" y="0"/>
              <a:ext cx="4274726" cy="1640340"/>
            </a:xfrm>
            <a:custGeom>
              <a:avLst/>
              <a:gdLst/>
              <a:ahLst/>
              <a:cxnLst/>
              <a:rect l="l" t="t" r="r" b="b"/>
              <a:pathLst>
                <a:path w="4274726" h="1640340">
                  <a:moveTo>
                    <a:pt x="0" y="0"/>
                  </a:moveTo>
                  <a:lnTo>
                    <a:pt x="4274726" y="0"/>
                  </a:lnTo>
                  <a:lnTo>
                    <a:pt x="4274726" y="1640340"/>
                  </a:lnTo>
                  <a:lnTo>
                    <a:pt x="0" y="1640340"/>
                  </a:lnTo>
                  <a:close/>
                </a:path>
              </a:pathLst>
            </a:custGeom>
            <a:solidFill>
              <a:srgbClr val="18264E"/>
            </a:solidFill>
          </p:spPr>
        </p:sp>
        <p:sp>
          <p:nvSpPr>
            <p:cNvPr id="6" name="TextBox 6"/>
            <p:cNvSpPr txBox="1"/>
            <p:nvPr/>
          </p:nvSpPr>
          <p:spPr>
            <a:xfrm>
              <a:off x="0" y="-19050"/>
              <a:ext cx="4274726" cy="1659390"/>
            </a:xfrm>
            <a:prstGeom prst="rect">
              <a:avLst/>
            </a:prstGeom>
          </p:spPr>
          <p:txBody>
            <a:bodyPr lIns="50800" tIns="50800" rIns="50800" bIns="50800" rtlCol="0" anchor="ctr"/>
            <a:lstStyle/>
            <a:p>
              <a:pPr algn="ctr">
                <a:lnSpc>
                  <a:spcPts val="3024"/>
                </a:lnSpc>
              </a:pPr>
              <a:endParaRPr/>
            </a:p>
          </p:txBody>
        </p:sp>
      </p:grpSp>
      <p:sp>
        <p:nvSpPr>
          <p:cNvPr id="7" name="Freeform 7"/>
          <p:cNvSpPr/>
          <p:nvPr/>
        </p:nvSpPr>
        <p:spPr>
          <a:xfrm>
            <a:off x="8148734" y="2541554"/>
            <a:ext cx="1609532" cy="1609532"/>
          </a:xfrm>
          <a:custGeom>
            <a:avLst/>
            <a:gdLst/>
            <a:ahLst/>
            <a:cxnLst/>
            <a:rect l="l" t="t" r="r" b="b"/>
            <a:pathLst>
              <a:path w="1609532" h="1609532">
                <a:moveTo>
                  <a:pt x="0" y="0"/>
                </a:moveTo>
                <a:lnTo>
                  <a:pt x="1609531" y="0"/>
                </a:lnTo>
                <a:lnTo>
                  <a:pt x="1609531" y="1609531"/>
                </a:lnTo>
                <a:lnTo>
                  <a:pt x="0" y="1609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4876800" y="1234999"/>
            <a:ext cx="8153400" cy="784301"/>
          </a:xfrm>
          <a:prstGeom prst="rect">
            <a:avLst/>
          </a:prstGeom>
        </p:spPr>
        <p:txBody>
          <a:bodyPr wrap="square" lIns="0" tIns="0" rIns="0" bIns="0" rtlCol="0" anchor="t">
            <a:spAutoFit/>
          </a:bodyPr>
          <a:lstStyle/>
          <a:p>
            <a:pPr algn="ctr">
              <a:lnSpc>
                <a:spcPts val="6559"/>
              </a:lnSpc>
            </a:pPr>
            <a:r>
              <a:rPr lang="en-US" sz="3999" spc="239" dirty="0">
                <a:solidFill>
                  <a:srgbClr val="FFFFFF"/>
                </a:solidFill>
                <a:latin typeface="Times New Roman Bold"/>
              </a:rPr>
              <a:t>Conclusion &amp; Future Work</a:t>
            </a:r>
          </a:p>
        </p:txBody>
      </p:sp>
      <p:sp>
        <p:nvSpPr>
          <p:cNvPr id="9" name="Freeform 9"/>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6"/>
            <a:stretch>
              <a:fillRect/>
            </a:stretch>
          </a:blipFill>
        </p:spPr>
      </p:sp>
      <p:sp>
        <p:nvSpPr>
          <p:cNvPr id="10" name="Freeform 10"/>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7"/>
            <a:stretch>
              <a:fillRect/>
            </a:stretch>
          </a:blipFill>
        </p:spPr>
      </p:sp>
      <p:sp>
        <p:nvSpPr>
          <p:cNvPr id="21" name="Rectangle 20"/>
          <p:cNvSpPr/>
          <p:nvPr/>
        </p:nvSpPr>
        <p:spPr>
          <a:xfrm>
            <a:off x="3048000" y="4305300"/>
            <a:ext cx="12268200" cy="3785652"/>
          </a:xfrm>
          <a:prstGeom prst="rect">
            <a:avLst/>
          </a:prstGeom>
        </p:spPr>
        <p:txBody>
          <a:bodyPr wrap="square">
            <a:spAutoFit/>
          </a:bodyPr>
          <a:lstStyle/>
          <a:p>
            <a:pPr marL="342900" indent="-342900" algn="just">
              <a:buFont typeface="Arial" panose="020B0604020202020204" pitchFamily="34" charset="0"/>
              <a:buChar char="•"/>
            </a:pPr>
            <a:r>
              <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In the conclusion, we proved that this approach is much more effective and it is able to overcome the limitation imposed by the Social Media algorithms. Moreover, this work could be considered an advice to big Social Media, as </a:t>
            </a:r>
            <a:r>
              <a:rPr lang="en-IN" sz="2400" dirty="0" err="1">
                <a:solidFill>
                  <a:schemeClr val="bg1"/>
                </a:solidFill>
                <a:latin typeface="Calibri" panose="020F0502020204030204" pitchFamily="34" charset="0"/>
                <a:ea typeface="Calibri" panose="020F0502020204030204" pitchFamily="34" charset="0"/>
                <a:cs typeface="Times New Roman" panose="02020603050405020304" pitchFamily="18" charset="0"/>
              </a:rPr>
              <a:t>Instagram</a:t>
            </a:r>
            <a:r>
              <a:rPr lang="en-IN" sz="2400" dirty="0">
                <a:solidFill>
                  <a:schemeClr val="bg1"/>
                </a:solidFill>
                <a:latin typeface="Calibri" panose="020F0502020204030204" pitchFamily="34" charset="0"/>
                <a:ea typeface="Calibri" panose="020F0502020204030204" pitchFamily="34" charset="0"/>
                <a:cs typeface="Times New Roman" panose="02020603050405020304" pitchFamily="18" charset="0"/>
              </a:rPr>
              <a:t>, on how user can behave to reach their goals, eventually taking some countermeasures.</a:t>
            </a:r>
          </a:p>
          <a:p>
            <a:pPr marL="342900" indent="-342900" algn="just">
              <a:buFont typeface="Arial" panose="020B0604020202020204" pitchFamily="34" charset="0"/>
              <a:buChar char="•"/>
            </a:pPr>
            <a:r>
              <a:rPr lang="en-IN" sz="2400" dirty="0">
                <a:solidFill>
                  <a:schemeClr val="bg1"/>
                </a:solidFill>
              </a:rPr>
              <a:t>The preliminary results achieved so far are encouraging further research and development activities towards the inclusion of additional features in the project implementation</a:t>
            </a:r>
            <a:r>
              <a:rPr lang="en-IN" sz="2400" dirty="0"/>
              <a:t>. </a:t>
            </a:r>
          </a:p>
          <a:p>
            <a:pPr marL="342900" indent="-342900" algn="just">
              <a:buFont typeface="Arial" panose="020B0604020202020204" pitchFamily="34" charset="0"/>
              <a:buChar char="•"/>
            </a:pPr>
            <a:r>
              <a:rPr lang="en-IN" sz="2400" dirty="0">
                <a:solidFill>
                  <a:schemeClr val="bg1"/>
                </a:solidFill>
              </a:rPr>
              <a:t>Then those strategies could be enhanced using some Machine Learning techniques. This last approach could be interesting to better address the Bot operations and to avoid some undesired </a:t>
            </a:r>
            <a:r>
              <a:rPr lang="en-IN" sz="2400" dirty="0" err="1">
                <a:solidFill>
                  <a:schemeClr val="bg1"/>
                </a:solidFill>
              </a:rPr>
              <a:t>behavior</a:t>
            </a:r>
            <a:r>
              <a:rPr lang="en-IN" sz="2400" dirty="0">
                <a:solidFill>
                  <a:schemeClr val="bg1"/>
                </a:solidFill>
              </a:rPr>
              <a:t> (</a:t>
            </a:r>
            <a:r>
              <a:rPr lang="en-IN" sz="2400" dirty="0" err="1">
                <a:solidFill>
                  <a:schemeClr val="bg1"/>
                </a:solidFill>
              </a:rPr>
              <a:t>i.e</a:t>
            </a:r>
            <a:r>
              <a:rPr lang="en-IN" sz="2400" dirty="0">
                <a:solidFill>
                  <a:schemeClr val="bg1"/>
                </a:solidFill>
              </a:rPr>
              <a:t> avoid to leave likes or comments on discriminatory posts).</a:t>
            </a:r>
          </a:p>
          <a:p>
            <a:pPr marL="342900" indent="-342900" algn="just">
              <a:buFont typeface="Arial" panose="020B0604020202020204" pitchFamily="34" charset="0"/>
              <a:buChar char="•"/>
            </a:pPr>
            <a:endParaRPr lang="en-IN" sz="24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2358513"/>
            <a:ext cx="16517315" cy="7661787"/>
            <a:chOff x="0" y="0"/>
            <a:chExt cx="4350239" cy="2017919"/>
          </a:xfrm>
        </p:grpSpPr>
        <p:sp>
          <p:nvSpPr>
            <p:cNvPr id="3" name="Freeform 3"/>
            <p:cNvSpPr/>
            <p:nvPr/>
          </p:nvSpPr>
          <p:spPr>
            <a:xfrm>
              <a:off x="0" y="0"/>
              <a:ext cx="4350239" cy="2017919"/>
            </a:xfrm>
            <a:custGeom>
              <a:avLst/>
              <a:gdLst/>
              <a:ahLst/>
              <a:cxnLst/>
              <a:rect l="l" t="t" r="r" b="b"/>
              <a:pathLst>
                <a:path w="4350239" h="2017919">
                  <a:moveTo>
                    <a:pt x="0" y="0"/>
                  </a:moveTo>
                  <a:lnTo>
                    <a:pt x="4350239" y="0"/>
                  </a:lnTo>
                  <a:lnTo>
                    <a:pt x="4350239" y="2017919"/>
                  </a:lnTo>
                  <a:lnTo>
                    <a:pt x="0" y="2017919"/>
                  </a:lnTo>
                  <a:close/>
                </a:path>
              </a:pathLst>
            </a:custGeom>
            <a:solidFill>
              <a:srgbClr val="B6BCCE">
                <a:alpha val="19608"/>
              </a:srgbClr>
            </a:solidFill>
          </p:spPr>
        </p:sp>
        <p:sp>
          <p:nvSpPr>
            <p:cNvPr id="4" name="TextBox 4"/>
            <p:cNvSpPr txBox="1"/>
            <p:nvPr/>
          </p:nvSpPr>
          <p:spPr>
            <a:xfrm>
              <a:off x="0" y="-19050"/>
              <a:ext cx="4350239" cy="2036969"/>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1935845" y="1244554"/>
            <a:ext cx="14380295" cy="712362"/>
          </a:xfrm>
          <a:prstGeom prst="rect">
            <a:avLst/>
          </a:prstGeom>
        </p:spPr>
        <p:txBody>
          <a:bodyPr lIns="0" tIns="0" rIns="0" bIns="0" rtlCol="0" anchor="t">
            <a:spAutoFit/>
          </a:bodyPr>
          <a:lstStyle/>
          <a:p>
            <a:pPr algn="ctr">
              <a:lnSpc>
                <a:spcPts val="5039"/>
              </a:lnSpc>
            </a:pPr>
            <a:r>
              <a:rPr lang="en-US" sz="3999" dirty="0">
                <a:solidFill>
                  <a:srgbClr val="061237"/>
                </a:solidFill>
                <a:latin typeface="Times New Roman Bold"/>
              </a:rPr>
              <a:t>References</a:t>
            </a:r>
          </a:p>
        </p:txBody>
      </p:sp>
      <p:sp>
        <p:nvSpPr>
          <p:cNvPr id="6" name="Freeform 6"/>
          <p:cNvSpPr/>
          <p:nvPr/>
        </p:nvSpPr>
        <p:spPr>
          <a:xfrm>
            <a:off x="-2410917" y="8016208"/>
            <a:ext cx="4092356" cy="4114800"/>
          </a:xfrm>
          <a:custGeom>
            <a:avLst/>
            <a:gdLst/>
            <a:ahLst/>
            <a:cxnLst/>
            <a:rect l="l" t="t" r="r" b="b"/>
            <a:pathLst>
              <a:path w="4092356" h="4114800">
                <a:moveTo>
                  <a:pt x="0" y="0"/>
                </a:moveTo>
                <a:lnTo>
                  <a:pt x="4092356" y="0"/>
                </a:lnTo>
                <a:lnTo>
                  <a:pt x="4092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p:cNvSpPr/>
          <p:nvPr/>
        </p:nvSpPr>
        <p:spPr>
          <a:xfrm>
            <a:off x="1681439" y="2781300"/>
            <a:ext cx="13863361" cy="3046988"/>
          </a:xfrm>
          <a:prstGeom prst="rect">
            <a:avLst/>
          </a:prstGeom>
        </p:spPr>
        <p:txBody>
          <a:bodyPr wrap="square">
            <a:spAutoFit/>
          </a:bodyPr>
          <a:lstStyle/>
          <a:p>
            <a:pPr marL="457200" indent="-457200">
              <a:buAutoNum type="arabicPeriod"/>
            </a:pPr>
            <a:r>
              <a:rPr lang="en-US" sz="2400" dirty="0"/>
              <a:t>Cross-platform recommendation system from Facebook to </a:t>
            </a:r>
            <a:r>
              <a:rPr lang="en-US" sz="2400" dirty="0" err="1"/>
              <a:t>Instagram</a:t>
            </a:r>
            <a:r>
              <a:rPr lang="en-US" sz="2400" dirty="0"/>
              <a:t>: </a:t>
            </a:r>
            <a:r>
              <a:rPr lang="en-US" sz="2400" dirty="0">
                <a:hlinkClick r:id="rId6"/>
              </a:rPr>
              <a:t>Click Here</a:t>
            </a:r>
            <a:endParaRPr lang="en-US" sz="2400" dirty="0"/>
          </a:p>
          <a:p>
            <a:pPr marL="457200" indent="-457200">
              <a:buAutoNum type="arabicPeriod"/>
            </a:pPr>
            <a:r>
              <a:rPr lang="en-US" sz="2400" dirty="0"/>
              <a:t>Filtering </a:t>
            </a:r>
            <a:r>
              <a:rPr lang="en-US" sz="2400" dirty="0" err="1"/>
              <a:t>Instagram</a:t>
            </a:r>
            <a:r>
              <a:rPr lang="en-US" sz="2400" dirty="0"/>
              <a:t> Hashtags Through Crowd tagging: </a:t>
            </a:r>
            <a:r>
              <a:rPr lang="en-US" sz="2400" dirty="0">
                <a:hlinkClick r:id="rId7"/>
              </a:rPr>
              <a:t>Click Here</a:t>
            </a:r>
            <a:endParaRPr lang="en-US" sz="2400" dirty="0"/>
          </a:p>
          <a:p>
            <a:pPr marL="457200" indent="-457200">
              <a:buAutoNum type="arabicPeriod"/>
            </a:pPr>
            <a:r>
              <a:rPr lang="en-US" sz="2400" dirty="0"/>
              <a:t>Tourism Recommender System using Machine Learning Based on User's Public </a:t>
            </a:r>
            <a:r>
              <a:rPr lang="en-US" sz="2400" dirty="0" err="1"/>
              <a:t>Instagram</a:t>
            </a:r>
            <a:r>
              <a:rPr lang="en-US" sz="2400" dirty="0"/>
              <a:t> Photos: </a:t>
            </a:r>
            <a:r>
              <a:rPr lang="en-US" sz="2400" dirty="0">
                <a:hlinkClick r:id="rId8"/>
              </a:rPr>
              <a:t>Click Here</a:t>
            </a:r>
            <a:endParaRPr lang="en-US" sz="2400" dirty="0"/>
          </a:p>
          <a:p>
            <a:pPr marL="457200" indent="-457200">
              <a:buAutoNum type="arabicPeriod"/>
            </a:pPr>
            <a:r>
              <a:rPr lang="en-IN" sz="2400" dirty="0"/>
              <a:t>Movie Account Recommendation on </a:t>
            </a:r>
            <a:r>
              <a:rPr lang="en-IN" sz="2400" dirty="0" err="1"/>
              <a:t>Instagram</a:t>
            </a:r>
            <a:r>
              <a:rPr lang="en-US" sz="2400" dirty="0"/>
              <a:t>: </a:t>
            </a:r>
            <a:r>
              <a:rPr lang="en-US" sz="2400" dirty="0">
                <a:hlinkClick r:id="rId9"/>
              </a:rPr>
              <a:t>Click Here</a:t>
            </a:r>
            <a:endParaRPr lang="en-US" sz="2400" dirty="0"/>
          </a:p>
          <a:p>
            <a:pPr marL="457200" indent="-457200">
              <a:buFontTx/>
              <a:buAutoNum type="arabicPeriod"/>
            </a:pPr>
            <a:r>
              <a:rPr lang="en-US" sz="2400" dirty="0"/>
              <a:t>Two tower neural network is an actual network model that is used inside </a:t>
            </a:r>
            <a:r>
              <a:rPr lang="en-US" sz="2400" dirty="0" err="1"/>
              <a:t>instagram</a:t>
            </a:r>
            <a:r>
              <a:rPr lang="en-US" sz="2400" dirty="0"/>
              <a:t> in real time:</a:t>
            </a:r>
            <a:r>
              <a:rPr lang="en-IN" sz="2400" u="sng" dirty="0">
                <a:hlinkClick r:id="rId10"/>
              </a:rPr>
              <a:t>Click Here</a:t>
            </a:r>
            <a:endParaRPr lang="en-IN" sz="2400" u="sng" dirty="0"/>
          </a:p>
          <a:p>
            <a:pPr marL="457200" indent="-457200">
              <a:buFontTx/>
              <a:buAutoNum type="arabicPeriod"/>
            </a:pPr>
            <a:r>
              <a:rPr lang="en-US" sz="2400" dirty="0"/>
              <a:t>How </a:t>
            </a:r>
            <a:r>
              <a:rPr lang="en-US" sz="2400" dirty="0" err="1"/>
              <a:t>instagram</a:t>
            </a:r>
            <a:r>
              <a:rPr lang="en-US" sz="2400" dirty="0"/>
              <a:t> works the ranking:</a:t>
            </a:r>
            <a:r>
              <a:rPr lang="en-IN" sz="2400" u="sng" dirty="0">
                <a:hlinkClick r:id="rId11"/>
              </a:rPr>
              <a:t>Click Here</a:t>
            </a:r>
            <a:endParaRPr lang="en-IN" sz="2400" dirty="0"/>
          </a:p>
          <a:p>
            <a:pPr marL="457200" indent="-457200">
              <a:buFontTx/>
              <a:buAutoNum type="arabicPeriod"/>
            </a:pPr>
            <a:endParaRPr lang="en-IN" sz="2400"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6601279" cy="10287000"/>
            <a:chOff x="0" y="0"/>
            <a:chExt cx="1738608" cy="2709333"/>
          </a:xfrm>
        </p:grpSpPr>
        <p:sp>
          <p:nvSpPr>
            <p:cNvPr id="3" name="Freeform 3"/>
            <p:cNvSpPr/>
            <p:nvPr/>
          </p:nvSpPr>
          <p:spPr>
            <a:xfrm>
              <a:off x="0" y="0"/>
              <a:ext cx="1738608" cy="2709333"/>
            </a:xfrm>
            <a:custGeom>
              <a:avLst/>
              <a:gdLst/>
              <a:ahLst/>
              <a:cxnLst/>
              <a:rect l="l" t="t" r="r" b="b"/>
              <a:pathLst>
                <a:path w="1738608" h="2709333">
                  <a:moveTo>
                    <a:pt x="0" y="0"/>
                  </a:moveTo>
                  <a:lnTo>
                    <a:pt x="1738608" y="0"/>
                  </a:lnTo>
                  <a:lnTo>
                    <a:pt x="1738608" y="2709333"/>
                  </a:lnTo>
                  <a:lnTo>
                    <a:pt x="0" y="2709333"/>
                  </a:lnTo>
                  <a:close/>
                </a:path>
              </a:pathLst>
            </a:custGeom>
            <a:solidFill>
              <a:srgbClr val="FFFFFF"/>
            </a:solidFill>
          </p:spPr>
        </p:sp>
        <p:sp>
          <p:nvSpPr>
            <p:cNvPr id="4" name="TextBox 4"/>
            <p:cNvSpPr txBox="1"/>
            <p:nvPr/>
          </p:nvSpPr>
          <p:spPr>
            <a:xfrm>
              <a:off x="0" y="-38100"/>
              <a:ext cx="1738608" cy="2747433"/>
            </a:xfrm>
            <a:prstGeom prst="rect">
              <a:avLst/>
            </a:prstGeom>
          </p:spPr>
          <p:txBody>
            <a:bodyPr lIns="50800" tIns="50800" rIns="50800" bIns="50800" rtlCol="0" anchor="ctr"/>
            <a:lstStyle/>
            <a:p>
              <a:pPr algn="ctr">
                <a:lnSpc>
                  <a:spcPts val="2100"/>
                </a:lnSpc>
              </a:pPr>
              <a:endParaRPr/>
            </a:p>
          </p:txBody>
        </p:sp>
      </p:grpSp>
      <p:graphicFrame>
        <p:nvGraphicFramePr>
          <p:cNvPr id="5" name="Table 5"/>
          <p:cNvGraphicFramePr>
            <a:graphicFrameLocks noGrp="1"/>
          </p:cNvGraphicFramePr>
          <p:nvPr/>
        </p:nvGraphicFramePr>
        <p:xfrm>
          <a:off x="6601279" y="-51642"/>
          <a:ext cx="11696246" cy="10399810"/>
        </p:xfrm>
        <a:graphic>
          <a:graphicData uri="http://schemas.openxmlformats.org/drawingml/2006/table">
            <a:tbl>
              <a:tblPr/>
              <a:tblGrid>
                <a:gridCol w="5848123">
                  <a:extLst>
                    <a:ext uri="{9D8B030D-6E8A-4147-A177-3AD203B41FA5}">
                      <a16:colId xmlns:a16="http://schemas.microsoft.com/office/drawing/2014/main" val="20000"/>
                    </a:ext>
                  </a:extLst>
                </a:gridCol>
                <a:gridCol w="5848123">
                  <a:extLst>
                    <a:ext uri="{9D8B030D-6E8A-4147-A177-3AD203B41FA5}">
                      <a16:colId xmlns:a16="http://schemas.microsoft.com/office/drawing/2014/main" val="20001"/>
                    </a:ext>
                  </a:extLst>
                </a:gridCol>
              </a:tblGrid>
              <a:tr h="2569930">
                <a:tc>
                  <a:txBody>
                    <a:bodyPr/>
                    <a:lstStyle/>
                    <a:p>
                      <a:pPr algn="ctr">
                        <a:lnSpc>
                          <a:spcPts val="4200"/>
                        </a:lnSpc>
                        <a:defRPr/>
                      </a:pPr>
                      <a:r>
                        <a:rPr lang="en-US" sz="3000" dirty="0">
                          <a:solidFill>
                            <a:srgbClr val="FFFFFF"/>
                          </a:solidFill>
                          <a:latin typeface="Times New Roman Bold"/>
                        </a:rPr>
                        <a:t>Abstract</a:t>
                      </a:r>
                      <a:endParaRPr lang="en-US" sz="1100" dirty="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solidFill>
                      <a:srgbClr val="061237"/>
                    </a:solidFill>
                  </a:tcPr>
                </a:tc>
                <a:tc>
                  <a:txBody>
                    <a:bodyPr/>
                    <a:lstStyle/>
                    <a:p>
                      <a:pPr algn="ctr">
                        <a:lnSpc>
                          <a:spcPts val="4200"/>
                        </a:lnSpc>
                        <a:defRPr/>
                      </a:pPr>
                      <a:r>
                        <a:rPr lang="en-US" sz="3000">
                          <a:solidFill>
                            <a:srgbClr val="1B4444"/>
                          </a:solidFill>
                          <a:latin typeface="Times New Roman Bold"/>
                        </a:rPr>
                        <a:t>Introduction</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tcPr>
                </a:tc>
                <a:extLst>
                  <a:ext uri="{0D108BD9-81ED-4DB2-BD59-A6C34878D82A}">
                    <a16:rowId xmlns:a16="http://schemas.microsoft.com/office/drawing/2014/main" val="10000"/>
                  </a:ext>
                </a:extLst>
              </a:tr>
              <a:tr h="2569930">
                <a:tc>
                  <a:txBody>
                    <a:bodyPr/>
                    <a:lstStyle/>
                    <a:p>
                      <a:pPr algn="ctr">
                        <a:lnSpc>
                          <a:spcPts val="4200"/>
                        </a:lnSpc>
                        <a:defRPr/>
                      </a:pPr>
                      <a:r>
                        <a:rPr lang="en-US" sz="3000">
                          <a:solidFill>
                            <a:srgbClr val="1B4444"/>
                          </a:solidFill>
                          <a:latin typeface="Times New Roman Bold"/>
                        </a:rPr>
                        <a:t>Related Work</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tcPr>
                </a:tc>
                <a:tc>
                  <a:txBody>
                    <a:bodyPr/>
                    <a:lstStyle/>
                    <a:p>
                      <a:pPr algn="ctr">
                        <a:lnSpc>
                          <a:spcPts val="4200"/>
                        </a:lnSpc>
                        <a:defRPr/>
                      </a:pPr>
                      <a:r>
                        <a:rPr lang="en-US" sz="3000">
                          <a:solidFill>
                            <a:srgbClr val="FFFFFF"/>
                          </a:solidFill>
                          <a:latin typeface="Times New Roman Bold"/>
                        </a:rPr>
                        <a:t>Proposed Work</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solidFill>
                      <a:srgbClr val="061237"/>
                    </a:solidFill>
                  </a:tcPr>
                </a:tc>
                <a:extLst>
                  <a:ext uri="{0D108BD9-81ED-4DB2-BD59-A6C34878D82A}">
                    <a16:rowId xmlns:a16="http://schemas.microsoft.com/office/drawing/2014/main" val="10001"/>
                  </a:ext>
                </a:extLst>
              </a:tr>
              <a:tr h="2569930">
                <a:tc>
                  <a:txBody>
                    <a:bodyPr/>
                    <a:lstStyle/>
                    <a:p>
                      <a:pPr algn="ctr">
                        <a:lnSpc>
                          <a:spcPts val="4200"/>
                        </a:lnSpc>
                        <a:defRPr/>
                      </a:pPr>
                      <a:r>
                        <a:rPr lang="en-US" sz="3000">
                          <a:solidFill>
                            <a:srgbClr val="FFFFFF"/>
                          </a:solidFill>
                          <a:latin typeface="Times New Roman Bold"/>
                        </a:rPr>
                        <a:t>Implementation &amp; Methodlogy</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solidFill>
                      <a:srgbClr val="061237"/>
                    </a:solidFill>
                  </a:tcPr>
                </a:tc>
                <a:tc>
                  <a:txBody>
                    <a:bodyPr/>
                    <a:lstStyle/>
                    <a:p>
                      <a:pPr algn="ctr">
                        <a:lnSpc>
                          <a:spcPts val="4200"/>
                        </a:lnSpc>
                        <a:defRPr/>
                      </a:pPr>
                      <a:r>
                        <a:rPr lang="en-US" sz="3000">
                          <a:solidFill>
                            <a:srgbClr val="1B4444"/>
                          </a:solidFill>
                          <a:latin typeface="Times New Roman Bold"/>
                        </a:rPr>
                        <a:t>Results</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tcPr>
                </a:tc>
                <a:extLst>
                  <a:ext uri="{0D108BD9-81ED-4DB2-BD59-A6C34878D82A}">
                    <a16:rowId xmlns:a16="http://schemas.microsoft.com/office/drawing/2014/main" val="10002"/>
                  </a:ext>
                </a:extLst>
              </a:tr>
              <a:tr h="2690020">
                <a:tc>
                  <a:txBody>
                    <a:bodyPr/>
                    <a:lstStyle/>
                    <a:p>
                      <a:pPr algn="ctr">
                        <a:lnSpc>
                          <a:spcPts val="4200"/>
                        </a:lnSpc>
                        <a:defRPr/>
                      </a:pPr>
                      <a:r>
                        <a:rPr lang="en-US" sz="3000">
                          <a:solidFill>
                            <a:srgbClr val="1B4444"/>
                          </a:solidFill>
                          <a:latin typeface="Times New Roman Bold"/>
                        </a:rPr>
                        <a:t>Conclusion &amp; Future Work</a:t>
                      </a:r>
                      <a:endParaRPr lang="en-US" sz="110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tcPr>
                </a:tc>
                <a:tc>
                  <a:txBody>
                    <a:bodyPr/>
                    <a:lstStyle/>
                    <a:p>
                      <a:pPr algn="ctr">
                        <a:lnSpc>
                          <a:spcPts val="9799"/>
                        </a:lnSpc>
                        <a:defRPr/>
                      </a:pPr>
                      <a:r>
                        <a:rPr lang="en-US" sz="6999" dirty="0">
                          <a:solidFill>
                            <a:srgbClr val="FFFFFF"/>
                          </a:solidFill>
                          <a:latin typeface="Times New Roman Bold"/>
                        </a:rPr>
                        <a:t>Any Queries?</a:t>
                      </a:r>
                      <a:endParaRPr lang="en-US" sz="1100" dirty="0"/>
                    </a:p>
                  </a:txBody>
                  <a:tcPr marL="190500" marR="190500" marT="190500" marB="190500" anchor="ctr">
                    <a:lnL w="19050" cap="flat" cmpd="sng" algn="ctr">
                      <a:solidFill>
                        <a:srgbClr val="1B4444"/>
                      </a:solidFill>
                      <a:prstDash val="solid"/>
                      <a:round/>
                      <a:headEnd type="none" w="med" len="med"/>
                      <a:tailEnd type="none" w="med" len="med"/>
                    </a:lnL>
                    <a:lnR w="19050" cap="flat" cmpd="sng" algn="ctr">
                      <a:solidFill>
                        <a:srgbClr val="1B4444"/>
                      </a:solidFill>
                      <a:prstDash val="solid"/>
                      <a:round/>
                      <a:headEnd type="none" w="med" len="med"/>
                      <a:tailEnd type="none" w="med" len="med"/>
                    </a:lnR>
                    <a:lnT w="19050" cap="flat" cmpd="sng" algn="ctr">
                      <a:solidFill>
                        <a:srgbClr val="1B4444"/>
                      </a:solidFill>
                      <a:prstDash val="solid"/>
                      <a:round/>
                      <a:headEnd type="none" w="med" len="med"/>
                      <a:tailEnd type="none" w="med" len="med"/>
                    </a:lnT>
                    <a:lnB w="19050" cap="flat" cmpd="sng" algn="ctr">
                      <a:solidFill>
                        <a:srgbClr val="1B4444"/>
                      </a:solidFill>
                      <a:prstDash val="solid"/>
                      <a:round/>
                      <a:headEnd type="none" w="med" len="med"/>
                      <a:tailEnd type="none" w="med" len="med"/>
                    </a:lnB>
                    <a:solidFill>
                      <a:srgbClr val="061237"/>
                    </a:solidFill>
                  </a:tcPr>
                </a:tc>
                <a:extLst>
                  <a:ext uri="{0D108BD9-81ED-4DB2-BD59-A6C34878D82A}">
                    <a16:rowId xmlns:a16="http://schemas.microsoft.com/office/drawing/2014/main" val="10003"/>
                  </a:ext>
                </a:extLst>
              </a:tr>
            </a:tbl>
          </a:graphicData>
        </a:graphic>
      </p:graphicFrame>
      <p:sp>
        <p:nvSpPr>
          <p:cNvPr id="6" name="Freeform 6"/>
          <p:cNvSpPr/>
          <p:nvPr/>
        </p:nvSpPr>
        <p:spPr>
          <a:xfrm>
            <a:off x="1677415" y="2252986"/>
            <a:ext cx="3549258" cy="2386876"/>
          </a:xfrm>
          <a:custGeom>
            <a:avLst/>
            <a:gdLst/>
            <a:ahLst/>
            <a:cxnLst/>
            <a:rect l="l" t="t" r="r" b="b"/>
            <a:pathLst>
              <a:path w="3549258" h="2386876">
                <a:moveTo>
                  <a:pt x="0" y="0"/>
                </a:moveTo>
                <a:lnTo>
                  <a:pt x="3549258" y="0"/>
                </a:lnTo>
                <a:lnTo>
                  <a:pt x="3549258" y="2386876"/>
                </a:lnTo>
                <a:lnTo>
                  <a:pt x="0" y="2386876"/>
                </a:lnTo>
                <a:lnTo>
                  <a:pt x="0" y="0"/>
                </a:lnTo>
                <a:close/>
              </a:path>
            </a:pathLst>
          </a:custGeom>
          <a:blipFill>
            <a:blip r:embed="rId2"/>
            <a:stretch>
              <a:fillRect/>
            </a:stretch>
          </a:blipFill>
        </p:spPr>
      </p:sp>
      <p:sp>
        <p:nvSpPr>
          <p:cNvPr id="7" name="Freeform 7"/>
          <p:cNvSpPr/>
          <p:nvPr/>
        </p:nvSpPr>
        <p:spPr>
          <a:xfrm>
            <a:off x="2067485" y="5258987"/>
            <a:ext cx="2769118" cy="2769118"/>
          </a:xfrm>
          <a:custGeom>
            <a:avLst/>
            <a:gdLst/>
            <a:ahLst/>
            <a:cxnLst/>
            <a:rect l="l" t="t" r="r" b="b"/>
            <a:pathLst>
              <a:path w="2769118" h="2769118">
                <a:moveTo>
                  <a:pt x="0" y="0"/>
                </a:moveTo>
                <a:lnTo>
                  <a:pt x="2769118" y="0"/>
                </a:lnTo>
                <a:lnTo>
                  <a:pt x="2769118" y="2769118"/>
                </a:lnTo>
                <a:lnTo>
                  <a:pt x="0" y="2769118"/>
                </a:lnTo>
                <a:lnTo>
                  <a:pt x="0" y="0"/>
                </a:lnTo>
                <a:close/>
              </a:path>
            </a:pathLst>
          </a:custGeom>
          <a:blipFill>
            <a:blip r:embed="rId3"/>
            <a:stretch>
              <a:fillRect/>
            </a:stretch>
          </a:blipFill>
        </p:spPr>
      </p:sp>
      <p:sp>
        <p:nvSpPr>
          <p:cNvPr id="8" name="TextBox 8"/>
          <p:cNvSpPr txBox="1"/>
          <p:nvPr/>
        </p:nvSpPr>
        <p:spPr>
          <a:xfrm>
            <a:off x="1028700" y="781050"/>
            <a:ext cx="4582996" cy="852697"/>
          </a:xfrm>
          <a:prstGeom prst="rect">
            <a:avLst/>
          </a:prstGeom>
        </p:spPr>
        <p:txBody>
          <a:bodyPr lIns="0" tIns="0" rIns="0" bIns="0" rtlCol="0" anchor="t">
            <a:spAutoFit/>
          </a:bodyPr>
          <a:lstStyle/>
          <a:p>
            <a:pPr marL="0" lvl="0" indent="0" algn="ctr">
              <a:lnSpc>
                <a:spcPts val="6559"/>
              </a:lnSpc>
            </a:pPr>
            <a:r>
              <a:rPr lang="en-US" sz="3999" spc="239" dirty="0">
                <a:solidFill>
                  <a:srgbClr val="1B4444"/>
                </a:solidFill>
                <a:latin typeface="Times New Roman Bold"/>
              </a:rPr>
              <a:t>SUMMARY</a:t>
            </a:r>
          </a:p>
        </p:txBody>
      </p:sp>
      <p:sp>
        <p:nvSpPr>
          <p:cNvPr id="9" name="TextBox 9"/>
          <p:cNvSpPr txBox="1"/>
          <p:nvPr/>
        </p:nvSpPr>
        <p:spPr>
          <a:xfrm>
            <a:off x="1028700" y="9239250"/>
            <a:ext cx="548311" cy="273604"/>
          </a:xfrm>
          <a:prstGeom prst="rect">
            <a:avLst/>
          </a:prstGeom>
        </p:spPr>
        <p:txBody>
          <a:bodyPr lIns="0" tIns="0" rIns="0" bIns="0" rtlCol="0" anchor="t">
            <a:spAutoFit/>
          </a:bodyPr>
          <a:lstStyle/>
          <a:p>
            <a:pPr marL="0" lvl="0" indent="0" algn="r">
              <a:lnSpc>
                <a:spcPts val="2210"/>
              </a:lnSpc>
              <a:spcBef>
                <a:spcPct val="0"/>
              </a:spcBef>
            </a:pPr>
            <a:r>
              <a:rPr lang="en-US" sz="1700">
                <a:solidFill>
                  <a:srgbClr val="1B4444"/>
                </a:solidFill>
                <a:latin typeface="Montserrat Classic Bold"/>
              </a:rPr>
              <a:t>12</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31" presetClass="entr" presetSubtype="0"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000" fill="hold"/>
                                        <p:tgtEl>
                                          <p:spTgt spid="6"/>
                                        </p:tgtEl>
                                        <p:attrNameLst>
                                          <p:attrName>ppt_w</p:attrName>
                                        </p:attrNameLst>
                                      </p:cBhvr>
                                      <p:tavLst>
                                        <p:tav tm="0">
                                          <p:val>
                                            <p:fltVal val="0"/>
                                          </p:val>
                                        </p:tav>
                                        <p:tav tm="100000">
                                          <p:val>
                                            <p:strVal val="#ppt_w"/>
                                          </p:val>
                                        </p:tav>
                                      </p:tavLst>
                                    </p:anim>
                                    <p:anim calcmode="lin" valueType="num">
                                      <p:cBhvr>
                                        <p:cTn id="13" dur="1000" fill="hold"/>
                                        <p:tgtEl>
                                          <p:spTgt spid="6"/>
                                        </p:tgtEl>
                                        <p:attrNameLst>
                                          <p:attrName>ppt_h</p:attrName>
                                        </p:attrNameLst>
                                      </p:cBhvr>
                                      <p:tavLst>
                                        <p:tav tm="0">
                                          <p:val>
                                            <p:fltVal val="0"/>
                                          </p:val>
                                        </p:tav>
                                        <p:tav tm="100000">
                                          <p:val>
                                            <p:strVal val="#ppt_h"/>
                                          </p:val>
                                        </p:tav>
                                      </p:tavLst>
                                    </p:anim>
                                    <p:anim calcmode="lin" valueType="num">
                                      <p:cBhvr>
                                        <p:cTn id="14" dur="1000" fill="hold"/>
                                        <p:tgtEl>
                                          <p:spTgt spid="6"/>
                                        </p:tgtEl>
                                        <p:attrNameLst>
                                          <p:attrName>style.rotation</p:attrName>
                                        </p:attrNameLst>
                                      </p:cBhvr>
                                      <p:tavLst>
                                        <p:tav tm="0">
                                          <p:val>
                                            <p:fltVal val="90"/>
                                          </p:val>
                                        </p:tav>
                                        <p:tav tm="100000">
                                          <p:val>
                                            <p:fltVal val="0"/>
                                          </p:val>
                                        </p:tav>
                                      </p:tavLst>
                                    </p:anim>
                                    <p:animEffect transition="in" filter="fade">
                                      <p:cBhvr>
                                        <p:cTn id="15" dur="1000"/>
                                        <p:tgtEl>
                                          <p:spTgt spid="6"/>
                                        </p:tgtEl>
                                      </p:cBhvr>
                                    </p:animEffect>
                                  </p:childTnLst>
                                </p:cTn>
                              </p:par>
                              <p:par>
                                <p:cTn id="16" presetID="31"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p:cTn id="18" dur="1000" fill="hold"/>
                                        <p:tgtEl>
                                          <p:spTgt spid="7"/>
                                        </p:tgtEl>
                                        <p:attrNameLst>
                                          <p:attrName>ppt_w</p:attrName>
                                        </p:attrNameLst>
                                      </p:cBhvr>
                                      <p:tavLst>
                                        <p:tav tm="0">
                                          <p:val>
                                            <p:fltVal val="0"/>
                                          </p:val>
                                        </p:tav>
                                        <p:tav tm="100000">
                                          <p:val>
                                            <p:strVal val="#ppt_w"/>
                                          </p:val>
                                        </p:tav>
                                      </p:tavLst>
                                    </p:anim>
                                    <p:anim calcmode="lin" valueType="num">
                                      <p:cBhvr>
                                        <p:cTn id="19" dur="1000" fill="hold"/>
                                        <p:tgtEl>
                                          <p:spTgt spid="7"/>
                                        </p:tgtEl>
                                        <p:attrNameLst>
                                          <p:attrName>ppt_h</p:attrName>
                                        </p:attrNameLst>
                                      </p:cBhvr>
                                      <p:tavLst>
                                        <p:tav tm="0">
                                          <p:val>
                                            <p:fltVal val="0"/>
                                          </p:val>
                                        </p:tav>
                                        <p:tav tm="100000">
                                          <p:val>
                                            <p:strVal val="#ppt_h"/>
                                          </p:val>
                                        </p:tav>
                                      </p:tavLst>
                                    </p:anim>
                                    <p:anim calcmode="lin" valueType="num">
                                      <p:cBhvr>
                                        <p:cTn id="20" dur="1000" fill="hold"/>
                                        <p:tgtEl>
                                          <p:spTgt spid="7"/>
                                        </p:tgtEl>
                                        <p:attrNameLst>
                                          <p:attrName>style.rotation</p:attrName>
                                        </p:attrNameLst>
                                      </p:cBhvr>
                                      <p:tavLst>
                                        <p:tav tm="0">
                                          <p:val>
                                            <p:fltVal val="90"/>
                                          </p:val>
                                        </p:tav>
                                        <p:tav tm="100000">
                                          <p:val>
                                            <p:fltVal val="0"/>
                                          </p:val>
                                        </p:tav>
                                      </p:tavLst>
                                    </p:anim>
                                    <p:animEffect transition="in" filter="fade">
                                      <p:cBhvr>
                                        <p:cTn id="21" dur="1000"/>
                                        <p:tgtEl>
                                          <p:spTgt spid="7"/>
                                        </p:tgtEl>
                                      </p:cBhvr>
                                    </p:animEffect>
                                  </p:childTnLst>
                                </p:cTn>
                              </p:par>
                              <p:par>
                                <p:cTn id="22" presetID="42" presetClass="entr" presetSubtype="0"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
        <p:nvSpPr>
          <p:cNvPr id="2" name="TextBox 2"/>
          <p:cNvSpPr txBox="1"/>
          <p:nvPr/>
        </p:nvSpPr>
        <p:spPr>
          <a:xfrm>
            <a:off x="1028700" y="3683147"/>
            <a:ext cx="3941118" cy="852697"/>
          </a:xfrm>
          <a:prstGeom prst="rect">
            <a:avLst/>
          </a:prstGeom>
        </p:spPr>
        <p:txBody>
          <a:bodyPr lIns="0" tIns="0" rIns="0" bIns="0" rtlCol="0" anchor="t">
            <a:spAutoFit/>
          </a:bodyPr>
          <a:lstStyle/>
          <a:p>
            <a:pPr algn="ctr">
              <a:lnSpc>
                <a:spcPts val="6559"/>
              </a:lnSpc>
            </a:pPr>
            <a:r>
              <a:rPr lang="en-US" sz="3999" spc="239" dirty="0">
                <a:solidFill>
                  <a:srgbClr val="061237"/>
                </a:solidFill>
                <a:latin typeface="Times New Roman Bold"/>
              </a:rPr>
              <a:t>Our Team</a:t>
            </a:r>
          </a:p>
        </p:txBody>
      </p:sp>
      <p:grpSp>
        <p:nvGrpSpPr>
          <p:cNvPr id="3" name="Group 3"/>
          <p:cNvGrpSpPr/>
          <p:nvPr/>
        </p:nvGrpSpPr>
        <p:grpSpPr>
          <a:xfrm>
            <a:off x="9423817" y="1028700"/>
            <a:ext cx="7835483" cy="8229600"/>
            <a:chOff x="0" y="0"/>
            <a:chExt cx="2063666" cy="2167467"/>
          </a:xfrm>
        </p:grpSpPr>
        <p:sp>
          <p:nvSpPr>
            <p:cNvPr id="4" name="Freeform 4"/>
            <p:cNvSpPr/>
            <p:nvPr/>
          </p:nvSpPr>
          <p:spPr>
            <a:xfrm>
              <a:off x="0" y="0"/>
              <a:ext cx="2063666" cy="2167467"/>
            </a:xfrm>
            <a:custGeom>
              <a:avLst/>
              <a:gdLst/>
              <a:ahLst/>
              <a:cxnLst/>
              <a:rect l="l" t="t" r="r" b="b"/>
              <a:pathLst>
                <a:path w="2063666" h="2167467">
                  <a:moveTo>
                    <a:pt x="0" y="0"/>
                  </a:moveTo>
                  <a:lnTo>
                    <a:pt x="2063666" y="0"/>
                  </a:lnTo>
                  <a:lnTo>
                    <a:pt x="2063666" y="2167467"/>
                  </a:lnTo>
                  <a:lnTo>
                    <a:pt x="0" y="2167467"/>
                  </a:lnTo>
                  <a:close/>
                </a:path>
              </a:pathLst>
            </a:custGeom>
            <a:solidFill>
              <a:srgbClr val="B6BCCE">
                <a:alpha val="19608"/>
              </a:srgbClr>
            </a:solidFill>
            <a:ln cap="sq">
              <a:noFill/>
              <a:prstDash val="solid"/>
              <a:miter/>
            </a:ln>
          </p:spPr>
        </p:sp>
        <p:sp>
          <p:nvSpPr>
            <p:cNvPr id="5" name="TextBox 5"/>
            <p:cNvSpPr txBox="1"/>
            <p:nvPr/>
          </p:nvSpPr>
          <p:spPr>
            <a:xfrm>
              <a:off x="0" y="-19050"/>
              <a:ext cx="2063666" cy="2186517"/>
            </a:xfrm>
            <a:prstGeom prst="rect">
              <a:avLst/>
            </a:prstGeom>
          </p:spPr>
          <p:txBody>
            <a:bodyPr lIns="50800" tIns="50800" rIns="50800" bIns="50800" rtlCol="0" anchor="ctr"/>
            <a:lstStyle/>
            <a:p>
              <a:pPr marL="0" lvl="0" indent="0" algn="ctr">
                <a:lnSpc>
                  <a:spcPts val="3024"/>
                </a:lnSpc>
                <a:spcBef>
                  <a:spcPct val="0"/>
                </a:spcBef>
              </a:pPr>
              <a:endParaRPr/>
            </a:p>
          </p:txBody>
        </p:sp>
      </p:grpSp>
      <p:grpSp>
        <p:nvGrpSpPr>
          <p:cNvPr id="6" name="Group 6"/>
          <p:cNvGrpSpPr/>
          <p:nvPr/>
        </p:nvGrpSpPr>
        <p:grpSpPr>
          <a:xfrm>
            <a:off x="8140223" y="723900"/>
            <a:ext cx="3958842" cy="2796058"/>
            <a:chOff x="0" y="0"/>
            <a:chExt cx="1191956" cy="841857"/>
          </a:xfrm>
        </p:grpSpPr>
        <p:sp>
          <p:nvSpPr>
            <p:cNvPr id="7" name="Freeform 7"/>
            <p:cNvSpPr/>
            <p:nvPr/>
          </p:nvSpPr>
          <p:spPr>
            <a:xfrm>
              <a:off x="0" y="0"/>
              <a:ext cx="1191956" cy="841857"/>
            </a:xfrm>
            <a:custGeom>
              <a:avLst/>
              <a:gdLst/>
              <a:ahLst/>
              <a:cxnLst/>
              <a:rect l="l" t="t" r="r" b="b"/>
              <a:pathLst>
                <a:path w="1191956" h="841857">
                  <a:moveTo>
                    <a:pt x="0" y="0"/>
                  </a:moveTo>
                  <a:lnTo>
                    <a:pt x="1191956" y="0"/>
                  </a:lnTo>
                  <a:lnTo>
                    <a:pt x="1191956" y="841857"/>
                  </a:lnTo>
                  <a:lnTo>
                    <a:pt x="0" y="841857"/>
                  </a:lnTo>
                  <a:close/>
                </a:path>
              </a:pathLst>
            </a:custGeom>
            <a:solidFill>
              <a:srgbClr val="FFFFFF"/>
            </a:solidFill>
          </p:spPr>
        </p:sp>
        <p:sp>
          <p:nvSpPr>
            <p:cNvPr id="8" name="TextBox 8"/>
            <p:cNvSpPr txBox="1"/>
            <p:nvPr/>
          </p:nvSpPr>
          <p:spPr>
            <a:xfrm>
              <a:off x="0" y="-85725"/>
              <a:ext cx="1191956" cy="927582"/>
            </a:xfrm>
            <a:prstGeom prst="rect">
              <a:avLst/>
            </a:prstGeom>
          </p:spPr>
          <p:txBody>
            <a:bodyPr lIns="50800" tIns="50800" rIns="50800" bIns="50800" rtlCol="0" anchor="ctr"/>
            <a:lstStyle/>
            <a:p>
              <a:pPr algn="ctr">
                <a:lnSpc>
                  <a:spcPts val="3060"/>
                </a:lnSpc>
              </a:pPr>
              <a:endParaRPr/>
            </a:p>
          </p:txBody>
        </p:sp>
      </p:grpSp>
      <p:grpSp>
        <p:nvGrpSpPr>
          <p:cNvPr id="9" name="Group 9"/>
          <p:cNvGrpSpPr/>
          <p:nvPr/>
        </p:nvGrpSpPr>
        <p:grpSpPr>
          <a:xfrm>
            <a:off x="8634636" y="1028700"/>
            <a:ext cx="1193893" cy="1193888"/>
            <a:chOff x="0" y="0"/>
            <a:chExt cx="6350000" cy="6349975"/>
          </a:xfrm>
        </p:grpSpPr>
        <p:sp>
          <p:nvSpPr>
            <p:cNvPr id="10" name="Freeform 10"/>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sp>
        <p:nvSpPr>
          <p:cNvPr id="11" name="TextBox 11"/>
          <p:cNvSpPr txBox="1"/>
          <p:nvPr/>
        </p:nvSpPr>
        <p:spPr>
          <a:xfrm>
            <a:off x="8634636" y="2476500"/>
            <a:ext cx="2970015" cy="800668"/>
          </a:xfrm>
          <a:prstGeom prst="rect">
            <a:avLst/>
          </a:prstGeom>
        </p:spPr>
        <p:txBody>
          <a:bodyPr lIns="0" tIns="0" rIns="0" bIns="0" rtlCol="0" anchor="t">
            <a:spAutoFit/>
          </a:bodyPr>
          <a:lstStyle/>
          <a:p>
            <a:pPr>
              <a:lnSpc>
                <a:spcPts val="3280"/>
              </a:lnSpc>
            </a:pPr>
            <a:r>
              <a:rPr lang="en-US" sz="2000" spc="120" dirty="0">
                <a:solidFill>
                  <a:srgbClr val="061237"/>
                </a:solidFill>
                <a:latin typeface="Times New Roman Bold"/>
              </a:rPr>
              <a:t>P. Aditya </a:t>
            </a:r>
            <a:r>
              <a:rPr lang="en-US" sz="2000" spc="120" dirty="0" err="1">
                <a:solidFill>
                  <a:srgbClr val="061237"/>
                </a:solidFill>
                <a:latin typeface="Times New Roman Bold"/>
              </a:rPr>
              <a:t>Goutam</a:t>
            </a:r>
            <a:endParaRPr lang="en-US" sz="2000" spc="120" dirty="0">
              <a:solidFill>
                <a:srgbClr val="061237"/>
              </a:solidFill>
              <a:latin typeface="Times New Roman Bold"/>
            </a:endParaRPr>
          </a:p>
          <a:p>
            <a:pPr>
              <a:lnSpc>
                <a:spcPts val="3280"/>
              </a:lnSpc>
            </a:pPr>
            <a:endParaRPr lang="en-US" sz="2000" spc="120" dirty="0">
              <a:solidFill>
                <a:srgbClr val="061237"/>
              </a:solidFill>
              <a:latin typeface="Times New Roman Bold"/>
            </a:endParaRPr>
          </a:p>
        </p:txBody>
      </p:sp>
      <p:grpSp>
        <p:nvGrpSpPr>
          <p:cNvPr id="12" name="Group 12"/>
          <p:cNvGrpSpPr/>
          <p:nvPr/>
        </p:nvGrpSpPr>
        <p:grpSpPr>
          <a:xfrm>
            <a:off x="12530578" y="723886"/>
            <a:ext cx="3958842" cy="2796058"/>
            <a:chOff x="0" y="0"/>
            <a:chExt cx="1191956" cy="841857"/>
          </a:xfrm>
        </p:grpSpPr>
        <p:sp>
          <p:nvSpPr>
            <p:cNvPr id="13" name="Freeform 13"/>
            <p:cNvSpPr/>
            <p:nvPr/>
          </p:nvSpPr>
          <p:spPr>
            <a:xfrm>
              <a:off x="0" y="0"/>
              <a:ext cx="1191956" cy="841857"/>
            </a:xfrm>
            <a:custGeom>
              <a:avLst/>
              <a:gdLst/>
              <a:ahLst/>
              <a:cxnLst/>
              <a:rect l="l" t="t" r="r" b="b"/>
              <a:pathLst>
                <a:path w="1191956" h="841857">
                  <a:moveTo>
                    <a:pt x="0" y="0"/>
                  </a:moveTo>
                  <a:lnTo>
                    <a:pt x="1191956" y="0"/>
                  </a:lnTo>
                  <a:lnTo>
                    <a:pt x="1191956" y="841857"/>
                  </a:lnTo>
                  <a:lnTo>
                    <a:pt x="0" y="841857"/>
                  </a:lnTo>
                  <a:close/>
                </a:path>
              </a:pathLst>
            </a:custGeom>
            <a:solidFill>
              <a:srgbClr val="FFFFFF"/>
            </a:solidFill>
          </p:spPr>
        </p:sp>
        <p:sp>
          <p:nvSpPr>
            <p:cNvPr id="14" name="TextBox 14"/>
            <p:cNvSpPr txBox="1"/>
            <p:nvPr/>
          </p:nvSpPr>
          <p:spPr>
            <a:xfrm>
              <a:off x="0" y="-85725"/>
              <a:ext cx="1191956" cy="927582"/>
            </a:xfrm>
            <a:prstGeom prst="rect">
              <a:avLst/>
            </a:prstGeom>
          </p:spPr>
          <p:txBody>
            <a:bodyPr lIns="50800" tIns="50800" rIns="50800" bIns="50800" rtlCol="0" anchor="ctr"/>
            <a:lstStyle/>
            <a:p>
              <a:pPr algn="ctr">
                <a:lnSpc>
                  <a:spcPts val="3060"/>
                </a:lnSpc>
              </a:pPr>
              <a:endParaRPr/>
            </a:p>
          </p:txBody>
        </p:sp>
      </p:grpSp>
      <p:grpSp>
        <p:nvGrpSpPr>
          <p:cNvPr id="15" name="Group 15"/>
          <p:cNvGrpSpPr/>
          <p:nvPr/>
        </p:nvGrpSpPr>
        <p:grpSpPr>
          <a:xfrm>
            <a:off x="13024991" y="1058005"/>
            <a:ext cx="1193893" cy="1193888"/>
            <a:chOff x="0" y="0"/>
            <a:chExt cx="6350000" cy="6349975"/>
          </a:xfrm>
        </p:grpSpPr>
        <p:sp>
          <p:nvSpPr>
            <p:cNvPr id="16" name="Freeform 1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grpSp>
        <p:nvGrpSpPr>
          <p:cNvPr id="17" name="Group 17"/>
          <p:cNvGrpSpPr/>
          <p:nvPr/>
        </p:nvGrpSpPr>
        <p:grpSpPr>
          <a:xfrm>
            <a:off x="8140223" y="4396951"/>
            <a:ext cx="3958842" cy="2796058"/>
            <a:chOff x="0" y="0"/>
            <a:chExt cx="1191956" cy="841857"/>
          </a:xfrm>
        </p:grpSpPr>
        <p:sp>
          <p:nvSpPr>
            <p:cNvPr id="18" name="Freeform 18"/>
            <p:cNvSpPr/>
            <p:nvPr/>
          </p:nvSpPr>
          <p:spPr>
            <a:xfrm>
              <a:off x="0" y="0"/>
              <a:ext cx="1191956" cy="841857"/>
            </a:xfrm>
            <a:custGeom>
              <a:avLst/>
              <a:gdLst/>
              <a:ahLst/>
              <a:cxnLst/>
              <a:rect l="l" t="t" r="r" b="b"/>
              <a:pathLst>
                <a:path w="1191956" h="841857">
                  <a:moveTo>
                    <a:pt x="0" y="0"/>
                  </a:moveTo>
                  <a:lnTo>
                    <a:pt x="1191956" y="0"/>
                  </a:lnTo>
                  <a:lnTo>
                    <a:pt x="1191956" y="841857"/>
                  </a:lnTo>
                  <a:lnTo>
                    <a:pt x="0" y="841857"/>
                  </a:lnTo>
                  <a:close/>
                </a:path>
              </a:pathLst>
            </a:custGeom>
            <a:solidFill>
              <a:srgbClr val="FFFFFF"/>
            </a:solidFill>
          </p:spPr>
        </p:sp>
        <p:sp>
          <p:nvSpPr>
            <p:cNvPr id="19" name="TextBox 19"/>
            <p:cNvSpPr txBox="1"/>
            <p:nvPr/>
          </p:nvSpPr>
          <p:spPr>
            <a:xfrm>
              <a:off x="0" y="-85725"/>
              <a:ext cx="1191956" cy="927582"/>
            </a:xfrm>
            <a:prstGeom prst="rect">
              <a:avLst/>
            </a:prstGeom>
          </p:spPr>
          <p:txBody>
            <a:bodyPr lIns="50800" tIns="50800" rIns="50800" bIns="50800" rtlCol="0" anchor="ctr"/>
            <a:lstStyle/>
            <a:p>
              <a:pPr algn="ctr">
                <a:lnSpc>
                  <a:spcPts val="3060"/>
                </a:lnSpc>
              </a:pPr>
              <a:endParaRPr/>
            </a:p>
          </p:txBody>
        </p:sp>
      </p:grpSp>
      <p:grpSp>
        <p:nvGrpSpPr>
          <p:cNvPr id="20" name="Group 20"/>
          <p:cNvGrpSpPr/>
          <p:nvPr/>
        </p:nvGrpSpPr>
        <p:grpSpPr>
          <a:xfrm>
            <a:off x="8634636" y="4863104"/>
            <a:ext cx="1193893" cy="1193888"/>
            <a:chOff x="0" y="0"/>
            <a:chExt cx="6350000" cy="6349975"/>
          </a:xfrm>
        </p:grpSpPr>
        <p:sp>
          <p:nvSpPr>
            <p:cNvPr id="21" name="Freeform 21"/>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grpSp>
        <p:nvGrpSpPr>
          <p:cNvPr id="22" name="Group 22"/>
          <p:cNvGrpSpPr/>
          <p:nvPr/>
        </p:nvGrpSpPr>
        <p:grpSpPr>
          <a:xfrm>
            <a:off x="12530578" y="4377901"/>
            <a:ext cx="3958842" cy="2796058"/>
            <a:chOff x="0" y="0"/>
            <a:chExt cx="1191956" cy="841857"/>
          </a:xfrm>
        </p:grpSpPr>
        <p:sp>
          <p:nvSpPr>
            <p:cNvPr id="23" name="Freeform 23"/>
            <p:cNvSpPr/>
            <p:nvPr/>
          </p:nvSpPr>
          <p:spPr>
            <a:xfrm>
              <a:off x="0" y="0"/>
              <a:ext cx="1191956" cy="841857"/>
            </a:xfrm>
            <a:custGeom>
              <a:avLst/>
              <a:gdLst/>
              <a:ahLst/>
              <a:cxnLst/>
              <a:rect l="l" t="t" r="r" b="b"/>
              <a:pathLst>
                <a:path w="1191956" h="841857">
                  <a:moveTo>
                    <a:pt x="0" y="0"/>
                  </a:moveTo>
                  <a:lnTo>
                    <a:pt x="1191956" y="0"/>
                  </a:lnTo>
                  <a:lnTo>
                    <a:pt x="1191956" y="841857"/>
                  </a:lnTo>
                  <a:lnTo>
                    <a:pt x="0" y="841857"/>
                  </a:lnTo>
                  <a:close/>
                </a:path>
              </a:pathLst>
            </a:custGeom>
            <a:solidFill>
              <a:srgbClr val="FFFFFF"/>
            </a:solidFill>
          </p:spPr>
        </p:sp>
        <p:sp>
          <p:nvSpPr>
            <p:cNvPr id="24" name="TextBox 24"/>
            <p:cNvSpPr txBox="1"/>
            <p:nvPr/>
          </p:nvSpPr>
          <p:spPr>
            <a:xfrm>
              <a:off x="0" y="-85725"/>
              <a:ext cx="1191956" cy="927582"/>
            </a:xfrm>
            <a:prstGeom prst="rect">
              <a:avLst/>
            </a:prstGeom>
          </p:spPr>
          <p:txBody>
            <a:bodyPr lIns="50800" tIns="50800" rIns="50800" bIns="50800" rtlCol="0" anchor="ctr"/>
            <a:lstStyle/>
            <a:p>
              <a:pPr algn="ctr">
                <a:lnSpc>
                  <a:spcPts val="3060"/>
                </a:lnSpc>
              </a:pPr>
              <a:endParaRPr/>
            </a:p>
          </p:txBody>
        </p:sp>
      </p:grpSp>
      <p:grpSp>
        <p:nvGrpSpPr>
          <p:cNvPr id="25" name="Group 25"/>
          <p:cNvGrpSpPr/>
          <p:nvPr/>
        </p:nvGrpSpPr>
        <p:grpSpPr>
          <a:xfrm>
            <a:off x="13024991" y="4655247"/>
            <a:ext cx="1193893" cy="1193888"/>
            <a:chOff x="0" y="0"/>
            <a:chExt cx="6350000" cy="6349975"/>
          </a:xfrm>
        </p:grpSpPr>
        <p:sp>
          <p:nvSpPr>
            <p:cNvPr id="26" name="Freeform 26"/>
            <p:cNvSpPr/>
            <p:nvPr/>
          </p:nvSpPr>
          <p:spPr>
            <a:xfrm>
              <a:off x="0" y="0"/>
              <a:ext cx="6350000" cy="6349975"/>
            </a:xfrm>
            <a:custGeom>
              <a:avLst/>
              <a:gdLst/>
              <a:ahLst/>
              <a:cxnLst/>
              <a:rect l="l" t="t" r="r" b="b"/>
              <a:pathLst>
                <a:path w="6350000" h="6349975">
                  <a:moveTo>
                    <a:pt x="6350000" y="3175025"/>
                  </a:moveTo>
                  <a:cubicBezTo>
                    <a:pt x="6350000" y="4928451"/>
                    <a:pt x="4928476" y="6349975"/>
                    <a:pt x="3175000" y="6349975"/>
                  </a:cubicBezTo>
                  <a:cubicBezTo>
                    <a:pt x="1421498" y="6349975"/>
                    <a:pt x="0" y="4928451"/>
                    <a:pt x="0" y="3175025"/>
                  </a:cubicBezTo>
                  <a:cubicBezTo>
                    <a:pt x="0" y="1421511"/>
                    <a:pt x="1421498" y="0"/>
                    <a:pt x="3175000" y="0"/>
                  </a:cubicBezTo>
                  <a:cubicBezTo>
                    <a:pt x="4928502" y="0"/>
                    <a:pt x="6350000" y="1421511"/>
                    <a:pt x="6350000" y="3175025"/>
                  </a:cubicBezTo>
                  <a:close/>
                </a:path>
              </a:pathLst>
            </a:custGeom>
            <a:solidFill>
              <a:srgbClr val="000000">
                <a:alpha val="0"/>
              </a:srgbClr>
            </a:solidFill>
            <a:ln w="12700">
              <a:solidFill>
                <a:srgbClr val="000000"/>
              </a:solidFill>
            </a:ln>
          </p:spPr>
        </p:sp>
      </p:grpSp>
      <p:sp>
        <p:nvSpPr>
          <p:cNvPr id="27" name="Freeform 27"/>
          <p:cNvSpPr/>
          <p:nvPr/>
        </p:nvSpPr>
        <p:spPr>
          <a:xfrm>
            <a:off x="-2410917" y="8016208"/>
            <a:ext cx="4092356" cy="4114800"/>
          </a:xfrm>
          <a:custGeom>
            <a:avLst/>
            <a:gdLst/>
            <a:ahLst/>
            <a:cxnLst/>
            <a:rect l="l" t="t" r="r" b="b"/>
            <a:pathLst>
              <a:path w="4092356" h="4114800">
                <a:moveTo>
                  <a:pt x="0" y="0"/>
                </a:moveTo>
                <a:lnTo>
                  <a:pt x="4092356" y="0"/>
                </a:lnTo>
                <a:lnTo>
                  <a:pt x="4092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8634636" y="6232378"/>
            <a:ext cx="2970015" cy="800668"/>
          </a:xfrm>
          <a:prstGeom prst="rect">
            <a:avLst/>
          </a:prstGeom>
        </p:spPr>
        <p:txBody>
          <a:bodyPr lIns="0" tIns="0" rIns="0" bIns="0" rtlCol="0" anchor="t">
            <a:spAutoFit/>
          </a:bodyPr>
          <a:lstStyle/>
          <a:p>
            <a:pPr>
              <a:lnSpc>
                <a:spcPts val="3280"/>
              </a:lnSpc>
            </a:pPr>
            <a:r>
              <a:rPr lang="en-US" sz="2000" spc="120" dirty="0">
                <a:solidFill>
                  <a:srgbClr val="061237"/>
                </a:solidFill>
                <a:latin typeface="Times New Roman Bold"/>
              </a:rPr>
              <a:t>T. </a:t>
            </a:r>
            <a:r>
              <a:rPr lang="en-US" sz="2000" spc="120" dirty="0" err="1">
                <a:solidFill>
                  <a:srgbClr val="061237"/>
                </a:solidFill>
                <a:latin typeface="Times New Roman Bold"/>
              </a:rPr>
              <a:t>Damayanthi</a:t>
            </a:r>
            <a:endParaRPr lang="en-US" sz="2000" spc="120" dirty="0">
              <a:solidFill>
                <a:srgbClr val="061237"/>
              </a:solidFill>
              <a:latin typeface="Times New Roman Bold"/>
            </a:endParaRPr>
          </a:p>
          <a:p>
            <a:pPr>
              <a:lnSpc>
                <a:spcPts val="3280"/>
              </a:lnSpc>
            </a:pPr>
            <a:endParaRPr lang="en-US" sz="2000" spc="120" dirty="0">
              <a:solidFill>
                <a:srgbClr val="061237"/>
              </a:solidFill>
              <a:latin typeface="Times New Roman Bold"/>
            </a:endParaRPr>
          </a:p>
        </p:txBody>
      </p:sp>
      <p:sp>
        <p:nvSpPr>
          <p:cNvPr id="35" name="TextBox 35"/>
          <p:cNvSpPr txBox="1"/>
          <p:nvPr/>
        </p:nvSpPr>
        <p:spPr>
          <a:xfrm>
            <a:off x="13089659" y="2394188"/>
            <a:ext cx="2970015" cy="800668"/>
          </a:xfrm>
          <a:prstGeom prst="rect">
            <a:avLst/>
          </a:prstGeom>
        </p:spPr>
        <p:txBody>
          <a:bodyPr lIns="0" tIns="0" rIns="0" bIns="0" rtlCol="0" anchor="t">
            <a:spAutoFit/>
          </a:bodyPr>
          <a:lstStyle/>
          <a:p>
            <a:pPr>
              <a:lnSpc>
                <a:spcPts val="3280"/>
              </a:lnSpc>
            </a:pPr>
            <a:r>
              <a:rPr lang="en-US" sz="2000" spc="120" dirty="0">
                <a:solidFill>
                  <a:srgbClr val="061237"/>
                </a:solidFill>
                <a:latin typeface="Times New Roman Bold"/>
              </a:rPr>
              <a:t>V.V.S. Chandra </a:t>
            </a:r>
            <a:r>
              <a:rPr lang="en-US" sz="2000" spc="120" dirty="0" err="1">
                <a:solidFill>
                  <a:srgbClr val="061237"/>
                </a:solidFill>
                <a:latin typeface="Times New Roman Bold"/>
              </a:rPr>
              <a:t>Mouli</a:t>
            </a:r>
            <a:endParaRPr lang="en-US" sz="2000" spc="120" dirty="0">
              <a:solidFill>
                <a:srgbClr val="061237"/>
              </a:solidFill>
              <a:latin typeface="Times New Roman Bold"/>
            </a:endParaRPr>
          </a:p>
          <a:p>
            <a:pPr>
              <a:lnSpc>
                <a:spcPts val="3280"/>
              </a:lnSpc>
            </a:pPr>
            <a:endParaRPr lang="en-US" sz="2000" spc="120" dirty="0">
              <a:solidFill>
                <a:srgbClr val="061237"/>
              </a:solidFill>
              <a:latin typeface="Times New Roman Bold"/>
            </a:endParaRPr>
          </a:p>
        </p:txBody>
      </p:sp>
      <p:sp>
        <p:nvSpPr>
          <p:cNvPr id="36" name="TextBox 36"/>
          <p:cNvSpPr txBox="1"/>
          <p:nvPr/>
        </p:nvSpPr>
        <p:spPr>
          <a:xfrm>
            <a:off x="13089659" y="6083484"/>
            <a:ext cx="2970015" cy="800668"/>
          </a:xfrm>
          <a:prstGeom prst="rect">
            <a:avLst/>
          </a:prstGeom>
        </p:spPr>
        <p:txBody>
          <a:bodyPr lIns="0" tIns="0" rIns="0" bIns="0" rtlCol="0" anchor="t">
            <a:spAutoFit/>
          </a:bodyPr>
          <a:lstStyle/>
          <a:p>
            <a:pPr>
              <a:lnSpc>
                <a:spcPts val="3280"/>
              </a:lnSpc>
            </a:pPr>
            <a:r>
              <a:rPr lang="en-US" sz="2000" spc="120" dirty="0">
                <a:solidFill>
                  <a:srgbClr val="061237"/>
                </a:solidFill>
                <a:latin typeface="Times New Roman Bold"/>
              </a:rPr>
              <a:t>S. </a:t>
            </a:r>
            <a:r>
              <a:rPr lang="en-US" sz="2000" spc="120" dirty="0" err="1">
                <a:solidFill>
                  <a:srgbClr val="061237"/>
                </a:solidFill>
                <a:latin typeface="Times New Roman Bold"/>
              </a:rPr>
              <a:t>Vamshi</a:t>
            </a:r>
            <a:r>
              <a:rPr lang="en-US" sz="2000" spc="120" dirty="0">
                <a:solidFill>
                  <a:srgbClr val="061237"/>
                </a:solidFill>
                <a:latin typeface="Times New Roman Bold"/>
              </a:rPr>
              <a:t> Krishna</a:t>
            </a:r>
          </a:p>
          <a:p>
            <a:pPr>
              <a:lnSpc>
                <a:spcPts val="3280"/>
              </a:lnSpc>
            </a:pPr>
            <a:endParaRPr lang="en-US" sz="2000" spc="120" dirty="0">
              <a:solidFill>
                <a:srgbClr val="061237"/>
              </a:solidFill>
              <a:latin typeface="Times New Roman Bold"/>
            </a:endParaRPr>
          </a:p>
        </p:txBody>
      </p:sp>
      <p:sp>
        <p:nvSpPr>
          <p:cNvPr id="37" name="Freeform 3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38" name="Freeform 3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3158755" y="2973284"/>
            <a:ext cx="3374885" cy="3393394"/>
          </a:xfrm>
          <a:custGeom>
            <a:avLst/>
            <a:gdLst/>
            <a:ahLst/>
            <a:cxnLst/>
            <a:rect l="l" t="t" r="r" b="b"/>
            <a:pathLst>
              <a:path w="3374885" h="3393394">
                <a:moveTo>
                  <a:pt x="0" y="0"/>
                </a:moveTo>
                <a:lnTo>
                  <a:pt x="3374885" y="0"/>
                </a:lnTo>
                <a:lnTo>
                  <a:pt x="3374885" y="3393394"/>
                </a:lnTo>
                <a:lnTo>
                  <a:pt x="0" y="3393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15698" y="6366678"/>
            <a:ext cx="3374885" cy="3393394"/>
          </a:xfrm>
          <a:custGeom>
            <a:avLst/>
            <a:gdLst/>
            <a:ahLst/>
            <a:cxnLst/>
            <a:rect l="l" t="t" r="r" b="b"/>
            <a:pathLst>
              <a:path w="3374885" h="3393394">
                <a:moveTo>
                  <a:pt x="0" y="0"/>
                </a:moveTo>
                <a:lnTo>
                  <a:pt x="3374885" y="0"/>
                </a:lnTo>
                <a:lnTo>
                  <a:pt x="3374885" y="3393394"/>
                </a:lnTo>
                <a:lnTo>
                  <a:pt x="0" y="339339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2444510" y="3990700"/>
            <a:ext cx="13170380" cy="5053867"/>
            <a:chOff x="0" y="0"/>
            <a:chExt cx="4274726" cy="1640340"/>
          </a:xfrm>
        </p:grpSpPr>
        <p:sp>
          <p:nvSpPr>
            <p:cNvPr id="5" name="Freeform 5"/>
            <p:cNvSpPr/>
            <p:nvPr/>
          </p:nvSpPr>
          <p:spPr>
            <a:xfrm>
              <a:off x="0" y="0"/>
              <a:ext cx="4274726" cy="1640340"/>
            </a:xfrm>
            <a:custGeom>
              <a:avLst/>
              <a:gdLst/>
              <a:ahLst/>
              <a:cxnLst/>
              <a:rect l="l" t="t" r="r" b="b"/>
              <a:pathLst>
                <a:path w="4274726" h="1640340">
                  <a:moveTo>
                    <a:pt x="0" y="0"/>
                  </a:moveTo>
                  <a:lnTo>
                    <a:pt x="4274726" y="0"/>
                  </a:lnTo>
                  <a:lnTo>
                    <a:pt x="4274726" y="1640340"/>
                  </a:lnTo>
                  <a:lnTo>
                    <a:pt x="0" y="1640340"/>
                  </a:lnTo>
                  <a:close/>
                </a:path>
              </a:pathLst>
            </a:custGeom>
            <a:solidFill>
              <a:srgbClr val="18264E"/>
            </a:solidFill>
          </p:spPr>
        </p:sp>
        <p:sp>
          <p:nvSpPr>
            <p:cNvPr id="6" name="TextBox 6"/>
            <p:cNvSpPr txBox="1"/>
            <p:nvPr/>
          </p:nvSpPr>
          <p:spPr>
            <a:xfrm>
              <a:off x="0" y="-19050"/>
              <a:ext cx="4274726" cy="1659390"/>
            </a:xfrm>
            <a:prstGeom prst="rect">
              <a:avLst/>
            </a:prstGeom>
          </p:spPr>
          <p:txBody>
            <a:bodyPr lIns="50800" tIns="50800" rIns="50800" bIns="50800" rtlCol="0" anchor="ctr"/>
            <a:lstStyle/>
            <a:p>
              <a:pPr algn="ctr">
                <a:lnSpc>
                  <a:spcPts val="3024"/>
                </a:lnSpc>
              </a:pPr>
              <a:endParaRPr/>
            </a:p>
          </p:txBody>
        </p:sp>
      </p:grpSp>
      <p:sp>
        <p:nvSpPr>
          <p:cNvPr id="7" name="Freeform 7"/>
          <p:cNvSpPr/>
          <p:nvPr/>
        </p:nvSpPr>
        <p:spPr>
          <a:xfrm>
            <a:off x="8224934" y="2706573"/>
            <a:ext cx="1609532" cy="1609532"/>
          </a:xfrm>
          <a:custGeom>
            <a:avLst/>
            <a:gdLst/>
            <a:ahLst/>
            <a:cxnLst/>
            <a:rect l="l" t="t" r="r" b="b"/>
            <a:pathLst>
              <a:path w="1609532" h="1609532">
                <a:moveTo>
                  <a:pt x="0" y="0"/>
                </a:moveTo>
                <a:lnTo>
                  <a:pt x="1609531" y="0"/>
                </a:lnTo>
                <a:lnTo>
                  <a:pt x="1609531" y="1609531"/>
                </a:lnTo>
                <a:lnTo>
                  <a:pt x="0" y="1609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TextBox 8"/>
          <p:cNvSpPr txBox="1"/>
          <p:nvPr/>
        </p:nvSpPr>
        <p:spPr>
          <a:xfrm>
            <a:off x="6881069" y="1234999"/>
            <a:ext cx="4929931" cy="755015"/>
          </a:xfrm>
          <a:prstGeom prst="rect">
            <a:avLst/>
          </a:prstGeom>
        </p:spPr>
        <p:txBody>
          <a:bodyPr wrap="square" lIns="0" tIns="0" rIns="0" bIns="0" rtlCol="0" anchor="t">
            <a:spAutoFit/>
          </a:bodyPr>
          <a:lstStyle/>
          <a:p>
            <a:pPr algn="ctr">
              <a:lnSpc>
                <a:spcPts val="6559"/>
              </a:lnSpc>
            </a:pPr>
            <a:r>
              <a:rPr lang="en-US" sz="3999" spc="239" dirty="0">
                <a:solidFill>
                  <a:srgbClr val="FFFFFF"/>
                </a:solidFill>
                <a:latin typeface="Times New Roman Bold"/>
              </a:rPr>
              <a:t>Acknowledgements</a:t>
            </a:r>
          </a:p>
        </p:txBody>
      </p:sp>
      <p:sp>
        <p:nvSpPr>
          <p:cNvPr id="9" name="Freeform 9"/>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6"/>
            <a:stretch>
              <a:fillRect/>
            </a:stretch>
          </a:blipFill>
        </p:spPr>
      </p:sp>
      <p:sp>
        <p:nvSpPr>
          <p:cNvPr id="10" name="Freeform 10"/>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7"/>
            <a:stretch>
              <a:fillRect/>
            </a:stretch>
          </a:blipFill>
        </p:spPr>
      </p:sp>
      <p:sp>
        <p:nvSpPr>
          <p:cNvPr id="11" name="Rectangle 10"/>
          <p:cNvSpPr/>
          <p:nvPr/>
        </p:nvSpPr>
        <p:spPr>
          <a:xfrm>
            <a:off x="3352800" y="4578642"/>
            <a:ext cx="11353800" cy="1569660"/>
          </a:xfrm>
          <a:prstGeom prst="rect">
            <a:avLst/>
          </a:prstGeom>
        </p:spPr>
        <p:txBody>
          <a:bodyPr wrap="square">
            <a:spAutoFit/>
          </a:bodyPr>
          <a:lstStyle/>
          <a:p>
            <a:pPr algn="just"/>
            <a:r>
              <a:rPr lang="en-US" sz="2400" dirty="0">
                <a:solidFill>
                  <a:schemeClr val="bg1"/>
                </a:solidFill>
              </a:rPr>
              <a:t>We would like to express my sincere gratitude to </a:t>
            </a:r>
            <a:r>
              <a:rPr lang="en-US" sz="2400" spc="149" dirty="0">
                <a:solidFill>
                  <a:schemeClr val="bg1"/>
                </a:solidFill>
                <a:latin typeface="Times New Roman Bold"/>
              </a:rPr>
              <a:t>Mrs. K. </a:t>
            </a:r>
            <a:r>
              <a:rPr lang="en-US" sz="2400" spc="149" dirty="0" err="1">
                <a:solidFill>
                  <a:schemeClr val="bg1"/>
                </a:solidFill>
                <a:latin typeface="Times New Roman Bold"/>
              </a:rPr>
              <a:t>Sobha</a:t>
            </a:r>
            <a:r>
              <a:rPr lang="en-US" sz="2400" spc="149" dirty="0">
                <a:solidFill>
                  <a:schemeClr val="bg1"/>
                </a:solidFill>
                <a:latin typeface="Times New Roman Bold"/>
              </a:rPr>
              <a:t> Rani </a:t>
            </a:r>
            <a:r>
              <a:rPr lang="en-US" sz="2400" dirty="0">
                <a:solidFill>
                  <a:schemeClr val="bg1"/>
                </a:solidFill>
              </a:rPr>
              <a:t>for their invaluable guidance and support throughout this project. we also thankful for providing access to resources and tools necessary for this research. Special thanks to my peers, [Names], for their insightful discussions and assistance with data collection.</a:t>
            </a:r>
            <a:endParaRPr lang="en-IN" sz="24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028700"/>
            <a:ext cx="4441977" cy="8229600"/>
            <a:chOff x="0" y="0"/>
            <a:chExt cx="1169903" cy="2167467"/>
          </a:xfrm>
        </p:grpSpPr>
        <p:sp>
          <p:nvSpPr>
            <p:cNvPr id="3" name="Freeform 3"/>
            <p:cNvSpPr/>
            <p:nvPr/>
          </p:nvSpPr>
          <p:spPr>
            <a:xfrm>
              <a:off x="0" y="0"/>
              <a:ext cx="1169903" cy="2167467"/>
            </a:xfrm>
            <a:custGeom>
              <a:avLst/>
              <a:gdLst/>
              <a:ahLst/>
              <a:cxnLst/>
              <a:rect l="l" t="t" r="r" b="b"/>
              <a:pathLst>
                <a:path w="1169903" h="2167467">
                  <a:moveTo>
                    <a:pt x="0" y="0"/>
                  </a:moveTo>
                  <a:lnTo>
                    <a:pt x="1169903" y="0"/>
                  </a:lnTo>
                  <a:lnTo>
                    <a:pt x="1169903" y="2167467"/>
                  </a:lnTo>
                  <a:lnTo>
                    <a:pt x="0" y="2167467"/>
                  </a:lnTo>
                  <a:close/>
                </a:path>
              </a:pathLst>
            </a:custGeom>
            <a:solidFill>
              <a:srgbClr val="B6BCCE">
                <a:alpha val="19608"/>
              </a:srgbClr>
            </a:solidFill>
            <a:ln cap="sq">
              <a:noFill/>
              <a:prstDash val="solid"/>
              <a:miter/>
            </a:ln>
          </p:spPr>
        </p:sp>
        <p:sp>
          <p:nvSpPr>
            <p:cNvPr id="4" name="TextBox 4"/>
            <p:cNvSpPr txBox="1"/>
            <p:nvPr/>
          </p:nvSpPr>
          <p:spPr>
            <a:xfrm>
              <a:off x="0" y="-19050"/>
              <a:ext cx="1169903" cy="2186517"/>
            </a:xfrm>
            <a:prstGeom prst="rect">
              <a:avLst/>
            </a:prstGeom>
          </p:spPr>
          <p:txBody>
            <a:bodyPr lIns="50800" tIns="50800" rIns="50800" bIns="50800" rtlCol="0" anchor="ctr"/>
            <a:lstStyle/>
            <a:p>
              <a:pPr marL="0" lvl="0" indent="0" algn="ctr">
                <a:lnSpc>
                  <a:spcPts val="3024"/>
                </a:lnSpc>
                <a:spcBef>
                  <a:spcPct val="0"/>
                </a:spcBef>
              </a:pPr>
              <a:endParaRPr/>
            </a:p>
          </p:txBody>
        </p:sp>
      </p:grpSp>
      <p:sp>
        <p:nvSpPr>
          <p:cNvPr id="5" name="Freeform 5"/>
          <p:cNvSpPr/>
          <p:nvPr/>
        </p:nvSpPr>
        <p:spPr>
          <a:xfrm>
            <a:off x="1974319" y="1945470"/>
            <a:ext cx="6992716" cy="6396059"/>
          </a:xfrm>
          <a:custGeom>
            <a:avLst/>
            <a:gdLst/>
            <a:ahLst/>
            <a:cxnLst/>
            <a:rect l="l" t="t" r="r" b="b"/>
            <a:pathLst>
              <a:path w="6992716" h="6396059">
                <a:moveTo>
                  <a:pt x="0" y="0"/>
                </a:moveTo>
                <a:lnTo>
                  <a:pt x="6992716" y="0"/>
                </a:lnTo>
                <a:lnTo>
                  <a:pt x="6992716" y="6396060"/>
                </a:lnTo>
                <a:lnTo>
                  <a:pt x="0" y="6396060"/>
                </a:lnTo>
                <a:lnTo>
                  <a:pt x="0" y="0"/>
                </a:lnTo>
                <a:close/>
              </a:path>
            </a:pathLst>
          </a:custGeom>
          <a:blipFill>
            <a:blip r:embed="rId2"/>
            <a:stretch>
              <a:fillRect l="-19293" r="-19293"/>
            </a:stretch>
          </a:blipFill>
        </p:spPr>
      </p:sp>
      <p:sp>
        <p:nvSpPr>
          <p:cNvPr id="6" name="Freeform 6"/>
          <p:cNvSpPr/>
          <p:nvPr/>
        </p:nvSpPr>
        <p:spPr>
          <a:xfrm>
            <a:off x="9158407" y="2281985"/>
            <a:ext cx="5043421" cy="5723031"/>
          </a:xfrm>
          <a:custGeom>
            <a:avLst/>
            <a:gdLst/>
            <a:ahLst/>
            <a:cxnLst/>
            <a:rect l="l" t="t" r="r" b="b"/>
            <a:pathLst>
              <a:path w="5043421" h="5723031">
                <a:moveTo>
                  <a:pt x="0" y="0"/>
                </a:moveTo>
                <a:lnTo>
                  <a:pt x="5043421" y="0"/>
                </a:lnTo>
                <a:lnTo>
                  <a:pt x="5043421" y="5723030"/>
                </a:lnTo>
                <a:lnTo>
                  <a:pt x="0" y="572303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7" name="TextBox 7"/>
          <p:cNvSpPr txBox="1"/>
          <p:nvPr/>
        </p:nvSpPr>
        <p:spPr>
          <a:xfrm>
            <a:off x="12131070" y="4619625"/>
            <a:ext cx="6156930" cy="1811034"/>
          </a:xfrm>
          <a:prstGeom prst="rect">
            <a:avLst/>
          </a:prstGeom>
        </p:spPr>
        <p:txBody>
          <a:bodyPr lIns="0" tIns="0" rIns="0" bIns="0" rtlCol="0" anchor="t">
            <a:spAutoFit/>
          </a:bodyPr>
          <a:lstStyle/>
          <a:p>
            <a:pPr>
              <a:lnSpc>
                <a:spcPts val="13939"/>
              </a:lnSpc>
            </a:pPr>
            <a:r>
              <a:rPr lang="en-US" sz="8499" spc="509" dirty="0">
                <a:solidFill>
                  <a:srgbClr val="061237"/>
                </a:solidFill>
                <a:latin typeface="Times New Roman Bold"/>
              </a:rPr>
              <a:t>Thank You!</a:t>
            </a:r>
          </a:p>
        </p:txBody>
      </p:sp>
      <p:sp>
        <p:nvSpPr>
          <p:cNvPr id="8" name="Freeform 8"/>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5"/>
            <a:stretch>
              <a:fillRect/>
            </a:stretch>
          </a:blipFill>
        </p:spPr>
      </p:sp>
      <p:sp>
        <p:nvSpPr>
          <p:cNvPr id="9" name="Freeform 9"/>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6"/>
            <a:stretch>
              <a:fillRect/>
            </a:stretch>
          </a:blipFill>
        </p:spPr>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26"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down)">
                                      <p:cBhvr>
                                        <p:cTn id="13" dur="580">
                                          <p:stCondLst>
                                            <p:cond delay="0"/>
                                          </p:stCondLst>
                                        </p:cTn>
                                        <p:tgtEl>
                                          <p:spTgt spid="7"/>
                                        </p:tgtEl>
                                      </p:cBhvr>
                                    </p:animEffect>
                                    <p:anim calcmode="lin" valueType="num">
                                      <p:cBhvr>
                                        <p:cTn id="14"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15"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6"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7"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8"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9" dur="26">
                                          <p:stCondLst>
                                            <p:cond delay="650"/>
                                          </p:stCondLst>
                                        </p:cTn>
                                        <p:tgtEl>
                                          <p:spTgt spid="7"/>
                                        </p:tgtEl>
                                      </p:cBhvr>
                                      <p:to x="100000" y="60000"/>
                                    </p:animScale>
                                    <p:animScale>
                                      <p:cBhvr>
                                        <p:cTn id="20" dur="166" decel="50000">
                                          <p:stCondLst>
                                            <p:cond delay="676"/>
                                          </p:stCondLst>
                                        </p:cTn>
                                        <p:tgtEl>
                                          <p:spTgt spid="7"/>
                                        </p:tgtEl>
                                      </p:cBhvr>
                                      <p:to x="100000" y="100000"/>
                                    </p:animScale>
                                    <p:animScale>
                                      <p:cBhvr>
                                        <p:cTn id="21" dur="26">
                                          <p:stCondLst>
                                            <p:cond delay="1312"/>
                                          </p:stCondLst>
                                        </p:cTn>
                                        <p:tgtEl>
                                          <p:spTgt spid="7"/>
                                        </p:tgtEl>
                                      </p:cBhvr>
                                      <p:to x="100000" y="80000"/>
                                    </p:animScale>
                                    <p:animScale>
                                      <p:cBhvr>
                                        <p:cTn id="22" dur="166" decel="50000">
                                          <p:stCondLst>
                                            <p:cond delay="1338"/>
                                          </p:stCondLst>
                                        </p:cTn>
                                        <p:tgtEl>
                                          <p:spTgt spid="7"/>
                                        </p:tgtEl>
                                      </p:cBhvr>
                                      <p:to x="100000" y="100000"/>
                                    </p:animScale>
                                    <p:animScale>
                                      <p:cBhvr>
                                        <p:cTn id="23" dur="26">
                                          <p:stCondLst>
                                            <p:cond delay="1642"/>
                                          </p:stCondLst>
                                        </p:cTn>
                                        <p:tgtEl>
                                          <p:spTgt spid="7"/>
                                        </p:tgtEl>
                                      </p:cBhvr>
                                      <p:to x="100000" y="90000"/>
                                    </p:animScale>
                                    <p:animScale>
                                      <p:cBhvr>
                                        <p:cTn id="24" dur="166" decel="50000">
                                          <p:stCondLst>
                                            <p:cond delay="1668"/>
                                          </p:stCondLst>
                                        </p:cTn>
                                        <p:tgtEl>
                                          <p:spTgt spid="7"/>
                                        </p:tgtEl>
                                      </p:cBhvr>
                                      <p:to x="100000" y="100000"/>
                                    </p:animScale>
                                    <p:animScale>
                                      <p:cBhvr>
                                        <p:cTn id="25" dur="26">
                                          <p:stCondLst>
                                            <p:cond delay="1808"/>
                                          </p:stCondLst>
                                        </p:cTn>
                                        <p:tgtEl>
                                          <p:spTgt spid="7"/>
                                        </p:tgtEl>
                                      </p:cBhvr>
                                      <p:to x="100000" y="95000"/>
                                    </p:animScale>
                                    <p:animScale>
                                      <p:cBhvr>
                                        <p:cTn id="26" dur="166" decel="50000">
                                          <p:stCondLst>
                                            <p:cond delay="1834"/>
                                          </p:stCondLst>
                                        </p:cTn>
                                        <p:tgtEl>
                                          <p:spTgt spid="7"/>
                                        </p:tgtEl>
                                      </p:cBhvr>
                                      <p:to x="100000" y="100000"/>
                                    </p:animScale>
                                  </p:childTnLst>
                                </p:cTn>
                              </p:par>
                              <p:par>
                                <p:cTn id="27" presetID="6" presetClass="entr" presetSubtype="16"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circle(in)">
                                      <p:cBhvr>
                                        <p:cTn id="29"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9144000" y="187447"/>
          <a:ext cx="8115300" cy="9928106"/>
        </p:xfrm>
        <a:graphic>
          <a:graphicData uri="http://schemas.openxmlformats.org/drawingml/2006/table">
            <a:tbl>
              <a:tblPr/>
              <a:tblGrid>
                <a:gridCol w="1333208">
                  <a:extLst>
                    <a:ext uri="{9D8B030D-6E8A-4147-A177-3AD203B41FA5}">
                      <a16:colId xmlns:a16="http://schemas.microsoft.com/office/drawing/2014/main" val="20000"/>
                    </a:ext>
                  </a:extLst>
                </a:gridCol>
                <a:gridCol w="6782092">
                  <a:extLst>
                    <a:ext uri="{9D8B030D-6E8A-4147-A177-3AD203B41FA5}">
                      <a16:colId xmlns:a16="http://schemas.microsoft.com/office/drawing/2014/main" val="20001"/>
                    </a:ext>
                  </a:extLst>
                </a:gridCol>
              </a:tblGrid>
              <a:tr h="1111373">
                <a:tc>
                  <a:txBody>
                    <a:bodyPr/>
                    <a:lstStyle/>
                    <a:p>
                      <a:pPr algn="ctr">
                        <a:lnSpc>
                          <a:spcPts val="4199"/>
                        </a:lnSpc>
                        <a:defRPr/>
                      </a:pPr>
                      <a:r>
                        <a:rPr lang="en-US" sz="2999">
                          <a:solidFill>
                            <a:srgbClr val="1B4444"/>
                          </a:solidFill>
                          <a:latin typeface="Times New Roman Bold"/>
                        </a:rPr>
                        <a:t>1</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dirty="0">
                          <a:solidFill>
                            <a:srgbClr val="E5E5E5"/>
                          </a:solidFill>
                          <a:latin typeface="Times New Roman Bold"/>
                        </a:rPr>
                        <a:t>Abstract</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FFFFF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1111373">
                <a:tc>
                  <a:txBody>
                    <a:bodyPr/>
                    <a:lstStyle/>
                    <a:p>
                      <a:pPr algn="ctr">
                        <a:lnSpc>
                          <a:spcPts val="4199"/>
                        </a:lnSpc>
                        <a:defRPr/>
                      </a:pPr>
                      <a:r>
                        <a:rPr lang="en-US" sz="2999" dirty="0">
                          <a:solidFill>
                            <a:srgbClr val="1B4444"/>
                          </a:solidFill>
                          <a:latin typeface="Times New Roman Bold"/>
                        </a:rPr>
                        <a:t>2</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Introduction</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1079212">
                <a:tc>
                  <a:txBody>
                    <a:bodyPr/>
                    <a:lstStyle/>
                    <a:p>
                      <a:pPr algn="ctr">
                        <a:lnSpc>
                          <a:spcPts val="4199"/>
                        </a:lnSpc>
                        <a:defRPr/>
                      </a:pPr>
                      <a:r>
                        <a:rPr lang="en-US" sz="2999">
                          <a:solidFill>
                            <a:srgbClr val="1B4444"/>
                          </a:solidFill>
                          <a:latin typeface="Times New Roman Bold"/>
                        </a:rPr>
                        <a:t>3</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Related Work</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FCFCF"/>
                      </a:solidFill>
                      <a:prstDash val="solid"/>
                      <a:round/>
                      <a:headEnd type="none" w="med" len="med"/>
                      <a:tailEnd type="none" w="med" len="med"/>
                    </a:lnB>
                  </a:tcPr>
                </a:tc>
                <a:extLst>
                  <a:ext uri="{0D108BD9-81ED-4DB2-BD59-A6C34878D82A}">
                    <a16:rowId xmlns:a16="http://schemas.microsoft.com/office/drawing/2014/main" val="10002"/>
                  </a:ext>
                </a:extLst>
              </a:tr>
              <a:tr h="1102955">
                <a:tc>
                  <a:txBody>
                    <a:bodyPr/>
                    <a:lstStyle/>
                    <a:p>
                      <a:pPr algn="ctr">
                        <a:lnSpc>
                          <a:spcPts val="4199"/>
                        </a:lnSpc>
                        <a:defRPr/>
                      </a:pPr>
                      <a:r>
                        <a:rPr lang="en-US" sz="2999">
                          <a:solidFill>
                            <a:srgbClr val="1B4444"/>
                          </a:solidFill>
                          <a:latin typeface="Times New Roman Bold"/>
                        </a:rPr>
                        <a:t>4</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Proposed Work</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FCFCF"/>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1102955">
                <a:tc>
                  <a:txBody>
                    <a:bodyPr/>
                    <a:lstStyle/>
                    <a:p>
                      <a:pPr algn="ctr">
                        <a:lnSpc>
                          <a:spcPts val="4199"/>
                        </a:lnSpc>
                        <a:defRPr/>
                      </a:pPr>
                      <a:r>
                        <a:rPr lang="en-US" sz="2999">
                          <a:solidFill>
                            <a:srgbClr val="1B4444"/>
                          </a:solidFill>
                          <a:latin typeface="Times New Roman Bold"/>
                        </a:rPr>
                        <a:t>5</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Project Timeline</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1111373">
                <a:tc>
                  <a:txBody>
                    <a:bodyPr/>
                    <a:lstStyle/>
                    <a:p>
                      <a:pPr algn="ctr">
                        <a:lnSpc>
                          <a:spcPts val="4199"/>
                        </a:lnSpc>
                        <a:defRPr/>
                      </a:pPr>
                      <a:r>
                        <a:rPr lang="en-US" sz="2999">
                          <a:solidFill>
                            <a:srgbClr val="1B4444"/>
                          </a:solidFill>
                          <a:latin typeface="Times New Roman Bold"/>
                        </a:rPr>
                        <a:t>6</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Implementation &amp; Methodology</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1102955">
                <a:tc>
                  <a:txBody>
                    <a:bodyPr/>
                    <a:lstStyle/>
                    <a:p>
                      <a:pPr algn="ctr">
                        <a:lnSpc>
                          <a:spcPts val="4199"/>
                        </a:lnSpc>
                        <a:defRPr/>
                      </a:pPr>
                      <a:r>
                        <a:rPr lang="en-US" sz="2999">
                          <a:solidFill>
                            <a:srgbClr val="1B4444"/>
                          </a:solidFill>
                          <a:latin typeface="Times New Roman Bold"/>
                        </a:rPr>
                        <a:t>7</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Results</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1102955">
                <a:tc>
                  <a:txBody>
                    <a:bodyPr/>
                    <a:lstStyle/>
                    <a:p>
                      <a:pPr algn="ctr">
                        <a:lnSpc>
                          <a:spcPts val="4199"/>
                        </a:lnSpc>
                        <a:defRPr/>
                      </a:pPr>
                      <a:r>
                        <a:rPr lang="en-US" sz="2999">
                          <a:solidFill>
                            <a:srgbClr val="1B4444"/>
                          </a:solidFill>
                          <a:latin typeface="Times New Roman Bold"/>
                        </a:rPr>
                        <a:t>8</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a:solidFill>
                            <a:srgbClr val="E5E5E5"/>
                          </a:solidFill>
                          <a:latin typeface="Times New Roman Bold"/>
                        </a:rPr>
                        <a:t>Conclusion &amp; Future Work</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1102955">
                <a:tc>
                  <a:txBody>
                    <a:bodyPr/>
                    <a:lstStyle/>
                    <a:p>
                      <a:pPr algn="ctr">
                        <a:lnSpc>
                          <a:spcPts val="4199"/>
                        </a:lnSpc>
                        <a:defRPr/>
                      </a:pPr>
                      <a:r>
                        <a:rPr lang="en-US" sz="2999">
                          <a:solidFill>
                            <a:srgbClr val="1B4444"/>
                          </a:solidFill>
                          <a:latin typeface="Times New Roman Bold"/>
                        </a:rPr>
                        <a:t>9</a:t>
                      </a:r>
                      <a:endParaRPr lang="en-US" sz="110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solidFill>
                      <a:srgbClr val="FFFFFF"/>
                    </a:solidFill>
                  </a:tcPr>
                </a:tc>
                <a:tc>
                  <a:txBody>
                    <a:bodyPr/>
                    <a:lstStyle/>
                    <a:p>
                      <a:pPr algn="just">
                        <a:lnSpc>
                          <a:spcPts val="4199"/>
                        </a:lnSpc>
                        <a:defRPr/>
                      </a:pPr>
                      <a:r>
                        <a:rPr lang="en-US" sz="2999" dirty="0">
                          <a:solidFill>
                            <a:srgbClr val="E5E5E5"/>
                          </a:solidFill>
                          <a:latin typeface="Times New Roman Bold"/>
                        </a:rPr>
                        <a:t>References</a:t>
                      </a:r>
                      <a:endParaRPr lang="en-US" sz="1100" dirty="0"/>
                    </a:p>
                  </a:txBody>
                  <a:tcPr marL="190500" marR="190500" marT="190500" marB="190500" anchor="ctr">
                    <a:lnL w="0" cap="flat" cmpd="sng" algn="ctr">
                      <a:solidFill>
                        <a:srgbClr val="FFFFFF"/>
                      </a:solidFill>
                      <a:prstDash val="solid"/>
                      <a:round/>
                      <a:headEnd type="none" w="med" len="med"/>
                      <a:tailEnd type="none" w="med" len="med"/>
                    </a:lnL>
                    <a:lnR w="0" cap="flat" cmpd="sng" algn="ctr">
                      <a:solidFill>
                        <a:srgbClr val="FFFFFF"/>
                      </a:solidFill>
                      <a:prstDash val="solid"/>
                      <a:round/>
                      <a:headEnd type="none" w="med" len="med"/>
                      <a:tailEnd type="none" w="med" len="med"/>
                    </a:lnR>
                    <a:lnT w="0" cap="flat" cmpd="sng" algn="ctr">
                      <a:solidFill>
                        <a:srgbClr val="CCCCCC"/>
                      </a:solidFill>
                      <a:prstDash val="solid"/>
                      <a:round/>
                      <a:headEnd type="none" w="med" len="med"/>
                      <a:tailEnd type="none" w="med" len="med"/>
                    </a:lnT>
                    <a:lnB w="0"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3" name="TextBox 3"/>
          <p:cNvSpPr txBox="1"/>
          <p:nvPr/>
        </p:nvSpPr>
        <p:spPr>
          <a:xfrm>
            <a:off x="1028700" y="4043086"/>
            <a:ext cx="5966751" cy="1705527"/>
          </a:xfrm>
          <a:prstGeom prst="rect">
            <a:avLst/>
          </a:prstGeom>
        </p:spPr>
        <p:txBody>
          <a:bodyPr lIns="0" tIns="0" rIns="0" bIns="0" rtlCol="0" anchor="t">
            <a:spAutoFit/>
          </a:bodyPr>
          <a:lstStyle/>
          <a:p>
            <a:pPr marL="0" lvl="0" indent="0" algn="l">
              <a:lnSpc>
                <a:spcPts val="13120"/>
              </a:lnSpc>
            </a:pPr>
            <a:r>
              <a:rPr lang="en-US" sz="8000" spc="480" dirty="0">
                <a:solidFill>
                  <a:srgbClr val="E5E5E5"/>
                </a:solidFill>
                <a:latin typeface="Times New Roman Bold"/>
              </a:rPr>
              <a:t>AGENDA</a:t>
            </a:r>
          </a:p>
        </p:txBody>
      </p:sp>
      <p:sp>
        <p:nvSpPr>
          <p:cNvPr id="4" name="Freeform 4"/>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2"/>
            <a:stretch>
              <a:fillRect/>
            </a:stretch>
          </a:blipFill>
        </p:spPr>
      </p:sp>
      <p:sp>
        <p:nvSpPr>
          <p:cNvPr id="5" name="Freeform 5"/>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3"/>
            <a:stretch>
              <a:fillRect/>
            </a:stretch>
          </a:blipFill>
        </p:spPr>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5407429" y="8072698"/>
            <a:ext cx="2347171" cy="2214302"/>
          </a:xfrm>
          <a:custGeom>
            <a:avLst/>
            <a:gdLst/>
            <a:ahLst/>
            <a:cxnLst/>
            <a:rect l="l" t="t" r="r" b="b"/>
            <a:pathLst>
              <a:path w="4092356" h="4114800">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2573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8264E"/>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148138" y="943966"/>
            <a:ext cx="7282835" cy="852697"/>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Abstract</a:t>
            </a:r>
          </a:p>
        </p:txBody>
      </p:sp>
      <p:sp>
        <p:nvSpPr>
          <p:cNvPr id="7" name="Freeform 7"/>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4"/>
            <a:stretch>
              <a:fillRect/>
            </a:stretch>
          </a:blipFill>
        </p:spPr>
      </p:sp>
      <p:sp>
        <p:nvSpPr>
          <p:cNvPr id="8" name="Freeform 8"/>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5"/>
            <a:stretch>
              <a:fillRect/>
            </a:stretch>
          </a:blipFill>
        </p:spPr>
      </p:sp>
      <p:sp>
        <p:nvSpPr>
          <p:cNvPr id="9" name="Rectangle 8"/>
          <p:cNvSpPr/>
          <p:nvPr/>
        </p:nvSpPr>
        <p:spPr>
          <a:xfrm>
            <a:off x="1028700" y="2171700"/>
            <a:ext cx="16067684" cy="4247317"/>
          </a:xfrm>
          <a:prstGeom prst="rect">
            <a:avLst/>
          </a:prstGeom>
        </p:spPr>
        <p:txBody>
          <a:bodyPr wrap="square">
            <a:spAutoFit/>
          </a:bodyPr>
          <a:lstStyle/>
          <a:p>
            <a:pPr marL="342900" indent="-342900" algn="just">
              <a:lnSpc>
                <a:spcPct val="150000"/>
              </a:lnSpc>
              <a:buFont typeface="Wingdings" panose="05000000000000000000" pitchFamily="2" charset="2"/>
              <a:buChar char="§"/>
            </a:pPr>
            <a:r>
              <a:rPr lang="en-US" sz="2400" dirty="0">
                <a:solidFill>
                  <a:schemeClr val="bg1"/>
                </a:solidFill>
                <a:latin typeface="Times New Roman" panose="02020603050405020304" pitchFamily="18" charset="0"/>
              </a:rPr>
              <a:t>This project aims to gather, process, and analyze a comprehensive dataset combining </a:t>
            </a:r>
            <a:r>
              <a:rPr lang="en-US" sz="2400" dirty="0" err="1">
                <a:solidFill>
                  <a:schemeClr val="bg1"/>
                </a:solidFill>
                <a:latin typeface="Times New Roman" panose="02020603050405020304" pitchFamily="18" charset="0"/>
              </a:rPr>
              <a:t>Instagram</a:t>
            </a:r>
            <a:r>
              <a:rPr lang="en-US" sz="2400" dirty="0">
                <a:solidFill>
                  <a:schemeClr val="bg1"/>
                </a:solidFill>
                <a:latin typeface="Times New Roman" panose="02020603050405020304" pitchFamily="18" charset="0"/>
              </a:rPr>
              <a:t> user activity, trend analysis, and financial information. By integrating various data sources, we seek to uncover insights into user behavior, popular trends, and the economic impact of </a:t>
            </a:r>
            <a:r>
              <a:rPr lang="en-US" sz="2400" dirty="0" err="1">
                <a:solidFill>
                  <a:schemeClr val="bg1"/>
                </a:solidFill>
                <a:latin typeface="Times New Roman" panose="02020603050405020304" pitchFamily="18" charset="0"/>
              </a:rPr>
              <a:t>Instagram's</a:t>
            </a:r>
            <a:r>
              <a:rPr lang="en-US" sz="2400" dirty="0">
                <a:solidFill>
                  <a:schemeClr val="bg1"/>
                </a:solidFill>
                <a:latin typeface="Times New Roman" panose="02020603050405020304" pitchFamily="18" charset="0"/>
              </a:rPr>
              <a:t> influence. Data visualization techniques will create intuitive and informative representations of the findings. Statistical methods and machine learning algorithms will be employed to predict future trends and behaviors. The project will provide a detailed understanding of how </a:t>
            </a:r>
            <a:r>
              <a:rPr lang="en-US" sz="2400" dirty="0" err="1">
                <a:solidFill>
                  <a:schemeClr val="bg1"/>
                </a:solidFill>
                <a:latin typeface="Times New Roman" panose="02020603050405020304" pitchFamily="18" charset="0"/>
              </a:rPr>
              <a:t>Instagram</a:t>
            </a:r>
            <a:r>
              <a:rPr lang="en-US" sz="2400" dirty="0">
                <a:solidFill>
                  <a:schemeClr val="bg1"/>
                </a:solidFill>
                <a:latin typeface="Times New Roman" panose="02020603050405020304" pitchFamily="18" charset="0"/>
              </a:rPr>
              <a:t> trends evolve and how they correlate with financial metrics. The goal is to offer actionable insights for marketers, businesses, and content creators to optimize their strategies on the platform, highlighting the significance of data-driven decision-making in the digital age.</a:t>
            </a:r>
          </a:p>
          <a:p>
            <a:endParaRPr lang="en-IN"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5407429" y="8072698"/>
            <a:ext cx="2423371" cy="1795202"/>
          </a:xfrm>
          <a:custGeom>
            <a:avLst/>
            <a:gdLst/>
            <a:ahLst/>
            <a:cxnLst/>
            <a:rect l="l" t="t" r="r" b="b"/>
            <a:pathLst>
              <a:path w="4092356" h="4114800">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381000" y="1028700"/>
            <a:ext cx="179070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8264E"/>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148138" y="943966"/>
            <a:ext cx="7282835" cy="852697"/>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Introduction</a:t>
            </a:r>
          </a:p>
        </p:txBody>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p:cNvSpPr/>
          <p:nvPr/>
        </p:nvSpPr>
        <p:spPr>
          <a:xfrm>
            <a:off x="1380034" y="1941324"/>
            <a:ext cx="15716349" cy="6186309"/>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sz="2400" dirty="0">
                <a:solidFill>
                  <a:schemeClr val="bg1"/>
                </a:solidFill>
                <a:latin typeface="Times New Roman" panose="02020603050405020304" pitchFamily="18" charset="0"/>
                <a:cs typeface="Times New Roman" panose="02020603050405020304" pitchFamily="18" charset="0"/>
              </a:rPr>
              <a:t>Social media analytics has become essential for businesses and researchers to understand the vast data generated by platforms like Facebook, Twitter, and </a:t>
            </a:r>
            <a:r>
              <a:rPr lang="en-US" sz="2400" dirty="0" err="1">
                <a:solidFill>
                  <a:schemeClr val="bg1"/>
                </a:solidFill>
                <a:latin typeface="Times New Roman" panose="02020603050405020304" pitchFamily="18" charset="0"/>
                <a:cs typeface="Times New Roman" panose="02020603050405020304" pitchFamily="18" charset="0"/>
              </a:rPr>
              <a:t>Instagram</a:t>
            </a:r>
            <a:r>
              <a:rPr lang="en-US" sz="2400" dirty="0">
                <a:solidFill>
                  <a:schemeClr val="bg1"/>
                </a:solidFill>
                <a:latin typeface="Times New Roman" panose="02020603050405020304" pitchFamily="18" charset="0"/>
                <a:cs typeface="Times New Roman" panose="02020603050405020304" pitchFamily="18" charset="0"/>
              </a:rPr>
              <a:t>. By examining user interactions, content popularity, and engagement metrics, these analytics offer deep insights into consumer behavior and market trends. The rapid growth of social networks has transformed information dissemination, creating a global web of influence. With billions of users, social media platforms provide unparalleled opportunities for data-driven decision-making, fostering connections and shaping public discourse.</a:t>
            </a:r>
          </a:p>
          <a:p>
            <a:pPr marL="285750" indent="-285750" algn="just">
              <a:lnSpc>
                <a:spcPct val="150000"/>
              </a:lnSpc>
              <a:buFont typeface="Wingdings" panose="05000000000000000000" pitchFamily="2" charset="2"/>
              <a:buChar char="§"/>
            </a:pPr>
            <a:endParaRPr lang="en-US" sz="2400" dirty="0">
              <a:solidFill>
                <a:schemeClr val="bg1"/>
              </a:solidFill>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400" dirty="0" err="1">
                <a:solidFill>
                  <a:schemeClr val="bg1"/>
                </a:solidFill>
                <a:latin typeface="Times New Roman" panose="02020603050405020304" pitchFamily="18" charset="0"/>
                <a:cs typeface="Times New Roman" panose="02020603050405020304" pitchFamily="18" charset="0"/>
              </a:rPr>
              <a:t>Instagram</a:t>
            </a:r>
            <a:r>
              <a:rPr lang="en-US" sz="2400" dirty="0">
                <a:solidFill>
                  <a:schemeClr val="bg1"/>
                </a:solidFill>
                <a:latin typeface="Times New Roman" panose="02020603050405020304" pitchFamily="18" charset="0"/>
                <a:cs typeface="Times New Roman" panose="02020603050405020304" pitchFamily="18" charset="0"/>
              </a:rPr>
              <a:t>, as an example, illustrates these broader social media dynamics through its trends and user activities. By analyzing </a:t>
            </a:r>
            <a:r>
              <a:rPr lang="en-US" sz="2400" dirty="0" err="1">
                <a:solidFill>
                  <a:schemeClr val="bg1"/>
                </a:solidFill>
                <a:latin typeface="Times New Roman" panose="02020603050405020304" pitchFamily="18" charset="0"/>
                <a:cs typeface="Times New Roman" panose="02020603050405020304" pitchFamily="18" charset="0"/>
              </a:rPr>
              <a:t>Instagram</a:t>
            </a:r>
            <a:r>
              <a:rPr lang="en-US" sz="2400" dirty="0">
                <a:solidFill>
                  <a:schemeClr val="bg1"/>
                </a:solidFill>
                <a:latin typeface="Times New Roman" panose="02020603050405020304" pitchFamily="18" charset="0"/>
                <a:cs typeface="Times New Roman" panose="02020603050405020304" pitchFamily="18" charset="0"/>
              </a:rPr>
              <a:t> data, one can uncover insights into user behavior, popular trends, and their financial implications. Predictive analytics and machine learning techniques help identify trends and forecast future behaviors. This project aims to provide actionable insights for marketers, businesses, and content creators, enhancing their understanding of social media trends and their impact on various industries</a:t>
            </a:r>
            <a:r>
              <a:rPr lang="en-US" dirty="0">
                <a:solidFill>
                  <a:schemeClr val="bg1"/>
                </a:solidFill>
                <a:latin typeface="Times New Roman" panose="02020603050405020304" pitchFamily="18" charset="0"/>
                <a:cs typeface="Times New Roman" panose="02020603050405020304" pitchFamily="18" charset="0"/>
              </a:rPr>
              <a:t>.</a:t>
            </a:r>
            <a:endParaRPr lang="en-IN"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5407429" y="8072698"/>
            <a:ext cx="2880571" cy="2214302"/>
          </a:xfrm>
          <a:custGeom>
            <a:avLst/>
            <a:gdLst/>
            <a:ahLst/>
            <a:cxnLst/>
            <a:rect l="l" t="t" r="r" b="b"/>
            <a:pathLst>
              <a:path w="4092356" h="4114800">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8264E"/>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148138" y="943966"/>
            <a:ext cx="7282835" cy="852697"/>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Related Work</a:t>
            </a:r>
          </a:p>
        </p:txBody>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10" name="Rectangle 9"/>
          <p:cNvSpPr/>
          <p:nvPr/>
        </p:nvSpPr>
        <p:spPr>
          <a:xfrm>
            <a:off x="1028700" y="4395022"/>
            <a:ext cx="15659100" cy="1754326"/>
          </a:xfrm>
          <a:prstGeom prst="rect">
            <a:avLst/>
          </a:prstGeom>
        </p:spPr>
        <p:txBody>
          <a:bodyPr wrap="square">
            <a:spAutoFit/>
          </a:bodyPr>
          <a:lstStyle/>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US" dirty="0">
              <a:solidFill>
                <a:schemeClr val="bg1"/>
              </a:solidFill>
              <a:latin typeface="Calibri" panose="020F0502020204030204" pitchFamily="34" charset="0"/>
              <a:cs typeface="Times New Roman" panose="02020603050405020304" pitchFamily="18" charset="0"/>
            </a:endParaRPr>
          </a:p>
          <a:p>
            <a:pPr marL="342900" indent="-342900" algn="just">
              <a:buFont typeface="Arial" panose="020B0604020202020204" pitchFamily="34" charset="0"/>
              <a:buChar char="•"/>
            </a:pPr>
            <a:endParaRPr lang="en-IN" dirty="0">
              <a:solidFill>
                <a:schemeClr val="bg1"/>
              </a:solidFill>
            </a:endParaRPr>
          </a:p>
        </p:txBody>
      </p:sp>
      <p:sp>
        <p:nvSpPr>
          <p:cNvPr id="11" name="TextBox 10">
            <a:extLst>
              <a:ext uri="{FF2B5EF4-FFF2-40B4-BE49-F238E27FC236}">
                <a16:creationId xmlns:a16="http://schemas.microsoft.com/office/drawing/2014/main" id="{C565F693-D2F3-6D3F-B896-00D24A47FA84}"/>
              </a:ext>
            </a:extLst>
          </p:cNvPr>
          <p:cNvSpPr txBox="1"/>
          <p:nvPr/>
        </p:nvSpPr>
        <p:spPr>
          <a:xfrm>
            <a:off x="1329456" y="2325655"/>
            <a:ext cx="15629087" cy="1938992"/>
          </a:xfrm>
          <a:prstGeom prst="rect">
            <a:avLst/>
          </a:prstGeom>
          <a:noFill/>
        </p:spPr>
        <p:txBody>
          <a:bodyPr wrap="none" rtlCol="0">
            <a:spAutoFit/>
          </a:bodyPr>
          <a:lstStyle/>
          <a:p>
            <a:pPr marL="342900" indent="-342900">
              <a:buAutoNum type="arabicPeriod"/>
            </a:pPr>
            <a:r>
              <a:rPr lang="en-US" sz="2400" dirty="0">
                <a:solidFill>
                  <a:schemeClr val="bg1"/>
                </a:solidFill>
              </a:rPr>
              <a:t>Content-based filtering is a recommendation technique that suggests items based on user preferences and item features.</a:t>
            </a:r>
          </a:p>
          <a:p>
            <a:pPr marL="342900" indent="-342900">
              <a:buAutoNum type="arabicPeriod"/>
            </a:pPr>
            <a:r>
              <a:rPr lang="en-US" sz="2400" dirty="0">
                <a:solidFill>
                  <a:schemeClr val="bg1"/>
                </a:solidFill>
              </a:rPr>
              <a:t>It analyzes attributes like genre, keywords, or descriptions to recommend similar items.</a:t>
            </a:r>
          </a:p>
          <a:p>
            <a:pPr marL="342900" indent="-342900">
              <a:buAutoNum type="arabicPeriod"/>
            </a:pPr>
            <a:r>
              <a:rPr lang="en-US" sz="2400" dirty="0">
                <a:solidFill>
                  <a:schemeClr val="bg1"/>
                </a:solidFill>
              </a:rPr>
              <a:t>Machine learning models or similarity measures (e.g., cosine similarity) are commonly used.</a:t>
            </a:r>
          </a:p>
          <a:p>
            <a:pPr marL="342900" indent="-342900">
              <a:buAutoNum type="arabicPeriod"/>
            </a:pPr>
            <a:r>
              <a:rPr lang="en-US" sz="2400" dirty="0">
                <a:solidFill>
                  <a:schemeClr val="bg1"/>
                </a:solidFill>
              </a:rPr>
              <a:t>It does not require data from other users, making it useful for personalized recommendations.</a:t>
            </a:r>
          </a:p>
          <a:p>
            <a:pPr marL="342900" indent="-342900">
              <a:buAutoNum type="arabicPeriod"/>
            </a:pPr>
            <a:r>
              <a:rPr lang="en-US" sz="2400" dirty="0">
                <a:solidFill>
                  <a:schemeClr val="bg1"/>
                </a:solidFill>
              </a:rPr>
              <a:t>A major limitation is the "cold start" problem for new users with no prior data.</a:t>
            </a:r>
            <a:endParaRPr lang="en-IN" sz="2400" dirty="0">
              <a:solidFill>
                <a:schemeClr val="bg1"/>
              </a:solidFill>
            </a:endParaRPr>
          </a:p>
        </p:txBody>
      </p:sp>
      <p:sp>
        <p:nvSpPr>
          <p:cNvPr id="12" name="TextBox 11">
            <a:extLst>
              <a:ext uri="{FF2B5EF4-FFF2-40B4-BE49-F238E27FC236}">
                <a16:creationId xmlns:a16="http://schemas.microsoft.com/office/drawing/2014/main" id="{40F1FE4A-8535-643A-1502-7B40722D16B0}"/>
              </a:ext>
            </a:extLst>
          </p:cNvPr>
          <p:cNvSpPr txBox="1"/>
          <p:nvPr/>
        </p:nvSpPr>
        <p:spPr>
          <a:xfrm>
            <a:off x="1400817" y="5071169"/>
            <a:ext cx="14106811" cy="1938992"/>
          </a:xfrm>
          <a:prstGeom prst="rect">
            <a:avLst/>
          </a:prstGeom>
          <a:noFill/>
        </p:spPr>
        <p:txBody>
          <a:bodyPr wrap="none" rtlCol="0">
            <a:spAutoFit/>
          </a:bodyPr>
          <a:lstStyle/>
          <a:p>
            <a:pPr marL="457200" indent="-457200">
              <a:buAutoNum type="arabicPeriod"/>
            </a:pPr>
            <a:r>
              <a:rPr lang="en-US" sz="2400" dirty="0">
                <a:solidFill>
                  <a:schemeClr val="bg1"/>
                </a:solidFill>
              </a:rPr>
              <a:t>Two-tower neural networks consist of two separate neural network models processing different input types.</a:t>
            </a:r>
          </a:p>
          <a:p>
            <a:pPr marL="457200" indent="-457200">
              <a:buAutoNum type="arabicPeriod"/>
            </a:pPr>
            <a:r>
              <a:rPr lang="en-US" sz="2400" dirty="0">
                <a:solidFill>
                  <a:schemeClr val="bg1"/>
                </a:solidFill>
              </a:rPr>
              <a:t>Each tower extracts features independently before combining them in a shared representation space.</a:t>
            </a:r>
          </a:p>
          <a:p>
            <a:pPr marL="457200" indent="-457200">
              <a:buAutoNum type="arabicPeriod"/>
            </a:pPr>
            <a:r>
              <a:rPr lang="en-US" sz="2400" dirty="0">
                <a:solidFill>
                  <a:schemeClr val="bg1"/>
                </a:solidFill>
              </a:rPr>
              <a:t>They are commonly used in recommendation systems, search ranking, and matching tasks.</a:t>
            </a:r>
          </a:p>
          <a:p>
            <a:pPr marL="457200" indent="-457200">
              <a:buAutoNum type="arabicPeriod"/>
            </a:pPr>
            <a:r>
              <a:rPr lang="en-US" sz="2400" dirty="0">
                <a:solidFill>
                  <a:schemeClr val="bg1"/>
                </a:solidFill>
              </a:rPr>
              <a:t>One tower processes user data while the other processes item data to compute relevance.</a:t>
            </a:r>
          </a:p>
          <a:p>
            <a:pPr marL="457200" indent="-457200">
              <a:buAutoNum type="arabicPeriod"/>
            </a:pPr>
            <a:r>
              <a:rPr lang="en-US" sz="2400" dirty="0">
                <a:solidFill>
                  <a:schemeClr val="bg1"/>
                </a:solidFill>
              </a:rPr>
              <a:t>Training involves minimizing the distance between positive pairs and maximizing it for negative pairs.</a:t>
            </a:r>
            <a:endParaRPr lang="en-IN" sz="2400" dirty="0">
              <a:solidFill>
                <a:schemeClr val="bg1"/>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5407429" y="8072698"/>
            <a:ext cx="2880571" cy="2214302"/>
          </a:xfrm>
          <a:custGeom>
            <a:avLst/>
            <a:gdLst/>
            <a:ahLst/>
            <a:cxnLst/>
            <a:rect l="l" t="t" r="r" b="b"/>
            <a:pathLst>
              <a:path w="4092356" h="4114800">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1049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8264E"/>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5148138" y="943966"/>
            <a:ext cx="7282835" cy="852697"/>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Proposed Work</a:t>
            </a:r>
          </a:p>
        </p:txBody>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p:cNvSpPr/>
          <p:nvPr/>
        </p:nvSpPr>
        <p:spPr>
          <a:xfrm>
            <a:off x="1028700" y="2680702"/>
            <a:ext cx="16067684" cy="2241960"/>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dirty="0">
                <a:solidFill>
                  <a:schemeClr val="bg1"/>
                </a:solidFill>
                <a:latin typeface="Times New Roman" panose="02020603050405020304" pitchFamily="18" charset="0"/>
              </a:rPr>
              <a:t>Observe recommendation systems made in different fields to get an idea about recommendation systems.</a:t>
            </a:r>
          </a:p>
          <a:p>
            <a:pPr marL="342900" indent="-342900">
              <a:lnSpc>
                <a:spcPct val="150000"/>
              </a:lnSpc>
              <a:buFont typeface="Wingdings" panose="05000000000000000000" pitchFamily="2" charset="2"/>
              <a:buChar char="§"/>
            </a:pPr>
            <a:r>
              <a:rPr lang="en-US" sz="2400" dirty="0">
                <a:solidFill>
                  <a:schemeClr val="bg1"/>
                </a:solidFill>
                <a:latin typeface="Times New Roman" panose="02020603050405020304" pitchFamily="18" charset="0"/>
              </a:rPr>
              <a:t>Try to replicate a social network like </a:t>
            </a:r>
            <a:r>
              <a:rPr lang="en-US" sz="2400" dirty="0" err="1">
                <a:solidFill>
                  <a:schemeClr val="bg1"/>
                </a:solidFill>
                <a:latin typeface="Times New Roman" panose="02020603050405020304" pitchFamily="18" charset="0"/>
              </a:rPr>
              <a:t>Instagram</a:t>
            </a:r>
            <a:r>
              <a:rPr lang="en-US" sz="2400" dirty="0">
                <a:solidFill>
                  <a:schemeClr val="bg1"/>
                </a:solidFill>
                <a:latin typeface="Times New Roman" panose="02020603050405020304" pitchFamily="18" charset="0"/>
              </a:rPr>
              <a:t> using application-specific API.</a:t>
            </a:r>
          </a:p>
          <a:p>
            <a:pPr marL="342900" indent="-342900">
              <a:lnSpc>
                <a:spcPct val="150000"/>
              </a:lnSpc>
              <a:buFont typeface="Wingdings" panose="05000000000000000000" pitchFamily="2" charset="2"/>
              <a:buChar char="§"/>
            </a:pPr>
            <a:r>
              <a:rPr lang="en-US" sz="2400" dirty="0">
                <a:solidFill>
                  <a:schemeClr val="bg1"/>
                </a:solidFill>
                <a:latin typeface="Times New Roman" panose="02020603050405020304" pitchFamily="18" charset="0"/>
              </a:rPr>
              <a:t>Analyze user activities and network growth within a social network. </a:t>
            </a:r>
          </a:p>
          <a:p>
            <a:pPr marL="342900" indent="-342900">
              <a:lnSpc>
                <a:spcPct val="150000"/>
              </a:lnSpc>
              <a:buFont typeface="Wingdings" panose="05000000000000000000" pitchFamily="2" charset="2"/>
              <a:buChar char="§"/>
            </a:pPr>
            <a:r>
              <a:rPr lang="en-US" sz="2400" dirty="0">
                <a:solidFill>
                  <a:schemeClr val="bg1"/>
                </a:solidFill>
                <a:latin typeface="Times New Roman" panose="02020603050405020304" pitchFamily="18" charset="0"/>
              </a:rPr>
              <a:t>Observe the patterns of vocabulary usage and semantics of natural language.</a:t>
            </a: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6" name="TextBox 6"/>
          <p:cNvSpPr txBox="1"/>
          <p:nvPr/>
        </p:nvSpPr>
        <p:spPr>
          <a:xfrm>
            <a:off x="789432" y="781050"/>
            <a:ext cx="16469868" cy="852697"/>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Project Timeline</a:t>
            </a:r>
          </a:p>
        </p:txBody>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2"/>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3"/>
            <a:stretch>
              <a:fillRect/>
            </a:stretch>
          </a:blipFill>
        </p:spPr>
      </p:sp>
      <p:sp>
        <p:nvSpPr>
          <p:cNvPr id="11" name="Rectangle 10"/>
          <p:cNvSpPr/>
          <p:nvPr/>
        </p:nvSpPr>
        <p:spPr>
          <a:xfrm>
            <a:off x="990600" y="1953132"/>
            <a:ext cx="16425365" cy="1754326"/>
          </a:xfrm>
          <a:prstGeom prst="rect">
            <a:avLst/>
          </a:prstGeom>
        </p:spPr>
        <p:txBody>
          <a:bodyPr wrap="square">
            <a:spAutoFit/>
          </a:bodyPr>
          <a:lstStyle/>
          <a:p>
            <a:pPr marL="342900" indent="-342900">
              <a:lnSpc>
                <a:spcPct val="150000"/>
              </a:lnSpc>
              <a:buFont typeface="Wingdings" panose="05000000000000000000" pitchFamily="2" charset="2"/>
              <a:buChar char="§"/>
            </a:pPr>
            <a:r>
              <a:rPr lang="en-US" sz="2400" b="1" dirty="0">
                <a:solidFill>
                  <a:schemeClr val="bg1"/>
                </a:solidFill>
                <a:latin typeface="Times New Roman" panose="02020603050405020304" pitchFamily="18" charset="0"/>
              </a:rPr>
              <a:t>Detailed timeline with milestones and deadlines for each phase of the project implementation.</a:t>
            </a:r>
          </a:p>
          <a:p>
            <a:pPr marL="342900" indent="-342900">
              <a:lnSpc>
                <a:spcPct val="150000"/>
              </a:lnSpc>
              <a:buFont typeface="Wingdings" panose="05000000000000000000" pitchFamily="2" charset="2"/>
              <a:buChar char="§"/>
            </a:pPr>
            <a:r>
              <a:rPr lang="en-US" sz="2400" b="1" dirty="0">
                <a:solidFill>
                  <a:schemeClr val="bg1"/>
                </a:solidFill>
                <a:latin typeface="Times New Roman" panose="02020603050405020304" pitchFamily="18" charset="0"/>
              </a:rPr>
              <a:t>Gantt chart (optional but recommended for visual representation).</a:t>
            </a:r>
          </a:p>
          <a:p>
            <a:pPr marL="342900" indent="-342900">
              <a:lnSpc>
                <a:spcPct val="150000"/>
              </a:lnSpc>
              <a:buFont typeface="Wingdings" panose="05000000000000000000" pitchFamily="2" charset="2"/>
              <a:buChar char="§"/>
            </a:pPr>
            <a:endParaRPr lang="en-US" sz="2400" b="1" dirty="0">
              <a:solidFill>
                <a:schemeClr val="bg1"/>
              </a:solidFill>
              <a:latin typeface="Times New Roman" panose="02020603050405020304"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1552567354"/>
              </p:ext>
            </p:extLst>
          </p:nvPr>
        </p:nvGraphicFramePr>
        <p:xfrm>
          <a:off x="228600" y="3162300"/>
          <a:ext cx="17754598" cy="5943600"/>
        </p:xfrm>
        <a:graphic>
          <a:graphicData uri="http://schemas.openxmlformats.org/drawingml/2006/table">
            <a:tbl>
              <a:tblPr firstRow="1" bandRow="1">
                <a:tableStyleId>{5C22544A-7EE6-4342-B048-85BDC9FD1C3A}</a:tableStyleId>
              </a:tblPr>
              <a:tblGrid>
                <a:gridCol w="2237859">
                  <a:extLst>
                    <a:ext uri="{9D8B030D-6E8A-4147-A177-3AD203B41FA5}">
                      <a16:colId xmlns:a16="http://schemas.microsoft.com/office/drawing/2014/main" val="20000"/>
                    </a:ext>
                  </a:extLst>
                </a:gridCol>
                <a:gridCol w="2216677">
                  <a:extLst>
                    <a:ext uri="{9D8B030D-6E8A-4147-A177-3AD203B41FA5}">
                      <a16:colId xmlns:a16="http://schemas.microsoft.com/office/drawing/2014/main" val="20001"/>
                    </a:ext>
                  </a:extLst>
                </a:gridCol>
                <a:gridCol w="2216677">
                  <a:extLst>
                    <a:ext uri="{9D8B030D-6E8A-4147-A177-3AD203B41FA5}">
                      <a16:colId xmlns:a16="http://schemas.microsoft.com/office/drawing/2014/main" val="20002"/>
                    </a:ext>
                  </a:extLst>
                </a:gridCol>
                <a:gridCol w="2216677">
                  <a:extLst>
                    <a:ext uri="{9D8B030D-6E8A-4147-A177-3AD203B41FA5}">
                      <a16:colId xmlns:a16="http://schemas.microsoft.com/office/drawing/2014/main" val="20003"/>
                    </a:ext>
                  </a:extLst>
                </a:gridCol>
                <a:gridCol w="2216677">
                  <a:extLst>
                    <a:ext uri="{9D8B030D-6E8A-4147-A177-3AD203B41FA5}">
                      <a16:colId xmlns:a16="http://schemas.microsoft.com/office/drawing/2014/main" val="20004"/>
                    </a:ext>
                  </a:extLst>
                </a:gridCol>
                <a:gridCol w="2216677">
                  <a:extLst>
                    <a:ext uri="{9D8B030D-6E8A-4147-A177-3AD203B41FA5}">
                      <a16:colId xmlns:a16="http://schemas.microsoft.com/office/drawing/2014/main" val="20005"/>
                    </a:ext>
                  </a:extLst>
                </a:gridCol>
                <a:gridCol w="2216677">
                  <a:extLst>
                    <a:ext uri="{9D8B030D-6E8A-4147-A177-3AD203B41FA5}">
                      <a16:colId xmlns:a16="http://schemas.microsoft.com/office/drawing/2014/main" val="20006"/>
                    </a:ext>
                  </a:extLst>
                </a:gridCol>
                <a:gridCol w="2216677">
                  <a:extLst>
                    <a:ext uri="{9D8B030D-6E8A-4147-A177-3AD203B41FA5}">
                      <a16:colId xmlns:a16="http://schemas.microsoft.com/office/drawing/2014/main" val="20007"/>
                    </a:ext>
                  </a:extLst>
                </a:gridCol>
              </a:tblGrid>
              <a:tr h="938960">
                <a:tc>
                  <a:txBody>
                    <a:bodyPr/>
                    <a:lstStyle/>
                    <a:p>
                      <a:endParaRPr lang="en-IN" dirty="0"/>
                    </a:p>
                  </a:txBody>
                  <a:tcPr/>
                </a:tc>
                <a:tc>
                  <a:txBody>
                    <a:bodyPr/>
                    <a:lstStyle/>
                    <a:p>
                      <a:r>
                        <a:rPr lang="en-US" sz="2400" dirty="0"/>
                        <a:t> </a:t>
                      </a:r>
                      <a:r>
                        <a:rPr lang="en-US" sz="2400" baseline="0" dirty="0"/>
                        <a:t>    </a:t>
                      </a:r>
                      <a:r>
                        <a:rPr lang="en-US" sz="2400" dirty="0"/>
                        <a:t>Jul - Aug</a:t>
                      </a:r>
                      <a:endParaRPr lang="en-IN" sz="2400" dirty="0"/>
                    </a:p>
                  </a:txBody>
                  <a:tcPr/>
                </a:tc>
                <a:tc>
                  <a:txBody>
                    <a:bodyPr/>
                    <a:lstStyle/>
                    <a:p>
                      <a:r>
                        <a:rPr lang="en-US" sz="2400" dirty="0"/>
                        <a:t>      Aug - Oct</a:t>
                      </a:r>
                      <a:endParaRPr lang="en-IN" sz="2400" dirty="0"/>
                    </a:p>
                  </a:txBody>
                  <a:tcPr/>
                </a:tc>
                <a:tc>
                  <a:txBody>
                    <a:bodyPr/>
                    <a:lstStyle/>
                    <a:p>
                      <a:r>
                        <a:rPr lang="en-US" sz="2400" dirty="0"/>
                        <a:t>      Oct -Nov</a:t>
                      </a:r>
                      <a:endParaRPr lang="en-IN" sz="2400" dirty="0"/>
                    </a:p>
                  </a:txBody>
                  <a:tcPr/>
                </a:tc>
                <a:tc>
                  <a:txBody>
                    <a:bodyPr/>
                    <a:lstStyle/>
                    <a:p>
                      <a:r>
                        <a:rPr lang="en-US" dirty="0"/>
                        <a:t>       </a:t>
                      </a:r>
                      <a:r>
                        <a:rPr lang="en-US" sz="2400" dirty="0"/>
                        <a:t>Nov</a:t>
                      </a:r>
                      <a:r>
                        <a:rPr lang="en-US" sz="2400" baseline="0" dirty="0"/>
                        <a:t> - Dec</a:t>
                      </a:r>
                      <a:endParaRPr lang="en-IN" sz="2400" dirty="0"/>
                    </a:p>
                  </a:txBody>
                  <a:tcPr/>
                </a:tc>
                <a:tc>
                  <a:txBody>
                    <a:bodyPr/>
                    <a:lstStyle/>
                    <a:p>
                      <a:r>
                        <a:rPr lang="en-US" sz="2400" dirty="0"/>
                        <a:t>     Dec - Jan</a:t>
                      </a:r>
                      <a:endParaRPr lang="en-IN" sz="2400" dirty="0"/>
                    </a:p>
                  </a:txBody>
                  <a:tcPr/>
                </a:tc>
                <a:tc>
                  <a:txBody>
                    <a:bodyPr/>
                    <a:lstStyle/>
                    <a:p>
                      <a:r>
                        <a:rPr lang="en-US" sz="2400" dirty="0"/>
                        <a:t>     Jan</a:t>
                      </a:r>
                      <a:r>
                        <a:rPr lang="en-US" sz="2400" baseline="0" dirty="0"/>
                        <a:t> - Feb</a:t>
                      </a:r>
                      <a:endParaRPr lang="en-IN" sz="2400" dirty="0"/>
                    </a:p>
                  </a:txBody>
                  <a:tcPr/>
                </a:tc>
                <a:tc>
                  <a:txBody>
                    <a:bodyPr/>
                    <a:lstStyle/>
                    <a:p>
                      <a:r>
                        <a:rPr lang="en-US" sz="2400" dirty="0"/>
                        <a:t>    Feb  - Mar</a:t>
                      </a:r>
                      <a:endParaRPr lang="en-IN" sz="2400" dirty="0"/>
                    </a:p>
                  </a:txBody>
                  <a:tcPr/>
                </a:tc>
                <a:extLst>
                  <a:ext uri="{0D108BD9-81ED-4DB2-BD59-A6C34878D82A}">
                    <a16:rowId xmlns:a16="http://schemas.microsoft.com/office/drawing/2014/main" val="10000"/>
                  </a:ext>
                </a:extLst>
              </a:tr>
              <a:tr h="938960">
                <a:tc>
                  <a:txBody>
                    <a:bodyPr/>
                    <a:lstStyle/>
                    <a:p>
                      <a:pPr algn="l"/>
                      <a:r>
                        <a:rPr lang="en-US" sz="2000" b="1" dirty="0">
                          <a:solidFill>
                            <a:schemeClr val="bg1"/>
                          </a:solidFill>
                        </a:rPr>
                        <a:t>Domain Analysis &amp; </a:t>
                      </a:r>
                    </a:p>
                    <a:p>
                      <a:pPr algn="l"/>
                      <a:r>
                        <a:rPr lang="en-US" sz="2000" b="1" dirty="0">
                          <a:solidFill>
                            <a:schemeClr val="bg1"/>
                          </a:solidFill>
                        </a:rPr>
                        <a:t>Problem Definition</a:t>
                      </a:r>
                      <a:endParaRPr lang="en-IN" sz="2000" b="1" dirty="0">
                        <a:solidFill>
                          <a:schemeClr val="bg1"/>
                        </a:solidFill>
                      </a:endParaRPr>
                    </a:p>
                  </a:txBody>
                  <a:tcPr>
                    <a:solidFill>
                      <a:srgbClr val="002060"/>
                    </a:solidFill>
                  </a:tcPr>
                </a:tc>
                <a:tc>
                  <a:txBody>
                    <a:bodyPr/>
                    <a:lstStyle/>
                    <a:p>
                      <a:pPr algn="ctr">
                        <a:lnSpc>
                          <a:spcPts val="3499"/>
                        </a:lnSpc>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200" baseline="0" dirty="0">
                          <a:solidFill>
                            <a:srgbClr val="FFFFFF"/>
                          </a:solidFill>
                          <a:latin typeface="Times New Roman"/>
                        </a:rPr>
                        <a:t> </a:t>
                      </a: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2000" dirty="0">
                          <a:solidFill>
                            <a:srgbClr val="FFFFFF"/>
                          </a:solidFill>
                          <a:latin typeface="Times New Roman"/>
                        </a:rPr>
                        <a:t>Completed</a:t>
                      </a:r>
                      <a:endParaRPr lang="en-US" sz="2000" dirty="0"/>
                    </a:p>
                  </a:txBody>
                  <a:tcPr>
                    <a:solidFill>
                      <a:srgbClr val="002060"/>
                    </a:solidFill>
                  </a:tcPr>
                </a:tc>
                <a:extLst>
                  <a:ext uri="{0D108BD9-81ED-4DB2-BD59-A6C34878D82A}">
                    <a16:rowId xmlns:a16="http://schemas.microsoft.com/office/drawing/2014/main" val="10001"/>
                  </a:ext>
                </a:extLst>
              </a:tr>
              <a:tr h="938960">
                <a:tc>
                  <a:txBody>
                    <a:bodyPr/>
                    <a:lstStyle/>
                    <a:p>
                      <a:pPr algn="ctr">
                        <a:lnSpc>
                          <a:spcPts val="3499"/>
                        </a:lnSpc>
                        <a:defRPr/>
                      </a:pPr>
                      <a:r>
                        <a:rPr lang="en-US" sz="2000" dirty="0">
                          <a:solidFill>
                            <a:srgbClr val="FFFFFF"/>
                          </a:solidFill>
                          <a:latin typeface="Times New Roman Bold"/>
                        </a:rPr>
                        <a:t>Literature Survey</a:t>
                      </a:r>
                      <a:endParaRPr lang="en-US" sz="2000" dirty="0"/>
                    </a:p>
                  </a:txBody>
                  <a:tcPr>
                    <a:solidFill>
                      <a:srgbClr val="002060"/>
                    </a:solidFill>
                  </a:tcPr>
                </a:tc>
                <a:tc>
                  <a:txBody>
                    <a:bodyPr/>
                    <a:lstStyle/>
                    <a:p>
                      <a:pPr algn="ctr">
                        <a:lnSpc>
                          <a:spcPts val="3499"/>
                        </a:lnSpc>
                        <a:defRPr/>
                      </a:pPr>
                      <a:r>
                        <a:rPr lang="en-US" sz="2000" dirty="0">
                          <a:solidFill>
                            <a:srgbClr val="FFFFFF"/>
                          </a:solidFill>
                          <a:latin typeface="Times New Roman"/>
                        </a:rPr>
                        <a:t>Started</a:t>
                      </a:r>
                      <a:endParaRPr lang="en-US" sz="2000" dirty="0"/>
                    </a:p>
                  </a:txBody>
                  <a:tcPr>
                    <a:solidFill>
                      <a:srgbClr val="002060"/>
                    </a:solidFill>
                  </a:tcPr>
                </a:tc>
                <a:tc>
                  <a:txBody>
                    <a:bodyPr/>
                    <a:lstStyle/>
                    <a:p>
                      <a:pPr algn="ctr">
                        <a:lnSpc>
                          <a:spcPts val="3499"/>
                        </a:lnSpc>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algn="ctr">
                        <a:lnSpc>
                          <a:spcPts val="3499"/>
                        </a:lnSpc>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algn="ctr">
                        <a:lnSpc>
                          <a:spcPts val="3499"/>
                        </a:lnSpc>
                        <a:defRPr/>
                      </a:pPr>
                      <a:r>
                        <a:rPr lang="en-US" sz="2000" dirty="0">
                          <a:solidFill>
                            <a:srgbClr val="FFFFFF"/>
                          </a:solidFill>
                          <a:latin typeface="Times New Roman"/>
                        </a:rPr>
                        <a:t>Completed</a:t>
                      </a:r>
                      <a:endParaRPr lang="en-US" sz="2000" dirty="0"/>
                    </a:p>
                  </a:txBody>
                  <a:tcPr>
                    <a:solidFill>
                      <a:srgbClr val="002060"/>
                    </a:solidFill>
                  </a:tcPr>
                </a:tc>
                <a:tc>
                  <a:txBody>
                    <a:bodyPr/>
                    <a:lstStyle/>
                    <a:p>
                      <a:pPr algn="ctr">
                        <a:lnSpc>
                          <a:spcPts val="3499"/>
                        </a:lnSpc>
                        <a:defRPr/>
                      </a:pPr>
                      <a:r>
                        <a:rPr lang="en-US" sz="2000" dirty="0">
                          <a:solidFill>
                            <a:srgbClr val="FFFFFF"/>
                          </a:solidFill>
                          <a:latin typeface="Times New Roman"/>
                        </a:rPr>
                        <a:t>Completed</a:t>
                      </a:r>
                      <a:r>
                        <a:rPr lang="en-US" sz="900" dirty="0"/>
                        <a:t>       </a:t>
                      </a:r>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extLst>
                  <a:ext uri="{0D108BD9-81ED-4DB2-BD59-A6C34878D82A}">
                    <a16:rowId xmlns:a16="http://schemas.microsoft.com/office/drawing/2014/main" val="10002"/>
                  </a:ext>
                </a:extLst>
              </a:tr>
              <a:tr h="938960">
                <a:tc>
                  <a:txBody>
                    <a:bodyPr/>
                    <a:lstStyle/>
                    <a:p>
                      <a:pPr algn="ctr">
                        <a:lnSpc>
                          <a:spcPts val="3499"/>
                        </a:lnSpc>
                        <a:defRPr/>
                      </a:pPr>
                      <a:r>
                        <a:rPr lang="en-US" sz="2000" dirty="0">
                          <a:solidFill>
                            <a:srgbClr val="FFFFFF"/>
                          </a:solidFill>
                          <a:latin typeface="Times New Roman Bold"/>
                        </a:rPr>
                        <a:t>Design</a:t>
                      </a:r>
                    </a:p>
                  </a:txBody>
                  <a:tcPr>
                    <a:solidFill>
                      <a:srgbClr val="002060"/>
                    </a:solidFill>
                  </a:tcPr>
                </a:tc>
                <a:tc>
                  <a:txBody>
                    <a:bodyPr/>
                    <a:lstStyle/>
                    <a:p>
                      <a:pPr algn="ctr">
                        <a:lnSpc>
                          <a:spcPts val="3499"/>
                        </a:lnSpc>
                        <a:defRPr/>
                      </a:pPr>
                      <a:r>
                        <a:rPr lang="en-US" sz="3000" dirty="0">
                          <a:solidFill>
                            <a:srgbClr val="FFFFFF"/>
                          </a:solidFill>
                          <a:latin typeface="Times New Roman"/>
                        </a:rPr>
                        <a:t>-</a:t>
                      </a:r>
                      <a:endParaRPr lang="en-US" sz="3000" dirty="0"/>
                    </a:p>
                  </a:txBody>
                  <a:tcPr>
                    <a:solidFill>
                      <a:srgbClr val="002060"/>
                    </a:solidFill>
                  </a:tcPr>
                </a:tc>
                <a:tc>
                  <a:txBody>
                    <a:bodyPr/>
                    <a:lstStyle/>
                    <a:p>
                      <a:pPr algn="ctr">
                        <a:lnSpc>
                          <a:spcPts val="3499"/>
                        </a:lnSpc>
                        <a:defRPr/>
                      </a:pPr>
                      <a:r>
                        <a:rPr lang="en-US" sz="2000" dirty="0">
                          <a:solidFill>
                            <a:srgbClr val="FFFFFF"/>
                          </a:solidFill>
                          <a:latin typeface="Times New Roman"/>
                        </a:rPr>
                        <a:t>Stated</a:t>
                      </a:r>
                      <a:endParaRPr lang="en-US" sz="2000" dirty="0"/>
                    </a:p>
                  </a:txBody>
                  <a:tcPr>
                    <a:solidFill>
                      <a:srgbClr val="002060"/>
                    </a:solidFill>
                  </a:tcPr>
                </a:tc>
                <a:tc>
                  <a:txBody>
                    <a:bodyPr/>
                    <a:lstStyle/>
                    <a:p>
                      <a:pPr algn="ctr">
                        <a:lnSpc>
                          <a:spcPts val="3499"/>
                        </a:lnSpc>
                        <a:defRPr/>
                      </a:pPr>
                      <a:r>
                        <a:rPr lang="en-US" dirty="0"/>
                        <a:t>  </a:t>
                      </a: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extLst>
                  <a:ext uri="{0D108BD9-81ED-4DB2-BD59-A6C34878D82A}">
                    <a16:rowId xmlns:a16="http://schemas.microsoft.com/office/drawing/2014/main" val="10003"/>
                  </a:ext>
                </a:extLst>
              </a:tr>
              <a:tr h="1272878">
                <a:tc>
                  <a:txBody>
                    <a:bodyPr/>
                    <a:lstStyle/>
                    <a:p>
                      <a:pPr marL="0" marR="0" lvl="0" indent="0" algn="ctr" defTabSz="914400" rtl="0" eaLnBrk="1" fontAlgn="auto" latinLnBrk="0" hangingPunct="1">
                        <a:lnSpc>
                          <a:spcPts val="3499"/>
                        </a:lnSpc>
                        <a:spcBef>
                          <a:spcPts val="0"/>
                        </a:spcBef>
                        <a:spcAft>
                          <a:spcPts val="0"/>
                        </a:spcAft>
                        <a:buClrTx/>
                        <a:buSzTx/>
                        <a:buFontTx/>
                        <a:buNone/>
                        <a:tabLst/>
                        <a:defRPr/>
                      </a:pPr>
                      <a:r>
                        <a:rPr lang="en-US" sz="1800" dirty="0">
                          <a:solidFill>
                            <a:srgbClr val="FFFFFF"/>
                          </a:solidFill>
                          <a:latin typeface="Times New Roman Bold"/>
                        </a:rPr>
                        <a:t>Coding &amp; Deployment</a:t>
                      </a:r>
                    </a:p>
                  </a:txBody>
                  <a:tcPr>
                    <a:solidFill>
                      <a:srgbClr val="002060"/>
                    </a:solidFill>
                  </a:tcPr>
                </a:tc>
                <a:tc>
                  <a:txBody>
                    <a:bodyPr/>
                    <a:lstStyle/>
                    <a:p>
                      <a:pPr algn="ctr">
                        <a:lnSpc>
                          <a:spcPts val="3499"/>
                        </a:lnSpc>
                        <a:defRPr/>
                      </a:pPr>
                      <a:r>
                        <a:rPr lang="en-US" sz="3000" dirty="0">
                          <a:solidFill>
                            <a:srgbClr val="FFFFFF"/>
                          </a:solidFill>
                          <a:latin typeface="Times New Roman"/>
                        </a:rPr>
                        <a:t>-</a:t>
                      </a:r>
                      <a:endParaRPr lang="en-US" sz="30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tc>
                  <a:txBody>
                    <a:bodyPr/>
                    <a:lstStyle/>
                    <a:p>
                      <a:pPr algn="ctr">
                        <a:lnSpc>
                          <a:spcPts val="3499"/>
                        </a:lnSpc>
                        <a:defRPr/>
                      </a:pPr>
                      <a:r>
                        <a:rPr lang="en-US" sz="1800" dirty="0">
                          <a:solidFill>
                            <a:srgbClr val="FFFFFF"/>
                          </a:solidFill>
                          <a:latin typeface="Times New Roman"/>
                        </a:rPr>
                        <a:t>Completed</a:t>
                      </a:r>
                      <a:endParaRPr lang="en-US" sz="1800" dirty="0"/>
                    </a:p>
                  </a:txBody>
                  <a:tcPr>
                    <a:solidFill>
                      <a:srgbClr val="002060"/>
                    </a:solidFill>
                  </a:tcPr>
                </a:tc>
                <a:extLst>
                  <a:ext uri="{0D108BD9-81ED-4DB2-BD59-A6C34878D82A}">
                    <a16:rowId xmlns:a16="http://schemas.microsoft.com/office/drawing/2014/main" val="10004"/>
                  </a:ext>
                </a:extLst>
              </a:tr>
              <a:tr h="914882">
                <a:tc>
                  <a:txBody>
                    <a:bodyPr/>
                    <a:lstStyle/>
                    <a:p>
                      <a:pPr algn="ctr"/>
                      <a:r>
                        <a:rPr lang="en-US" sz="2000" b="1" dirty="0">
                          <a:solidFill>
                            <a:schemeClr val="bg1"/>
                          </a:solidFill>
                        </a:rPr>
                        <a:t>Implementation</a:t>
                      </a:r>
                      <a:r>
                        <a:rPr lang="en-US" sz="2000" b="1" baseline="0" dirty="0">
                          <a:solidFill>
                            <a:schemeClr val="bg1"/>
                          </a:solidFill>
                        </a:rPr>
                        <a:t> &amp;</a:t>
                      </a:r>
                    </a:p>
                    <a:p>
                      <a:pPr algn="ctr"/>
                      <a:r>
                        <a:rPr lang="en-US" sz="2000" b="1" baseline="0" dirty="0">
                          <a:solidFill>
                            <a:schemeClr val="bg1"/>
                          </a:solidFill>
                        </a:rPr>
                        <a:t>Methodology</a:t>
                      </a:r>
                      <a:endParaRPr lang="en-IN" sz="2000" b="1" dirty="0">
                        <a:solidFill>
                          <a:schemeClr val="bg1"/>
                        </a:solidFill>
                      </a:endParaRPr>
                    </a:p>
                  </a:txBody>
                  <a:tcPr anchor="ctr">
                    <a:solidFill>
                      <a:srgbClr val="002060"/>
                    </a:solidFill>
                  </a:tcPr>
                </a:tc>
                <a:tc>
                  <a:txBody>
                    <a:bodyPr/>
                    <a:lstStyle/>
                    <a:p>
                      <a:pPr algn="ctr">
                        <a:lnSpc>
                          <a:spcPts val="3499"/>
                        </a:lnSpc>
                        <a:defRPr/>
                      </a:pPr>
                      <a:r>
                        <a:rPr lang="en-US" sz="3000" dirty="0">
                          <a:solidFill>
                            <a:srgbClr val="FFFFFF"/>
                          </a:solidFill>
                          <a:latin typeface="Times New Roman"/>
                        </a:rPr>
                        <a:t>-</a:t>
                      </a:r>
                      <a:endParaRPr lang="en-US" sz="3000" dirty="0"/>
                    </a:p>
                  </a:txBody>
                  <a:tcPr anchor="ctr">
                    <a:solidFill>
                      <a:srgbClr val="002060"/>
                    </a:solidFill>
                  </a:tcPr>
                </a:tc>
                <a:tc>
                  <a:txBody>
                    <a:bodyPr/>
                    <a:lstStyle/>
                    <a:p>
                      <a:pPr algn="ctr">
                        <a:lnSpc>
                          <a:spcPts val="3499"/>
                        </a:lnSpc>
                        <a:defRPr/>
                      </a:pPr>
                      <a:r>
                        <a:rPr lang="en-US" sz="3000" dirty="0">
                          <a:solidFill>
                            <a:srgbClr val="FFFFFF"/>
                          </a:solidFill>
                          <a:latin typeface="Times New Roman"/>
                        </a:rPr>
                        <a:t>-</a:t>
                      </a:r>
                      <a:endParaRPr lang="en-US" sz="3000" dirty="0"/>
                    </a:p>
                  </a:txBody>
                  <a:tcPr anchor="ctr">
                    <a:solidFill>
                      <a:srgbClr val="002060"/>
                    </a:solidFill>
                  </a:tcPr>
                </a:tc>
                <a:tc>
                  <a:txBody>
                    <a:bodyPr/>
                    <a:lstStyle/>
                    <a:p>
                      <a:pPr algn="ctr"/>
                      <a:r>
                        <a:rPr lang="en-US" sz="1800" dirty="0">
                          <a:solidFill>
                            <a:srgbClr val="FFFFFF"/>
                          </a:solidFill>
                          <a:latin typeface="Times New Roman"/>
                        </a:rPr>
                        <a:t>Completed</a:t>
                      </a:r>
                      <a:endParaRPr lang="en-IN" dirty="0"/>
                    </a:p>
                  </a:txBody>
                  <a:tcPr anchor="ctr">
                    <a:solidFill>
                      <a:srgbClr val="002060"/>
                    </a:solidFill>
                  </a:tcPr>
                </a:tc>
                <a:tc>
                  <a:txBody>
                    <a:bodyPr/>
                    <a:lstStyle/>
                    <a:p>
                      <a:pPr algn="ctr"/>
                      <a:r>
                        <a:rPr lang="en-US" sz="1800" dirty="0">
                          <a:solidFill>
                            <a:srgbClr val="FFFFFF"/>
                          </a:solidFill>
                          <a:latin typeface="Times New Roman"/>
                        </a:rPr>
                        <a:t>Completed</a:t>
                      </a:r>
                      <a:endParaRPr lang="en-IN" dirty="0"/>
                    </a:p>
                  </a:txBody>
                  <a:tcPr anchor="ctr">
                    <a:solidFill>
                      <a:srgbClr val="002060"/>
                    </a:solidFill>
                  </a:tcPr>
                </a:tc>
                <a:tc>
                  <a:txBody>
                    <a:bodyPr/>
                    <a:lstStyle/>
                    <a:p>
                      <a:pPr algn="ctr"/>
                      <a:r>
                        <a:rPr lang="en-US" sz="1800" dirty="0">
                          <a:solidFill>
                            <a:srgbClr val="FFFFFF"/>
                          </a:solidFill>
                          <a:latin typeface="Times New Roman"/>
                        </a:rPr>
                        <a:t>Completed</a:t>
                      </a:r>
                      <a:endParaRPr lang="en-IN" dirty="0"/>
                    </a:p>
                  </a:txBody>
                  <a:tcPr anchor="ctr">
                    <a:solidFill>
                      <a:srgbClr val="002060"/>
                    </a:solidFill>
                  </a:tcPr>
                </a:tc>
                <a:tc>
                  <a:txBody>
                    <a:bodyPr/>
                    <a:lstStyle/>
                    <a:p>
                      <a:pPr algn="ctr"/>
                      <a:r>
                        <a:rPr lang="en-US" sz="1800" dirty="0">
                          <a:solidFill>
                            <a:srgbClr val="FFFFFF"/>
                          </a:solidFill>
                          <a:latin typeface="Times New Roman"/>
                        </a:rPr>
                        <a:t>Completed</a:t>
                      </a:r>
                      <a:endParaRPr lang="en-IN" dirty="0"/>
                    </a:p>
                  </a:txBody>
                  <a:tcPr anchor="ctr">
                    <a:solidFill>
                      <a:srgbClr val="002060"/>
                    </a:solidFill>
                  </a:tcPr>
                </a:tc>
                <a:tc>
                  <a:txBody>
                    <a:bodyPr/>
                    <a:lstStyle/>
                    <a:p>
                      <a:pPr algn="ctr"/>
                      <a:r>
                        <a:rPr lang="en-US" sz="1800" dirty="0">
                          <a:solidFill>
                            <a:srgbClr val="FFFFFF"/>
                          </a:solidFill>
                          <a:latin typeface="Times New Roman"/>
                        </a:rPr>
                        <a:t>Completed</a:t>
                      </a:r>
                      <a:endParaRPr lang="en-IN" dirty="0"/>
                    </a:p>
                  </a:txBody>
                  <a:tcPr anchor="ctr">
                    <a:solidFill>
                      <a:srgbClr val="002060"/>
                    </a:solidFill>
                  </a:tcPr>
                </a:tc>
                <a:extLst>
                  <a:ext uri="{0D108BD9-81ED-4DB2-BD59-A6C34878D82A}">
                    <a16:rowId xmlns:a16="http://schemas.microsoft.com/office/drawing/2014/main" val="10005"/>
                  </a:ext>
                </a:extLst>
              </a:tr>
            </a:tbl>
          </a:graphicData>
        </a:graphic>
      </p:graphicFrame>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61237"/>
        </a:solidFill>
        <a:effectLst/>
      </p:bgPr>
    </p:bg>
    <p:spTree>
      <p:nvGrpSpPr>
        <p:cNvPr id="1" name=""/>
        <p:cNvGrpSpPr/>
        <p:nvPr/>
      </p:nvGrpSpPr>
      <p:grpSpPr>
        <a:xfrm>
          <a:off x="0" y="0"/>
          <a:ext cx="0" cy="0"/>
          <a:chOff x="0" y="0"/>
          <a:chExt cx="0" cy="0"/>
        </a:xfrm>
      </p:grpSpPr>
      <p:sp>
        <p:nvSpPr>
          <p:cNvPr id="2" name="Freeform 2"/>
          <p:cNvSpPr/>
          <p:nvPr/>
        </p:nvSpPr>
        <p:spPr>
          <a:xfrm>
            <a:off x="15407429" y="8072698"/>
            <a:ext cx="2575771" cy="2214302"/>
          </a:xfrm>
          <a:custGeom>
            <a:avLst/>
            <a:gdLst/>
            <a:ahLst/>
            <a:cxnLst/>
            <a:rect l="l" t="t" r="r" b="b"/>
            <a:pathLst>
              <a:path w="4092356" h="4114800">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6230600" cy="8229600"/>
            <a:chOff x="0" y="0"/>
            <a:chExt cx="4274726" cy="2167467"/>
          </a:xfrm>
        </p:grpSpPr>
        <p:sp>
          <p:nvSpPr>
            <p:cNvPr id="4" name="Freeform 4"/>
            <p:cNvSpPr/>
            <p:nvPr/>
          </p:nvSpPr>
          <p:spPr>
            <a:xfrm>
              <a:off x="0" y="0"/>
              <a:ext cx="4274726" cy="2167467"/>
            </a:xfrm>
            <a:custGeom>
              <a:avLst/>
              <a:gdLst/>
              <a:ahLst/>
              <a:cxnLst/>
              <a:rect l="l" t="t" r="r" b="b"/>
              <a:pathLst>
                <a:path w="4274726" h="2167467">
                  <a:moveTo>
                    <a:pt x="0" y="0"/>
                  </a:moveTo>
                  <a:lnTo>
                    <a:pt x="4274726" y="0"/>
                  </a:lnTo>
                  <a:lnTo>
                    <a:pt x="4274726" y="2167467"/>
                  </a:lnTo>
                  <a:lnTo>
                    <a:pt x="0" y="2167467"/>
                  </a:lnTo>
                  <a:close/>
                </a:path>
              </a:pathLst>
            </a:custGeom>
            <a:solidFill>
              <a:srgbClr val="18264E"/>
            </a:solidFill>
          </p:spPr>
        </p:sp>
        <p:sp>
          <p:nvSpPr>
            <p:cNvPr id="5" name="TextBox 5"/>
            <p:cNvSpPr txBox="1"/>
            <p:nvPr/>
          </p:nvSpPr>
          <p:spPr>
            <a:xfrm>
              <a:off x="0" y="-38100"/>
              <a:ext cx="4274726" cy="2205567"/>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943966"/>
            <a:ext cx="16066362" cy="755015"/>
          </a:xfrm>
          <a:prstGeom prst="rect">
            <a:avLst/>
          </a:prstGeom>
        </p:spPr>
        <p:txBody>
          <a:bodyPr lIns="0" tIns="0" rIns="0" bIns="0" rtlCol="0" anchor="t">
            <a:spAutoFit/>
          </a:bodyPr>
          <a:lstStyle/>
          <a:p>
            <a:pPr algn="ctr">
              <a:lnSpc>
                <a:spcPts val="6559"/>
              </a:lnSpc>
            </a:pPr>
            <a:r>
              <a:rPr lang="en-US" sz="3999" spc="239" dirty="0">
                <a:solidFill>
                  <a:srgbClr val="FFFFFF"/>
                </a:solidFill>
                <a:latin typeface="Times New Roman Bold"/>
              </a:rPr>
              <a:t>Implementation &amp; Methodology</a:t>
            </a:r>
          </a:p>
        </p:txBody>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p:cNvSpPr/>
          <p:nvPr/>
        </p:nvSpPr>
        <p:spPr>
          <a:xfrm>
            <a:off x="1219200" y="2019300"/>
            <a:ext cx="15875862" cy="589072"/>
          </a:xfrm>
          <a:prstGeom prst="rect">
            <a:avLst/>
          </a:prstGeom>
        </p:spPr>
        <p:txBody>
          <a:bodyPr wrap="square">
            <a:spAutoFit/>
          </a:bodyPr>
          <a:lstStyle/>
          <a:p>
            <a:pPr>
              <a:lnSpc>
                <a:spcPct val="150000"/>
              </a:lnSpc>
            </a:pPr>
            <a:endParaRPr lang="en-IN" sz="2400" dirty="0">
              <a:solidFill>
                <a:schemeClr val="bg1"/>
              </a:solidFill>
            </a:endParaRPr>
          </a:p>
        </p:txBody>
      </p:sp>
      <p:sp>
        <p:nvSpPr>
          <p:cNvPr id="11" name="Rectangle 10"/>
          <p:cNvSpPr/>
          <p:nvPr/>
        </p:nvSpPr>
        <p:spPr>
          <a:xfrm>
            <a:off x="2819400" y="8588019"/>
            <a:ext cx="2305118" cy="375552"/>
          </a:xfrm>
          <a:prstGeom prst="rect">
            <a:avLst/>
          </a:prstGeom>
        </p:spPr>
        <p:txBody>
          <a:bodyPr wrap="none">
            <a:spAutoFit/>
          </a:bodyPr>
          <a:lstStyle/>
          <a:p>
            <a:pPr>
              <a:lnSpc>
                <a:spcPct val="107000"/>
              </a:lnSpc>
              <a:spcAft>
                <a:spcPts val="800"/>
              </a:spcAft>
            </a:pP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Project Link: </a:t>
            </a:r>
            <a:r>
              <a:rPr lang="en-US"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hlinkClick r:id="rId6"/>
              </a:rPr>
              <a:t>Click here</a:t>
            </a:r>
            <a:endParaRPr lang="en-IN"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3" name="Picture 12">
            <a:extLst>
              <a:ext uri="{FF2B5EF4-FFF2-40B4-BE49-F238E27FC236}">
                <a16:creationId xmlns:a16="http://schemas.microsoft.com/office/drawing/2014/main" id="{7C2F930C-D9EA-09D2-AC1E-901206868E4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28800" y="1885950"/>
            <a:ext cx="14554200" cy="6515100"/>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grpSp>
        <p:nvGrpSpPr>
          <p:cNvPr id="2" name="Group 2"/>
          <p:cNvGrpSpPr/>
          <p:nvPr/>
        </p:nvGrpSpPr>
        <p:grpSpPr>
          <a:xfrm>
            <a:off x="1066800" y="2019300"/>
            <a:ext cx="16517315" cy="7661787"/>
            <a:chOff x="0" y="0"/>
            <a:chExt cx="4350239" cy="2017919"/>
          </a:xfrm>
        </p:grpSpPr>
        <p:sp>
          <p:nvSpPr>
            <p:cNvPr id="3" name="Freeform 3"/>
            <p:cNvSpPr/>
            <p:nvPr/>
          </p:nvSpPr>
          <p:spPr>
            <a:xfrm>
              <a:off x="0" y="0"/>
              <a:ext cx="4350239" cy="2017919"/>
            </a:xfrm>
            <a:custGeom>
              <a:avLst/>
              <a:gdLst/>
              <a:ahLst/>
              <a:cxnLst/>
              <a:rect l="l" t="t" r="r" b="b"/>
              <a:pathLst>
                <a:path w="4350239" h="2017919">
                  <a:moveTo>
                    <a:pt x="0" y="0"/>
                  </a:moveTo>
                  <a:lnTo>
                    <a:pt x="4350239" y="0"/>
                  </a:lnTo>
                  <a:lnTo>
                    <a:pt x="4350239" y="2017919"/>
                  </a:lnTo>
                  <a:lnTo>
                    <a:pt x="0" y="2017919"/>
                  </a:lnTo>
                  <a:close/>
                </a:path>
              </a:pathLst>
            </a:custGeom>
            <a:solidFill>
              <a:srgbClr val="B6BCCE">
                <a:alpha val="19608"/>
              </a:srgbClr>
            </a:solidFill>
          </p:spPr>
        </p:sp>
        <p:sp>
          <p:nvSpPr>
            <p:cNvPr id="4" name="TextBox 4"/>
            <p:cNvSpPr txBox="1"/>
            <p:nvPr/>
          </p:nvSpPr>
          <p:spPr>
            <a:xfrm>
              <a:off x="0" y="-19050"/>
              <a:ext cx="4350239" cy="2036969"/>
            </a:xfrm>
            <a:prstGeom prst="rect">
              <a:avLst/>
            </a:prstGeom>
          </p:spPr>
          <p:txBody>
            <a:bodyPr lIns="50800" tIns="50800" rIns="50800" bIns="50800" rtlCol="0" anchor="ctr"/>
            <a:lstStyle/>
            <a:p>
              <a:pPr algn="ctr">
                <a:lnSpc>
                  <a:spcPts val="3024"/>
                </a:lnSpc>
              </a:pPr>
              <a:endParaRPr/>
            </a:p>
          </p:txBody>
        </p:sp>
      </p:grpSp>
      <p:sp>
        <p:nvSpPr>
          <p:cNvPr id="5" name="TextBox 5"/>
          <p:cNvSpPr txBox="1"/>
          <p:nvPr/>
        </p:nvSpPr>
        <p:spPr>
          <a:xfrm>
            <a:off x="1935845" y="1244554"/>
            <a:ext cx="14380295" cy="712362"/>
          </a:xfrm>
          <a:prstGeom prst="rect">
            <a:avLst/>
          </a:prstGeom>
        </p:spPr>
        <p:txBody>
          <a:bodyPr lIns="0" tIns="0" rIns="0" bIns="0" rtlCol="0" anchor="t">
            <a:spAutoFit/>
          </a:bodyPr>
          <a:lstStyle/>
          <a:p>
            <a:pPr algn="ctr">
              <a:lnSpc>
                <a:spcPts val="5039"/>
              </a:lnSpc>
            </a:pPr>
            <a:r>
              <a:rPr lang="en-US" sz="3999" dirty="0">
                <a:solidFill>
                  <a:srgbClr val="061237"/>
                </a:solidFill>
                <a:latin typeface="Times New Roman Bold"/>
              </a:rPr>
              <a:t>Results</a:t>
            </a:r>
          </a:p>
        </p:txBody>
      </p:sp>
      <p:sp>
        <p:nvSpPr>
          <p:cNvPr id="6" name="Freeform 6"/>
          <p:cNvSpPr/>
          <p:nvPr/>
        </p:nvSpPr>
        <p:spPr>
          <a:xfrm>
            <a:off x="-2410917" y="8016208"/>
            <a:ext cx="4092356" cy="4114800"/>
          </a:xfrm>
          <a:custGeom>
            <a:avLst/>
            <a:gdLst/>
            <a:ahLst/>
            <a:cxnLst/>
            <a:rect l="l" t="t" r="r" b="b"/>
            <a:pathLst>
              <a:path w="4092356" h="4114800">
                <a:moveTo>
                  <a:pt x="0" y="0"/>
                </a:moveTo>
                <a:lnTo>
                  <a:pt x="4092356" y="0"/>
                </a:lnTo>
                <a:lnTo>
                  <a:pt x="4092356"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096384" y="0"/>
            <a:ext cx="1191616" cy="1191616"/>
          </a:xfrm>
          <a:custGeom>
            <a:avLst/>
            <a:gdLst/>
            <a:ahLst/>
            <a:cxnLst/>
            <a:rect l="l" t="t" r="r" b="b"/>
            <a:pathLst>
              <a:path w="1191616" h="1191616">
                <a:moveTo>
                  <a:pt x="0" y="0"/>
                </a:moveTo>
                <a:lnTo>
                  <a:pt x="1191616" y="0"/>
                </a:lnTo>
                <a:lnTo>
                  <a:pt x="1191616" y="1191616"/>
                </a:lnTo>
                <a:lnTo>
                  <a:pt x="0" y="1191616"/>
                </a:lnTo>
                <a:lnTo>
                  <a:pt x="0" y="0"/>
                </a:lnTo>
                <a:close/>
              </a:path>
            </a:pathLst>
          </a:custGeom>
          <a:blipFill>
            <a:blip r:embed="rId4"/>
            <a:stretch>
              <a:fillRect/>
            </a:stretch>
          </a:blipFill>
        </p:spPr>
      </p:sp>
      <p:sp>
        <p:nvSpPr>
          <p:cNvPr id="8" name="Freeform 8"/>
          <p:cNvSpPr/>
          <p:nvPr/>
        </p:nvSpPr>
        <p:spPr>
          <a:xfrm>
            <a:off x="40879" y="0"/>
            <a:ext cx="1339156" cy="900583"/>
          </a:xfrm>
          <a:custGeom>
            <a:avLst/>
            <a:gdLst/>
            <a:ahLst/>
            <a:cxnLst/>
            <a:rect l="l" t="t" r="r" b="b"/>
            <a:pathLst>
              <a:path w="1339156" h="900583">
                <a:moveTo>
                  <a:pt x="0" y="0"/>
                </a:moveTo>
                <a:lnTo>
                  <a:pt x="1339156" y="0"/>
                </a:lnTo>
                <a:lnTo>
                  <a:pt x="1339156" y="900583"/>
                </a:lnTo>
                <a:lnTo>
                  <a:pt x="0" y="900583"/>
                </a:lnTo>
                <a:lnTo>
                  <a:pt x="0" y="0"/>
                </a:lnTo>
                <a:close/>
              </a:path>
            </a:pathLst>
          </a:custGeom>
          <a:blipFill>
            <a:blip r:embed="rId5"/>
            <a:stretch>
              <a:fillRect/>
            </a:stretch>
          </a:blipFill>
        </p:spPr>
      </p:sp>
      <p:sp>
        <p:nvSpPr>
          <p:cNvPr id="9" name="Rectangle 8"/>
          <p:cNvSpPr/>
          <p:nvPr/>
        </p:nvSpPr>
        <p:spPr>
          <a:xfrm>
            <a:off x="1380035" y="3186274"/>
            <a:ext cx="15307765" cy="461665"/>
          </a:xfrm>
          <a:prstGeom prst="rect">
            <a:avLst/>
          </a:prstGeom>
        </p:spPr>
        <p:txBody>
          <a:bodyPr wrap="square">
            <a:spAutoFit/>
          </a:bodyPr>
          <a:lstStyle/>
          <a:p>
            <a:r>
              <a:rPr lang="en-IN" sz="2400" dirty="0">
                <a:latin typeface="Calibri" panose="020F0502020204030204" pitchFamily="34" charset="0"/>
                <a:ea typeface="Calibri" panose="020F0502020204030204" pitchFamily="34" charset="0"/>
                <a:cs typeface="Times New Roman" panose="02020603050405020304" pitchFamily="18" charset="0"/>
              </a:rPr>
              <a:t> </a:t>
            </a:r>
            <a:endParaRPr lang="en-IN" sz="2400" dirty="0"/>
          </a:p>
        </p:txBody>
      </p:sp>
      <p:pic>
        <p:nvPicPr>
          <p:cNvPr id="11" name="Picture 1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05200" y="6591628"/>
            <a:ext cx="11688265" cy="2847975"/>
          </a:xfrm>
          <a:prstGeom prst="rect">
            <a:avLst/>
          </a:prstGeom>
        </p:spPr>
      </p:pic>
      <p:pic>
        <p:nvPicPr>
          <p:cNvPr id="14" name="Picture 13">
            <a:extLst>
              <a:ext uri="{FF2B5EF4-FFF2-40B4-BE49-F238E27FC236}">
                <a16:creationId xmlns:a16="http://schemas.microsoft.com/office/drawing/2014/main" id="{F77CD209-48FB-F678-9838-CA1AA3BCB63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5200" y="2088128"/>
            <a:ext cx="11688265" cy="420750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2440</TotalTime>
  <Words>1040</Words>
  <Application>Microsoft Office PowerPoint</Application>
  <PresentationFormat>Custom</PresentationFormat>
  <Paragraphs>152</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Times New Roman</vt:lpstr>
      <vt:lpstr>Arial</vt:lpstr>
      <vt:lpstr>Montserrat Classic Bold</vt:lpstr>
      <vt:lpstr>Calibri</vt:lpstr>
      <vt:lpstr>Times New Roman Bold</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HP</dc:creator>
  <cp:lastModifiedBy>Aditya Goutam</cp:lastModifiedBy>
  <cp:revision>33</cp:revision>
  <dcterms:created xsi:type="dcterms:W3CDTF">2006-08-16T00:00:00Z</dcterms:created>
  <dcterms:modified xsi:type="dcterms:W3CDTF">2025-03-13T04:35:09Z</dcterms:modified>
  <dc:identifier>DAF8FhvNGII</dc:identifier>
</cp:coreProperties>
</file>