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753600" cy="7315200"/>
  <p:notesSz cx="6858000" cy="9144000"/>
  <p:embeddedFontLst>
    <p:embeddedFont>
      <p:font typeface="TT Rounds Condensed Bold" panose="020B0604020202020204" charset="0"/>
      <p:regular r:id="rId27"/>
    </p:embeddedFont>
    <p:embeddedFont>
      <p:font typeface="Calibri" panose="020F0502020204030204" pitchFamily="34" charset="0"/>
      <p:regular r:id="rId28"/>
      <p:bold r:id="rId29"/>
      <p:italic r:id="rId30"/>
      <p:boldItalic r:id="rId31"/>
    </p:embeddedFont>
    <p:embeddedFont>
      <p:font typeface="Times New Roman Bold" panose="02020803070505020304" pitchFamily="18" charset="0"/>
      <p:regular r:id="rId32"/>
      <p:bold r:id="rId33"/>
    </p:embeddedFont>
    <p:embeddedFont>
      <p:font typeface="TT Rounds Condensed" panose="020B0604020202020204" charset="0"/>
      <p:regular r:id="rId34"/>
    </p:embeddedFont>
    <p:embeddedFont>
      <p:font typeface="Canva Sans" panose="020B0604020202020204" charset="0"/>
      <p:regular r:id="rId35"/>
    </p:embeddedFont>
    <p:embeddedFont>
      <p:font typeface="Arial Bold" panose="020B0704020202020204" pitchFamily="34" charset="0"/>
      <p:regular r:id="rId36"/>
      <p:bold r:id="rId37"/>
    </p:embeddedFont>
    <p:embeddedFont>
      <p:font typeface="Times New Roman Italics" panose="020B0604020202020204" charset="0"/>
      <p:regular r:id="rId38"/>
    </p:embeddedFont>
    <p:embeddedFont>
      <p:font typeface="Times New Roman" panose="02020603050405020304" pitchFamily="18" charset="0"/>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7" d="100"/>
          <a:sy n="77" d="100"/>
        </p:scale>
        <p:origin x="147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dl.acm.org/doi/10.1145/3571306.3571432"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hyperlink" Target="https://ieeexplore.ieee.org/document/1394615" TargetMode="External"/><Relationship Id="rId4" Type="http://schemas.openxmlformats.org/officeDocument/2006/relationships/hyperlink" Target="https://ieeexplore.ieee.org/document/9733503"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ieeexplore.ieee.org/document/10170680"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ieeexplore.ieee.org/document/9733503"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dl.acm.org/doi/10.1145/3571306.3571432"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document/1394615" TargetMode="External"/><Relationship Id="rId2" Type="http://schemas.openxmlformats.org/officeDocument/2006/relationships/hyperlink" Target="https://ieeexplore.ieee.org/document/9733503"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document/9733503" TargetMode="External"/><Relationship Id="rId2" Type="http://schemas.openxmlformats.org/officeDocument/2006/relationships/hyperlink" Target="https://ieeexplore.ieee.org/document/10170680"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stackoverflow.com/questions/28514212/how-to-implement-video-conferencing-feature-inside-a-website-using-webrtc" TargetMode="External"/><Relationship Id="rId2" Type="http://schemas.openxmlformats.org/officeDocument/2006/relationships/hyperlink" Target="https://stackoverflow.com/questions/45884433/what-are-the-pros-and-cons-of-implementing-webrtc"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5323" y="175406"/>
            <a:ext cx="9211733" cy="7017173"/>
            <a:chOff x="0" y="0"/>
            <a:chExt cx="12282311" cy="9356231"/>
          </a:xfrm>
        </p:grpSpPr>
        <p:sp>
          <p:nvSpPr>
            <p:cNvPr id="3" name="Freeform 3"/>
            <p:cNvSpPr/>
            <p:nvPr/>
          </p:nvSpPr>
          <p:spPr>
            <a:xfrm>
              <a:off x="0" y="0"/>
              <a:ext cx="12282297" cy="9356217"/>
            </a:xfrm>
            <a:custGeom>
              <a:avLst/>
              <a:gdLst/>
              <a:ahLst/>
              <a:cxnLst/>
              <a:rect l="l" t="t" r="r" b="b"/>
              <a:pathLst>
                <a:path w="12282297" h="935621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385D8A"/>
            </a:solidFill>
          </p:spPr>
        </p:sp>
      </p:grpSp>
      <p:sp>
        <p:nvSpPr>
          <p:cNvPr id="4" name="AutoShape 4"/>
          <p:cNvSpPr/>
          <p:nvPr/>
        </p:nvSpPr>
        <p:spPr>
          <a:xfrm rot="10743">
            <a:off x="305300" y="1291802"/>
            <a:ext cx="9211778" cy="0"/>
          </a:xfrm>
          <a:prstGeom prst="line">
            <a:avLst/>
          </a:prstGeom>
          <a:ln w="19050" cap="rnd">
            <a:solidFill>
              <a:srgbClr val="1F497D"/>
            </a:solidFill>
            <a:prstDash val="solid"/>
            <a:headEnd type="none" w="sm" len="sm"/>
            <a:tailEnd type="none" w="sm" len="sm"/>
          </a:ln>
        </p:spPr>
      </p:sp>
      <p:sp>
        <p:nvSpPr>
          <p:cNvPr id="5" name="Freeform 5"/>
          <p:cNvSpPr/>
          <p:nvPr/>
        </p:nvSpPr>
        <p:spPr>
          <a:xfrm>
            <a:off x="305323" y="175406"/>
            <a:ext cx="9245076" cy="1630172"/>
          </a:xfrm>
          <a:custGeom>
            <a:avLst/>
            <a:gdLst/>
            <a:ahLst/>
            <a:cxnLst/>
            <a:rect l="l" t="t" r="r" b="b"/>
            <a:pathLst>
              <a:path w="9245076" h="1630172">
                <a:moveTo>
                  <a:pt x="0" y="0"/>
                </a:moveTo>
                <a:lnTo>
                  <a:pt x="9245076" y="0"/>
                </a:lnTo>
                <a:lnTo>
                  <a:pt x="9245076" y="1630171"/>
                </a:lnTo>
                <a:lnTo>
                  <a:pt x="0" y="1630171"/>
                </a:lnTo>
                <a:lnTo>
                  <a:pt x="0" y="0"/>
                </a:lnTo>
                <a:close/>
              </a:path>
            </a:pathLst>
          </a:custGeom>
          <a:blipFill>
            <a:blip r:embed="rId3"/>
            <a:stretch>
              <a:fillRect l="-3248" t="-15081" r="-3248"/>
            </a:stretch>
          </a:blipFill>
        </p:spPr>
      </p:sp>
      <p:sp>
        <p:nvSpPr>
          <p:cNvPr id="6" name="TextBox 6"/>
          <p:cNvSpPr txBox="1"/>
          <p:nvPr/>
        </p:nvSpPr>
        <p:spPr>
          <a:xfrm>
            <a:off x="782319" y="3484896"/>
            <a:ext cx="8351519" cy="504825"/>
          </a:xfrm>
          <a:prstGeom prst="rect">
            <a:avLst/>
          </a:prstGeom>
        </p:spPr>
        <p:txBody>
          <a:bodyPr lIns="0" tIns="0" rIns="0" bIns="0" rtlCol="0" anchor="t">
            <a:spAutoFit/>
          </a:bodyPr>
          <a:lstStyle/>
          <a:p>
            <a:pPr algn="ctr">
              <a:lnSpc>
                <a:spcPts val="3583"/>
              </a:lnSpc>
            </a:pPr>
            <a:r>
              <a:rPr lang="en-US" sz="2986">
                <a:solidFill>
                  <a:srgbClr val="0070C0"/>
                </a:solidFill>
                <a:latin typeface="Times New Roman Bold"/>
                <a:ea typeface="Times New Roman Bold"/>
                <a:cs typeface="Times New Roman Bold"/>
                <a:sym typeface="Times New Roman Bold"/>
              </a:rPr>
              <a:t>Decentralized Video Conferencing web-application</a:t>
            </a:r>
          </a:p>
        </p:txBody>
      </p:sp>
      <p:sp>
        <p:nvSpPr>
          <p:cNvPr id="7" name="TextBox 7"/>
          <p:cNvSpPr txBox="1"/>
          <p:nvPr/>
        </p:nvSpPr>
        <p:spPr>
          <a:xfrm>
            <a:off x="579120" y="6879590"/>
            <a:ext cx="2092960" cy="190500"/>
          </a:xfrm>
          <a:prstGeom prst="rect">
            <a:avLst/>
          </a:prstGeom>
        </p:spPr>
        <p:txBody>
          <a:bodyPr lIns="0" tIns="0" rIns="0" bIns="0" rtlCol="0" anchor="t">
            <a:spAutoFit/>
          </a:bodyPr>
          <a:lstStyle/>
          <a:p>
            <a:pPr algn="l">
              <a:lnSpc>
                <a:spcPts val="1535"/>
              </a:lnSpc>
            </a:pPr>
            <a:r>
              <a:rPr lang="en-US" sz="1279" spc="11">
                <a:solidFill>
                  <a:srgbClr val="898989"/>
                </a:solidFill>
                <a:latin typeface="TT Rounds Condensed"/>
                <a:ea typeface="TT Rounds Condensed"/>
                <a:cs typeface="TT Rounds Condensed"/>
                <a:sym typeface="TT Rounds Condensed"/>
              </a:rPr>
              <a:t>04 Augest  2024</a:t>
            </a:r>
          </a:p>
        </p:txBody>
      </p:sp>
      <p:sp>
        <p:nvSpPr>
          <p:cNvPr id="8" name="TextBox 8"/>
          <p:cNvSpPr txBox="1"/>
          <p:nvPr/>
        </p:nvSpPr>
        <p:spPr>
          <a:xfrm>
            <a:off x="3423920" y="6879590"/>
            <a:ext cx="2905760" cy="190500"/>
          </a:xfrm>
          <a:prstGeom prst="rect">
            <a:avLst/>
          </a:prstGeom>
        </p:spPr>
        <p:txBody>
          <a:bodyPr lIns="0" tIns="0" rIns="0" bIns="0" rtlCol="0" anchor="t">
            <a:spAutoFit/>
          </a:bodyPr>
          <a:lstStyle/>
          <a:p>
            <a:pPr algn="ctr">
              <a:lnSpc>
                <a:spcPts val="1535"/>
              </a:lnSpc>
            </a:pPr>
            <a:r>
              <a:rPr lang="en-US" sz="1279" spc="11">
                <a:solidFill>
                  <a:srgbClr val="898989"/>
                </a:solidFill>
                <a:latin typeface="TT Rounds Condensed"/>
                <a:ea typeface="TT Rounds Condensed"/>
                <a:cs typeface="TT Rounds Condensed"/>
                <a:sym typeface="TT Rounds Condensed"/>
              </a:rPr>
              <a:t>School of Computing - CSE- BCT</a:t>
            </a:r>
          </a:p>
        </p:txBody>
      </p:sp>
      <p:sp>
        <p:nvSpPr>
          <p:cNvPr id="9" name="TextBox 9"/>
          <p:cNvSpPr txBox="1"/>
          <p:nvPr/>
        </p:nvSpPr>
        <p:spPr>
          <a:xfrm>
            <a:off x="7081520" y="6825827"/>
            <a:ext cx="2092960" cy="298027"/>
          </a:xfrm>
          <a:prstGeom prst="rect">
            <a:avLst/>
          </a:prstGeom>
        </p:spPr>
        <p:txBody>
          <a:bodyPr lIns="0" tIns="0" rIns="0" bIns="0" rtlCol="0" anchor="t">
            <a:spAutoFit/>
          </a:bodyPr>
          <a:lstStyle/>
          <a:p>
            <a:pPr algn="r">
              <a:lnSpc>
                <a:spcPts val="1535"/>
              </a:lnSpc>
            </a:pPr>
            <a:r>
              <a:rPr lang="en-US" sz="1279" spc="11">
                <a:solidFill>
                  <a:srgbClr val="898989"/>
                </a:solidFill>
                <a:latin typeface="TT Rounds Condensed"/>
                <a:ea typeface="TT Rounds Condensed"/>
                <a:cs typeface="TT Rounds Condensed"/>
                <a:sym typeface="TT Rounds Condensed"/>
              </a:rPr>
              <a:t>1</a:t>
            </a:r>
          </a:p>
        </p:txBody>
      </p:sp>
      <p:sp>
        <p:nvSpPr>
          <p:cNvPr id="10" name="TextBox 10"/>
          <p:cNvSpPr txBox="1"/>
          <p:nvPr/>
        </p:nvSpPr>
        <p:spPr>
          <a:xfrm>
            <a:off x="579120" y="4304046"/>
            <a:ext cx="8818879" cy="1538883"/>
          </a:xfrm>
          <a:prstGeom prst="rect">
            <a:avLst/>
          </a:prstGeom>
        </p:spPr>
        <p:txBody>
          <a:bodyPr lIns="0" tIns="0" rIns="0" bIns="0" rtlCol="0" anchor="t">
            <a:spAutoFit/>
          </a:bodyPr>
          <a:lstStyle/>
          <a:p>
            <a:pPr algn="l">
              <a:lnSpc>
                <a:spcPts val="6444"/>
              </a:lnSpc>
            </a:pPr>
            <a:r>
              <a:rPr lang="en-US" sz="2577" spc="24" dirty="0">
                <a:solidFill>
                  <a:srgbClr val="000000"/>
                </a:solidFill>
                <a:latin typeface="TT Rounds Condensed Bold"/>
                <a:ea typeface="TT Rounds Condensed Bold"/>
                <a:cs typeface="TT Rounds Condensed Bold"/>
                <a:sym typeface="TT Rounds Condensed Bold"/>
              </a:rPr>
              <a:t>PROJECT STUDENTS                                                    GUIDE</a:t>
            </a:r>
          </a:p>
          <a:p>
            <a:pPr algn="l">
              <a:lnSpc>
                <a:spcPts val="2835"/>
              </a:lnSpc>
            </a:pPr>
            <a:r>
              <a:rPr lang="en-US" sz="2148" spc="20">
                <a:solidFill>
                  <a:srgbClr val="000000"/>
                </a:solidFill>
                <a:latin typeface="TT Rounds Condensed Bold"/>
                <a:ea typeface="TT Rounds Condensed Bold"/>
                <a:cs typeface="TT Rounds Condensed Bold"/>
                <a:sym typeface="TT Rounds Condensed Bold"/>
              </a:rPr>
              <a:t>VARDHARAJAN V-41613023			    </a:t>
            </a:r>
            <a:r>
              <a:rPr lang="en-US" sz="2148" spc="20" smtClean="0">
                <a:solidFill>
                  <a:srgbClr val="000000"/>
                </a:solidFill>
                <a:latin typeface="TT Rounds Condensed Bold"/>
                <a:ea typeface="TT Rounds Condensed Bold"/>
                <a:cs typeface="TT Rounds Condensed Bold"/>
                <a:sym typeface="TT Rounds Condensed Bold"/>
              </a:rPr>
              <a:t>MENAKA</a:t>
            </a:r>
            <a:r>
              <a:rPr lang="en-US" sz="2148" spc="20">
                <a:solidFill>
                  <a:srgbClr val="000000"/>
                </a:solidFill>
                <a:latin typeface="TT Rounds Condensed Bold"/>
                <a:ea typeface="TT Rounds Condensed Bold"/>
                <a:cs typeface="TT Rounds Condensed Bold"/>
                <a:sym typeface="TT Rounds Condensed Bold"/>
              </a:rPr>
              <a:t>, M.E., Ph.D., </a:t>
            </a:r>
          </a:p>
          <a:p>
            <a:pPr algn="l">
              <a:lnSpc>
                <a:spcPts val="2835"/>
              </a:lnSpc>
            </a:pPr>
            <a:r>
              <a:rPr lang="en-US" sz="2148" spc="20" dirty="0">
                <a:solidFill>
                  <a:srgbClr val="000000"/>
                </a:solidFill>
                <a:latin typeface="TT Rounds Condensed Bold"/>
                <a:ea typeface="TT Rounds Condensed Bold"/>
                <a:cs typeface="TT Rounds Condensed Bold"/>
                <a:sym typeface="TT Rounds Condensed Bold"/>
              </a:rPr>
              <a:t>BALA R-41613002</a:t>
            </a:r>
          </a:p>
        </p:txBody>
      </p:sp>
      <p:sp>
        <p:nvSpPr>
          <p:cNvPr id="11" name="TextBox 11"/>
          <p:cNvSpPr txBox="1"/>
          <p:nvPr/>
        </p:nvSpPr>
        <p:spPr>
          <a:xfrm>
            <a:off x="508001" y="1910352"/>
            <a:ext cx="8788399" cy="1466850"/>
          </a:xfrm>
          <a:prstGeom prst="rect">
            <a:avLst/>
          </a:prstGeom>
        </p:spPr>
        <p:txBody>
          <a:bodyPr lIns="0" tIns="0" rIns="0" bIns="0" rtlCol="0" anchor="t">
            <a:spAutoFit/>
          </a:bodyPr>
          <a:lstStyle/>
          <a:p>
            <a:pPr algn="ctr">
              <a:lnSpc>
                <a:spcPts val="2815"/>
              </a:lnSpc>
            </a:pPr>
            <a:r>
              <a:rPr lang="en-US" sz="2346">
                <a:solidFill>
                  <a:srgbClr val="000000"/>
                </a:solidFill>
                <a:latin typeface="Times New Roman Bold"/>
                <a:ea typeface="Times New Roman Bold"/>
                <a:cs typeface="Times New Roman Bold"/>
                <a:sym typeface="Times New Roman Bold"/>
              </a:rPr>
              <a:t>DEPARTMENT OF COMPUTER SCIENCE AND ENGINEERING WITH BLOCKCHAIN SPECILIZATION</a:t>
            </a:r>
          </a:p>
          <a:p>
            <a:pPr algn="ctr">
              <a:lnSpc>
                <a:spcPts val="2815"/>
              </a:lnSpc>
            </a:pPr>
            <a:endParaRPr lang="en-US" sz="2346">
              <a:solidFill>
                <a:srgbClr val="000000"/>
              </a:solidFill>
              <a:latin typeface="Times New Roman Bold"/>
              <a:ea typeface="Times New Roman Bold"/>
              <a:cs typeface="Times New Roman Bold"/>
              <a:sym typeface="Times New Roman Bold"/>
            </a:endParaRPr>
          </a:p>
          <a:p>
            <a:pPr algn="ctr">
              <a:lnSpc>
                <a:spcPts val="2815"/>
              </a:lnSpc>
            </a:pPr>
            <a:r>
              <a:rPr lang="en-US" sz="2346">
                <a:solidFill>
                  <a:srgbClr val="000000"/>
                </a:solidFill>
                <a:latin typeface="Times New Roman Bold"/>
                <a:ea typeface="Times New Roman Bold"/>
                <a:cs typeface="Times New Roman Bold"/>
                <a:sym typeface="Times New Roman Bold"/>
              </a:rPr>
              <a:t>PROJECT PHASE I – MODEL REVIEW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5323" y="175406"/>
            <a:ext cx="9211733" cy="7017173"/>
            <a:chOff x="0" y="0"/>
            <a:chExt cx="12282311" cy="9356231"/>
          </a:xfrm>
        </p:grpSpPr>
        <p:sp>
          <p:nvSpPr>
            <p:cNvPr id="3" name="Freeform 3"/>
            <p:cNvSpPr/>
            <p:nvPr/>
          </p:nvSpPr>
          <p:spPr>
            <a:xfrm>
              <a:off x="0" y="0"/>
              <a:ext cx="12282297" cy="9356217"/>
            </a:xfrm>
            <a:custGeom>
              <a:avLst/>
              <a:gdLst/>
              <a:ahLst/>
              <a:cxnLst/>
              <a:rect l="l" t="t" r="r" b="b"/>
              <a:pathLst>
                <a:path w="12282297" h="935621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385D8A"/>
            </a:solidFill>
          </p:spPr>
        </p:sp>
      </p:grpSp>
      <p:sp>
        <p:nvSpPr>
          <p:cNvPr id="4" name="AutoShape 4"/>
          <p:cNvSpPr/>
          <p:nvPr/>
        </p:nvSpPr>
        <p:spPr>
          <a:xfrm rot="10743">
            <a:off x="305300" y="1291802"/>
            <a:ext cx="9211778" cy="0"/>
          </a:xfrm>
          <a:prstGeom prst="line">
            <a:avLst/>
          </a:prstGeom>
          <a:ln w="19050" cap="rnd">
            <a:solidFill>
              <a:srgbClr val="1F497D"/>
            </a:solidFill>
            <a:prstDash val="solid"/>
            <a:headEnd type="none" w="sm" len="sm"/>
            <a:tailEnd type="none" w="sm" len="sm"/>
          </a:ln>
        </p:spPr>
      </p:sp>
      <p:sp>
        <p:nvSpPr>
          <p:cNvPr id="5" name="TextBox 5"/>
          <p:cNvSpPr txBox="1"/>
          <p:nvPr/>
        </p:nvSpPr>
        <p:spPr>
          <a:xfrm>
            <a:off x="410309" y="222885"/>
            <a:ext cx="8595360" cy="1194435"/>
          </a:xfrm>
          <a:prstGeom prst="rect">
            <a:avLst/>
          </a:prstGeom>
        </p:spPr>
        <p:txBody>
          <a:bodyPr lIns="0" tIns="0" rIns="0" bIns="0" rtlCol="0" anchor="t">
            <a:spAutoFit/>
          </a:bodyPr>
          <a:lstStyle/>
          <a:p>
            <a:pPr algn="ctr">
              <a:lnSpc>
                <a:spcPts val="3840"/>
              </a:lnSpc>
            </a:pPr>
            <a:r>
              <a:rPr lang="en-US" sz="3200">
                <a:solidFill>
                  <a:srgbClr val="000000"/>
                </a:solidFill>
                <a:latin typeface="Times New Roman Bold"/>
                <a:ea typeface="Times New Roman Bold"/>
                <a:cs typeface="Times New Roman Bold"/>
                <a:sym typeface="Times New Roman Bold"/>
              </a:rPr>
              <a:t>INFERENCES FROM LITERATURE SURVEY</a:t>
            </a:r>
          </a:p>
        </p:txBody>
      </p:sp>
      <p:sp>
        <p:nvSpPr>
          <p:cNvPr id="6" name="TextBox 6"/>
          <p:cNvSpPr txBox="1"/>
          <p:nvPr/>
        </p:nvSpPr>
        <p:spPr>
          <a:xfrm>
            <a:off x="579120" y="6879590"/>
            <a:ext cx="2092960" cy="190500"/>
          </a:xfrm>
          <a:prstGeom prst="rect">
            <a:avLst/>
          </a:prstGeom>
        </p:spPr>
        <p:txBody>
          <a:bodyPr lIns="0" tIns="0" rIns="0" bIns="0" rtlCol="0" anchor="t">
            <a:spAutoFit/>
          </a:bodyPr>
          <a:lstStyle/>
          <a:p>
            <a:pPr algn="l">
              <a:lnSpc>
                <a:spcPts val="1535"/>
              </a:lnSpc>
            </a:pPr>
            <a:r>
              <a:rPr lang="en-US" sz="1279" spc="11">
                <a:solidFill>
                  <a:srgbClr val="898989"/>
                </a:solidFill>
                <a:latin typeface="TT Rounds Condensed"/>
                <a:ea typeface="TT Rounds Condensed"/>
                <a:cs typeface="TT Rounds Condensed"/>
                <a:sym typeface="TT Rounds Condensed"/>
              </a:rPr>
              <a:t>04 Augest 2024</a:t>
            </a:r>
          </a:p>
        </p:txBody>
      </p:sp>
      <p:sp>
        <p:nvSpPr>
          <p:cNvPr id="7" name="TextBox 7"/>
          <p:cNvSpPr txBox="1"/>
          <p:nvPr/>
        </p:nvSpPr>
        <p:spPr>
          <a:xfrm>
            <a:off x="3423920" y="6879590"/>
            <a:ext cx="2905760" cy="190500"/>
          </a:xfrm>
          <a:prstGeom prst="rect">
            <a:avLst/>
          </a:prstGeom>
        </p:spPr>
        <p:txBody>
          <a:bodyPr lIns="0" tIns="0" rIns="0" bIns="0" rtlCol="0" anchor="t">
            <a:spAutoFit/>
          </a:bodyPr>
          <a:lstStyle/>
          <a:p>
            <a:pPr algn="ctr">
              <a:lnSpc>
                <a:spcPts val="1535"/>
              </a:lnSpc>
            </a:pPr>
            <a:r>
              <a:rPr lang="en-US" sz="1279" spc="11">
                <a:solidFill>
                  <a:srgbClr val="898989"/>
                </a:solidFill>
                <a:latin typeface="TT Rounds Condensed"/>
                <a:ea typeface="TT Rounds Condensed"/>
                <a:cs typeface="TT Rounds Condensed"/>
                <a:sym typeface="TT Rounds Condensed"/>
              </a:rPr>
              <a:t>School of Computing - CSE- BCT</a:t>
            </a:r>
          </a:p>
        </p:txBody>
      </p:sp>
      <p:sp>
        <p:nvSpPr>
          <p:cNvPr id="8" name="TextBox 8"/>
          <p:cNvSpPr txBox="1"/>
          <p:nvPr/>
        </p:nvSpPr>
        <p:spPr>
          <a:xfrm>
            <a:off x="7081520" y="6879590"/>
            <a:ext cx="2092960" cy="190500"/>
          </a:xfrm>
          <a:prstGeom prst="rect">
            <a:avLst/>
          </a:prstGeom>
        </p:spPr>
        <p:txBody>
          <a:bodyPr lIns="0" tIns="0" rIns="0" bIns="0" rtlCol="0" anchor="t">
            <a:spAutoFit/>
          </a:bodyPr>
          <a:lstStyle/>
          <a:p>
            <a:pPr algn="r">
              <a:lnSpc>
                <a:spcPts val="1535"/>
              </a:lnSpc>
            </a:pPr>
            <a:r>
              <a:rPr lang="en-US" sz="1279" spc="11">
                <a:solidFill>
                  <a:srgbClr val="898989"/>
                </a:solidFill>
                <a:latin typeface="TT Rounds Condensed"/>
                <a:ea typeface="TT Rounds Condensed"/>
                <a:cs typeface="TT Rounds Condensed"/>
                <a:sym typeface="TT Rounds Condensed"/>
              </a:rPr>
              <a:t>11</a:t>
            </a:r>
          </a:p>
        </p:txBody>
      </p:sp>
      <p:graphicFrame>
        <p:nvGraphicFramePr>
          <p:cNvPr id="9" name="Table 9"/>
          <p:cNvGraphicFramePr>
            <a:graphicFrameLocks noGrp="1"/>
          </p:cNvGraphicFramePr>
          <p:nvPr/>
        </p:nvGraphicFramePr>
        <p:xfrm>
          <a:off x="731520" y="1510068"/>
          <a:ext cx="8467189" cy="4962021"/>
        </p:xfrm>
        <a:graphic>
          <a:graphicData uri="http://schemas.openxmlformats.org/drawingml/2006/table">
            <a:tbl>
              <a:tblPr/>
              <a:tblGrid>
                <a:gridCol w="1657432">
                  <a:extLst>
                    <a:ext uri="{9D8B030D-6E8A-4147-A177-3AD203B41FA5}">
                      <a16:colId xmlns:a16="http://schemas.microsoft.com/office/drawing/2014/main" val="20000"/>
                    </a:ext>
                  </a:extLst>
                </a:gridCol>
                <a:gridCol w="1645465">
                  <a:extLst>
                    <a:ext uri="{9D8B030D-6E8A-4147-A177-3AD203B41FA5}">
                      <a16:colId xmlns:a16="http://schemas.microsoft.com/office/drawing/2014/main" val="20001"/>
                    </a:ext>
                  </a:extLst>
                </a:gridCol>
                <a:gridCol w="2632488">
                  <a:extLst>
                    <a:ext uri="{9D8B030D-6E8A-4147-A177-3AD203B41FA5}">
                      <a16:colId xmlns:a16="http://schemas.microsoft.com/office/drawing/2014/main" val="20002"/>
                    </a:ext>
                  </a:extLst>
                </a:gridCol>
                <a:gridCol w="2531804">
                  <a:extLst>
                    <a:ext uri="{9D8B030D-6E8A-4147-A177-3AD203B41FA5}">
                      <a16:colId xmlns:a16="http://schemas.microsoft.com/office/drawing/2014/main" val="20003"/>
                    </a:ext>
                  </a:extLst>
                </a:gridCol>
              </a:tblGrid>
              <a:tr h="848539">
                <a:tc>
                  <a:txBody>
                    <a:bodyPr/>
                    <a:lstStyle/>
                    <a:p>
                      <a:pPr algn="ctr">
                        <a:lnSpc>
                          <a:spcPts val="2304"/>
                        </a:lnSpc>
                        <a:defRPr/>
                      </a:pPr>
                      <a:r>
                        <a:rPr lang="en-US" sz="1920">
                          <a:solidFill>
                            <a:srgbClr val="000000"/>
                          </a:solidFill>
                          <a:latin typeface="Times New Roman Bold"/>
                          <a:ea typeface="Times New Roman Bold"/>
                          <a:cs typeface="Times New Roman Bold"/>
                          <a:sym typeface="Times New Roman Bold"/>
                        </a:rPr>
                        <a:t>Author &amp; Journal name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2304"/>
                        </a:lnSpc>
                        <a:defRPr/>
                      </a:pPr>
                      <a:r>
                        <a:rPr lang="en-US" sz="1920">
                          <a:solidFill>
                            <a:srgbClr val="000000"/>
                          </a:solidFill>
                          <a:latin typeface="Times New Roman Bold"/>
                          <a:ea typeface="Times New Roman Bold"/>
                          <a:cs typeface="Times New Roman Bold"/>
                          <a:sym typeface="Times New Roman Bold"/>
                        </a:rPr>
                        <a:t>Title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2304"/>
                        </a:lnSpc>
                        <a:defRPr/>
                      </a:pPr>
                      <a:r>
                        <a:rPr lang="en-US" sz="1920">
                          <a:solidFill>
                            <a:srgbClr val="000000"/>
                          </a:solidFill>
                          <a:latin typeface="Times New Roman Bold"/>
                          <a:ea typeface="Times New Roman Bold"/>
                          <a:cs typeface="Times New Roman Bold"/>
                          <a:sym typeface="Times New Roman Bold"/>
                        </a:rPr>
                        <a:t>Existing techniques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2304"/>
                        </a:lnSpc>
                        <a:defRPr/>
                      </a:pPr>
                      <a:r>
                        <a:rPr lang="en-US" sz="1920">
                          <a:solidFill>
                            <a:srgbClr val="000000"/>
                          </a:solidFill>
                          <a:latin typeface="Times New Roman Bold"/>
                          <a:ea typeface="Times New Roman Bold"/>
                          <a:cs typeface="Times New Roman Bold"/>
                          <a:sym typeface="Times New Roman Bold"/>
                        </a:rPr>
                        <a:t>Drawbacks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149447">
                <a:tc>
                  <a:txBody>
                    <a:bodyPr/>
                    <a:lstStyle/>
                    <a:p>
                      <a:pPr algn="l">
                        <a:lnSpc>
                          <a:spcPts val="1544"/>
                        </a:lnSpc>
                        <a:defRPr/>
                      </a:pPr>
                      <a:r>
                        <a:rPr lang="en-US" sz="1286">
                          <a:solidFill>
                            <a:srgbClr val="000000"/>
                          </a:solidFill>
                          <a:latin typeface="Times New Roman"/>
                          <a:ea typeface="Times New Roman"/>
                          <a:cs typeface="Times New Roman"/>
                          <a:sym typeface="Times New Roman"/>
                        </a:rPr>
                        <a:t>3.  Emmanuel Andre, Nicolas Le Breton∗§, Augustin Lemesle∗§, Ludovic Roux</a:t>
                      </a:r>
                      <a:endParaRPr lang="en-US" sz="1100"/>
                    </a:p>
                    <a:p>
                      <a:pPr algn="l">
                        <a:lnSpc>
                          <a:spcPts val="1544"/>
                        </a:lnSpc>
                      </a:pPr>
                      <a:r>
                        <a:rPr lang="en-US" sz="1286">
                          <a:solidFill>
                            <a:srgbClr val="000000"/>
                          </a:solidFill>
                          <a:latin typeface="Times New Roman"/>
                          <a:ea typeface="Times New Roman"/>
                          <a:cs typeface="Times New Roman"/>
                          <a:sym typeface="Times New Roman"/>
                        </a:rPr>
                        <a:t>and Alexandre Gouaillard [2018]</a:t>
                      </a:r>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544"/>
                        </a:lnSpc>
                        <a:defRPr/>
                      </a:pPr>
                      <a:r>
                        <a:rPr lang="en-US" sz="1286">
                          <a:solidFill>
                            <a:srgbClr val="000000"/>
                          </a:solidFill>
                          <a:latin typeface="Times New Roman"/>
                          <a:ea typeface="Times New Roman"/>
                          <a:cs typeface="Times New Roman"/>
                          <a:sym typeface="Times New Roman"/>
                        </a:rPr>
                        <a:t>Comparative Study of WebRTC Open Source SFUs for Video Conferencing</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just">
                        <a:lnSpc>
                          <a:spcPts val="1544"/>
                        </a:lnSpc>
                        <a:defRPr/>
                      </a:pPr>
                      <a:r>
                        <a:rPr lang="en-US" sz="1286">
                          <a:solidFill>
                            <a:srgbClr val="000000"/>
                          </a:solidFill>
                          <a:latin typeface="Times New Roman"/>
                          <a:ea typeface="Times New Roman"/>
                          <a:cs typeface="Times New Roman"/>
                          <a:sym typeface="Times New Roman"/>
                        </a:rPr>
                        <a:t>Existing techniques in WebRTC open-source SFUs for video conferencing include selective forwarding, simulcast, SVC, NAT traversal, load balancing, network quality monitoring, FEC, security measures, interoperability protocols, and resource management.</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just">
                        <a:lnSpc>
                          <a:spcPts val="1544"/>
                        </a:lnSpc>
                        <a:defRPr/>
                      </a:pPr>
                      <a:r>
                        <a:rPr lang="en-US" sz="1286">
                          <a:solidFill>
                            <a:srgbClr val="000000"/>
                          </a:solidFill>
                          <a:latin typeface="Times New Roman"/>
                          <a:ea typeface="Times New Roman"/>
                          <a:cs typeface="Times New Roman"/>
                          <a:sym typeface="Times New Roman"/>
                        </a:rPr>
                        <a:t>As the results are based on a specific testing engine (KITE) and five open-source WebRTC SFUs, which may not represent all use cases or scenarios.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64035">
                <a:tc>
                  <a:txBody>
                    <a:bodyPr/>
                    <a:lstStyle/>
                    <a:p>
                      <a:pPr algn="l">
                        <a:lnSpc>
                          <a:spcPts val="1544"/>
                        </a:lnSpc>
                        <a:defRPr/>
                      </a:pPr>
                      <a:r>
                        <a:rPr lang="en-US" sz="1286">
                          <a:solidFill>
                            <a:srgbClr val="000000"/>
                          </a:solidFill>
                          <a:latin typeface="Times New Roman"/>
                          <a:ea typeface="Times New Roman"/>
                          <a:cs typeface="Times New Roman"/>
                          <a:sym typeface="Times New Roman"/>
                        </a:rPr>
                        <a:t>4. Deeraj Nagothua, Ronghua Xua, Yu Chena, Erik Blaschb, Alexander Avedb (2024).</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544"/>
                        </a:lnSpc>
                        <a:defRPr/>
                      </a:pPr>
                      <a:r>
                        <a:rPr lang="en-US" sz="1286">
                          <a:solidFill>
                            <a:srgbClr val="000000"/>
                          </a:solidFill>
                          <a:latin typeface="Times New Roman"/>
                          <a:ea typeface="Times New Roman"/>
                          <a:cs typeface="Times New Roman"/>
                          <a:sym typeface="Times New Roman"/>
                        </a:rPr>
                        <a:t>DeFake: Decentralized ENF-Consensus Based DeepFake Detection in Video Conferencing</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just">
                        <a:lnSpc>
                          <a:spcPts val="1544"/>
                        </a:lnSpc>
                        <a:defRPr/>
                      </a:pPr>
                      <a:r>
                        <a:rPr lang="en-US" sz="1286">
                          <a:solidFill>
                            <a:srgbClr val="000000"/>
                          </a:solidFill>
                          <a:latin typeface="Times New Roman"/>
                          <a:ea typeface="Times New Roman"/>
                          <a:cs typeface="Times New Roman"/>
                          <a:sym typeface="Times New Roman"/>
                        </a:rPr>
                        <a:t>Existing techniques for DeFake’s decentralized ENF-consensus DeepFake detection include audio and video analysis, feature extraction, machine learning models, temporal consistency checks, and blockchain for secure, transparent consensus among participants.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just">
                        <a:lnSpc>
                          <a:spcPts val="1544"/>
                        </a:lnSpc>
                        <a:defRPr/>
                      </a:pPr>
                      <a:r>
                        <a:rPr lang="en-US" sz="1286">
                          <a:solidFill>
                            <a:srgbClr val="000000"/>
                          </a:solidFill>
                          <a:latin typeface="Times New Roman"/>
                          <a:ea typeface="Times New Roman"/>
                          <a:cs typeface="Times New Roman"/>
                          <a:sym typeface="Times New Roman"/>
                        </a:rPr>
                        <a:t>A drawback of the DeFake approach is its reliance on Electrical Network Frequency (ENF) signals, which might be susceptible to variations in signal quality and environmental factors, potentially affecting the accuracy and reliability of deepfake detection.</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5323" y="175406"/>
            <a:ext cx="9211733" cy="7017173"/>
            <a:chOff x="0" y="0"/>
            <a:chExt cx="12282311" cy="9356231"/>
          </a:xfrm>
        </p:grpSpPr>
        <p:sp>
          <p:nvSpPr>
            <p:cNvPr id="3" name="Freeform 3"/>
            <p:cNvSpPr/>
            <p:nvPr/>
          </p:nvSpPr>
          <p:spPr>
            <a:xfrm>
              <a:off x="0" y="0"/>
              <a:ext cx="12282297" cy="9356217"/>
            </a:xfrm>
            <a:custGeom>
              <a:avLst/>
              <a:gdLst/>
              <a:ahLst/>
              <a:cxnLst/>
              <a:rect l="l" t="t" r="r" b="b"/>
              <a:pathLst>
                <a:path w="12282297" h="935621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385D8A"/>
            </a:solidFill>
          </p:spPr>
        </p:sp>
      </p:grpSp>
      <p:sp>
        <p:nvSpPr>
          <p:cNvPr id="4" name="AutoShape 4"/>
          <p:cNvSpPr/>
          <p:nvPr/>
        </p:nvSpPr>
        <p:spPr>
          <a:xfrm rot="10743">
            <a:off x="305300" y="1291802"/>
            <a:ext cx="9211778" cy="0"/>
          </a:xfrm>
          <a:prstGeom prst="line">
            <a:avLst/>
          </a:prstGeom>
          <a:ln w="19050" cap="rnd">
            <a:solidFill>
              <a:srgbClr val="1F497D"/>
            </a:solidFill>
            <a:prstDash val="solid"/>
            <a:headEnd type="none" w="sm" len="sm"/>
            <a:tailEnd type="none" w="sm" len="sm"/>
          </a:ln>
        </p:spPr>
      </p:sp>
      <p:sp>
        <p:nvSpPr>
          <p:cNvPr id="5" name="TextBox 5"/>
          <p:cNvSpPr txBox="1"/>
          <p:nvPr/>
        </p:nvSpPr>
        <p:spPr>
          <a:xfrm>
            <a:off x="410309" y="222885"/>
            <a:ext cx="8595360" cy="1194435"/>
          </a:xfrm>
          <a:prstGeom prst="rect">
            <a:avLst/>
          </a:prstGeom>
        </p:spPr>
        <p:txBody>
          <a:bodyPr lIns="0" tIns="0" rIns="0" bIns="0" rtlCol="0" anchor="t">
            <a:spAutoFit/>
          </a:bodyPr>
          <a:lstStyle/>
          <a:p>
            <a:pPr algn="ctr">
              <a:lnSpc>
                <a:spcPts val="3840"/>
              </a:lnSpc>
            </a:pPr>
            <a:r>
              <a:rPr lang="en-US" sz="3200">
                <a:solidFill>
                  <a:srgbClr val="000000"/>
                </a:solidFill>
                <a:latin typeface="Times New Roman Bold"/>
                <a:ea typeface="Times New Roman Bold"/>
                <a:cs typeface="Times New Roman Bold"/>
                <a:sym typeface="Times New Roman Bold"/>
              </a:rPr>
              <a:t>INFERENCES FROM LITERATURE SURVEY</a:t>
            </a:r>
          </a:p>
        </p:txBody>
      </p:sp>
      <p:sp>
        <p:nvSpPr>
          <p:cNvPr id="6" name="TextBox 6"/>
          <p:cNvSpPr txBox="1"/>
          <p:nvPr/>
        </p:nvSpPr>
        <p:spPr>
          <a:xfrm>
            <a:off x="579120" y="6879590"/>
            <a:ext cx="2092960" cy="190500"/>
          </a:xfrm>
          <a:prstGeom prst="rect">
            <a:avLst/>
          </a:prstGeom>
        </p:spPr>
        <p:txBody>
          <a:bodyPr lIns="0" tIns="0" rIns="0" bIns="0" rtlCol="0" anchor="t">
            <a:spAutoFit/>
          </a:bodyPr>
          <a:lstStyle/>
          <a:p>
            <a:pPr algn="l">
              <a:lnSpc>
                <a:spcPts val="1535"/>
              </a:lnSpc>
            </a:pPr>
            <a:r>
              <a:rPr lang="en-US" sz="1279" spc="11">
                <a:solidFill>
                  <a:srgbClr val="898989"/>
                </a:solidFill>
                <a:latin typeface="TT Rounds Condensed"/>
                <a:ea typeface="TT Rounds Condensed"/>
                <a:cs typeface="TT Rounds Condensed"/>
                <a:sym typeface="TT Rounds Condensed"/>
              </a:rPr>
              <a:t>04 Augest 2024</a:t>
            </a:r>
          </a:p>
        </p:txBody>
      </p:sp>
      <p:sp>
        <p:nvSpPr>
          <p:cNvPr id="7" name="TextBox 7"/>
          <p:cNvSpPr txBox="1"/>
          <p:nvPr/>
        </p:nvSpPr>
        <p:spPr>
          <a:xfrm>
            <a:off x="3423920" y="6879590"/>
            <a:ext cx="2905760" cy="190500"/>
          </a:xfrm>
          <a:prstGeom prst="rect">
            <a:avLst/>
          </a:prstGeom>
        </p:spPr>
        <p:txBody>
          <a:bodyPr lIns="0" tIns="0" rIns="0" bIns="0" rtlCol="0" anchor="t">
            <a:spAutoFit/>
          </a:bodyPr>
          <a:lstStyle/>
          <a:p>
            <a:pPr algn="ctr">
              <a:lnSpc>
                <a:spcPts val="1535"/>
              </a:lnSpc>
            </a:pPr>
            <a:r>
              <a:rPr lang="en-US" sz="1279" spc="11">
                <a:solidFill>
                  <a:srgbClr val="898989"/>
                </a:solidFill>
                <a:latin typeface="TT Rounds Condensed"/>
                <a:ea typeface="TT Rounds Condensed"/>
                <a:cs typeface="TT Rounds Condensed"/>
                <a:sym typeface="TT Rounds Condensed"/>
              </a:rPr>
              <a:t>School of Computing - CSE- BCT</a:t>
            </a:r>
          </a:p>
        </p:txBody>
      </p:sp>
      <p:sp>
        <p:nvSpPr>
          <p:cNvPr id="8" name="TextBox 8"/>
          <p:cNvSpPr txBox="1"/>
          <p:nvPr/>
        </p:nvSpPr>
        <p:spPr>
          <a:xfrm>
            <a:off x="7081520" y="6879590"/>
            <a:ext cx="2092960" cy="190500"/>
          </a:xfrm>
          <a:prstGeom prst="rect">
            <a:avLst/>
          </a:prstGeom>
        </p:spPr>
        <p:txBody>
          <a:bodyPr lIns="0" tIns="0" rIns="0" bIns="0" rtlCol="0" anchor="t">
            <a:spAutoFit/>
          </a:bodyPr>
          <a:lstStyle/>
          <a:p>
            <a:pPr algn="r">
              <a:lnSpc>
                <a:spcPts val="1535"/>
              </a:lnSpc>
            </a:pPr>
            <a:r>
              <a:rPr lang="en-US" sz="1279" spc="11">
                <a:solidFill>
                  <a:srgbClr val="898989"/>
                </a:solidFill>
                <a:latin typeface="TT Rounds Condensed"/>
                <a:ea typeface="TT Rounds Condensed"/>
                <a:cs typeface="TT Rounds Condensed"/>
                <a:sym typeface="TT Rounds Condensed"/>
              </a:rPr>
              <a:t>12</a:t>
            </a:r>
          </a:p>
        </p:txBody>
      </p:sp>
      <p:graphicFrame>
        <p:nvGraphicFramePr>
          <p:cNvPr id="9" name="Table 9"/>
          <p:cNvGraphicFramePr>
            <a:graphicFrameLocks noGrp="1"/>
          </p:cNvGraphicFramePr>
          <p:nvPr/>
        </p:nvGraphicFramePr>
        <p:xfrm>
          <a:off x="623669" y="1510068"/>
          <a:ext cx="8575040" cy="5152521"/>
        </p:xfrm>
        <a:graphic>
          <a:graphicData uri="http://schemas.openxmlformats.org/drawingml/2006/table">
            <a:tbl>
              <a:tblPr/>
              <a:tblGrid>
                <a:gridCol w="1765331">
                  <a:extLst>
                    <a:ext uri="{9D8B030D-6E8A-4147-A177-3AD203B41FA5}">
                      <a16:colId xmlns:a16="http://schemas.microsoft.com/office/drawing/2014/main" val="20000"/>
                    </a:ext>
                  </a:extLst>
                </a:gridCol>
                <a:gridCol w="1645454">
                  <a:extLst>
                    <a:ext uri="{9D8B030D-6E8A-4147-A177-3AD203B41FA5}">
                      <a16:colId xmlns:a16="http://schemas.microsoft.com/office/drawing/2014/main" val="20001"/>
                    </a:ext>
                  </a:extLst>
                </a:gridCol>
                <a:gridCol w="2632470">
                  <a:extLst>
                    <a:ext uri="{9D8B030D-6E8A-4147-A177-3AD203B41FA5}">
                      <a16:colId xmlns:a16="http://schemas.microsoft.com/office/drawing/2014/main" val="20002"/>
                    </a:ext>
                  </a:extLst>
                </a:gridCol>
                <a:gridCol w="2531786">
                  <a:extLst>
                    <a:ext uri="{9D8B030D-6E8A-4147-A177-3AD203B41FA5}">
                      <a16:colId xmlns:a16="http://schemas.microsoft.com/office/drawing/2014/main" val="20003"/>
                    </a:ext>
                  </a:extLst>
                </a:gridCol>
              </a:tblGrid>
              <a:tr h="848509">
                <a:tc>
                  <a:txBody>
                    <a:bodyPr/>
                    <a:lstStyle/>
                    <a:p>
                      <a:pPr algn="ctr">
                        <a:lnSpc>
                          <a:spcPts val="2304"/>
                        </a:lnSpc>
                        <a:defRPr/>
                      </a:pPr>
                      <a:r>
                        <a:rPr lang="en-US" sz="1920">
                          <a:solidFill>
                            <a:srgbClr val="000000"/>
                          </a:solidFill>
                          <a:latin typeface="Times New Roman Bold"/>
                          <a:ea typeface="Times New Roman Bold"/>
                          <a:cs typeface="Times New Roman Bold"/>
                          <a:sym typeface="Times New Roman Bold"/>
                        </a:rPr>
                        <a:t>Author &amp; Journal name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2304"/>
                        </a:lnSpc>
                        <a:defRPr/>
                      </a:pPr>
                      <a:r>
                        <a:rPr lang="en-US" sz="1920">
                          <a:solidFill>
                            <a:srgbClr val="000000"/>
                          </a:solidFill>
                          <a:latin typeface="Times New Roman Bold"/>
                          <a:ea typeface="Times New Roman Bold"/>
                          <a:cs typeface="Times New Roman Bold"/>
                          <a:sym typeface="Times New Roman Bold"/>
                        </a:rPr>
                        <a:t>Title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2304"/>
                        </a:lnSpc>
                        <a:defRPr/>
                      </a:pPr>
                      <a:r>
                        <a:rPr lang="en-US" sz="1920">
                          <a:solidFill>
                            <a:srgbClr val="000000"/>
                          </a:solidFill>
                          <a:latin typeface="Times New Roman Bold"/>
                          <a:ea typeface="Times New Roman Bold"/>
                          <a:cs typeface="Times New Roman Bold"/>
                          <a:sym typeface="Times New Roman Bold"/>
                        </a:rPr>
                        <a:t>Existing techniques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2304"/>
                        </a:lnSpc>
                        <a:defRPr/>
                      </a:pPr>
                      <a:r>
                        <a:rPr lang="en-US" sz="1920">
                          <a:solidFill>
                            <a:srgbClr val="000000"/>
                          </a:solidFill>
                          <a:latin typeface="Times New Roman Bold"/>
                          <a:ea typeface="Times New Roman Bold"/>
                          <a:cs typeface="Times New Roman Bold"/>
                          <a:sym typeface="Times New Roman Bold"/>
                        </a:rPr>
                        <a:t>Drawbacks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149371">
                <a:tc>
                  <a:txBody>
                    <a:bodyPr/>
                    <a:lstStyle/>
                    <a:p>
                      <a:pPr algn="l">
                        <a:lnSpc>
                          <a:spcPts val="1544"/>
                        </a:lnSpc>
                        <a:defRPr/>
                      </a:pPr>
                      <a:r>
                        <a:rPr lang="en-US" sz="1286">
                          <a:solidFill>
                            <a:srgbClr val="000000"/>
                          </a:solidFill>
                          <a:latin typeface="Times New Roman"/>
                          <a:ea typeface="Times New Roman"/>
                          <a:cs typeface="Times New Roman"/>
                          <a:sym typeface="Times New Roman"/>
                        </a:rPr>
                        <a:t>5.  Morteza Alizadeh, Karl Andersson, Olov Schelen[2022].</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544"/>
                        </a:lnSpc>
                        <a:defRPr/>
                      </a:pPr>
                      <a:r>
                        <a:rPr lang="en-US" sz="1286">
                          <a:solidFill>
                            <a:srgbClr val="000000"/>
                          </a:solidFill>
                          <a:latin typeface="Times New Roman"/>
                          <a:ea typeface="Times New Roman"/>
                          <a:cs typeface="Times New Roman"/>
                          <a:sym typeface="Times New Roman"/>
                        </a:rPr>
                        <a:t>DHT- and blockchain-based smart identification for video conferencing</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just">
                        <a:lnSpc>
                          <a:spcPts val="1544"/>
                        </a:lnSpc>
                        <a:defRPr/>
                      </a:pPr>
                      <a:r>
                        <a:rPr lang="en-US" sz="1286">
                          <a:solidFill>
                            <a:srgbClr val="000000"/>
                          </a:solidFill>
                          <a:latin typeface="Times New Roman"/>
                          <a:ea typeface="Times New Roman"/>
                          <a:cs typeface="Times New Roman"/>
                          <a:sym typeface="Times New Roman"/>
                        </a:rPr>
                        <a:t>Existing techniques for DHT- and blockchain-based smart identification in video conferencing include decentralized user authentication, secure peer discovery, cryptographic signatures for data integrity, and real-time identity verification using distributed ledger technology.</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just">
                        <a:lnSpc>
                          <a:spcPts val="1544"/>
                        </a:lnSpc>
                        <a:defRPr/>
                      </a:pPr>
                      <a:r>
                        <a:rPr lang="en-US" sz="1286">
                          <a:solidFill>
                            <a:srgbClr val="000000"/>
                          </a:solidFill>
                          <a:latin typeface="Times New Roman"/>
                          <a:ea typeface="Times New Roman"/>
                          <a:cs typeface="Times New Roman"/>
                          <a:sym typeface="Times New Roman"/>
                        </a:rPr>
                        <a:t>A drawback of the proposed decentralized smart identification scheme is its longer execution time compared to centralized database architectures, which may impact real-time performance despite improvements in efficiency and storage capacity.</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54642">
                <a:tc>
                  <a:txBody>
                    <a:bodyPr/>
                    <a:lstStyle/>
                    <a:p>
                      <a:pPr algn="l">
                        <a:lnSpc>
                          <a:spcPts val="1544"/>
                        </a:lnSpc>
                        <a:defRPr/>
                      </a:pPr>
                      <a:r>
                        <a:rPr lang="en-US" sz="1286">
                          <a:solidFill>
                            <a:srgbClr val="000000"/>
                          </a:solidFill>
                          <a:latin typeface="Times New Roman"/>
                          <a:ea typeface="Times New Roman"/>
                          <a:cs typeface="Times New Roman"/>
                          <a:sym typeface="Times New Roman"/>
                        </a:rPr>
                        <a:t>6. Ling Chen, Chong Luo, hang Li, and Shipeng Li [2018]. </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544"/>
                        </a:lnSpc>
                        <a:defRPr/>
                      </a:pPr>
                      <a:r>
                        <a:rPr lang="en-US" sz="1286">
                          <a:solidFill>
                            <a:srgbClr val="000000"/>
                          </a:solidFill>
                          <a:latin typeface="Times New Roman"/>
                          <a:ea typeface="Times New Roman"/>
                          <a:cs typeface="Times New Roman"/>
                          <a:sym typeface="Times New Roman"/>
                        </a:rPr>
                        <a:t>DIGIPARTY - A DECENTRALIZED MULTI-PARTY VIDEO CONFERENCING SYSTEM.</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just">
                        <a:lnSpc>
                          <a:spcPts val="1544"/>
                        </a:lnSpc>
                        <a:defRPr/>
                      </a:pPr>
                      <a:r>
                        <a:rPr lang="en-US" sz="1286">
                          <a:solidFill>
                            <a:srgbClr val="000000"/>
                          </a:solidFill>
                          <a:latin typeface="Times New Roman"/>
                          <a:ea typeface="Times New Roman"/>
                          <a:cs typeface="Times New Roman"/>
                          <a:sym typeface="Times New Roman"/>
                        </a:rPr>
                        <a:t>Existing techniques in DIGIPARTY for decentralized multi-party video conferencing include peer-to-peer communication, distributed signaling, encryption for secure data transmission, scalable media streaming, and blockchain for identity verification and access control.</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just">
                        <a:lnSpc>
                          <a:spcPts val="1544"/>
                        </a:lnSpc>
                        <a:defRPr/>
                      </a:pPr>
                      <a:r>
                        <a:rPr lang="en-US" sz="1286">
                          <a:solidFill>
                            <a:srgbClr val="000000"/>
                          </a:solidFill>
                          <a:latin typeface="Times New Roman"/>
                          <a:ea typeface="Times New Roman"/>
                          <a:cs typeface="Times New Roman"/>
                          <a:sym typeface="Times New Roman"/>
                        </a:rPr>
                        <a:t>DigiParty system is that its full mesh conferencing architecture may lead to scalability issues, as the system could become inefficient with a large number of participants due to increased resource and bandwidth requirements.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5323" y="175406"/>
            <a:ext cx="9211733" cy="7017173"/>
            <a:chOff x="0" y="0"/>
            <a:chExt cx="12282311" cy="9356231"/>
          </a:xfrm>
        </p:grpSpPr>
        <p:sp>
          <p:nvSpPr>
            <p:cNvPr id="3" name="Freeform 3"/>
            <p:cNvSpPr/>
            <p:nvPr/>
          </p:nvSpPr>
          <p:spPr>
            <a:xfrm>
              <a:off x="0" y="0"/>
              <a:ext cx="12282297" cy="9356217"/>
            </a:xfrm>
            <a:custGeom>
              <a:avLst/>
              <a:gdLst/>
              <a:ahLst/>
              <a:cxnLst/>
              <a:rect l="l" t="t" r="r" b="b"/>
              <a:pathLst>
                <a:path w="12282297" h="935621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385D8A"/>
            </a:solidFill>
          </p:spPr>
        </p:sp>
      </p:grpSp>
      <p:sp>
        <p:nvSpPr>
          <p:cNvPr id="4" name="AutoShape 4"/>
          <p:cNvSpPr/>
          <p:nvPr/>
        </p:nvSpPr>
        <p:spPr>
          <a:xfrm rot="10743">
            <a:off x="305300" y="1291802"/>
            <a:ext cx="9211778" cy="0"/>
          </a:xfrm>
          <a:prstGeom prst="line">
            <a:avLst/>
          </a:prstGeom>
          <a:ln w="19050" cap="rnd">
            <a:solidFill>
              <a:srgbClr val="1F497D"/>
            </a:solidFill>
            <a:prstDash val="solid"/>
            <a:headEnd type="none" w="sm" len="sm"/>
            <a:tailEnd type="none" w="sm" len="sm"/>
          </a:ln>
        </p:spPr>
      </p:sp>
      <p:sp>
        <p:nvSpPr>
          <p:cNvPr id="5" name="TextBox 5"/>
          <p:cNvSpPr txBox="1"/>
          <p:nvPr/>
        </p:nvSpPr>
        <p:spPr>
          <a:xfrm>
            <a:off x="410309" y="222885"/>
            <a:ext cx="8595360" cy="1194435"/>
          </a:xfrm>
          <a:prstGeom prst="rect">
            <a:avLst/>
          </a:prstGeom>
        </p:spPr>
        <p:txBody>
          <a:bodyPr lIns="0" tIns="0" rIns="0" bIns="0" rtlCol="0" anchor="t">
            <a:spAutoFit/>
          </a:bodyPr>
          <a:lstStyle/>
          <a:p>
            <a:pPr algn="ctr">
              <a:lnSpc>
                <a:spcPts val="3840"/>
              </a:lnSpc>
            </a:pPr>
            <a:r>
              <a:rPr lang="en-US" sz="3200">
                <a:solidFill>
                  <a:srgbClr val="000000"/>
                </a:solidFill>
                <a:latin typeface="Times New Roman Bold"/>
                <a:ea typeface="Times New Roman Bold"/>
                <a:cs typeface="Times New Roman Bold"/>
                <a:sym typeface="Times New Roman Bold"/>
              </a:rPr>
              <a:t>INFERENCES FROM LITERATURE SURVEY</a:t>
            </a:r>
          </a:p>
        </p:txBody>
      </p:sp>
      <p:sp>
        <p:nvSpPr>
          <p:cNvPr id="6" name="TextBox 6"/>
          <p:cNvSpPr txBox="1"/>
          <p:nvPr/>
        </p:nvSpPr>
        <p:spPr>
          <a:xfrm>
            <a:off x="579120" y="6879590"/>
            <a:ext cx="2092960" cy="190500"/>
          </a:xfrm>
          <a:prstGeom prst="rect">
            <a:avLst/>
          </a:prstGeom>
        </p:spPr>
        <p:txBody>
          <a:bodyPr lIns="0" tIns="0" rIns="0" bIns="0" rtlCol="0" anchor="t">
            <a:spAutoFit/>
          </a:bodyPr>
          <a:lstStyle/>
          <a:p>
            <a:pPr algn="l">
              <a:lnSpc>
                <a:spcPts val="1535"/>
              </a:lnSpc>
            </a:pPr>
            <a:r>
              <a:rPr lang="en-US" sz="1279" spc="11">
                <a:solidFill>
                  <a:srgbClr val="898989"/>
                </a:solidFill>
                <a:latin typeface="TT Rounds Condensed"/>
                <a:ea typeface="TT Rounds Condensed"/>
                <a:cs typeface="TT Rounds Condensed"/>
                <a:sym typeface="TT Rounds Condensed"/>
              </a:rPr>
              <a:t>04 Augest 2024</a:t>
            </a:r>
          </a:p>
        </p:txBody>
      </p:sp>
      <p:sp>
        <p:nvSpPr>
          <p:cNvPr id="7" name="TextBox 7"/>
          <p:cNvSpPr txBox="1"/>
          <p:nvPr/>
        </p:nvSpPr>
        <p:spPr>
          <a:xfrm>
            <a:off x="3423920" y="6879590"/>
            <a:ext cx="2905760" cy="190500"/>
          </a:xfrm>
          <a:prstGeom prst="rect">
            <a:avLst/>
          </a:prstGeom>
        </p:spPr>
        <p:txBody>
          <a:bodyPr lIns="0" tIns="0" rIns="0" bIns="0" rtlCol="0" anchor="t">
            <a:spAutoFit/>
          </a:bodyPr>
          <a:lstStyle/>
          <a:p>
            <a:pPr algn="ctr">
              <a:lnSpc>
                <a:spcPts val="1535"/>
              </a:lnSpc>
            </a:pPr>
            <a:r>
              <a:rPr lang="en-US" sz="1279" spc="11">
                <a:solidFill>
                  <a:srgbClr val="898989"/>
                </a:solidFill>
                <a:latin typeface="TT Rounds Condensed"/>
                <a:ea typeface="TT Rounds Condensed"/>
                <a:cs typeface="TT Rounds Condensed"/>
                <a:sym typeface="TT Rounds Condensed"/>
              </a:rPr>
              <a:t>School of Computing - CSE- BCT</a:t>
            </a:r>
          </a:p>
        </p:txBody>
      </p:sp>
      <p:sp>
        <p:nvSpPr>
          <p:cNvPr id="8" name="TextBox 8"/>
          <p:cNvSpPr txBox="1"/>
          <p:nvPr/>
        </p:nvSpPr>
        <p:spPr>
          <a:xfrm>
            <a:off x="7081520" y="6879590"/>
            <a:ext cx="2092960" cy="190500"/>
          </a:xfrm>
          <a:prstGeom prst="rect">
            <a:avLst/>
          </a:prstGeom>
        </p:spPr>
        <p:txBody>
          <a:bodyPr lIns="0" tIns="0" rIns="0" bIns="0" rtlCol="0" anchor="t">
            <a:spAutoFit/>
          </a:bodyPr>
          <a:lstStyle/>
          <a:p>
            <a:pPr algn="r">
              <a:lnSpc>
                <a:spcPts val="1535"/>
              </a:lnSpc>
            </a:pPr>
            <a:r>
              <a:rPr lang="en-US" sz="1279" spc="11">
                <a:solidFill>
                  <a:srgbClr val="898989"/>
                </a:solidFill>
                <a:latin typeface="TT Rounds Condensed"/>
                <a:ea typeface="TT Rounds Condensed"/>
                <a:cs typeface="TT Rounds Condensed"/>
                <a:sym typeface="TT Rounds Condensed"/>
              </a:rPr>
              <a:t>13</a:t>
            </a:r>
          </a:p>
        </p:txBody>
      </p:sp>
      <p:graphicFrame>
        <p:nvGraphicFramePr>
          <p:cNvPr id="9" name="Table 9"/>
          <p:cNvGraphicFramePr>
            <a:graphicFrameLocks noGrp="1"/>
          </p:cNvGraphicFramePr>
          <p:nvPr/>
        </p:nvGraphicFramePr>
        <p:xfrm>
          <a:off x="623669" y="1510068"/>
          <a:ext cx="8575040" cy="4962021"/>
        </p:xfrm>
        <a:graphic>
          <a:graphicData uri="http://schemas.openxmlformats.org/drawingml/2006/table">
            <a:tbl>
              <a:tblPr/>
              <a:tblGrid>
                <a:gridCol w="1765331">
                  <a:extLst>
                    <a:ext uri="{9D8B030D-6E8A-4147-A177-3AD203B41FA5}">
                      <a16:colId xmlns:a16="http://schemas.microsoft.com/office/drawing/2014/main" val="20000"/>
                    </a:ext>
                  </a:extLst>
                </a:gridCol>
                <a:gridCol w="1645454">
                  <a:extLst>
                    <a:ext uri="{9D8B030D-6E8A-4147-A177-3AD203B41FA5}">
                      <a16:colId xmlns:a16="http://schemas.microsoft.com/office/drawing/2014/main" val="20001"/>
                    </a:ext>
                  </a:extLst>
                </a:gridCol>
                <a:gridCol w="2632470">
                  <a:extLst>
                    <a:ext uri="{9D8B030D-6E8A-4147-A177-3AD203B41FA5}">
                      <a16:colId xmlns:a16="http://schemas.microsoft.com/office/drawing/2014/main" val="20002"/>
                    </a:ext>
                  </a:extLst>
                </a:gridCol>
                <a:gridCol w="2531786">
                  <a:extLst>
                    <a:ext uri="{9D8B030D-6E8A-4147-A177-3AD203B41FA5}">
                      <a16:colId xmlns:a16="http://schemas.microsoft.com/office/drawing/2014/main" val="20003"/>
                    </a:ext>
                  </a:extLst>
                </a:gridCol>
              </a:tblGrid>
              <a:tr h="848539">
                <a:tc>
                  <a:txBody>
                    <a:bodyPr/>
                    <a:lstStyle/>
                    <a:p>
                      <a:pPr algn="ctr">
                        <a:lnSpc>
                          <a:spcPts val="2304"/>
                        </a:lnSpc>
                        <a:defRPr/>
                      </a:pPr>
                      <a:r>
                        <a:rPr lang="en-US" sz="1920">
                          <a:solidFill>
                            <a:srgbClr val="000000"/>
                          </a:solidFill>
                          <a:latin typeface="Times New Roman Bold"/>
                          <a:ea typeface="Times New Roman Bold"/>
                          <a:cs typeface="Times New Roman Bold"/>
                          <a:sym typeface="Times New Roman Bold"/>
                        </a:rPr>
                        <a:t>Author &amp; Journal name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2304"/>
                        </a:lnSpc>
                        <a:defRPr/>
                      </a:pPr>
                      <a:r>
                        <a:rPr lang="en-US" sz="1920">
                          <a:solidFill>
                            <a:srgbClr val="000000"/>
                          </a:solidFill>
                          <a:latin typeface="Times New Roman Bold"/>
                          <a:ea typeface="Times New Roman Bold"/>
                          <a:cs typeface="Times New Roman Bold"/>
                          <a:sym typeface="Times New Roman Bold"/>
                        </a:rPr>
                        <a:t>Title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2304"/>
                        </a:lnSpc>
                        <a:defRPr/>
                      </a:pPr>
                      <a:r>
                        <a:rPr lang="en-US" sz="1920">
                          <a:solidFill>
                            <a:srgbClr val="000000"/>
                          </a:solidFill>
                          <a:latin typeface="Times New Roman Bold"/>
                          <a:ea typeface="Times New Roman Bold"/>
                          <a:cs typeface="Times New Roman Bold"/>
                          <a:sym typeface="Times New Roman Bold"/>
                        </a:rPr>
                        <a:t>Existing techniques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2304"/>
                        </a:lnSpc>
                        <a:defRPr/>
                      </a:pPr>
                      <a:r>
                        <a:rPr lang="en-US" sz="1920">
                          <a:solidFill>
                            <a:srgbClr val="000000"/>
                          </a:solidFill>
                          <a:latin typeface="Times New Roman Bold"/>
                          <a:ea typeface="Times New Roman Bold"/>
                          <a:cs typeface="Times New Roman Bold"/>
                          <a:sym typeface="Times New Roman Bold"/>
                        </a:rPr>
                        <a:t>Drawbacks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149447">
                <a:tc>
                  <a:txBody>
                    <a:bodyPr/>
                    <a:lstStyle/>
                    <a:p>
                      <a:pPr algn="l">
                        <a:lnSpc>
                          <a:spcPts val="1544"/>
                        </a:lnSpc>
                        <a:defRPr/>
                      </a:pPr>
                      <a:r>
                        <a:rPr lang="en-US" sz="1286">
                          <a:solidFill>
                            <a:srgbClr val="000000"/>
                          </a:solidFill>
                          <a:latin typeface="Times New Roman"/>
                          <a:ea typeface="Times New Roman"/>
                          <a:cs typeface="Times New Roman"/>
                          <a:sym typeface="Times New Roman"/>
                        </a:rPr>
                        <a:t>7. Yeongjae Park 1, Hyeondo Yoo 1, Jieun Ryu, Young-Rak Choi, Ju-Sung Kang and Yongjin Yeom(2023). </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544"/>
                        </a:lnSpc>
                        <a:defRPr/>
                      </a:pPr>
                      <a:r>
                        <a:rPr lang="en-US" sz="1286">
                          <a:solidFill>
                            <a:srgbClr val="000000"/>
                          </a:solidFill>
                          <a:latin typeface="Times New Roman"/>
                          <a:ea typeface="Times New Roman"/>
                          <a:cs typeface="Times New Roman"/>
                          <a:sym typeface="Times New Roman"/>
                        </a:rPr>
                        <a:t>End-to-End PQC Encryption Protocol for GPKI-based Video Conferencing System</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just">
                        <a:lnSpc>
                          <a:spcPts val="1544"/>
                        </a:lnSpc>
                        <a:defRPr/>
                      </a:pPr>
                      <a:r>
                        <a:rPr lang="en-US" sz="1286">
                          <a:solidFill>
                            <a:srgbClr val="000000"/>
                          </a:solidFill>
                          <a:latin typeface="Times New Roman"/>
                          <a:ea typeface="Times New Roman"/>
                          <a:cs typeface="Times New Roman"/>
                          <a:sym typeface="Times New Roman"/>
                        </a:rPr>
                        <a:t>Existing techniques for end-to-end PQC encryption in GPKI-based video conferencing include lattice-based encryption schemes, secure key exchange protocols, digital signatures for authentication, and hybrid encryption for efficient data transmission.</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just">
                        <a:lnSpc>
                          <a:spcPts val="1544"/>
                        </a:lnSpc>
                        <a:defRPr/>
                      </a:pPr>
                      <a:r>
                        <a:rPr lang="en-US" sz="1286">
                          <a:solidFill>
                            <a:srgbClr val="000000"/>
                          </a:solidFill>
                          <a:latin typeface="Times New Roman"/>
                          <a:ea typeface="Times New Roman"/>
                          <a:cs typeface="Times New Roman"/>
                          <a:sym typeface="Times New Roman"/>
                        </a:rPr>
                        <a:t>The proposed PQC KEM mechanism may complicate system integration, introduce performance overhead, and face scalability issues with a large number of users, potentially affecting overall efficiency and user experience.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64035">
                <a:tc>
                  <a:txBody>
                    <a:bodyPr/>
                    <a:lstStyle/>
                    <a:p>
                      <a:pPr algn="l">
                        <a:lnSpc>
                          <a:spcPts val="1544"/>
                        </a:lnSpc>
                        <a:defRPr/>
                      </a:pPr>
                      <a:r>
                        <a:rPr lang="en-US" sz="1286">
                          <a:solidFill>
                            <a:srgbClr val="000000"/>
                          </a:solidFill>
                          <a:latin typeface="Times New Roman"/>
                          <a:ea typeface="Times New Roman"/>
                          <a:cs typeface="Times New Roman"/>
                          <a:sym typeface="Times New Roman"/>
                        </a:rPr>
                        <a:t>8. Jelena Caiko, Antons Patlins, Arapov Nurlan, Vladimir Protsenko [2020]. </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544"/>
                        </a:lnSpc>
                        <a:defRPr/>
                      </a:pPr>
                      <a:r>
                        <a:rPr lang="en-US" sz="1286">
                          <a:solidFill>
                            <a:srgbClr val="000000"/>
                          </a:solidFill>
                          <a:latin typeface="Times New Roman"/>
                          <a:ea typeface="Times New Roman"/>
                          <a:cs typeface="Times New Roman"/>
                          <a:sym typeface="Times New Roman"/>
                        </a:rPr>
                        <a:t>Video-conference Communication Platform Based on WebRTC Online meetings </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just">
                        <a:lnSpc>
                          <a:spcPts val="1544"/>
                        </a:lnSpc>
                        <a:defRPr/>
                      </a:pPr>
                      <a:r>
                        <a:rPr lang="en-US" sz="1286">
                          <a:solidFill>
                            <a:srgbClr val="000000"/>
                          </a:solidFill>
                          <a:latin typeface="Times New Roman"/>
                          <a:ea typeface="Times New Roman"/>
                          <a:cs typeface="Times New Roman"/>
                          <a:sym typeface="Times New Roman"/>
                        </a:rPr>
                        <a:t>Existing techniques for a WebRTC-based video conferencing platform include real-time peer-to-peer communication, adaptive bitrate streaming, STUN/TURN for NAT traversal, media encryption, and efficient codec selection for optimal video quality.</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just">
                        <a:lnSpc>
                          <a:spcPts val="1544"/>
                        </a:lnSpc>
                        <a:defRPr/>
                      </a:pPr>
                      <a:r>
                        <a:rPr lang="en-US" sz="1286">
                          <a:solidFill>
                            <a:srgbClr val="000000"/>
                          </a:solidFill>
                          <a:latin typeface="Times New Roman"/>
                          <a:ea typeface="Times New Roman"/>
                          <a:cs typeface="Times New Roman"/>
                          <a:sym typeface="Times New Roman"/>
                        </a:rPr>
                        <a:t>Jitsi open source video conferencing prototype is that while it addresses cost and accessibility issues for small and medium-sized businesses, it may still face limitations in scalability and feature robustness compared to commercial solutions.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5323" y="175406"/>
            <a:ext cx="9211733" cy="7017173"/>
            <a:chOff x="0" y="0"/>
            <a:chExt cx="12282311" cy="9356231"/>
          </a:xfrm>
        </p:grpSpPr>
        <p:sp>
          <p:nvSpPr>
            <p:cNvPr id="3" name="Freeform 3"/>
            <p:cNvSpPr/>
            <p:nvPr/>
          </p:nvSpPr>
          <p:spPr>
            <a:xfrm>
              <a:off x="0" y="0"/>
              <a:ext cx="12282297" cy="9356217"/>
            </a:xfrm>
            <a:custGeom>
              <a:avLst/>
              <a:gdLst/>
              <a:ahLst/>
              <a:cxnLst/>
              <a:rect l="l" t="t" r="r" b="b"/>
              <a:pathLst>
                <a:path w="12282297" h="935621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385D8A"/>
            </a:solidFill>
          </p:spPr>
        </p:sp>
      </p:grpSp>
      <p:sp>
        <p:nvSpPr>
          <p:cNvPr id="4" name="AutoShape 4"/>
          <p:cNvSpPr/>
          <p:nvPr/>
        </p:nvSpPr>
        <p:spPr>
          <a:xfrm rot="10743">
            <a:off x="305300" y="1291802"/>
            <a:ext cx="9211778" cy="0"/>
          </a:xfrm>
          <a:prstGeom prst="line">
            <a:avLst/>
          </a:prstGeom>
          <a:ln w="19050" cap="rnd">
            <a:solidFill>
              <a:srgbClr val="1F497D"/>
            </a:solidFill>
            <a:prstDash val="solid"/>
            <a:headEnd type="none" w="sm" len="sm"/>
            <a:tailEnd type="none" w="sm" len="sm"/>
          </a:ln>
        </p:spPr>
      </p:sp>
      <p:sp>
        <p:nvSpPr>
          <p:cNvPr id="5" name="TextBox 5"/>
          <p:cNvSpPr txBox="1"/>
          <p:nvPr/>
        </p:nvSpPr>
        <p:spPr>
          <a:xfrm>
            <a:off x="410309" y="222885"/>
            <a:ext cx="8595360" cy="1194435"/>
          </a:xfrm>
          <a:prstGeom prst="rect">
            <a:avLst/>
          </a:prstGeom>
        </p:spPr>
        <p:txBody>
          <a:bodyPr lIns="0" tIns="0" rIns="0" bIns="0" rtlCol="0" anchor="t">
            <a:spAutoFit/>
          </a:bodyPr>
          <a:lstStyle/>
          <a:p>
            <a:pPr algn="ctr">
              <a:lnSpc>
                <a:spcPts val="3840"/>
              </a:lnSpc>
            </a:pPr>
            <a:r>
              <a:rPr lang="en-US" sz="3200">
                <a:solidFill>
                  <a:srgbClr val="000000"/>
                </a:solidFill>
                <a:latin typeface="Times New Roman Bold"/>
                <a:ea typeface="Times New Roman Bold"/>
                <a:cs typeface="Times New Roman Bold"/>
                <a:sym typeface="Times New Roman Bold"/>
              </a:rPr>
              <a:t>INFERENCES FROM LITERATURE SURVEY</a:t>
            </a:r>
          </a:p>
        </p:txBody>
      </p:sp>
      <p:sp>
        <p:nvSpPr>
          <p:cNvPr id="6" name="TextBox 6"/>
          <p:cNvSpPr txBox="1"/>
          <p:nvPr/>
        </p:nvSpPr>
        <p:spPr>
          <a:xfrm>
            <a:off x="579120" y="6879590"/>
            <a:ext cx="2092960" cy="190500"/>
          </a:xfrm>
          <a:prstGeom prst="rect">
            <a:avLst/>
          </a:prstGeom>
        </p:spPr>
        <p:txBody>
          <a:bodyPr lIns="0" tIns="0" rIns="0" bIns="0" rtlCol="0" anchor="t">
            <a:spAutoFit/>
          </a:bodyPr>
          <a:lstStyle/>
          <a:p>
            <a:pPr algn="l">
              <a:lnSpc>
                <a:spcPts val="1535"/>
              </a:lnSpc>
            </a:pPr>
            <a:r>
              <a:rPr lang="en-US" sz="1279" spc="11">
                <a:solidFill>
                  <a:srgbClr val="898989"/>
                </a:solidFill>
                <a:latin typeface="TT Rounds Condensed"/>
                <a:ea typeface="TT Rounds Condensed"/>
                <a:cs typeface="TT Rounds Condensed"/>
                <a:sym typeface="TT Rounds Condensed"/>
              </a:rPr>
              <a:t>04 Augest 2024</a:t>
            </a:r>
          </a:p>
        </p:txBody>
      </p:sp>
      <p:sp>
        <p:nvSpPr>
          <p:cNvPr id="7" name="TextBox 7"/>
          <p:cNvSpPr txBox="1"/>
          <p:nvPr/>
        </p:nvSpPr>
        <p:spPr>
          <a:xfrm>
            <a:off x="3423920" y="6879590"/>
            <a:ext cx="2905760" cy="190500"/>
          </a:xfrm>
          <a:prstGeom prst="rect">
            <a:avLst/>
          </a:prstGeom>
        </p:spPr>
        <p:txBody>
          <a:bodyPr lIns="0" tIns="0" rIns="0" bIns="0" rtlCol="0" anchor="t">
            <a:spAutoFit/>
          </a:bodyPr>
          <a:lstStyle/>
          <a:p>
            <a:pPr algn="ctr">
              <a:lnSpc>
                <a:spcPts val="1535"/>
              </a:lnSpc>
            </a:pPr>
            <a:r>
              <a:rPr lang="en-US" sz="1279" spc="11">
                <a:solidFill>
                  <a:srgbClr val="898989"/>
                </a:solidFill>
                <a:latin typeface="TT Rounds Condensed"/>
                <a:ea typeface="TT Rounds Condensed"/>
                <a:cs typeface="TT Rounds Condensed"/>
                <a:sym typeface="TT Rounds Condensed"/>
              </a:rPr>
              <a:t>School of Computing - CSE- BCT</a:t>
            </a:r>
          </a:p>
        </p:txBody>
      </p:sp>
      <p:sp>
        <p:nvSpPr>
          <p:cNvPr id="8" name="TextBox 8"/>
          <p:cNvSpPr txBox="1"/>
          <p:nvPr/>
        </p:nvSpPr>
        <p:spPr>
          <a:xfrm>
            <a:off x="7081520" y="6879590"/>
            <a:ext cx="2092960" cy="190500"/>
          </a:xfrm>
          <a:prstGeom prst="rect">
            <a:avLst/>
          </a:prstGeom>
        </p:spPr>
        <p:txBody>
          <a:bodyPr lIns="0" tIns="0" rIns="0" bIns="0" rtlCol="0" anchor="t">
            <a:spAutoFit/>
          </a:bodyPr>
          <a:lstStyle/>
          <a:p>
            <a:pPr algn="r">
              <a:lnSpc>
                <a:spcPts val="1535"/>
              </a:lnSpc>
            </a:pPr>
            <a:r>
              <a:rPr lang="en-US" sz="1279" spc="11">
                <a:solidFill>
                  <a:srgbClr val="898989"/>
                </a:solidFill>
                <a:latin typeface="TT Rounds Condensed"/>
                <a:ea typeface="TT Rounds Condensed"/>
                <a:cs typeface="TT Rounds Condensed"/>
                <a:sym typeface="TT Rounds Condensed"/>
              </a:rPr>
              <a:t>14</a:t>
            </a:r>
          </a:p>
        </p:txBody>
      </p:sp>
      <p:graphicFrame>
        <p:nvGraphicFramePr>
          <p:cNvPr id="9" name="Table 9"/>
          <p:cNvGraphicFramePr>
            <a:graphicFrameLocks noGrp="1"/>
          </p:cNvGraphicFramePr>
          <p:nvPr/>
        </p:nvGraphicFramePr>
        <p:xfrm>
          <a:off x="731520" y="1510068"/>
          <a:ext cx="8575040" cy="5348288"/>
        </p:xfrm>
        <a:graphic>
          <a:graphicData uri="http://schemas.openxmlformats.org/drawingml/2006/table">
            <a:tbl>
              <a:tblPr/>
              <a:tblGrid>
                <a:gridCol w="1765331">
                  <a:extLst>
                    <a:ext uri="{9D8B030D-6E8A-4147-A177-3AD203B41FA5}">
                      <a16:colId xmlns:a16="http://schemas.microsoft.com/office/drawing/2014/main" val="20000"/>
                    </a:ext>
                  </a:extLst>
                </a:gridCol>
                <a:gridCol w="1645454">
                  <a:extLst>
                    <a:ext uri="{9D8B030D-6E8A-4147-A177-3AD203B41FA5}">
                      <a16:colId xmlns:a16="http://schemas.microsoft.com/office/drawing/2014/main" val="20001"/>
                    </a:ext>
                  </a:extLst>
                </a:gridCol>
                <a:gridCol w="2632470">
                  <a:extLst>
                    <a:ext uri="{9D8B030D-6E8A-4147-A177-3AD203B41FA5}">
                      <a16:colId xmlns:a16="http://schemas.microsoft.com/office/drawing/2014/main" val="20002"/>
                    </a:ext>
                  </a:extLst>
                </a:gridCol>
                <a:gridCol w="2531786">
                  <a:extLst>
                    <a:ext uri="{9D8B030D-6E8A-4147-A177-3AD203B41FA5}">
                      <a16:colId xmlns:a16="http://schemas.microsoft.com/office/drawing/2014/main" val="20003"/>
                    </a:ext>
                  </a:extLst>
                </a:gridCol>
              </a:tblGrid>
              <a:tr h="848481">
                <a:tc>
                  <a:txBody>
                    <a:bodyPr/>
                    <a:lstStyle/>
                    <a:p>
                      <a:pPr algn="ctr">
                        <a:lnSpc>
                          <a:spcPts val="2304"/>
                        </a:lnSpc>
                        <a:defRPr/>
                      </a:pPr>
                      <a:r>
                        <a:rPr lang="en-US" sz="1920">
                          <a:solidFill>
                            <a:srgbClr val="000000"/>
                          </a:solidFill>
                          <a:latin typeface="Times New Roman Bold"/>
                          <a:ea typeface="Times New Roman Bold"/>
                          <a:cs typeface="Times New Roman Bold"/>
                          <a:sym typeface="Times New Roman Bold"/>
                        </a:rPr>
                        <a:t>Author &amp; Journal name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2304"/>
                        </a:lnSpc>
                        <a:defRPr/>
                      </a:pPr>
                      <a:r>
                        <a:rPr lang="en-US" sz="1920">
                          <a:solidFill>
                            <a:srgbClr val="000000"/>
                          </a:solidFill>
                          <a:latin typeface="Times New Roman Bold"/>
                          <a:ea typeface="Times New Roman Bold"/>
                          <a:cs typeface="Times New Roman Bold"/>
                          <a:sym typeface="Times New Roman Bold"/>
                        </a:rPr>
                        <a:t>Title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2304"/>
                        </a:lnSpc>
                        <a:defRPr/>
                      </a:pPr>
                      <a:r>
                        <a:rPr lang="en-US" sz="1920">
                          <a:solidFill>
                            <a:srgbClr val="000000"/>
                          </a:solidFill>
                          <a:latin typeface="Times New Roman Bold"/>
                          <a:ea typeface="Times New Roman Bold"/>
                          <a:cs typeface="Times New Roman Bold"/>
                          <a:sym typeface="Times New Roman Bold"/>
                        </a:rPr>
                        <a:t>Existing techniques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2304"/>
                        </a:lnSpc>
                        <a:defRPr/>
                      </a:pPr>
                      <a:r>
                        <a:rPr lang="en-US" sz="1920">
                          <a:solidFill>
                            <a:srgbClr val="000000"/>
                          </a:solidFill>
                          <a:latin typeface="Times New Roman Bold"/>
                          <a:ea typeface="Times New Roman Bold"/>
                          <a:cs typeface="Times New Roman Bold"/>
                          <a:sym typeface="Times New Roman Bold"/>
                        </a:rPr>
                        <a:t>Drawbacks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154569">
                <a:tc>
                  <a:txBody>
                    <a:bodyPr/>
                    <a:lstStyle/>
                    <a:p>
                      <a:pPr algn="l">
                        <a:lnSpc>
                          <a:spcPts val="1544"/>
                        </a:lnSpc>
                        <a:defRPr/>
                      </a:pPr>
                      <a:r>
                        <a:rPr lang="en-US" sz="1286">
                          <a:solidFill>
                            <a:srgbClr val="000000"/>
                          </a:solidFill>
                          <a:latin typeface="Times New Roman"/>
                          <a:ea typeface="Times New Roman"/>
                          <a:cs typeface="Times New Roman"/>
                          <a:sym typeface="Times New Roman"/>
                        </a:rPr>
                        <a:t>9. Aditya Trivedi, Niseant Chaubey [2014]. </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544"/>
                        </a:lnSpc>
                        <a:defRPr/>
                      </a:pPr>
                      <a:r>
                        <a:rPr lang="en-US" sz="1286">
                          <a:solidFill>
                            <a:srgbClr val="000000"/>
                          </a:solidFill>
                          <a:latin typeface="Times New Roman"/>
                          <a:ea typeface="Times New Roman"/>
                          <a:cs typeface="Times New Roman"/>
                          <a:sym typeface="Times New Roman"/>
                        </a:rPr>
                        <a:t>Analysis and Design of Decentralized Conferencing using Wi-Fi based on P2P Architecture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just">
                        <a:lnSpc>
                          <a:spcPts val="1544"/>
                        </a:lnSpc>
                        <a:defRPr/>
                      </a:pPr>
                      <a:r>
                        <a:rPr lang="en-US" sz="1286">
                          <a:solidFill>
                            <a:srgbClr val="000000"/>
                          </a:solidFill>
                          <a:latin typeface="Times New Roman"/>
                          <a:ea typeface="Times New Roman"/>
                          <a:cs typeface="Times New Roman"/>
                          <a:sym typeface="Times New Roman"/>
                        </a:rPr>
                        <a:t>Existing techniques for decentralized conferencing using Wi-Fi in a P2P architecture include direct device communication, dynamic peer discovery, adaptive bandwidth management, media transcoding, and robust error recovery for improved user experience.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just">
                        <a:lnSpc>
                          <a:spcPts val="1544"/>
                        </a:lnSpc>
                        <a:defRPr/>
                      </a:pPr>
                      <a:r>
                        <a:rPr lang="en-US" sz="1286">
                          <a:solidFill>
                            <a:srgbClr val="000000"/>
                          </a:solidFill>
                          <a:latin typeface="Times New Roman"/>
                          <a:ea typeface="Times New Roman"/>
                          <a:cs typeface="Times New Roman"/>
                          <a:sym typeface="Times New Roman"/>
                        </a:rPr>
                        <a:t>Drawbacks of decentralized conferencing using Wi-Fi in a P2P architecture include limited scalability, potential connectivity issues in low-bandwidth environments, security vulnerabilities, lack of centralized control, and increased complexity in network management.</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45238">
                <a:tc>
                  <a:txBody>
                    <a:bodyPr/>
                    <a:lstStyle/>
                    <a:p>
                      <a:pPr algn="l">
                        <a:lnSpc>
                          <a:spcPts val="1544"/>
                        </a:lnSpc>
                        <a:defRPr/>
                      </a:pPr>
                      <a:r>
                        <a:rPr lang="en-US" sz="1286">
                          <a:solidFill>
                            <a:srgbClr val="000000"/>
                          </a:solidFill>
                          <a:latin typeface="Times New Roman"/>
                          <a:ea typeface="Times New Roman"/>
                          <a:cs typeface="Times New Roman"/>
                          <a:sym typeface="Times New Roman"/>
                        </a:rPr>
                        <a:t>10. MouradAMAD, Zahir HADDAD, Lachemi KHENOUS, KamalKABYL[2019].</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544"/>
                        </a:lnSpc>
                        <a:defRPr/>
                      </a:pPr>
                      <a:r>
                        <a:rPr lang="en-US" sz="1286">
                          <a:solidFill>
                            <a:srgbClr val="000000"/>
                          </a:solidFill>
                          <a:latin typeface="Times New Roman"/>
                          <a:ea typeface="Times New Roman"/>
                          <a:cs typeface="Times New Roman"/>
                          <a:sym typeface="Times New Roman"/>
                        </a:rPr>
                        <a:t>A Scalable based Multicast Model for P2P Conferencing Applications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just">
                        <a:lnSpc>
                          <a:spcPts val="1544"/>
                        </a:lnSpc>
                        <a:defRPr/>
                      </a:pPr>
                      <a:r>
                        <a:rPr lang="en-US" sz="1286">
                          <a:solidFill>
                            <a:srgbClr val="000000"/>
                          </a:solidFill>
                          <a:latin typeface="Times New Roman"/>
                          <a:ea typeface="Times New Roman"/>
                          <a:cs typeface="Times New Roman"/>
                          <a:sym typeface="Times New Roman"/>
                        </a:rPr>
                        <a:t>Existing techniques for a scalable multicast model in P2P conferencing applications include tree-based routing, content-based filtering, adaptive streaming protocols, load balancing, and dynamic peer participation for efficient resource utilization.</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just">
                        <a:lnSpc>
                          <a:spcPts val="1544"/>
                        </a:lnSpc>
                        <a:defRPr/>
                      </a:pPr>
                      <a:r>
                        <a:rPr lang="en-US" sz="1286">
                          <a:solidFill>
                            <a:srgbClr val="000000"/>
                          </a:solidFill>
                          <a:latin typeface="Times New Roman"/>
                          <a:ea typeface="Times New Roman"/>
                          <a:cs typeface="Times New Roman"/>
                          <a:sym typeface="Times New Roman"/>
                        </a:rPr>
                        <a:t>A drawback of the proposed P2P conferencing model is that while it combines </a:t>
                      </a:r>
                      <a:r>
                        <a:rPr lang="en-US" sz="1286">
                          <a:solidFill>
                            <a:srgbClr val="000000"/>
                          </a:solidFill>
                          <a:latin typeface="Times New Roman Bold"/>
                          <a:ea typeface="Times New Roman Bold"/>
                          <a:cs typeface="Times New Roman Bold"/>
                          <a:sym typeface="Times New Roman Bold"/>
                        </a:rPr>
                        <a:t>SIP and Chord protocols</a:t>
                      </a:r>
                      <a:r>
                        <a:rPr lang="en-US" sz="1286">
                          <a:solidFill>
                            <a:srgbClr val="000000"/>
                          </a:solidFill>
                          <a:latin typeface="Times New Roman"/>
                          <a:ea typeface="Times New Roman"/>
                          <a:cs typeface="Times New Roman"/>
                          <a:sym typeface="Times New Roman"/>
                        </a:rPr>
                        <a:t> to enhance scalability and robustness, the dynamic nature of P2P networks may introduce complexities in maintaining consistent performance and stability, especially in fluctuating network conditions.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5323" y="175406"/>
            <a:ext cx="9211733" cy="7017173"/>
            <a:chOff x="0" y="0"/>
            <a:chExt cx="12282311" cy="9356231"/>
          </a:xfrm>
        </p:grpSpPr>
        <p:sp>
          <p:nvSpPr>
            <p:cNvPr id="3" name="Freeform 3"/>
            <p:cNvSpPr/>
            <p:nvPr/>
          </p:nvSpPr>
          <p:spPr>
            <a:xfrm>
              <a:off x="0" y="0"/>
              <a:ext cx="12282297" cy="9356217"/>
            </a:xfrm>
            <a:custGeom>
              <a:avLst/>
              <a:gdLst/>
              <a:ahLst/>
              <a:cxnLst/>
              <a:rect l="l" t="t" r="r" b="b"/>
              <a:pathLst>
                <a:path w="12282297" h="935621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385D8A"/>
            </a:solidFill>
          </p:spPr>
        </p:sp>
      </p:grpSp>
      <p:sp>
        <p:nvSpPr>
          <p:cNvPr id="4" name="AutoShape 4"/>
          <p:cNvSpPr/>
          <p:nvPr/>
        </p:nvSpPr>
        <p:spPr>
          <a:xfrm rot="10743">
            <a:off x="305300" y="1291802"/>
            <a:ext cx="9211778" cy="0"/>
          </a:xfrm>
          <a:prstGeom prst="line">
            <a:avLst/>
          </a:prstGeom>
          <a:ln w="19050" cap="rnd">
            <a:solidFill>
              <a:srgbClr val="1F497D"/>
            </a:solidFill>
            <a:prstDash val="solid"/>
            <a:headEnd type="none" w="sm" len="sm"/>
            <a:tailEnd type="none" w="sm" len="sm"/>
          </a:ln>
        </p:spPr>
      </p:sp>
      <p:sp>
        <p:nvSpPr>
          <p:cNvPr id="5" name="TextBox 5"/>
          <p:cNvSpPr txBox="1"/>
          <p:nvPr/>
        </p:nvSpPr>
        <p:spPr>
          <a:xfrm>
            <a:off x="619760" y="385445"/>
            <a:ext cx="8595360" cy="674582"/>
          </a:xfrm>
          <a:prstGeom prst="rect">
            <a:avLst/>
          </a:prstGeom>
        </p:spPr>
        <p:txBody>
          <a:bodyPr lIns="0" tIns="0" rIns="0" bIns="0" rtlCol="0" anchor="t">
            <a:spAutoFit/>
          </a:bodyPr>
          <a:lstStyle/>
          <a:p>
            <a:pPr algn="ctr">
              <a:lnSpc>
                <a:spcPts val="3840"/>
              </a:lnSpc>
            </a:pPr>
            <a:r>
              <a:rPr lang="en-US" sz="3200">
                <a:solidFill>
                  <a:srgbClr val="000000"/>
                </a:solidFill>
                <a:latin typeface="Times New Roman Bold"/>
                <a:ea typeface="Times New Roman Bold"/>
                <a:cs typeface="Times New Roman Bold"/>
                <a:sym typeface="Times New Roman Bold"/>
              </a:rPr>
              <a:t>PROBLEM DESCRIPTION </a:t>
            </a:r>
          </a:p>
        </p:txBody>
      </p:sp>
      <p:sp>
        <p:nvSpPr>
          <p:cNvPr id="6" name="TextBox 6"/>
          <p:cNvSpPr txBox="1"/>
          <p:nvPr/>
        </p:nvSpPr>
        <p:spPr>
          <a:xfrm>
            <a:off x="579120" y="6879590"/>
            <a:ext cx="2092960" cy="190500"/>
          </a:xfrm>
          <a:prstGeom prst="rect">
            <a:avLst/>
          </a:prstGeom>
        </p:spPr>
        <p:txBody>
          <a:bodyPr lIns="0" tIns="0" rIns="0" bIns="0" rtlCol="0" anchor="t">
            <a:spAutoFit/>
          </a:bodyPr>
          <a:lstStyle/>
          <a:p>
            <a:pPr algn="l">
              <a:lnSpc>
                <a:spcPts val="1535"/>
              </a:lnSpc>
            </a:pPr>
            <a:r>
              <a:rPr lang="en-US" sz="1279" spc="11">
                <a:solidFill>
                  <a:srgbClr val="898989"/>
                </a:solidFill>
                <a:latin typeface="TT Rounds Condensed"/>
                <a:ea typeface="TT Rounds Condensed"/>
                <a:cs typeface="TT Rounds Condensed"/>
                <a:sym typeface="TT Rounds Condensed"/>
              </a:rPr>
              <a:t>04 Augest 2024</a:t>
            </a:r>
          </a:p>
        </p:txBody>
      </p:sp>
      <p:sp>
        <p:nvSpPr>
          <p:cNvPr id="7" name="TextBox 7"/>
          <p:cNvSpPr txBox="1"/>
          <p:nvPr/>
        </p:nvSpPr>
        <p:spPr>
          <a:xfrm>
            <a:off x="3423920" y="6879590"/>
            <a:ext cx="2905760" cy="190500"/>
          </a:xfrm>
          <a:prstGeom prst="rect">
            <a:avLst/>
          </a:prstGeom>
        </p:spPr>
        <p:txBody>
          <a:bodyPr lIns="0" tIns="0" rIns="0" bIns="0" rtlCol="0" anchor="t">
            <a:spAutoFit/>
          </a:bodyPr>
          <a:lstStyle/>
          <a:p>
            <a:pPr algn="ctr">
              <a:lnSpc>
                <a:spcPts val="1535"/>
              </a:lnSpc>
            </a:pPr>
            <a:r>
              <a:rPr lang="en-US" sz="1279" spc="11">
                <a:solidFill>
                  <a:srgbClr val="898989"/>
                </a:solidFill>
                <a:latin typeface="TT Rounds Condensed"/>
                <a:ea typeface="TT Rounds Condensed"/>
                <a:cs typeface="TT Rounds Condensed"/>
                <a:sym typeface="TT Rounds Condensed"/>
              </a:rPr>
              <a:t>School of Computing - CSE- BCT</a:t>
            </a:r>
          </a:p>
        </p:txBody>
      </p:sp>
      <p:sp>
        <p:nvSpPr>
          <p:cNvPr id="8" name="TextBox 8"/>
          <p:cNvSpPr txBox="1"/>
          <p:nvPr/>
        </p:nvSpPr>
        <p:spPr>
          <a:xfrm>
            <a:off x="7081520" y="6879590"/>
            <a:ext cx="2092960" cy="190500"/>
          </a:xfrm>
          <a:prstGeom prst="rect">
            <a:avLst/>
          </a:prstGeom>
        </p:spPr>
        <p:txBody>
          <a:bodyPr lIns="0" tIns="0" rIns="0" bIns="0" rtlCol="0" anchor="t">
            <a:spAutoFit/>
          </a:bodyPr>
          <a:lstStyle/>
          <a:p>
            <a:pPr algn="r">
              <a:lnSpc>
                <a:spcPts val="1535"/>
              </a:lnSpc>
            </a:pPr>
            <a:r>
              <a:rPr lang="en-US" sz="1279" spc="11">
                <a:solidFill>
                  <a:srgbClr val="898989"/>
                </a:solidFill>
                <a:latin typeface="TT Rounds Condensed"/>
                <a:ea typeface="TT Rounds Condensed"/>
                <a:cs typeface="TT Rounds Condensed"/>
                <a:sym typeface="TT Rounds Condensed"/>
              </a:rPr>
              <a:t>15</a:t>
            </a:r>
          </a:p>
        </p:txBody>
      </p:sp>
      <p:sp>
        <p:nvSpPr>
          <p:cNvPr id="9" name="TextBox 9"/>
          <p:cNvSpPr txBox="1"/>
          <p:nvPr/>
        </p:nvSpPr>
        <p:spPr>
          <a:xfrm>
            <a:off x="579120" y="1461135"/>
            <a:ext cx="8595360" cy="3249168"/>
          </a:xfrm>
          <a:prstGeom prst="rect">
            <a:avLst/>
          </a:prstGeom>
        </p:spPr>
        <p:txBody>
          <a:bodyPr lIns="0" tIns="0" rIns="0" bIns="0" rtlCol="0" anchor="t">
            <a:spAutoFit/>
          </a:bodyPr>
          <a:lstStyle/>
          <a:p>
            <a:pPr algn="just">
              <a:lnSpc>
                <a:spcPts val="2559"/>
              </a:lnSpc>
            </a:pPr>
            <a:r>
              <a:rPr lang="en-US" sz="2133">
                <a:solidFill>
                  <a:srgbClr val="000000"/>
                </a:solidFill>
                <a:latin typeface="Arial Bold"/>
                <a:ea typeface="Arial Bold"/>
                <a:cs typeface="Arial Bold"/>
                <a:sym typeface="Arial Bold"/>
              </a:rPr>
              <a:t>Keypoints:</a:t>
            </a:r>
          </a:p>
          <a:p>
            <a:pPr algn="just">
              <a:lnSpc>
                <a:spcPts val="2559"/>
              </a:lnSpc>
            </a:pPr>
            <a:endParaRPr lang="en-US" sz="2133">
              <a:solidFill>
                <a:srgbClr val="000000"/>
              </a:solidFill>
              <a:latin typeface="Arial Bold"/>
              <a:ea typeface="Arial Bold"/>
              <a:cs typeface="Arial Bold"/>
              <a:sym typeface="Arial Bold"/>
            </a:endParaRPr>
          </a:p>
          <a:p>
            <a:pPr marL="395097" lvl="1" indent="-197548" algn="just">
              <a:lnSpc>
                <a:spcPts val="2927"/>
              </a:lnSpc>
              <a:buAutoNum type="arabicPeriod"/>
            </a:pPr>
            <a:r>
              <a:rPr lang="en-US" sz="1829">
                <a:solidFill>
                  <a:srgbClr val="000000"/>
                </a:solidFill>
                <a:latin typeface="Times New Roman"/>
                <a:ea typeface="Times New Roman"/>
                <a:cs typeface="Times New Roman"/>
                <a:sym typeface="Times New Roman"/>
              </a:rPr>
              <a:t>Centralized Servers: Creates single points of failure.</a:t>
            </a:r>
          </a:p>
          <a:p>
            <a:pPr marL="395097" lvl="1" indent="-197548" algn="just">
              <a:lnSpc>
                <a:spcPts val="2927"/>
              </a:lnSpc>
              <a:buAutoNum type="arabicPeriod"/>
            </a:pPr>
            <a:r>
              <a:rPr lang="en-US" sz="1829">
                <a:solidFill>
                  <a:srgbClr val="000000"/>
                </a:solidFill>
                <a:latin typeface="Times New Roman"/>
                <a:ea typeface="Times New Roman"/>
                <a:cs typeface="Times New Roman"/>
                <a:sym typeface="Times New Roman"/>
              </a:rPr>
              <a:t>Privacy Concerns: Risk of unauthorized access to user data.</a:t>
            </a:r>
          </a:p>
          <a:p>
            <a:pPr marL="395097" lvl="1" indent="-197548" algn="just">
              <a:lnSpc>
                <a:spcPts val="2927"/>
              </a:lnSpc>
              <a:buAutoNum type="arabicPeriod"/>
            </a:pPr>
            <a:r>
              <a:rPr lang="en-US" sz="1829">
                <a:solidFill>
                  <a:srgbClr val="000000"/>
                </a:solidFill>
                <a:latin typeface="Times New Roman"/>
                <a:ea typeface="Times New Roman"/>
                <a:cs typeface="Times New Roman"/>
                <a:sym typeface="Times New Roman"/>
              </a:rPr>
              <a:t>Security Vulnerabilities: Susceptible to data breaches and server attacks.</a:t>
            </a:r>
          </a:p>
          <a:p>
            <a:pPr marL="395097" lvl="1" indent="-197548" algn="just">
              <a:lnSpc>
                <a:spcPts val="2927"/>
              </a:lnSpc>
              <a:buAutoNum type="arabicPeriod"/>
            </a:pPr>
            <a:r>
              <a:rPr lang="en-US" sz="1829">
                <a:solidFill>
                  <a:srgbClr val="000000"/>
                </a:solidFill>
                <a:latin typeface="Times New Roman"/>
                <a:ea typeface="Times New Roman"/>
                <a:cs typeface="Times New Roman"/>
                <a:sym typeface="Times New Roman"/>
              </a:rPr>
              <a:t>Latency Issues: Disrupts real-time communication.</a:t>
            </a:r>
          </a:p>
          <a:p>
            <a:pPr marL="395097" lvl="1" indent="-197548" algn="just">
              <a:lnSpc>
                <a:spcPts val="2927"/>
              </a:lnSpc>
              <a:buAutoNum type="arabicPeriod"/>
            </a:pPr>
            <a:r>
              <a:rPr lang="en-US" sz="1829">
                <a:solidFill>
                  <a:srgbClr val="000000"/>
                </a:solidFill>
                <a:latin typeface="Times New Roman"/>
                <a:ea typeface="Times New Roman"/>
                <a:cs typeface="Times New Roman"/>
                <a:sym typeface="Times New Roman"/>
              </a:rPr>
              <a:t>Limited Scalability: Performance degradation with increasing users.</a:t>
            </a:r>
          </a:p>
          <a:p>
            <a:pPr marL="395097" lvl="1" indent="-197548" algn="just">
              <a:lnSpc>
                <a:spcPts val="2927"/>
              </a:lnSpc>
              <a:buAutoNum type="arabicPeriod"/>
            </a:pPr>
            <a:r>
              <a:rPr lang="en-US" sz="1829">
                <a:solidFill>
                  <a:srgbClr val="000000"/>
                </a:solidFill>
                <a:latin typeface="Times New Roman"/>
                <a:ea typeface="Times New Roman"/>
                <a:cs typeface="Times New Roman"/>
                <a:sym typeface="Times New Roman"/>
              </a:rPr>
              <a:t>High Costs: Expensive server infrastructure maintenance.</a:t>
            </a:r>
          </a:p>
          <a:p>
            <a:pPr marL="395097" lvl="1" indent="-197548" algn="just">
              <a:lnSpc>
                <a:spcPts val="2927"/>
              </a:lnSpc>
              <a:buAutoNum type="arabicPeriod"/>
            </a:pPr>
            <a:r>
              <a:rPr lang="en-US" sz="1829">
                <a:solidFill>
                  <a:srgbClr val="000000"/>
                </a:solidFill>
                <a:latin typeface="Times New Roman"/>
                <a:ea typeface="Times New Roman"/>
                <a:cs typeface="Times New Roman"/>
                <a:sym typeface="Times New Roman"/>
              </a:rPr>
              <a:t>Dependence on Internet Connectivity: Quality affected by unstable connections.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5323" y="175406"/>
            <a:ext cx="9211733" cy="7017173"/>
            <a:chOff x="0" y="0"/>
            <a:chExt cx="12282311" cy="9356231"/>
          </a:xfrm>
        </p:grpSpPr>
        <p:sp>
          <p:nvSpPr>
            <p:cNvPr id="3" name="Freeform 3"/>
            <p:cNvSpPr/>
            <p:nvPr/>
          </p:nvSpPr>
          <p:spPr>
            <a:xfrm>
              <a:off x="0" y="0"/>
              <a:ext cx="12282297" cy="9356217"/>
            </a:xfrm>
            <a:custGeom>
              <a:avLst/>
              <a:gdLst/>
              <a:ahLst/>
              <a:cxnLst/>
              <a:rect l="l" t="t" r="r" b="b"/>
              <a:pathLst>
                <a:path w="12282297" h="935621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385D8A"/>
            </a:solidFill>
          </p:spPr>
        </p:sp>
      </p:grpSp>
      <p:sp>
        <p:nvSpPr>
          <p:cNvPr id="4" name="AutoShape 4"/>
          <p:cNvSpPr/>
          <p:nvPr/>
        </p:nvSpPr>
        <p:spPr>
          <a:xfrm rot="10743">
            <a:off x="305300" y="1291802"/>
            <a:ext cx="9211778" cy="0"/>
          </a:xfrm>
          <a:prstGeom prst="line">
            <a:avLst/>
          </a:prstGeom>
          <a:ln w="19050" cap="rnd">
            <a:solidFill>
              <a:srgbClr val="1F497D"/>
            </a:solidFill>
            <a:prstDash val="solid"/>
            <a:headEnd type="none" w="sm" len="sm"/>
            <a:tailEnd type="none" w="sm" len="sm"/>
          </a:ln>
        </p:spPr>
      </p:sp>
      <p:sp>
        <p:nvSpPr>
          <p:cNvPr id="5" name="TextBox 5"/>
          <p:cNvSpPr txBox="1"/>
          <p:nvPr/>
        </p:nvSpPr>
        <p:spPr>
          <a:xfrm>
            <a:off x="619760" y="446511"/>
            <a:ext cx="8595360" cy="552450"/>
          </a:xfrm>
          <a:prstGeom prst="rect">
            <a:avLst/>
          </a:prstGeom>
        </p:spPr>
        <p:txBody>
          <a:bodyPr lIns="0" tIns="0" rIns="0" bIns="0" rtlCol="0" anchor="t">
            <a:spAutoFit/>
          </a:bodyPr>
          <a:lstStyle/>
          <a:p>
            <a:pPr algn="ctr">
              <a:lnSpc>
                <a:spcPts val="3840"/>
              </a:lnSpc>
            </a:pPr>
            <a:r>
              <a:rPr lang="en-US" sz="3200">
                <a:solidFill>
                  <a:srgbClr val="000000"/>
                </a:solidFill>
                <a:latin typeface="Times New Roman Bold"/>
                <a:ea typeface="Times New Roman Bold"/>
                <a:cs typeface="Times New Roman Bold"/>
                <a:sym typeface="Times New Roman Bold"/>
              </a:rPr>
              <a:t>PROPOSED SYSTEM </a:t>
            </a:r>
          </a:p>
        </p:txBody>
      </p:sp>
      <p:sp>
        <p:nvSpPr>
          <p:cNvPr id="6" name="TextBox 6"/>
          <p:cNvSpPr txBox="1"/>
          <p:nvPr/>
        </p:nvSpPr>
        <p:spPr>
          <a:xfrm>
            <a:off x="579120" y="6879590"/>
            <a:ext cx="2092960" cy="190500"/>
          </a:xfrm>
          <a:prstGeom prst="rect">
            <a:avLst/>
          </a:prstGeom>
        </p:spPr>
        <p:txBody>
          <a:bodyPr lIns="0" tIns="0" rIns="0" bIns="0" rtlCol="0" anchor="t">
            <a:spAutoFit/>
          </a:bodyPr>
          <a:lstStyle/>
          <a:p>
            <a:pPr algn="l">
              <a:lnSpc>
                <a:spcPts val="1535"/>
              </a:lnSpc>
            </a:pPr>
            <a:r>
              <a:rPr lang="en-US" sz="1279" spc="11">
                <a:solidFill>
                  <a:srgbClr val="898989"/>
                </a:solidFill>
                <a:latin typeface="TT Rounds Condensed"/>
                <a:ea typeface="TT Rounds Condensed"/>
                <a:cs typeface="TT Rounds Condensed"/>
                <a:sym typeface="TT Rounds Condensed"/>
              </a:rPr>
              <a:t>04 Augest 2024</a:t>
            </a:r>
          </a:p>
        </p:txBody>
      </p:sp>
      <p:sp>
        <p:nvSpPr>
          <p:cNvPr id="7" name="TextBox 7"/>
          <p:cNvSpPr txBox="1"/>
          <p:nvPr/>
        </p:nvSpPr>
        <p:spPr>
          <a:xfrm>
            <a:off x="3423920" y="6879590"/>
            <a:ext cx="2905760" cy="190500"/>
          </a:xfrm>
          <a:prstGeom prst="rect">
            <a:avLst/>
          </a:prstGeom>
        </p:spPr>
        <p:txBody>
          <a:bodyPr lIns="0" tIns="0" rIns="0" bIns="0" rtlCol="0" anchor="t">
            <a:spAutoFit/>
          </a:bodyPr>
          <a:lstStyle/>
          <a:p>
            <a:pPr algn="ctr">
              <a:lnSpc>
                <a:spcPts val="1535"/>
              </a:lnSpc>
            </a:pPr>
            <a:r>
              <a:rPr lang="en-US" sz="1279" spc="11">
                <a:solidFill>
                  <a:srgbClr val="898989"/>
                </a:solidFill>
                <a:latin typeface="TT Rounds Condensed"/>
                <a:ea typeface="TT Rounds Condensed"/>
                <a:cs typeface="TT Rounds Condensed"/>
                <a:sym typeface="TT Rounds Condensed"/>
              </a:rPr>
              <a:t>School of Computing - CSE- BCT</a:t>
            </a:r>
          </a:p>
        </p:txBody>
      </p:sp>
      <p:sp>
        <p:nvSpPr>
          <p:cNvPr id="8" name="TextBox 8"/>
          <p:cNvSpPr txBox="1"/>
          <p:nvPr/>
        </p:nvSpPr>
        <p:spPr>
          <a:xfrm>
            <a:off x="7122160" y="6948316"/>
            <a:ext cx="2092960" cy="190500"/>
          </a:xfrm>
          <a:prstGeom prst="rect">
            <a:avLst/>
          </a:prstGeom>
        </p:spPr>
        <p:txBody>
          <a:bodyPr lIns="0" tIns="0" rIns="0" bIns="0" rtlCol="0" anchor="t">
            <a:spAutoFit/>
          </a:bodyPr>
          <a:lstStyle/>
          <a:p>
            <a:pPr algn="r">
              <a:lnSpc>
                <a:spcPts val="1535"/>
              </a:lnSpc>
            </a:pPr>
            <a:r>
              <a:rPr lang="en-US" sz="1279" spc="11">
                <a:solidFill>
                  <a:srgbClr val="898989"/>
                </a:solidFill>
                <a:latin typeface="TT Rounds Condensed"/>
                <a:ea typeface="TT Rounds Condensed"/>
                <a:cs typeface="TT Rounds Condensed"/>
                <a:sym typeface="TT Rounds Condensed"/>
              </a:rPr>
              <a:t>16</a:t>
            </a:r>
          </a:p>
        </p:txBody>
      </p:sp>
      <p:sp>
        <p:nvSpPr>
          <p:cNvPr id="9" name="TextBox 9"/>
          <p:cNvSpPr txBox="1"/>
          <p:nvPr/>
        </p:nvSpPr>
        <p:spPr>
          <a:xfrm>
            <a:off x="579120" y="1470660"/>
            <a:ext cx="8595360" cy="4610100"/>
          </a:xfrm>
          <a:prstGeom prst="rect">
            <a:avLst/>
          </a:prstGeom>
        </p:spPr>
        <p:txBody>
          <a:bodyPr lIns="0" tIns="0" rIns="0" bIns="0" rtlCol="0" anchor="t">
            <a:spAutoFit/>
          </a:bodyPr>
          <a:lstStyle/>
          <a:p>
            <a:pPr algn="just">
              <a:lnSpc>
                <a:spcPts val="2200"/>
              </a:lnSpc>
            </a:pPr>
            <a:r>
              <a:rPr lang="en-US" sz="1833">
                <a:solidFill>
                  <a:srgbClr val="000000"/>
                </a:solidFill>
                <a:latin typeface="Times New Roman"/>
                <a:ea typeface="Times New Roman"/>
                <a:cs typeface="Times New Roman"/>
                <a:sym typeface="Times New Roman"/>
              </a:rPr>
              <a:t>Decentralized Communications, a new way to enable secure and trustful cross-domain communication using peer-to-peer networks. It allows different services to work together without standardizing protocols or APIs, achieved through dynamic protocols and a specific communication pattern. Users can choose their Identity Providers for mutual authentication, independent of their Communication Service Provider. The reTHINK project has developed an Open Source implementation, demonstrating its effectiveness in improving interoperability and user privacy.</a:t>
            </a:r>
          </a:p>
          <a:p>
            <a:pPr algn="just">
              <a:lnSpc>
                <a:spcPts val="2200"/>
              </a:lnSpc>
            </a:pPr>
            <a:endParaRPr lang="en-US" sz="1833">
              <a:solidFill>
                <a:srgbClr val="000000"/>
              </a:solidFill>
              <a:latin typeface="Times New Roman"/>
              <a:ea typeface="Times New Roman"/>
              <a:cs typeface="Times New Roman"/>
              <a:sym typeface="Times New Roman"/>
            </a:endParaRPr>
          </a:p>
          <a:p>
            <a:pPr algn="just">
              <a:lnSpc>
                <a:spcPts val="2559"/>
              </a:lnSpc>
            </a:pPr>
            <a:r>
              <a:rPr lang="en-US" sz="2133">
                <a:solidFill>
                  <a:srgbClr val="000000"/>
                </a:solidFill>
                <a:latin typeface="Arial Bold"/>
                <a:ea typeface="Arial Bold"/>
                <a:cs typeface="Arial Bold"/>
                <a:sym typeface="Arial Bold"/>
              </a:rPr>
              <a:t>Advantages of Proposed System ( 4 to 5 points)</a:t>
            </a:r>
          </a:p>
          <a:p>
            <a:pPr marL="274455" lvl="1" indent="-137228" algn="just">
              <a:lnSpc>
                <a:spcPts val="2559"/>
              </a:lnSpc>
            </a:pPr>
            <a:endParaRPr lang="en-US" sz="2133">
              <a:solidFill>
                <a:srgbClr val="000000"/>
              </a:solidFill>
              <a:latin typeface="Arial Bold"/>
              <a:ea typeface="Arial Bold"/>
              <a:cs typeface="Arial Bold"/>
              <a:sym typeface="Arial Bold"/>
            </a:endParaRPr>
          </a:p>
          <a:p>
            <a:pPr marL="248725" lvl="1" indent="-124363" algn="just">
              <a:lnSpc>
                <a:spcPts val="2320"/>
              </a:lnSpc>
              <a:buFont typeface="Arial"/>
              <a:buChar char="•"/>
            </a:pPr>
            <a:r>
              <a:rPr lang="en-US" sz="1933">
                <a:solidFill>
                  <a:srgbClr val="000000"/>
                </a:solidFill>
                <a:latin typeface="Times New Roman Bold"/>
                <a:ea typeface="Times New Roman Bold"/>
                <a:cs typeface="Times New Roman Bold"/>
                <a:sym typeface="Times New Roman Bold"/>
              </a:rPr>
              <a:t>Blockchain Technology in Decentralized Applications </a:t>
            </a:r>
            <a:r>
              <a:rPr lang="en-US" sz="1933">
                <a:solidFill>
                  <a:srgbClr val="000000"/>
                </a:solidFill>
                <a:latin typeface="Times New Roman"/>
                <a:ea typeface="Times New Roman"/>
                <a:cs typeface="Times New Roman"/>
                <a:sym typeface="Times New Roman"/>
              </a:rPr>
              <a:t>(Exploring the role of blockchain in enhancing security and trust in decentralized web conferencing systems)</a:t>
            </a:r>
          </a:p>
          <a:p>
            <a:pPr algn="just">
              <a:lnSpc>
                <a:spcPts val="2320"/>
              </a:lnSpc>
            </a:pPr>
            <a:endParaRPr lang="en-US" sz="1933">
              <a:solidFill>
                <a:srgbClr val="000000"/>
              </a:solidFill>
              <a:latin typeface="Times New Roman"/>
              <a:ea typeface="Times New Roman"/>
              <a:cs typeface="Times New Roman"/>
              <a:sym typeface="Times New Roman"/>
            </a:endParaRPr>
          </a:p>
          <a:p>
            <a:pPr marL="248725" lvl="1" indent="-124363" algn="just">
              <a:lnSpc>
                <a:spcPts val="2320"/>
              </a:lnSpc>
              <a:buFont typeface="Arial"/>
              <a:buChar char="•"/>
            </a:pPr>
            <a:r>
              <a:rPr lang="en-US" sz="1933">
                <a:solidFill>
                  <a:srgbClr val="000000"/>
                </a:solidFill>
                <a:latin typeface="Times New Roman Bold"/>
                <a:ea typeface="Times New Roman Bold"/>
                <a:cs typeface="Times New Roman Bold"/>
                <a:sym typeface="Times New Roman Bold"/>
              </a:rPr>
              <a:t>Peer-to-Peer (P2P) Networking Protocols</a:t>
            </a:r>
            <a:r>
              <a:rPr lang="en-US" sz="1933">
                <a:solidFill>
                  <a:srgbClr val="000000"/>
                </a:solidFill>
                <a:latin typeface="Times New Roman"/>
                <a:ea typeface="Times New Roman"/>
                <a:cs typeface="Times New Roman"/>
                <a:sym typeface="Times New Roman"/>
              </a:rPr>
              <a:t> (Analyzing various P2P protocols that can be utilized for decentralized web conferencing, such as WebRTC)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5323" y="175406"/>
            <a:ext cx="9211733" cy="7017173"/>
            <a:chOff x="0" y="0"/>
            <a:chExt cx="12282311" cy="9356231"/>
          </a:xfrm>
        </p:grpSpPr>
        <p:sp>
          <p:nvSpPr>
            <p:cNvPr id="3" name="Freeform 3"/>
            <p:cNvSpPr/>
            <p:nvPr/>
          </p:nvSpPr>
          <p:spPr>
            <a:xfrm>
              <a:off x="0" y="0"/>
              <a:ext cx="12282297" cy="9356217"/>
            </a:xfrm>
            <a:custGeom>
              <a:avLst/>
              <a:gdLst/>
              <a:ahLst/>
              <a:cxnLst/>
              <a:rect l="l" t="t" r="r" b="b"/>
              <a:pathLst>
                <a:path w="12282297" h="935621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385D8A"/>
            </a:solidFill>
          </p:spPr>
        </p:sp>
      </p:grpSp>
      <p:sp>
        <p:nvSpPr>
          <p:cNvPr id="4" name="AutoShape 4"/>
          <p:cNvSpPr/>
          <p:nvPr/>
        </p:nvSpPr>
        <p:spPr>
          <a:xfrm rot="10743">
            <a:off x="305300" y="1291802"/>
            <a:ext cx="9211778" cy="0"/>
          </a:xfrm>
          <a:prstGeom prst="line">
            <a:avLst/>
          </a:prstGeom>
          <a:ln w="19050" cap="rnd">
            <a:solidFill>
              <a:srgbClr val="1F497D"/>
            </a:solidFill>
            <a:prstDash val="solid"/>
            <a:headEnd type="none" w="sm" len="sm"/>
            <a:tailEnd type="none" w="sm" len="sm"/>
          </a:ln>
        </p:spPr>
      </p:sp>
      <p:sp>
        <p:nvSpPr>
          <p:cNvPr id="5" name="TextBox 5"/>
          <p:cNvSpPr txBox="1"/>
          <p:nvPr/>
        </p:nvSpPr>
        <p:spPr>
          <a:xfrm>
            <a:off x="619760" y="446511"/>
            <a:ext cx="8595360" cy="552450"/>
          </a:xfrm>
          <a:prstGeom prst="rect">
            <a:avLst/>
          </a:prstGeom>
        </p:spPr>
        <p:txBody>
          <a:bodyPr lIns="0" tIns="0" rIns="0" bIns="0" rtlCol="0" anchor="t">
            <a:spAutoFit/>
          </a:bodyPr>
          <a:lstStyle/>
          <a:p>
            <a:pPr algn="ctr">
              <a:lnSpc>
                <a:spcPts val="3840"/>
              </a:lnSpc>
            </a:pPr>
            <a:r>
              <a:rPr lang="en-US" sz="3200">
                <a:solidFill>
                  <a:srgbClr val="000000"/>
                </a:solidFill>
                <a:latin typeface="Times New Roman Bold"/>
                <a:ea typeface="Times New Roman Bold"/>
                <a:cs typeface="Times New Roman Bold"/>
                <a:sym typeface="Times New Roman Bold"/>
              </a:rPr>
              <a:t>PROPOSED SYSTEM </a:t>
            </a:r>
          </a:p>
        </p:txBody>
      </p:sp>
      <p:sp>
        <p:nvSpPr>
          <p:cNvPr id="6" name="TextBox 6"/>
          <p:cNvSpPr txBox="1"/>
          <p:nvPr/>
        </p:nvSpPr>
        <p:spPr>
          <a:xfrm>
            <a:off x="579120" y="6879590"/>
            <a:ext cx="2092960" cy="190500"/>
          </a:xfrm>
          <a:prstGeom prst="rect">
            <a:avLst/>
          </a:prstGeom>
        </p:spPr>
        <p:txBody>
          <a:bodyPr lIns="0" tIns="0" rIns="0" bIns="0" rtlCol="0" anchor="t">
            <a:spAutoFit/>
          </a:bodyPr>
          <a:lstStyle/>
          <a:p>
            <a:pPr algn="l">
              <a:lnSpc>
                <a:spcPts val="1535"/>
              </a:lnSpc>
            </a:pPr>
            <a:r>
              <a:rPr lang="en-US" sz="1279" spc="11">
                <a:solidFill>
                  <a:srgbClr val="898989"/>
                </a:solidFill>
                <a:latin typeface="TT Rounds Condensed"/>
                <a:ea typeface="TT Rounds Condensed"/>
                <a:cs typeface="TT Rounds Condensed"/>
                <a:sym typeface="TT Rounds Condensed"/>
              </a:rPr>
              <a:t>04 Augest 2024</a:t>
            </a:r>
          </a:p>
        </p:txBody>
      </p:sp>
      <p:sp>
        <p:nvSpPr>
          <p:cNvPr id="7" name="TextBox 7"/>
          <p:cNvSpPr txBox="1"/>
          <p:nvPr/>
        </p:nvSpPr>
        <p:spPr>
          <a:xfrm>
            <a:off x="3423920" y="6879590"/>
            <a:ext cx="2905760" cy="190500"/>
          </a:xfrm>
          <a:prstGeom prst="rect">
            <a:avLst/>
          </a:prstGeom>
        </p:spPr>
        <p:txBody>
          <a:bodyPr lIns="0" tIns="0" rIns="0" bIns="0" rtlCol="0" anchor="t">
            <a:spAutoFit/>
          </a:bodyPr>
          <a:lstStyle/>
          <a:p>
            <a:pPr algn="ctr">
              <a:lnSpc>
                <a:spcPts val="1535"/>
              </a:lnSpc>
            </a:pPr>
            <a:r>
              <a:rPr lang="en-US" sz="1279" spc="11">
                <a:solidFill>
                  <a:srgbClr val="898989"/>
                </a:solidFill>
                <a:latin typeface="TT Rounds Condensed"/>
                <a:ea typeface="TT Rounds Condensed"/>
                <a:cs typeface="TT Rounds Condensed"/>
                <a:sym typeface="TT Rounds Condensed"/>
              </a:rPr>
              <a:t>School of Computing - CSE- BCT</a:t>
            </a:r>
          </a:p>
        </p:txBody>
      </p:sp>
      <p:sp>
        <p:nvSpPr>
          <p:cNvPr id="8" name="TextBox 8"/>
          <p:cNvSpPr txBox="1"/>
          <p:nvPr/>
        </p:nvSpPr>
        <p:spPr>
          <a:xfrm>
            <a:off x="7081520" y="6879590"/>
            <a:ext cx="2092960" cy="190500"/>
          </a:xfrm>
          <a:prstGeom prst="rect">
            <a:avLst/>
          </a:prstGeom>
        </p:spPr>
        <p:txBody>
          <a:bodyPr lIns="0" tIns="0" rIns="0" bIns="0" rtlCol="0" anchor="t">
            <a:spAutoFit/>
          </a:bodyPr>
          <a:lstStyle/>
          <a:p>
            <a:pPr algn="r">
              <a:lnSpc>
                <a:spcPts val="1535"/>
              </a:lnSpc>
            </a:pPr>
            <a:r>
              <a:rPr lang="en-US" sz="1279" spc="11">
                <a:solidFill>
                  <a:srgbClr val="898989"/>
                </a:solidFill>
                <a:latin typeface="TT Rounds Condensed"/>
                <a:ea typeface="TT Rounds Condensed"/>
                <a:cs typeface="TT Rounds Condensed"/>
                <a:sym typeface="TT Rounds Condensed"/>
              </a:rPr>
              <a:t>17</a:t>
            </a:r>
          </a:p>
        </p:txBody>
      </p:sp>
      <p:sp>
        <p:nvSpPr>
          <p:cNvPr id="9" name="TextBox 9"/>
          <p:cNvSpPr txBox="1"/>
          <p:nvPr/>
        </p:nvSpPr>
        <p:spPr>
          <a:xfrm>
            <a:off x="619760" y="1563370"/>
            <a:ext cx="8595360" cy="2314575"/>
          </a:xfrm>
          <a:prstGeom prst="rect">
            <a:avLst/>
          </a:prstGeom>
        </p:spPr>
        <p:txBody>
          <a:bodyPr lIns="0" tIns="0" rIns="0" bIns="0" rtlCol="0" anchor="t">
            <a:spAutoFit/>
          </a:bodyPr>
          <a:lstStyle/>
          <a:p>
            <a:pPr algn="just">
              <a:lnSpc>
                <a:spcPts val="2200"/>
              </a:lnSpc>
            </a:pPr>
            <a:endParaRPr/>
          </a:p>
          <a:p>
            <a:pPr marL="248725" lvl="1" indent="-124363" algn="just">
              <a:lnSpc>
                <a:spcPts val="2320"/>
              </a:lnSpc>
              <a:buFont typeface="Arial"/>
              <a:buChar char="•"/>
            </a:pPr>
            <a:r>
              <a:rPr lang="en-US" sz="1933">
                <a:solidFill>
                  <a:srgbClr val="000000"/>
                </a:solidFill>
                <a:latin typeface="Times New Roman Bold"/>
                <a:ea typeface="Times New Roman Bold"/>
                <a:cs typeface="Times New Roman Bold"/>
                <a:sym typeface="Times New Roman Bold"/>
              </a:rPr>
              <a:t>0' Downtime and High Availability</a:t>
            </a:r>
            <a:r>
              <a:rPr lang="en-US" sz="1933">
                <a:solidFill>
                  <a:srgbClr val="000000"/>
                </a:solidFill>
                <a:latin typeface="Times New Roman"/>
                <a:ea typeface="Times New Roman"/>
                <a:cs typeface="Times New Roman"/>
                <a:sym typeface="Times New Roman"/>
              </a:rPr>
              <a:t> (Examining techniques and strategies to ensure continuous operation and minimize service interruptions in decentralized web conferencing systems)</a:t>
            </a:r>
            <a:r>
              <a:rPr lang="en-US" sz="1933">
                <a:solidFill>
                  <a:srgbClr val="000000"/>
                </a:solidFill>
                <a:latin typeface="Times New Roman Bold"/>
                <a:ea typeface="Times New Roman Bold"/>
                <a:cs typeface="Times New Roman Bold"/>
                <a:sym typeface="Times New Roman Bold"/>
              </a:rPr>
              <a:t> </a:t>
            </a:r>
          </a:p>
          <a:p>
            <a:pPr algn="just">
              <a:lnSpc>
                <a:spcPts val="2320"/>
              </a:lnSpc>
            </a:pPr>
            <a:endParaRPr lang="en-US" sz="1933">
              <a:solidFill>
                <a:srgbClr val="000000"/>
              </a:solidFill>
              <a:latin typeface="Times New Roman Bold"/>
              <a:ea typeface="Times New Roman Bold"/>
              <a:cs typeface="Times New Roman Bold"/>
              <a:sym typeface="Times New Roman Bold"/>
            </a:endParaRPr>
          </a:p>
          <a:p>
            <a:pPr marL="248725" lvl="1" indent="-124363" algn="just">
              <a:lnSpc>
                <a:spcPts val="2320"/>
              </a:lnSpc>
              <a:buFont typeface="Arial"/>
              <a:buChar char="•"/>
            </a:pPr>
            <a:r>
              <a:rPr lang="en-US" sz="1933">
                <a:solidFill>
                  <a:srgbClr val="000000"/>
                </a:solidFill>
                <a:latin typeface="Times New Roman Bold"/>
                <a:ea typeface="Times New Roman Bold"/>
                <a:cs typeface="Times New Roman Bold"/>
                <a:sym typeface="Times New Roman Bold"/>
              </a:rPr>
              <a:t>Secure Communication Protocols</a:t>
            </a:r>
            <a:r>
              <a:rPr lang="en-US" sz="1933">
                <a:solidFill>
                  <a:srgbClr val="000000"/>
                </a:solidFill>
                <a:latin typeface="Times New Roman"/>
                <a:ea typeface="Times New Roman"/>
                <a:cs typeface="Times New Roman"/>
                <a:sym typeface="Times New Roman"/>
              </a:rPr>
              <a:t> (Investigating various secure communication protocols and methods to enhance the security of decentralized web conferencing, ensuring data integrity and confidentiality)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5323" y="149013"/>
            <a:ext cx="9211733" cy="7017173"/>
            <a:chOff x="0" y="0"/>
            <a:chExt cx="12282311" cy="9356231"/>
          </a:xfrm>
        </p:grpSpPr>
        <p:sp>
          <p:nvSpPr>
            <p:cNvPr id="3" name="Freeform 3"/>
            <p:cNvSpPr/>
            <p:nvPr/>
          </p:nvSpPr>
          <p:spPr>
            <a:xfrm>
              <a:off x="0" y="0"/>
              <a:ext cx="12282297" cy="9356217"/>
            </a:xfrm>
            <a:custGeom>
              <a:avLst/>
              <a:gdLst/>
              <a:ahLst/>
              <a:cxnLst/>
              <a:rect l="l" t="t" r="r" b="b"/>
              <a:pathLst>
                <a:path w="12282297" h="935621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385D8A"/>
            </a:solidFill>
          </p:spPr>
        </p:sp>
      </p:grpSp>
      <p:sp>
        <p:nvSpPr>
          <p:cNvPr id="4" name="AutoShape 4"/>
          <p:cNvSpPr/>
          <p:nvPr/>
        </p:nvSpPr>
        <p:spPr>
          <a:xfrm rot="10743">
            <a:off x="305300" y="1291802"/>
            <a:ext cx="9211778" cy="0"/>
          </a:xfrm>
          <a:prstGeom prst="line">
            <a:avLst/>
          </a:prstGeom>
          <a:ln w="19050" cap="rnd">
            <a:solidFill>
              <a:srgbClr val="1F497D"/>
            </a:solidFill>
            <a:prstDash val="solid"/>
            <a:headEnd type="none" w="sm" len="sm"/>
            <a:tailEnd type="none" w="sm" len="sm"/>
          </a:ln>
        </p:spPr>
      </p:sp>
      <p:sp>
        <p:nvSpPr>
          <p:cNvPr id="5" name="Freeform 5"/>
          <p:cNvSpPr/>
          <p:nvPr/>
        </p:nvSpPr>
        <p:spPr>
          <a:xfrm>
            <a:off x="1293077" y="2137410"/>
            <a:ext cx="7236225" cy="4213170"/>
          </a:xfrm>
          <a:custGeom>
            <a:avLst/>
            <a:gdLst/>
            <a:ahLst/>
            <a:cxnLst/>
            <a:rect l="l" t="t" r="r" b="b"/>
            <a:pathLst>
              <a:path w="7236225" h="4213170">
                <a:moveTo>
                  <a:pt x="0" y="0"/>
                </a:moveTo>
                <a:lnTo>
                  <a:pt x="7236225" y="0"/>
                </a:lnTo>
                <a:lnTo>
                  <a:pt x="7236225" y="4213170"/>
                </a:lnTo>
                <a:lnTo>
                  <a:pt x="0" y="4213170"/>
                </a:lnTo>
                <a:lnTo>
                  <a:pt x="0" y="0"/>
                </a:lnTo>
                <a:close/>
              </a:path>
            </a:pathLst>
          </a:custGeom>
          <a:blipFill>
            <a:blip r:embed="rId2"/>
            <a:stretch>
              <a:fillRect l="-222" r="-222"/>
            </a:stretch>
          </a:blipFill>
        </p:spPr>
      </p:sp>
      <p:sp>
        <p:nvSpPr>
          <p:cNvPr id="6" name="TextBox 6"/>
          <p:cNvSpPr txBox="1"/>
          <p:nvPr/>
        </p:nvSpPr>
        <p:spPr>
          <a:xfrm>
            <a:off x="579120" y="1537335"/>
            <a:ext cx="8595360" cy="428625"/>
          </a:xfrm>
          <a:prstGeom prst="rect">
            <a:avLst/>
          </a:prstGeom>
        </p:spPr>
        <p:txBody>
          <a:bodyPr lIns="0" tIns="0" rIns="0" bIns="0" rtlCol="0" anchor="t">
            <a:spAutoFit/>
          </a:bodyPr>
          <a:lstStyle/>
          <a:p>
            <a:pPr algn="ctr">
              <a:lnSpc>
                <a:spcPts val="3071"/>
              </a:lnSpc>
            </a:pPr>
            <a:r>
              <a:rPr lang="en-US" sz="2559">
                <a:solidFill>
                  <a:srgbClr val="000000"/>
                </a:solidFill>
                <a:latin typeface="Arial Bold"/>
                <a:ea typeface="Arial Bold"/>
                <a:cs typeface="Arial Bold"/>
                <a:sym typeface="Arial Bold"/>
              </a:rPr>
              <a:t>System Architecture</a:t>
            </a:r>
          </a:p>
        </p:txBody>
      </p:sp>
      <p:sp>
        <p:nvSpPr>
          <p:cNvPr id="7" name="TextBox 7"/>
          <p:cNvSpPr txBox="1"/>
          <p:nvPr/>
        </p:nvSpPr>
        <p:spPr>
          <a:xfrm>
            <a:off x="410309" y="194310"/>
            <a:ext cx="8595360" cy="1223010"/>
          </a:xfrm>
          <a:prstGeom prst="rect">
            <a:avLst/>
          </a:prstGeom>
        </p:spPr>
        <p:txBody>
          <a:bodyPr lIns="0" tIns="0" rIns="0" bIns="0" rtlCol="0" anchor="t">
            <a:spAutoFit/>
          </a:bodyPr>
          <a:lstStyle/>
          <a:p>
            <a:pPr algn="l">
              <a:lnSpc>
                <a:spcPts val="5631"/>
              </a:lnSpc>
            </a:pPr>
            <a:r>
              <a:rPr lang="en-US" sz="4693">
                <a:solidFill>
                  <a:srgbClr val="000000"/>
                </a:solidFill>
                <a:latin typeface="Times New Roman Bold"/>
                <a:ea typeface="Times New Roman Bold"/>
                <a:cs typeface="Times New Roman Bold"/>
                <a:sym typeface="Times New Roman Bold"/>
              </a:rPr>
              <a:t>Cont..</a:t>
            </a:r>
          </a:p>
        </p:txBody>
      </p:sp>
      <p:sp>
        <p:nvSpPr>
          <p:cNvPr id="8" name="TextBox 8"/>
          <p:cNvSpPr txBox="1"/>
          <p:nvPr/>
        </p:nvSpPr>
        <p:spPr>
          <a:xfrm>
            <a:off x="579120" y="6879590"/>
            <a:ext cx="2092960" cy="190500"/>
          </a:xfrm>
          <a:prstGeom prst="rect">
            <a:avLst/>
          </a:prstGeom>
        </p:spPr>
        <p:txBody>
          <a:bodyPr lIns="0" tIns="0" rIns="0" bIns="0" rtlCol="0" anchor="t">
            <a:spAutoFit/>
          </a:bodyPr>
          <a:lstStyle/>
          <a:p>
            <a:pPr algn="l">
              <a:lnSpc>
                <a:spcPts val="1535"/>
              </a:lnSpc>
            </a:pPr>
            <a:r>
              <a:rPr lang="en-US" sz="1279" spc="11">
                <a:solidFill>
                  <a:srgbClr val="898989"/>
                </a:solidFill>
                <a:latin typeface="TT Rounds Condensed"/>
                <a:ea typeface="TT Rounds Condensed"/>
                <a:cs typeface="TT Rounds Condensed"/>
                <a:sym typeface="TT Rounds Condensed"/>
              </a:rPr>
              <a:t>04 Augest 2024</a:t>
            </a:r>
          </a:p>
        </p:txBody>
      </p:sp>
      <p:sp>
        <p:nvSpPr>
          <p:cNvPr id="9" name="TextBox 9"/>
          <p:cNvSpPr txBox="1"/>
          <p:nvPr/>
        </p:nvSpPr>
        <p:spPr>
          <a:xfrm>
            <a:off x="3423920" y="6879590"/>
            <a:ext cx="2905760" cy="190500"/>
          </a:xfrm>
          <a:prstGeom prst="rect">
            <a:avLst/>
          </a:prstGeom>
        </p:spPr>
        <p:txBody>
          <a:bodyPr lIns="0" tIns="0" rIns="0" bIns="0" rtlCol="0" anchor="t">
            <a:spAutoFit/>
          </a:bodyPr>
          <a:lstStyle/>
          <a:p>
            <a:pPr algn="ctr">
              <a:lnSpc>
                <a:spcPts val="1535"/>
              </a:lnSpc>
            </a:pPr>
            <a:r>
              <a:rPr lang="en-US" sz="1279" spc="11">
                <a:solidFill>
                  <a:srgbClr val="898989"/>
                </a:solidFill>
                <a:latin typeface="TT Rounds Condensed"/>
                <a:ea typeface="TT Rounds Condensed"/>
                <a:cs typeface="TT Rounds Condensed"/>
                <a:sym typeface="TT Rounds Condensed"/>
              </a:rPr>
              <a:t>School of Computing - CSE- BCT</a:t>
            </a:r>
          </a:p>
        </p:txBody>
      </p:sp>
      <p:sp>
        <p:nvSpPr>
          <p:cNvPr id="10" name="TextBox 10"/>
          <p:cNvSpPr txBox="1"/>
          <p:nvPr/>
        </p:nvSpPr>
        <p:spPr>
          <a:xfrm>
            <a:off x="7081520" y="6879590"/>
            <a:ext cx="2092960" cy="190500"/>
          </a:xfrm>
          <a:prstGeom prst="rect">
            <a:avLst/>
          </a:prstGeom>
        </p:spPr>
        <p:txBody>
          <a:bodyPr lIns="0" tIns="0" rIns="0" bIns="0" rtlCol="0" anchor="t">
            <a:spAutoFit/>
          </a:bodyPr>
          <a:lstStyle/>
          <a:p>
            <a:pPr algn="r">
              <a:lnSpc>
                <a:spcPts val="1535"/>
              </a:lnSpc>
            </a:pPr>
            <a:r>
              <a:rPr lang="en-US" sz="1279" spc="11">
                <a:solidFill>
                  <a:srgbClr val="898989"/>
                </a:solidFill>
                <a:latin typeface="TT Rounds Condensed"/>
                <a:ea typeface="TT Rounds Condensed"/>
                <a:cs typeface="TT Rounds Condensed"/>
                <a:sym typeface="TT Rounds Condensed"/>
              </a:rPr>
              <a:t>18</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5323" y="175406"/>
            <a:ext cx="9211733" cy="7017173"/>
            <a:chOff x="0" y="0"/>
            <a:chExt cx="12282311" cy="9356231"/>
          </a:xfrm>
        </p:grpSpPr>
        <p:sp>
          <p:nvSpPr>
            <p:cNvPr id="3" name="Freeform 3"/>
            <p:cNvSpPr/>
            <p:nvPr/>
          </p:nvSpPr>
          <p:spPr>
            <a:xfrm>
              <a:off x="0" y="0"/>
              <a:ext cx="12282297" cy="9356217"/>
            </a:xfrm>
            <a:custGeom>
              <a:avLst/>
              <a:gdLst/>
              <a:ahLst/>
              <a:cxnLst/>
              <a:rect l="l" t="t" r="r" b="b"/>
              <a:pathLst>
                <a:path w="12282297" h="935621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385D8A"/>
            </a:solidFill>
          </p:spPr>
        </p:sp>
      </p:grpSp>
      <p:sp>
        <p:nvSpPr>
          <p:cNvPr id="4" name="AutoShape 4"/>
          <p:cNvSpPr/>
          <p:nvPr/>
        </p:nvSpPr>
        <p:spPr>
          <a:xfrm rot="10743">
            <a:off x="305300" y="1291802"/>
            <a:ext cx="9211778" cy="0"/>
          </a:xfrm>
          <a:prstGeom prst="line">
            <a:avLst/>
          </a:prstGeom>
          <a:ln w="19050" cap="rnd">
            <a:solidFill>
              <a:srgbClr val="1F497D"/>
            </a:solidFill>
            <a:prstDash val="solid"/>
            <a:headEnd type="none" w="sm" len="sm"/>
            <a:tailEnd type="none" w="sm" len="sm"/>
          </a:ln>
        </p:spPr>
      </p:sp>
      <p:sp>
        <p:nvSpPr>
          <p:cNvPr id="5" name="TextBox 5"/>
          <p:cNvSpPr txBox="1"/>
          <p:nvPr/>
        </p:nvSpPr>
        <p:spPr>
          <a:xfrm>
            <a:off x="579120" y="1704975"/>
            <a:ext cx="8595360" cy="4783879"/>
          </a:xfrm>
          <a:prstGeom prst="rect">
            <a:avLst/>
          </a:prstGeom>
        </p:spPr>
        <p:txBody>
          <a:bodyPr lIns="0" tIns="0" rIns="0" bIns="0" rtlCol="0" anchor="t">
            <a:spAutoFit/>
          </a:bodyPr>
          <a:lstStyle/>
          <a:p>
            <a:pPr algn="ctr">
              <a:lnSpc>
                <a:spcPts val="3071"/>
              </a:lnSpc>
            </a:pPr>
            <a:r>
              <a:rPr lang="en-US" sz="2559">
                <a:solidFill>
                  <a:srgbClr val="000000"/>
                </a:solidFill>
                <a:latin typeface="Arial Bold"/>
                <a:ea typeface="Arial Bold"/>
                <a:cs typeface="Arial Bold"/>
                <a:sym typeface="Arial Bold"/>
              </a:rPr>
              <a:t>Work Flow</a:t>
            </a:r>
          </a:p>
        </p:txBody>
      </p:sp>
      <p:sp>
        <p:nvSpPr>
          <p:cNvPr id="6" name="Freeform 6"/>
          <p:cNvSpPr/>
          <p:nvPr/>
        </p:nvSpPr>
        <p:spPr>
          <a:xfrm>
            <a:off x="2379440" y="1547512"/>
            <a:ext cx="4994719" cy="4220176"/>
          </a:xfrm>
          <a:custGeom>
            <a:avLst/>
            <a:gdLst/>
            <a:ahLst/>
            <a:cxnLst/>
            <a:rect l="l" t="t" r="r" b="b"/>
            <a:pathLst>
              <a:path w="4994719" h="4220176">
                <a:moveTo>
                  <a:pt x="0" y="0"/>
                </a:moveTo>
                <a:lnTo>
                  <a:pt x="4994720" y="0"/>
                </a:lnTo>
                <a:lnTo>
                  <a:pt x="4994720" y="4220176"/>
                </a:lnTo>
                <a:lnTo>
                  <a:pt x="0" y="4220176"/>
                </a:lnTo>
                <a:lnTo>
                  <a:pt x="0" y="0"/>
                </a:lnTo>
                <a:close/>
              </a:path>
            </a:pathLst>
          </a:custGeom>
          <a:blipFill>
            <a:blip r:embed="rId2"/>
            <a:stretch>
              <a:fillRect/>
            </a:stretch>
          </a:blipFill>
        </p:spPr>
      </p:sp>
      <p:sp>
        <p:nvSpPr>
          <p:cNvPr id="7" name="TextBox 7"/>
          <p:cNvSpPr txBox="1"/>
          <p:nvPr/>
        </p:nvSpPr>
        <p:spPr>
          <a:xfrm>
            <a:off x="410309" y="222885"/>
            <a:ext cx="8595360" cy="1194435"/>
          </a:xfrm>
          <a:prstGeom prst="rect">
            <a:avLst/>
          </a:prstGeom>
        </p:spPr>
        <p:txBody>
          <a:bodyPr lIns="0" tIns="0" rIns="0" bIns="0" rtlCol="0" anchor="t">
            <a:spAutoFit/>
          </a:bodyPr>
          <a:lstStyle/>
          <a:p>
            <a:pPr algn="l">
              <a:lnSpc>
                <a:spcPts val="4095"/>
              </a:lnSpc>
            </a:pPr>
            <a:r>
              <a:rPr lang="en-US" sz="3413">
                <a:solidFill>
                  <a:srgbClr val="000000"/>
                </a:solidFill>
                <a:latin typeface="Times New Roman Bold"/>
                <a:ea typeface="Times New Roman Bold"/>
                <a:cs typeface="Times New Roman Bold"/>
                <a:sym typeface="Times New Roman Bold"/>
              </a:rPr>
              <a:t>Cont..</a:t>
            </a:r>
          </a:p>
        </p:txBody>
      </p:sp>
      <p:sp>
        <p:nvSpPr>
          <p:cNvPr id="8" name="TextBox 8"/>
          <p:cNvSpPr txBox="1"/>
          <p:nvPr/>
        </p:nvSpPr>
        <p:spPr>
          <a:xfrm>
            <a:off x="579120" y="6879590"/>
            <a:ext cx="2092960" cy="190500"/>
          </a:xfrm>
          <a:prstGeom prst="rect">
            <a:avLst/>
          </a:prstGeom>
        </p:spPr>
        <p:txBody>
          <a:bodyPr lIns="0" tIns="0" rIns="0" bIns="0" rtlCol="0" anchor="t">
            <a:spAutoFit/>
          </a:bodyPr>
          <a:lstStyle/>
          <a:p>
            <a:pPr algn="l">
              <a:lnSpc>
                <a:spcPts val="1535"/>
              </a:lnSpc>
            </a:pPr>
            <a:r>
              <a:rPr lang="en-US" sz="1279" spc="11">
                <a:solidFill>
                  <a:srgbClr val="898989"/>
                </a:solidFill>
                <a:latin typeface="TT Rounds Condensed"/>
                <a:ea typeface="TT Rounds Condensed"/>
                <a:cs typeface="TT Rounds Condensed"/>
                <a:sym typeface="TT Rounds Condensed"/>
              </a:rPr>
              <a:t>04 Augest 2024</a:t>
            </a:r>
          </a:p>
        </p:txBody>
      </p:sp>
      <p:sp>
        <p:nvSpPr>
          <p:cNvPr id="9" name="TextBox 9"/>
          <p:cNvSpPr txBox="1"/>
          <p:nvPr/>
        </p:nvSpPr>
        <p:spPr>
          <a:xfrm>
            <a:off x="3423920" y="6879590"/>
            <a:ext cx="2905760" cy="190500"/>
          </a:xfrm>
          <a:prstGeom prst="rect">
            <a:avLst/>
          </a:prstGeom>
        </p:spPr>
        <p:txBody>
          <a:bodyPr lIns="0" tIns="0" rIns="0" bIns="0" rtlCol="0" anchor="t">
            <a:spAutoFit/>
          </a:bodyPr>
          <a:lstStyle/>
          <a:p>
            <a:pPr algn="ctr">
              <a:lnSpc>
                <a:spcPts val="1535"/>
              </a:lnSpc>
            </a:pPr>
            <a:r>
              <a:rPr lang="en-US" sz="1279" spc="11">
                <a:solidFill>
                  <a:srgbClr val="898989"/>
                </a:solidFill>
                <a:latin typeface="TT Rounds Condensed"/>
                <a:ea typeface="TT Rounds Condensed"/>
                <a:cs typeface="TT Rounds Condensed"/>
                <a:sym typeface="TT Rounds Condensed"/>
              </a:rPr>
              <a:t>School of Computing - CSE- BCT</a:t>
            </a:r>
          </a:p>
        </p:txBody>
      </p:sp>
      <p:sp>
        <p:nvSpPr>
          <p:cNvPr id="10" name="TextBox 10"/>
          <p:cNvSpPr txBox="1"/>
          <p:nvPr/>
        </p:nvSpPr>
        <p:spPr>
          <a:xfrm>
            <a:off x="7081520" y="6879590"/>
            <a:ext cx="2092960" cy="190500"/>
          </a:xfrm>
          <a:prstGeom prst="rect">
            <a:avLst/>
          </a:prstGeom>
        </p:spPr>
        <p:txBody>
          <a:bodyPr lIns="0" tIns="0" rIns="0" bIns="0" rtlCol="0" anchor="t">
            <a:spAutoFit/>
          </a:bodyPr>
          <a:lstStyle/>
          <a:p>
            <a:pPr algn="r">
              <a:lnSpc>
                <a:spcPts val="1535"/>
              </a:lnSpc>
            </a:pPr>
            <a:r>
              <a:rPr lang="en-US" sz="1279" spc="11">
                <a:solidFill>
                  <a:srgbClr val="898989"/>
                </a:solidFill>
                <a:latin typeface="TT Rounds Condensed"/>
                <a:ea typeface="TT Rounds Condensed"/>
                <a:cs typeface="TT Rounds Condensed"/>
                <a:sym typeface="TT Rounds Condensed"/>
              </a:rPr>
              <a:t>19</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5323" y="175406"/>
            <a:ext cx="9211733" cy="7017173"/>
            <a:chOff x="0" y="0"/>
            <a:chExt cx="12282311" cy="9356231"/>
          </a:xfrm>
        </p:grpSpPr>
        <p:sp>
          <p:nvSpPr>
            <p:cNvPr id="3" name="Freeform 3"/>
            <p:cNvSpPr/>
            <p:nvPr/>
          </p:nvSpPr>
          <p:spPr>
            <a:xfrm>
              <a:off x="0" y="0"/>
              <a:ext cx="12282297" cy="9356217"/>
            </a:xfrm>
            <a:custGeom>
              <a:avLst/>
              <a:gdLst/>
              <a:ahLst/>
              <a:cxnLst/>
              <a:rect l="l" t="t" r="r" b="b"/>
              <a:pathLst>
                <a:path w="12282297" h="935621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385D8A"/>
            </a:solidFill>
          </p:spPr>
        </p:sp>
      </p:grpSp>
      <p:sp>
        <p:nvSpPr>
          <p:cNvPr id="4" name="AutoShape 4"/>
          <p:cNvSpPr/>
          <p:nvPr/>
        </p:nvSpPr>
        <p:spPr>
          <a:xfrm rot="10743">
            <a:off x="305300" y="1291802"/>
            <a:ext cx="9211778" cy="0"/>
          </a:xfrm>
          <a:prstGeom prst="line">
            <a:avLst/>
          </a:prstGeom>
          <a:ln w="19050" cap="rnd">
            <a:solidFill>
              <a:srgbClr val="1F497D"/>
            </a:solidFill>
            <a:prstDash val="solid"/>
            <a:headEnd type="none" w="sm" len="sm"/>
            <a:tailEnd type="none" w="sm" len="sm"/>
          </a:ln>
        </p:spPr>
      </p:sp>
      <p:sp>
        <p:nvSpPr>
          <p:cNvPr id="5" name="TextBox 5"/>
          <p:cNvSpPr txBox="1"/>
          <p:nvPr/>
        </p:nvSpPr>
        <p:spPr>
          <a:xfrm>
            <a:off x="410309" y="222885"/>
            <a:ext cx="8595360" cy="1194435"/>
          </a:xfrm>
          <a:prstGeom prst="rect">
            <a:avLst/>
          </a:prstGeom>
        </p:spPr>
        <p:txBody>
          <a:bodyPr lIns="0" tIns="0" rIns="0" bIns="0" rtlCol="0" anchor="t">
            <a:spAutoFit/>
          </a:bodyPr>
          <a:lstStyle/>
          <a:p>
            <a:pPr algn="l">
              <a:lnSpc>
                <a:spcPts val="4095"/>
              </a:lnSpc>
            </a:pPr>
            <a:r>
              <a:rPr lang="en-US" sz="3413">
                <a:solidFill>
                  <a:srgbClr val="000000"/>
                </a:solidFill>
                <a:latin typeface="Times New Roman Bold"/>
                <a:ea typeface="Times New Roman Bold"/>
                <a:cs typeface="Times New Roman Bold"/>
                <a:sym typeface="Times New Roman Bold"/>
              </a:rPr>
              <a:t>Cont..</a:t>
            </a:r>
          </a:p>
        </p:txBody>
      </p:sp>
      <p:sp>
        <p:nvSpPr>
          <p:cNvPr id="6" name="TextBox 6"/>
          <p:cNvSpPr txBox="1"/>
          <p:nvPr/>
        </p:nvSpPr>
        <p:spPr>
          <a:xfrm>
            <a:off x="579120" y="1503998"/>
            <a:ext cx="8595360" cy="428625"/>
          </a:xfrm>
          <a:prstGeom prst="rect">
            <a:avLst/>
          </a:prstGeom>
        </p:spPr>
        <p:txBody>
          <a:bodyPr lIns="0" tIns="0" rIns="0" bIns="0" rtlCol="0" anchor="t">
            <a:spAutoFit/>
          </a:bodyPr>
          <a:lstStyle/>
          <a:p>
            <a:pPr algn="ctr">
              <a:lnSpc>
                <a:spcPts val="3071"/>
              </a:lnSpc>
            </a:pPr>
            <a:r>
              <a:rPr lang="en-US" sz="2559">
                <a:solidFill>
                  <a:srgbClr val="000000"/>
                </a:solidFill>
                <a:latin typeface="Arial Bold"/>
                <a:ea typeface="Arial Bold"/>
                <a:cs typeface="Arial Bold"/>
                <a:sym typeface="Arial Bold"/>
              </a:rPr>
              <a:t>Methodology/Algorithm Used</a:t>
            </a:r>
          </a:p>
        </p:txBody>
      </p:sp>
      <p:sp>
        <p:nvSpPr>
          <p:cNvPr id="7" name="TextBox 7"/>
          <p:cNvSpPr txBox="1"/>
          <p:nvPr/>
        </p:nvSpPr>
        <p:spPr>
          <a:xfrm>
            <a:off x="579120" y="6879590"/>
            <a:ext cx="2092960" cy="190500"/>
          </a:xfrm>
          <a:prstGeom prst="rect">
            <a:avLst/>
          </a:prstGeom>
        </p:spPr>
        <p:txBody>
          <a:bodyPr lIns="0" tIns="0" rIns="0" bIns="0" rtlCol="0" anchor="t">
            <a:spAutoFit/>
          </a:bodyPr>
          <a:lstStyle/>
          <a:p>
            <a:pPr algn="l">
              <a:lnSpc>
                <a:spcPts val="1535"/>
              </a:lnSpc>
            </a:pPr>
            <a:r>
              <a:rPr lang="en-US" sz="1279" spc="11">
                <a:solidFill>
                  <a:srgbClr val="898989"/>
                </a:solidFill>
                <a:latin typeface="TT Rounds Condensed"/>
                <a:ea typeface="TT Rounds Condensed"/>
                <a:cs typeface="TT Rounds Condensed"/>
                <a:sym typeface="TT Rounds Condensed"/>
              </a:rPr>
              <a:t>04 Augest 2024</a:t>
            </a:r>
          </a:p>
        </p:txBody>
      </p:sp>
      <p:sp>
        <p:nvSpPr>
          <p:cNvPr id="8" name="TextBox 8"/>
          <p:cNvSpPr txBox="1"/>
          <p:nvPr/>
        </p:nvSpPr>
        <p:spPr>
          <a:xfrm>
            <a:off x="3423920" y="6879590"/>
            <a:ext cx="2905760" cy="190500"/>
          </a:xfrm>
          <a:prstGeom prst="rect">
            <a:avLst/>
          </a:prstGeom>
        </p:spPr>
        <p:txBody>
          <a:bodyPr lIns="0" tIns="0" rIns="0" bIns="0" rtlCol="0" anchor="t">
            <a:spAutoFit/>
          </a:bodyPr>
          <a:lstStyle/>
          <a:p>
            <a:pPr algn="ctr">
              <a:lnSpc>
                <a:spcPts val="1535"/>
              </a:lnSpc>
            </a:pPr>
            <a:r>
              <a:rPr lang="en-US" sz="1279" spc="11">
                <a:solidFill>
                  <a:srgbClr val="898989"/>
                </a:solidFill>
                <a:latin typeface="TT Rounds Condensed"/>
                <a:ea typeface="TT Rounds Condensed"/>
                <a:cs typeface="TT Rounds Condensed"/>
                <a:sym typeface="TT Rounds Condensed"/>
              </a:rPr>
              <a:t>School of Computing - CSE- BCT</a:t>
            </a:r>
          </a:p>
        </p:txBody>
      </p:sp>
      <p:sp>
        <p:nvSpPr>
          <p:cNvPr id="9" name="TextBox 9"/>
          <p:cNvSpPr txBox="1"/>
          <p:nvPr/>
        </p:nvSpPr>
        <p:spPr>
          <a:xfrm>
            <a:off x="7081520" y="6879590"/>
            <a:ext cx="2092960" cy="190500"/>
          </a:xfrm>
          <a:prstGeom prst="rect">
            <a:avLst/>
          </a:prstGeom>
        </p:spPr>
        <p:txBody>
          <a:bodyPr lIns="0" tIns="0" rIns="0" bIns="0" rtlCol="0" anchor="t">
            <a:spAutoFit/>
          </a:bodyPr>
          <a:lstStyle/>
          <a:p>
            <a:pPr algn="r">
              <a:lnSpc>
                <a:spcPts val="1535"/>
              </a:lnSpc>
            </a:pPr>
            <a:r>
              <a:rPr lang="en-US" sz="1279" spc="11">
                <a:solidFill>
                  <a:srgbClr val="898989"/>
                </a:solidFill>
                <a:latin typeface="TT Rounds Condensed"/>
                <a:ea typeface="TT Rounds Condensed"/>
                <a:cs typeface="TT Rounds Condensed"/>
                <a:sym typeface="TT Rounds Condensed"/>
              </a:rPr>
              <a:t>20</a:t>
            </a:r>
          </a:p>
        </p:txBody>
      </p:sp>
      <p:sp>
        <p:nvSpPr>
          <p:cNvPr id="10" name="TextBox 10"/>
          <p:cNvSpPr txBox="1"/>
          <p:nvPr/>
        </p:nvSpPr>
        <p:spPr>
          <a:xfrm>
            <a:off x="731520" y="2028825"/>
            <a:ext cx="8595360" cy="4733925"/>
          </a:xfrm>
          <a:prstGeom prst="rect">
            <a:avLst/>
          </a:prstGeom>
        </p:spPr>
        <p:txBody>
          <a:bodyPr lIns="0" tIns="0" rIns="0" bIns="0" rtlCol="0" anchor="t">
            <a:spAutoFit/>
          </a:bodyPr>
          <a:lstStyle/>
          <a:p>
            <a:pPr algn="just">
              <a:lnSpc>
                <a:spcPts val="2200"/>
              </a:lnSpc>
            </a:pPr>
            <a:r>
              <a:rPr lang="en-US" sz="1833">
                <a:solidFill>
                  <a:srgbClr val="000000"/>
                </a:solidFill>
                <a:latin typeface="Times New Roman Bold"/>
                <a:ea typeface="Times New Roman Bold"/>
                <a:cs typeface="Times New Roman Bold"/>
                <a:sym typeface="Times New Roman Bold"/>
              </a:rPr>
              <a:t>Methodology</a:t>
            </a:r>
          </a:p>
          <a:p>
            <a:pPr marL="395818" lvl="1" indent="-197909" algn="just">
              <a:lnSpc>
                <a:spcPts val="2200"/>
              </a:lnSpc>
              <a:buAutoNum type="arabicPeriod"/>
            </a:pPr>
            <a:r>
              <a:rPr lang="en-US" sz="1833">
                <a:solidFill>
                  <a:srgbClr val="000000"/>
                </a:solidFill>
                <a:latin typeface="Times New Roman"/>
                <a:ea typeface="Times New Roman"/>
                <a:cs typeface="Times New Roman"/>
                <a:sym typeface="Times New Roman"/>
              </a:rPr>
              <a:t>Decentralized Trust Models:</a:t>
            </a:r>
          </a:p>
          <a:p>
            <a:pPr marL="791635" lvl="2" indent="-263878" algn="just">
              <a:lnSpc>
                <a:spcPts val="2200"/>
              </a:lnSpc>
              <a:buFont typeface="Arial"/>
              <a:buChar char="⚬"/>
            </a:pPr>
            <a:r>
              <a:rPr lang="en-US" sz="1833">
                <a:solidFill>
                  <a:srgbClr val="000000"/>
                </a:solidFill>
                <a:latin typeface="Times New Roman"/>
                <a:ea typeface="Times New Roman"/>
                <a:cs typeface="Times New Roman"/>
                <a:sym typeface="Times New Roman"/>
              </a:rPr>
              <a:t>Reputation systems rate peers based on interactions.</a:t>
            </a:r>
          </a:p>
          <a:p>
            <a:pPr marL="791635" lvl="2" indent="-263878" algn="just">
              <a:lnSpc>
                <a:spcPts val="2200"/>
              </a:lnSpc>
              <a:buFont typeface="Arial"/>
              <a:buChar char="⚬"/>
            </a:pPr>
            <a:r>
              <a:rPr lang="en-US" sz="1833">
                <a:solidFill>
                  <a:srgbClr val="000000"/>
                </a:solidFill>
                <a:latin typeface="Times New Roman"/>
                <a:ea typeface="Times New Roman"/>
                <a:cs typeface="Times New Roman"/>
                <a:sym typeface="Times New Roman"/>
              </a:rPr>
              <a:t>Trust metrics assess credibility and reliability.</a:t>
            </a:r>
          </a:p>
          <a:p>
            <a:pPr marL="395818" lvl="1" indent="-197909" algn="just">
              <a:lnSpc>
                <a:spcPts val="2200"/>
              </a:lnSpc>
              <a:buAutoNum type="arabicPeriod"/>
            </a:pPr>
            <a:r>
              <a:rPr lang="en-US" sz="1833">
                <a:solidFill>
                  <a:srgbClr val="000000"/>
                </a:solidFill>
                <a:latin typeface="Times New Roman"/>
                <a:ea typeface="Times New Roman"/>
                <a:cs typeface="Times New Roman"/>
                <a:sym typeface="Times New Roman"/>
              </a:rPr>
              <a:t>Secure Communication:</a:t>
            </a:r>
          </a:p>
          <a:p>
            <a:pPr marL="791635" lvl="2" indent="-263878" algn="just">
              <a:lnSpc>
                <a:spcPts val="2200"/>
              </a:lnSpc>
              <a:buFont typeface="Arial"/>
              <a:buChar char="⚬"/>
            </a:pPr>
            <a:r>
              <a:rPr lang="en-US" sz="1833">
                <a:solidFill>
                  <a:srgbClr val="000000"/>
                </a:solidFill>
                <a:latin typeface="Times New Roman"/>
                <a:ea typeface="Times New Roman"/>
                <a:cs typeface="Times New Roman"/>
                <a:sym typeface="Times New Roman"/>
              </a:rPr>
              <a:t>Cryptographic techniques ensure data privacy.</a:t>
            </a:r>
          </a:p>
          <a:p>
            <a:pPr marL="791635" lvl="2" indent="-263878" algn="just">
              <a:lnSpc>
                <a:spcPts val="2200"/>
              </a:lnSpc>
              <a:buFont typeface="Arial"/>
              <a:buChar char="⚬"/>
            </a:pPr>
            <a:r>
              <a:rPr lang="en-US" sz="1833">
                <a:solidFill>
                  <a:srgbClr val="000000"/>
                </a:solidFill>
                <a:latin typeface="Times New Roman"/>
                <a:ea typeface="Times New Roman"/>
                <a:cs typeface="Times New Roman"/>
                <a:sym typeface="Times New Roman"/>
              </a:rPr>
              <a:t>Digital signatures verify data authenticity.</a:t>
            </a:r>
          </a:p>
          <a:p>
            <a:pPr marL="395818" lvl="1" indent="-197909" algn="just">
              <a:lnSpc>
                <a:spcPts val="2200"/>
              </a:lnSpc>
              <a:buAutoNum type="arabicPeriod"/>
            </a:pPr>
            <a:r>
              <a:rPr lang="en-US" sz="1833">
                <a:solidFill>
                  <a:srgbClr val="000000"/>
                </a:solidFill>
                <a:latin typeface="Times New Roman"/>
                <a:ea typeface="Times New Roman"/>
                <a:cs typeface="Times New Roman"/>
                <a:sym typeface="Times New Roman"/>
              </a:rPr>
              <a:t>Consensus Mechanisms:</a:t>
            </a:r>
          </a:p>
          <a:p>
            <a:pPr marL="791635" lvl="2" indent="-263878" algn="just">
              <a:lnSpc>
                <a:spcPts val="2200"/>
              </a:lnSpc>
              <a:buFont typeface="Arial"/>
              <a:buChar char="⚬"/>
            </a:pPr>
            <a:r>
              <a:rPr lang="en-US" sz="1833">
                <a:solidFill>
                  <a:srgbClr val="000000"/>
                </a:solidFill>
                <a:latin typeface="Times New Roman"/>
                <a:ea typeface="Times New Roman"/>
                <a:cs typeface="Times New Roman"/>
                <a:sym typeface="Times New Roman"/>
              </a:rPr>
              <a:t>Proof of Work validates transactions with computation.</a:t>
            </a:r>
          </a:p>
          <a:p>
            <a:pPr marL="791635" lvl="2" indent="-263878" algn="just">
              <a:lnSpc>
                <a:spcPts val="2200"/>
              </a:lnSpc>
              <a:buFont typeface="Arial"/>
              <a:buChar char="⚬"/>
            </a:pPr>
            <a:r>
              <a:rPr lang="en-US" sz="1833">
                <a:solidFill>
                  <a:srgbClr val="000000"/>
                </a:solidFill>
                <a:latin typeface="Times New Roman"/>
                <a:ea typeface="Times New Roman"/>
                <a:cs typeface="Times New Roman"/>
                <a:sym typeface="Times New Roman"/>
              </a:rPr>
              <a:t>Proof of Stake selects validators by stake.</a:t>
            </a:r>
          </a:p>
          <a:p>
            <a:pPr marL="791635" lvl="2" indent="-263878" algn="just">
              <a:lnSpc>
                <a:spcPts val="2200"/>
              </a:lnSpc>
              <a:buFont typeface="Arial"/>
              <a:buChar char="⚬"/>
            </a:pPr>
            <a:r>
              <a:rPr lang="en-US" sz="1833">
                <a:solidFill>
                  <a:srgbClr val="000000"/>
                </a:solidFill>
                <a:latin typeface="Times New Roman"/>
                <a:ea typeface="Times New Roman"/>
                <a:cs typeface="Times New Roman"/>
                <a:sym typeface="Times New Roman"/>
              </a:rPr>
              <a:t>Byzantine Fault Tolerance ensures consensus with faults.</a:t>
            </a:r>
          </a:p>
          <a:p>
            <a:pPr marL="395818" lvl="1" indent="-197909" algn="just">
              <a:lnSpc>
                <a:spcPts val="2200"/>
              </a:lnSpc>
              <a:buAutoNum type="arabicPeriod"/>
            </a:pPr>
            <a:r>
              <a:rPr lang="en-US" sz="1833">
                <a:solidFill>
                  <a:srgbClr val="000000"/>
                </a:solidFill>
                <a:latin typeface="Times New Roman"/>
                <a:ea typeface="Times New Roman"/>
                <a:cs typeface="Times New Roman"/>
                <a:sym typeface="Times New Roman"/>
              </a:rPr>
              <a:t>Interoperability:</a:t>
            </a:r>
          </a:p>
          <a:p>
            <a:pPr marL="791635" lvl="2" indent="-263878" algn="just">
              <a:lnSpc>
                <a:spcPts val="2200"/>
              </a:lnSpc>
              <a:buFont typeface="Arial"/>
              <a:buChar char="⚬"/>
            </a:pPr>
            <a:r>
              <a:rPr lang="en-US" sz="1833">
                <a:solidFill>
                  <a:srgbClr val="000000"/>
                </a:solidFill>
                <a:latin typeface="Times New Roman"/>
                <a:ea typeface="Times New Roman"/>
                <a:cs typeface="Times New Roman"/>
                <a:sym typeface="Times New Roman"/>
              </a:rPr>
              <a:t>Standardized protocols ensure system compatibility.</a:t>
            </a:r>
          </a:p>
          <a:p>
            <a:pPr marL="791635" lvl="2" indent="-263878" algn="just">
              <a:lnSpc>
                <a:spcPts val="2200"/>
              </a:lnSpc>
              <a:buFont typeface="Arial"/>
              <a:buChar char="⚬"/>
            </a:pPr>
            <a:r>
              <a:rPr lang="en-US" sz="1833">
                <a:solidFill>
                  <a:srgbClr val="000000"/>
                </a:solidFill>
                <a:latin typeface="Times New Roman"/>
                <a:ea typeface="Times New Roman"/>
                <a:cs typeface="Times New Roman"/>
                <a:sym typeface="Times New Roman"/>
              </a:rPr>
              <a:t>Middleware solutions manage communication between systems.</a:t>
            </a:r>
          </a:p>
          <a:p>
            <a:pPr marL="395818" lvl="1" indent="-197909" algn="just">
              <a:lnSpc>
                <a:spcPts val="2200"/>
              </a:lnSpc>
              <a:buAutoNum type="arabicPeriod"/>
            </a:pPr>
            <a:r>
              <a:rPr lang="en-US" sz="1833">
                <a:solidFill>
                  <a:srgbClr val="000000"/>
                </a:solidFill>
                <a:latin typeface="Times New Roman"/>
                <a:ea typeface="Times New Roman"/>
                <a:cs typeface="Times New Roman"/>
                <a:sym typeface="Times New Roman"/>
              </a:rPr>
              <a:t>Scalability and Efficiency:</a:t>
            </a:r>
          </a:p>
          <a:p>
            <a:pPr marL="791635" lvl="2" indent="-263878" algn="just">
              <a:lnSpc>
                <a:spcPts val="2200"/>
              </a:lnSpc>
              <a:buFont typeface="Arial"/>
              <a:buChar char="⚬"/>
            </a:pPr>
            <a:r>
              <a:rPr lang="en-US" sz="1833">
                <a:solidFill>
                  <a:srgbClr val="000000"/>
                </a:solidFill>
                <a:latin typeface="Times New Roman"/>
                <a:ea typeface="Times New Roman"/>
                <a:cs typeface="Times New Roman"/>
                <a:sym typeface="Times New Roman"/>
              </a:rPr>
              <a:t>Distributed Hash Tables (DHTs) enable efficient data retrieval.</a:t>
            </a:r>
          </a:p>
          <a:p>
            <a:pPr marL="791635" lvl="2" indent="-263878" algn="just">
              <a:lnSpc>
                <a:spcPts val="2200"/>
              </a:lnSpc>
              <a:buFont typeface="Arial"/>
              <a:buChar char="⚬"/>
            </a:pPr>
            <a:r>
              <a:rPr lang="en-US" sz="1833">
                <a:solidFill>
                  <a:srgbClr val="000000"/>
                </a:solidFill>
                <a:latin typeface="Times New Roman"/>
                <a:ea typeface="Times New Roman"/>
                <a:cs typeface="Times New Roman"/>
                <a:sym typeface="Times New Roman"/>
              </a:rPr>
              <a:t>Overlay networks improve network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5323" y="175406"/>
            <a:ext cx="9211733" cy="7017173"/>
            <a:chOff x="0" y="0"/>
            <a:chExt cx="12282311" cy="9356231"/>
          </a:xfrm>
        </p:grpSpPr>
        <p:sp>
          <p:nvSpPr>
            <p:cNvPr id="3" name="Freeform 3"/>
            <p:cNvSpPr/>
            <p:nvPr/>
          </p:nvSpPr>
          <p:spPr>
            <a:xfrm>
              <a:off x="0" y="0"/>
              <a:ext cx="12282297" cy="9356217"/>
            </a:xfrm>
            <a:custGeom>
              <a:avLst/>
              <a:gdLst/>
              <a:ahLst/>
              <a:cxnLst/>
              <a:rect l="l" t="t" r="r" b="b"/>
              <a:pathLst>
                <a:path w="12282297" h="935621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385D8A"/>
            </a:solidFill>
          </p:spPr>
        </p:sp>
      </p:grpSp>
      <p:sp>
        <p:nvSpPr>
          <p:cNvPr id="4" name="AutoShape 4"/>
          <p:cNvSpPr/>
          <p:nvPr/>
        </p:nvSpPr>
        <p:spPr>
          <a:xfrm rot="10743">
            <a:off x="305300" y="1291802"/>
            <a:ext cx="9211778" cy="0"/>
          </a:xfrm>
          <a:prstGeom prst="line">
            <a:avLst/>
          </a:prstGeom>
          <a:ln w="19050" cap="rnd">
            <a:solidFill>
              <a:srgbClr val="1F497D"/>
            </a:solidFill>
            <a:prstDash val="solid"/>
            <a:headEnd type="none" w="sm" len="sm"/>
            <a:tailEnd type="none" w="sm" len="sm"/>
          </a:ln>
        </p:spPr>
      </p:sp>
      <p:sp>
        <p:nvSpPr>
          <p:cNvPr id="5" name="TextBox 5"/>
          <p:cNvSpPr txBox="1"/>
          <p:nvPr/>
        </p:nvSpPr>
        <p:spPr>
          <a:xfrm>
            <a:off x="410309" y="222885"/>
            <a:ext cx="8595360" cy="1194435"/>
          </a:xfrm>
          <a:prstGeom prst="rect">
            <a:avLst/>
          </a:prstGeom>
        </p:spPr>
        <p:txBody>
          <a:bodyPr lIns="0" tIns="0" rIns="0" bIns="0" rtlCol="0" anchor="t">
            <a:spAutoFit/>
          </a:bodyPr>
          <a:lstStyle/>
          <a:p>
            <a:pPr algn="ctr">
              <a:lnSpc>
                <a:spcPts val="3840"/>
              </a:lnSpc>
            </a:pPr>
            <a:r>
              <a:rPr lang="en-US" sz="3200">
                <a:solidFill>
                  <a:srgbClr val="000000"/>
                </a:solidFill>
                <a:latin typeface="Times New Roman Bold"/>
                <a:ea typeface="Times New Roman Bold"/>
                <a:cs typeface="Times New Roman Bold"/>
                <a:sym typeface="Times New Roman Bold"/>
              </a:rPr>
              <a:t>AGENDA</a:t>
            </a:r>
          </a:p>
        </p:txBody>
      </p:sp>
      <p:sp>
        <p:nvSpPr>
          <p:cNvPr id="6" name="TextBox 6"/>
          <p:cNvSpPr txBox="1"/>
          <p:nvPr/>
        </p:nvSpPr>
        <p:spPr>
          <a:xfrm>
            <a:off x="613509" y="1360170"/>
            <a:ext cx="8595360" cy="4793404"/>
          </a:xfrm>
          <a:prstGeom prst="rect">
            <a:avLst/>
          </a:prstGeom>
        </p:spPr>
        <p:txBody>
          <a:bodyPr lIns="0" tIns="0" rIns="0" bIns="0" rtlCol="0" anchor="t">
            <a:spAutoFit/>
          </a:bodyPr>
          <a:lstStyle/>
          <a:p>
            <a:pPr marL="384364" lvl="1" indent="-192182" algn="l">
              <a:lnSpc>
                <a:spcPts val="3583"/>
              </a:lnSpc>
              <a:buFont typeface="Arial"/>
              <a:buChar char="•"/>
            </a:pPr>
            <a:r>
              <a:rPr lang="en-US" sz="2986">
                <a:solidFill>
                  <a:srgbClr val="000000"/>
                </a:solidFill>
                <a:latin typeface="Times New Roman"/>
                <a:ea typeface="Times New Roman"/>
                <a:cs typeface="Times New Roman"/>
                <a:sym typeface="Times New Roman"/>
              </a:rPr>
              <a:t>Overview</a:t>
            </a:r>
          </a:p>
          <a:p>
            <a:pPr marL="384364" lvl="1" indent="-192182" algn="l">
              <a:lnSpc>
                <a:spcPts val="3583"/>
              </a:lnSpc>
              <a:buFont typeface="Arial"/>
              <a:buChar char="•"/>
            </a:pPr>
            <a:r>
              <a:rPr lang="en-US" sz="2986">
                <a:solidFill>
                  <a:srgbClr val="000000"/>
                </a:solidFill>
                <a:latin typeface="Times New Roman"/>
                <a:ea typeface="Times New Roman"/>
                <a:cs typeface="Times New Roman"/>
                <a:sym typeface="Times New Roman"/>
              </a:rPr>
              <a:t>Objective</a:t>
            </a:r>
          </a:p>
          <a:p>
            <a:pPr marL="384364" lvl="1" indent="-192182" algn="l">
              <a:lnSpc>
                <a:spcPts val="3583"/>
              </a:lnSpc>
              <a:buFont typeface="Arial"/>
              <a:buChar char="•"/>
            </a:pPr>
            <a:r>
              <a:rPr lang="en-US" sz="2986">
                <a:solidFill>
                  <a:srgbClr val="000000"/>
                </a:solidFill>
                <a:latin typeface="Times New Roman"/>
                <a:ea typeface="Times New Roman"/>
                <a:cs typeface="Times New Roman"/>
                <a:sym typeface="Times New Roman"/>
              </a:rPr>
              <a:t>Literature Survey</a:t>
            </a:r>
          </a:p>
          <a:p>
            <a:pPr marL="384364" lvl="1" indent="-192182" algn="l">
              <a:lnSpc>
                <a:spcPts val="3583"/>
              </a:lnSpc>
              <a:buFont typeface="Arial"/>
              <a:buChar char="•"/>
            </a:pPr>
            <a:r>
              <a:rPr lang="en-US" sz="2986">
                <a:solidFill>
                  <a:srgbClr val="000000"/>
                </a:solidFill>
                <a:latin typeface="Times New Roman"/>
                <a:ea typeface="Times New Roman"/>
                <a:cs typeface="Times New Roman"/>
                <a:sym typeface="Times New Roman"/>
              </a:rPr>
              <a:t>Inferences from Literature Survey</a:t>
            </a:r>
          </a:p>
          <a:p>
            <a:pPr marL="384364" lvl="1" indent="-192182" algn="l">
              <a:lnSpc>
                <a:spcPts val="3583"/>
              </a:lnSpc>
              <a:buFont typeface="Arial"/>
              <a:buChar char="•"/>
            </a:pPr>
            <a:r>
              <a:rPr lang="en-US" sz="2986">
                <a:solidFill>
                  <a:srgbClr val="000000"/>
                </a:solidFill>
                <a:latin typeface="Times New Roman"/>
                <a:ea typeface="Times New Roman"/>
                <a:cs typeface="Times New Roman"/>
                <a:sym typeface="Times New Roman"/>
              </a:rPr>
              <a:t>Problem Description</a:t>
            </a:r>
          </a:p>
          <a:p>
            <a:pPr marL="384364" lvl="1" indent="-192182" algn="l">
              <a:lnSpc>
                <a:spcPts val="3583"/>
              </a:lnSpc>
              <a:buFont typeface="Arial"/>
              <a:buChar char="•"/>
            </a:pPr>
            <a:r>
              <a:rPr lang="en-US" sz="2986">
                <a:solidFill>
                  <a:srgbClr val="000000"/>
                </a:solidFill>
                <a:latin typeface="Times New Roman"/>
                <a:ea typeface="Times New Roman"/>
                <a:cs typeface="Times New Roman"/>
                <a:sym typeface="Times New Roman"/>
              </a:rPr>
              <a:t>Proposed System</a:t>
            </a:r>
          </a:p>
          <a:p>
            <a:pPr marL="872044" lvl="2" indent="-290681" algn="l">
              <a:lnSpc>
                <a:spcPts val="3583"/>
              </a:lnSpc>
              <a:buFont typeface="Arial"/>
              <a:buChar char="⚬"/>
            </a:pPr>
            <a:r>
              <a:rPr lang="en-US" sz="2986">
                <a:solidFill>
                  <a:srgbClr val="000000"/>
                </a:solidFill>
                <a:latin typeface="Times New Roman"/>
                <a:ea typeface="Times New Roman"/>
                <a:cs typeface="Times New Roman"/>
                <a:sym typeface="Times New Roman"/>
              </a:rPr>
              <a:t>Overall Architecture</a:t>
            </a:r>
          </a:p>
          <a:p>
            <a:pPr marL="872044" lvl="2" indent="-290681" algn="l">
              <a:lnSpc>
                <a:spcPts val="3583"/>
              </a:lnSpc>
              <a:buFont typeface="Arial"/>
              <a:buChar char="⚬"/>
            </a:pPr>
            <a:r>
              <a:rPr lang="en-US" sz="2986">
                <a:solidFill>
                  <a:srgbClr val="000000"/>
                </a:solidFill>
                <a:latin typeface="Times New Roman"/>
                <a:ea typeface="Times New Roman"/>
                <a:cs typeface="Times New Roman"/>
                <a:sym typeface="Times New Roman"/>
              </a:rPr>
              <a:t>Work Flow</a:t>
            </a:r>
          </a:p>
          <a:p>
            <a:pPr marL="872044" lvl="2" indent="-290681" algn="l">
              <a:lnSpc>
                <a:spcPts val="3583"/>
              </a:lnSpc>
              <a:buFont typeface="Arial"/>
              <a:buChar char="⚬"/>
            </a:pPr>
            <a:r>
              <a:rPr lang="en-US" sz="2986">
                <a:solidFill>
                  <a:srgbClr val="000000"/>
                </a:solidFill>
                <a:latin typeface="Times New Roman"/>
                <a:ea typeface="Times New Roman"/>
                <a:cs typeface="Times New Roman"/>
                <a:sym typeface="Times New Roman"/>
              </a:rPr>
              <a:t>Methodology / Algorithm used</a:t>
            </a:r>
          </a:p>
          <a:p>
            <a:pPr marL="384364" lvl="1" indent="-192182" algn="l">
              <a:lnSpc>
                <a:spcPts val="3583"/>
              </a:lnSpc>
              <a:buFont typeface="Arial"/>
              <a:buChar char="•"/>
            </a:pPr>
            <a:r>
              <a:rPr lang="en-US" sz="2986">
                <a:solidFill>
                  <a:srgbClr val="000000"/>
                </a:solidFill>
                <a:latin typeface="Times New Roman"/>
                <a:ea typeface="Times New Roman"/>
                <a:cs typeface="Times New Roman"/>
                <a:sym typeface="Times New Roman"/>
              </a:rPr>
              <a:t>Work to be done</a:t>
            </a:r>
          </a:p>
          <a:p>
            <a:pPr marL="384364" lvl="1" indent="-192182" algn="l">
              <a:lnSpc>
                <a:spcPts val="3583"/>
              </a:lnSpc>
              <a:buFont typeface="Arial"/>
              <a:buChar char="•"/>
            </a:pPr>
            <a:r>
              <a:rPr lang="en-US" sz="2986">
                <a:solidFill>
                  <a:srgbClr val="000000"/>
                </a:solidFill>
                <a:latin typeface="Times New Roman"/>
                <a:ea typeface="Times New Roman"/>
                <a:cs typeface="Times New Roman"/>
                <a:sym typeface="Times New Roman"/>
              </a:rPr>
              <a:t>References</a:t>
            </a:r>
          </a:p>
          <a:p>
            <a:pPr marL="384364" lvl="1" indent="-192182" algn="l">
              <a:lnSpc>
                <a:spcPts val="3583"/>
              </a:lnSpc>
            </a:pPr>
            <a:endParaRPr lang="en-US" sz="2986">
              <a:solidFill>
                <a:srgbClr val="000000"/>
              </a:solidFill>
              <a:latin typeface="Times New Roman"/>
              <a:ea typeface="Times New Roman"/>
              <a:cs typeface="Times New Roman"/>
              <a:sym typeface="Times New Roman"/>
            </a:endParaRPr>
          </a:p>
          <a:p>
            <a:pPr marL="384364" lvl="1" indent="-192182" algn="l">
              <a:lnSpc>
                <a:spcPts val="3583"/>
              </a:lnSpc>
            </a:pPr>
            <a:endParaRPr lang="en-US" sz="2986">
              <a:solidFill>
                <a:srgbClr val="000000"/>
              </a:solidFill>
              <a:latin typeface="Times New Roman"/>
              <a:ea typeface="Times New Roman"/>
              <a:cs typeface="Times New Roman"/>
              <a:sym typeface="Times New Roman"/>
            </a:endParaRPr>
          </a:p>
          <a:p>
            <a:pPr marL="384364" lvl="1" indent="-192182" algn="l">
              <a:lnSpc>
                <a:spcPts val="3583"/>
              </a:lnSpc>
            </a:pPr>
            <a:endParaRPr lang="en-US" sz="2986">
              <a:solidFill>
                <a:srgbClr val="000000"/>
              </a:solidFill>
              <a:latin typeface="Times New Roman"/>
              <a:ea typeface="Times New Roman"/>
              <a:cs typeface="Times New Roman"/>
              <a:sym typeface="Times New Roman"/>
            </a:endParaRPr>
          </a:p>
        </p:txBody>
      </p:sp>
      <p:sp>
        <p:nvSpPr>
          <p:cNvPr id="7" name="TextBox 7"/>
          <p:cNvSpPr txBox="1"/>
          <p:nvPr/>
        </p:nvSpPr>
        <p:spPr>
          <a:xfrm>
            <a:off x="579120" y="6879590"/>
            <a:ext cx="2092960" cy="190500"/>
          </a:xfrm>
          <a:prstGeom prst="rect">
            <a:avLst/>
          </a:prstGeom>
        </p:spPr>
        <p:txBody>
          <a:bodyPr lIns="0" tIns="0" rIns="0" bIns="0" rtlCol="0" anchor="t">
            <a:spAutoFit/>
          </a:bodyPr>
          <a:lstStyle/>
          <a:p>
            <a:pPr algn="l">
              <a:lnSpc>
                <a:spcPts val="1535"/>
              </a:lnSpc>
            </a:pPr>
            <a:r>
              <a:rPr lang="en-US" sz="1279" spc="11">
                <a:solidFill>
                  <a:srgbClr val="898989"/>
                </a:solidFill>
                <a:latin typeface="TT Rounds Condensed"/>
                <a:ea typeface="TT Rounds Condensed"/>
                <a:cs typeface="TT Rounds Condensed"/>
                <a:sym typeface="TT Rounds Condensed"/>
              </a:rPr>
              <a:t>04 Augest 2024</a:t>
            </a:r>
          </a:p>
        </p:txBody>
      </p:sp>
      <p:sp>
        <p:nvSpPr>
          <p:cNvPr id="8" name="TextBox 8"/>
          <p:cNvSpPr txBox="1"/>
          <p:nvPr/>
        </p:nvSpPr>
        <p:spPr>
          <a:xfrm>
            <a:off x="3423920" y="6879590"/>
            <a:ext cx="2905760" cy="190500"/>
          </a:xfrm>
          <a:prstGeom prst="rect">
            <a:avLst/>
          </a:prstGeom>
        </p:spPr>
        <p:txBody>
          <a:bodyPr lIns="0" tIns="0" rIns="0" bIns="0" rtlCol="0" anchor="t">
            <a:spAutoFit/>
          </a:bodyPr>
          <a:lstStyle/>
          <a:p>
            <a:pPr algn="ctr">
              <a:lnSpc>
                <a:spcPts val="1535"/>
              </a:lnSpc>
            </a:pPr>
            <a:r>
              <a:rPr lang="en-US" sz="1279" spc="11">
                <a:solidFill>
                  <a:srgbClr val="898989"/>
                </a:solidFill>
                <a:latin typeface="TT Rounds Condensed"/>
                <a:ea typeface="TT Rounds Condensed"/>
                <a:cs typeface="TT Rounds Condensed"/>
                <a:sym typeface="TT Rounds Condensed"/>
              </a:rPr>
              <a:t>School of Computing - CSE- BCT</a:t>
            </a:r>
          </a:p>
        </p:txBody>
      </p:sp>
      <p:sp>
        <p:nvSpPr>
          <p:cNvPr id="9" name="TextBox 9"/>
          <p:cNvSpPr txBox="1"/>
          <p:nvPr/>
        </p:nvSpPr>
        <p:spPr>
          <a:xfrm>
            <a:off x="7081520" y="6825827"/>
            <a:ext cx="2092960" cy="298027"/>
          </a:xfrm>
          <a:prstGeom prst="rect">
            <a:avLst/>
          </a:prstGeom>
        </p:spPr>
        <p:txBody>
          <a:bodyPr lIns="0" tIns="0" rIns="0" bIns="0" rtlCol="0" anchor="t">
            <a:spAutoFit/>
          </a:bodyPr>
          <a:lstStyle/>
          <a:p>
            <a:pPr algn="r">
              <a:lnSpc>
                <a:spcPts val="1535"/>
              </a:lnSpc>
            </a:pPr>
            <a:r>
              <a:rPr lang="en-US" sz="1279" spc="11">
                <a:solidFill>
                  <a:srgbClr val="898989"/>
                </a:solidFill>
                <a:latin typeface="TT Rounds Condensed"/>
                <a:ea typeface="TT Rounds Condensed"/>
                <a:cs typeface="TT Rounds Condensed"/>
                <a:sym typeface="TT Rounds Condensed"/>
              </a:rPr>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5323" y="175406"/>
            <a:ext cx="9211733" cy="7017173"/>
            <a:chOff x="0" y="0"/>
            <a:chExt cx="12282311" cy="9356231"/>
          </a:xfrm>
        </p:grpSpPr>
        <p:sp>
          <p:nvSpPr>
            <p:cNvPr id="3" name="Freeform 3"/>
            <p:cNvSpPr/>
            <p:nvPr/>
          </p:nvSpPr>
          <p:spPr>
            <a:xfrm>
              <a:off x="0" y="0"/>
              <a:ext cx="12282297" cy="9356217"/>
            </a:xfrm>
            <a:custGeom>
              <a:avLst/>
              <a:gdLst/>
              <a:ahLst/>
              <a:cxnLst/>
              <a:rect l="l" t="t" r="r" b="b"/>
              <a:pathLst>
                <a:path w="12282297" h="935621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385D8A"/>
            </a:solidFill>
          </p:spPr>
        </p:sp>
      </p:grpSp>
      <p:sp>
        <p:nvSpPr>
          <p:cNvPr id="4" name="AutoShape 4"/>
          <p:cNvSpPr/>
          <p:nvPr/>
        </p:nvSpPr>
        <p:spPr>
          <a:xfrm rot="10743">
            <a:off x="305300" y="1291802"/>
            <a:ext cx="9211778" cy="0"/>
          </a:xfrm>
          <a:prstGeom prst="line">
            <a:avLst/>
          </a:prstGeom>
          <a:ln w="19050" cap="rnd">
            <a:solidFill>
              <a:srgbClr val="1F497D"/>
            </a:solidFill>
            <a:prstDash val="solid"/>
            <a:headEnd type="none" w="sm" len="sm"/>
            <a:tailEnd type="none" w="sm" len="sm"/>
          </a:ln>
        </p:spPr>
      </p:sp>
      <p:sp>
        <p:nvSpPr>
          <p:cNvPr id="5" name="TextBox 5"/>
          <p:cNvSpPr txBox="1"/>
          <p:nvPr/>
        </p:nvSpPr>
        <p:spPr>
          <a:xfrm>
            <a:off x="410309" y="222885"/>
            <a:ext cx="8595360" cy="1194435"/>
          </a:xfrm>
          <a:prstGeom prst="rect">
            <a:avLst/>
          </a:prstGeom>
        </p:spPr>
        <p:txBody>
          <a:bodyPr lIns="0" tIns="0" rIns="0" bIns="0" rtlCol="0" anchor="t">
            <a:spAutoFit/>
          </a:bodyPr>
          <a:lstStyle/>
          <a:p>
            <a:pPr algn="l">
              <a:lnSpc>
                <a:spcPts val="4095"/>
              </a:lnSpc>
            </a:pPr>
            <a:r>
              <a:rPr lang="en-US" sz="3413">
                <a:solidFill>
                  <a:srgbClr val="000000"/>
                </a:solidFill>
                <a:latin typeface="Times New Roman Bold"/>
                <a:ea typeface="Times New Roman Bold"/>
                <a:cs typeface="Times New Roman Bold"/>
                <a:sym typeface="Times New Roman Bold"/>
              </a:rPr>
              <a:t>Cont..</a:t>
            </a:r>
          </a:p>
        </p:txBody>
      </p:sp>
      <p:sp>
        <p:nvSpPr>
          <p:cNvPr id="6" name="TextBox 6"/>
          <p:cNvSpPr txBox="1"/>
          <p:nvPr/>
        </p:nvSpPr>
        <p:spPr>
          <a:xfrm>
            <a:off x="579120" y="1590675"/>
            <a:ext cx="8595360" cy="428625"/>
          </a:xfrm>
          <a:prstGeom prst="rect">
            <a:avLst/>
          </a:prstGeom>
        </p:spPr>
        <p:txBody>
          <a:bodyPr lIns="0" tIns="0" rIns="0" bIns="0" rtlCol="0" anchor="t">
            <a:spAutoFit/>
          </a:bodyPr>
          <a:lstStyle/>
          <a:p>
            <a:pPr algn="ctr">
              <a:lnSpc>
                <a:spcPts val="3071"/>
              </a:lnSpc>
            </a:pPr>
            <a:r>
              <a:rPr lang="en-US" sz="2559">
                <a:solidFill>
                  <a:srgbClr val="000000"/>
                </a:solidFill>
                <a:latin typeface="Arial Bold"/>
                <a:ea typeface="Arial Bold"/>
                <a:cs typeface="Arial Bold"/>
                <a:sym typeface="Arial Bold"/>
              </a:rPr>
              <a:t>Methodology/Algorithm Used</a:t>
            </a:r>
          </a:p>
        </p:txBody>
      </p:sp>
      <p:sp>
        <p:nvSpPr>
          <p:cNvPr id="7" name="TextBox 7"/>
          <p:cNvSpPr txBox="1"/>
          <p:nvPr/>
        </p:nvSpPr>
        <p:spPr>
          <a:xfrm>
            <a:off x="579120" y="6879590"/>
            <a:ext cx="2092960" cy="190500"/>
          </a:xfrm>
          <a:prstGeom prst="rect">
            <a:avLst/>
          </a:prstGeom>
        </p:spPr>
        <p:txBody>
          <a:bodyPr lIns="0" tIns="0" rIns="0" bIns="0" rtlCol="0" anchor="t">
            <a:spAutoFit/>
          </a:bodyPr>
          <a:lstStyle/>
          <a:p>
            <a:pPr algn="l">
              <a:lnSpc>
                <a:spcPts val="1535"/>
              </a:lnSpc>
            </a:pPr>
            <a:r>
              <a:rPr lang="en-US" sz="1279" spc="11">
                <a:solidFill>
                  <a:srgbClr val="898989"/>
                </a:solidFill>
                <a:latin typeface="TT Rounds Condensed"/>
                <a:ea typeface="TT Rounds Condensed"/>
                <a:cs typeface="TT Rounds Condensed"/>
                <a:sym typeface="TT Rounds Condensed"/>
              </a:rPr>
              <a:t>04 Augest 2024</a:t>
            </a:r>
          </a:p>
        </p:txBody>
      </p:sp>
      <p:sp>
        <p:nvSpPr>
          <p:cNvPr id="8" name="TextBox 8"/>
          <p:cNvSpPr txBox="1"/>
          <p:nvPr/>
        </p:nvSpPr>
        <p:spPr>
          <a:xfrm>
            <a:off x="3423920" y="6879590"/>
            <a:ext cx="2905760" cy="190500"/>
          </a:xfrm>
          <a:prstGeom prst="rect">
            <a:avLst/>
          </a:prstGeom>
        </p:spPr>
        <p:txBody>
          <a:bodyPr lIns="0" tIns="0" rIns="0" bIns="0" rtlCol="0" anchor="t">
            <a:spAutoFit/>
          </a:bodyPr>
          <a:lstStyle/>
          <a:p>
            <a:pPr algn="ctr">
              <a:lnSpc>
                <a:spcPts val="1535"/>
              </a:lnSpc>
            </a:pPr>
            <a:r>
              <a:rPr lang="en-US" sz="1279" spc="11">
                <a:solidFill>
                  <a:srgbClr val="898989"/>
                </a:solidFill>
                <a:latin typeface="TT Rounds Condensed"/>
                <a:ea typeface="TT Rounds Condensed"/>
                <a:cs typeface="TT Rounds Condensed"/>
                <a:sym typeface="TT Rounds Condensed"/>
              </a:rPr>
              <a:t>School of Computing - CSE- BCT</a:t>
            </a:r>
          </a:p>
        </p:txBody>
      </p:sp>
      <p:sp>
        <p:nvSpPr>
          <p:cNvPr id="9" name="TextBox 9"/>
          <p:cNvSpPr txBox="1"/>
          <p:nvPr/>
        </p:nvSpPr>
        <p:spPr>
          <a:xfrm>
            <a:off x="7081520" y="6879590"/>
            <a:ext cx="2092960" cy="190500"/>
          </a:xfrm>
          <a:prstGeom prst="rect">
            <a:avLst/>
          </a:prstGeom>
        </p:spPr>
        <p:txBody>
          <a:bodyPr lIns="0" tIns="0" rIns="0" bIns="0" rtlCol="0" anchor="t">
            <a:spAutoFit/>
          </a:bodyPr>
          <a:lstStyle/>
          <a:p>
            <a:pPr algn="r">
              <a:lnSpc>
                <a:spcPts val="1535"/>
              </a:lnSpc>
            </a:pPr>
            <a:r>
              <a:rPr lang="en-US" sz="1279" spc="11">
                <a:solidFill>
                  <a:srgbClr val="898989"/>
                </a:solidFill>
                <a:latin typeface="TT Rounds Condensed"/>
                <a:ea typeface="TT Rounds Condensed"/>
                <a:cs typeface="TT Rounds Condensed"/>
                <a:sym typeface="TT Rounds Condensed"/>
              </a:rPr>
              <a:t>21</a:t>
            </a:r>
          </a:p>
        </p:txBody>
      </p:sp>
      <p:sp>
        <p:nvSpPr>
          <p:cNvPr id="10" name="TextBox 10"/>
          <p:cNvSpPr txBox="1"/>
          <p:nvPr/>
        </p:nvSpPr>
        <p:spPr>
          <a:xfrm>
            <a:off x="731520" y="2028825"/>
            <a:ext cx="8595360" cy="4457700"/>
          </a:xfrm>
          <a:prstGeom prst="rect">
            <a:avLst/>
          </a:prstGeom>
        </p:spPr>
        <p:txBody>
          <a:bodyPr lIns="0" tIns="0" rIns="0" bIns="0" rtlCol="0" anchor="t">
            <a:spAutoFit/>
          </a:bodyPr>
          <a:lstStyle/>
          <a:p>
            <a:pPr algn="just">
              <a:lnSpc>
                <a:spcPts val="2200"/>
              </a:lnSpc>
            </a:pPr>
            <a:r>
              <a:rPr lang="en-US" sz="1833">
                <a:solidFill>
                  <a:srgbClr val="000000"/>
                </a:solidFill>
                <a:latin typeface="Times New Roman Bold"/>
                <a:ea typeface="Times New Roman Bold"/>
                <a:cs typeface="Times New Roman Bold"/>
                <a:sym typeface="Times New Roman Bold"/>
              </a:rPr>
              <a:t>Algorithm</a:t>
            </a:r>
          </a:p>
          <a:p>
            <a:pPr marL="395818" lvl="1" indent="-197909" algn="just">
              <a:lnSpc>
                <a:spcPts val="2200"/>
              </a:lnSpc>
              <a:buAutoNum type="arabicPeriod"/>
            </a:pPr>
            <a:r>
              <a:rPr lang="en-US" sz="1833">
                <a:solidFill>
                  <a:srgbClr val="000000"/>
                </a:solidFill>
                <a:latin typeface="Times New Roman"/>
                <a:ea typeface="Times New Roman"/>
                <a:cs typeface="Times New Roman"/>
                <a:sym typeface="Times New Roman"/>
              </a:rPr>
              <a:t>Reputation and Trust Algorithms:</a:t>
            </a:r>
          </a:p>
          <a:p>
            <a:pPr marL="791635" lvl="2" indent="-263878" algn="just">
              <a:lnSpc>
                <a:spcPts val="2200"/>
              </a:lnSpc>
              <a:buFont typeface="Arial"/>
              <a:buChar char="⚬"/>
            </a:pPr>
            <a:r>
              <a:rPr lang="en-US" sz="1833">
                <a:solidFill>
                  <a:srgbClr val="000000"/>
                </a:solidFill>
                <a:latin typeface="Times New Roman"/>
                <a:ea typeface="Times New Roman"/>
                <a:cs typeface="Times New Roman"/>
                <a:sym typeface="Times New Roman"/>
              </a:rPr>
              <a:t>EigenTrust uses eigenvector centrality for reputation.</a:t>
            </a:r>
          </a:p>
          <a:p>
            <a:pPr marL="791635" lvl="2" indent="-263878" algn="just">
              <a:lnSpc>
                <a:spcPts val="2200"/>
              </a:lnSpc>
              <a:buFont typeface="Arial"/>
              <a:buChar char="⚬"/>
            </a:pPr>
            <a:r>
              <a:rPr lang="en-US" sz="1833">
                <a:solidFill>
                  <a:srgbClr val="000000"/>
                </a:solidFill>
                <a:latin typeface="Times New Roman"/>
                <a:ea typeface="Times New Roman"/>
                <a:cs typeface="Times New Roman"/>
                <a:sym typeface="Times New Roman"/>
              </a:rPr>
              <a:t>TrustRank propagates trust values through the network.</a:t>
            </a:r>
          </a:p>
          <a:p>
            <a:pPr marL="395818" lvl="1" indent="-197909" algn="just">
              <a:lnSpc>
                <a:spcPts val="2200"/>
              </a:lnSpc>
              <a:buAutoNum type="arabicPeriod"/>
            </a:pPr>
            <a:r>
              <a:rPr lang="en-US" sz="1833">
                <a:solidFill>
                  <a:srgbClr val="000000"/>
                </a:solidFill>
                <a:latin typeface="Times New Roman"/>
                <a:ea typeface="Times New Roman"/>
                <a:cs typeface="Times New Roman"/>
                <a:sym typeface="Times New Roman"/>
              </a:rPr>
              <a:t>Consensus Algorithms:</a:t>
            </a:r>
          </a:p>
          <a:p>
            <a:pPr marL="791635" lvl="2" indent="-263878" algn="just">
              <a:lnSpc>
                <a:spcPts val="2200"/>
              </a:lnSpc>
              <a:buFont typeface="Arial"/>
              <a:buChar char="⚬"/>
            </a:pPr>
            <a:r>
              <a:rPr lang="en-US" sz="1833">
                <a:solidFill>
                  <a:srgbClr val="000000"/>
                </a:solidFill>
                <a:latin typeface="Times New Roman"/>
                <a:ea typeface="Times New Roman"/>
                <a:cs typeface="Times New Roman"/>
                <a:sym typeface="Times New Roman"/>
              </a:rPr>
              <a:t>Raft focuses on leader election and replication.</a:t>
            </a:r>
          </a:p>
          <a:p>
            <a:pPr marL="791635" lvl="2" indent="-263878" algn="just">
              <a:lnSpc>
                <a:spcPts val="2200"/>
              </a:lnSpc>
              <a:buFont typeface="Arial"/>
              <a:buChar char="⚬"/>
            </a:pPr>
            <a:r>
              <a:rPr lang="en-US" sz="1833">
                <a:solidFill>
                  <a:srgbClr val="000000"/>
                </a:solidFill>
                <a:latin typeface="Times New Roman"/>
                <a:ea typeface="Times New Roman"/>
                <a:cs typeface="Times New Roman"/>
                <a:sym typeface="Times New Roman"/>
              </a:rPr>
              <a:t>Delegated Proof of Stake (DPoS) elects delegates for validation.</a:t>
            </a:r>
          </a:p>
          <a:p>
            <a:pPr marL="395818" lvl="1" indent="-197909" algn="just">
              <a:lnSpc>
                <a:spcPts val="2200"/>
              </a:lnSpc>
              <a:buAutoNum type="arabicPeriod"/>
            </a:pPr>
            <a:r>
              <a:rPr lang="en-US" sz="1833">
                <a:solidFill>
                  <a:srgbClr val="000000"/>
                </a:solidFill>
                <a:latin typeface="Times New Roman"/>
                <a:ea typeface="Times New Roman"/>
                <a:cs typeface="Times New Roman"/>
                <a:sym typeface="Times New Roman"/>
              </a:rPr>
              <a:t>Routing Algorithms:</a:t>
            </a:r>
          </a:p>
          <a:p>
            <a:pPr marL="791635" lvl="2" indent="-263878" algn="just">
              <a:lnSpc>
                <a:spcPts val="2200"/>
              </a:lnSpc>
              <a:buFont typeface="Arial"/>
              <a:buChar char="⚬"/>
            </a:pPr>
            <a:r>
              <a:rPr lang="en-US" sz="1833">
                <a:solidFill>
                  <a:srgbClr val="000000"/>
                </a:solidFill>
                <a:latin typeface="Times New Roman"/>
                <a:ea typeface="Times New Roman"/>
                <a:cs typeface="Times New Roman"/>
                <a:sym typeface="Times New Roman"/>
              </a:rPr>
              <a:t>Chord provides consistent hashing for data distribution.</a:t>
            </a:r>
          </a:p>
          <a:p>
            <a:pPr marL="791635" lvl="2" indent="-263878" algn="just">
              <a:lnSpc>
                <a:spcPts val="2200"/>
              </a:lnSpc>
              <a:buFont typeface="Arial"/>
              <a:buChar char="⚬"/>
            </a:pPr>
            <a:r>
              <a:rPr lang="en-US" sz="1833">
                <a:solidFill>
                  <a:srgbClr val="000000"/>
                </a:solidFill>
                <a:latin typeface="Times New Roman"/>
                <a:ea typeface="Times New Roman"/>
                <a:cs typeface="Times New Roman"/>
                <a:sym typeface="Times New Roman"/>
              </a:rPr>
              <a:t>Kademlia uses XOR distance for efficient lookups.</a:t>
            </a:r>
          </a:p>
          <a:p>
            <a:pPr marL="395818" lvl="1" indent="-197909" algn="just">
              <a:lnSpc>
                <a:spcPts val="2200"/>
              </a:lnSpc>
              <a:buAutoNum type="arabicPeriod"/>
            </a:pPr>
            <a:r>
              <a:rPr lang="en-US" sz="1833">
                <a:solidFill>
                  <a:srgbClr val="000000"/>
                </a:solidFill>
                <a:latin typeface="Times New Roman"/>
                <a:ea typeface="Times New Roman"/>
                <a:cs typeface="Times New Roman"/>
                <a:sym typeface="Times New Roman"/>
              </a:rPr>
              <a:t>Security Protocols:</a:t>
            </a:r>
          </a:p>
          <a:p>
            <a:pPr marL="791635" lvl="2" indent="-263878" algn="just">
              <a:lnSpc>
                <a:spcPts val="2200"/>
              </a:lnSpc>
              <a:buFont typeface="Arial"/>
              <a:buChar char="⚬"/>
            </a:pPr>
            <a:r>
              <a:rPr lang="en-US" sz="1833">
                <a:solidFill>
                  <a:srgbClr val="000000"/>
                </a:solidFill>
                <a:latin typeface="Times New Roman"/>
                <a:ea typeface="Times New Roman"/>
                <a:cs typeface="Times New Roman"/>
                <a:sym typeface="Times New Roman"/>
              </a:rPr>
              <a:t>TLS/SSL secures communication channels.</a:t>
            </a:r>
          </a:p>
          <a:p>
            <a:pPr marL="791635" lvl="2" indent="-263878" algn="just">
              <a:lnSpc>
                <a:spcPts val="2200"/>
              </a:lnSpc>
              <a:buFont typeface="Arial"/>
              <a:buChar char="⚬"/>
            </a:pPr>
            <a:r>
              <a:rPr lang="en-US" sz="1833">
                <a:solidFill>
                  <a:srgbClr val="000000"/>
                </a:solidFill>
                <a:latin typeface="Times New Roman"/>
                <a:ea typeface="Times New Roman"/>
                <a:cs typeface="Times New Roman"/>
                <a:sym typeface="Times New Roman"/>
              </a:rPr>
              <a:t>IPSec encrypts and authenticates IP data.</a:t>
            </a:r>
          </a:p>
          <a:p>
            <a:pPr marL="395818" lvl="1" indent="-197909" algn="just">
              <a:lnSpc>
                <a:spcPts val="2200"/>
              </a:lnSpc>
              <a:buAutoNum type="arabicPeriod"/>
            </a:pPr>
            <a:r>
              <a:rPr lang="en-US" sz="1833">
                <a:solidFill>
                  <a:srgbClr val="000000"/>
                </a:solidFill>
                <a:latin typeface="Times New Roman"/>
                <a:ea typeface="Times New Roman"/>
                <a:cs typeface="Times New Roman"/>
                <a:sym typeface="Times New Roman"/>
              </a:rPr>
              <a:t>Data Integrity Algorithms:</a:t>
            </a:r>
          </a:p>
          <a:p>
            <a:pPr marL="791635" lvl="2" indent="-263878" algn="just">
              <a:lnSpc>
                <a:spcPts val="2200"/>
              </a:lnSpc>
              <a:buFont typeface="Arial"/>
              <a:buChar char="⚬"/>
            </a:pPr>
            <a:r>
              <a:rPr lang="en-US" sz="1833">
                <a:solidFill>
                  <a:srgbClr val="000000"/>
                </a:solidFill>
                <a:latin typeface="Times New Roman"/>
                <a:ea typeface="Times New Roman"/>
                <a:cs typeface="Times New Roman"/>
                <a:sym typeface="Times New Roman"/>
              </a:rPr>
              <a:t>Merkle Trees verify data integrity in ledgers.</a:t>
            </a:r>
          </a:p>
          <a:p>
            <a:pPr marL="791635" lvl="2" indent="-263878" algn="just">
              <a:lnSpc>
                <a:spcPts val="2200"/>
              </a:lnSpc>
              <a:buFont typeface="Arial"/>
              <a:buChar char="⚬"/>
            </a:pPr>
            <a:r>
              <a:rPr lang="en-US" sz="1833">
                <a:solidFill>
                  <a:srgbClr val="000000"/>
                </a:solidFill>
                <a:latin typeface="Times New Roman"/>
                <a:ea typeface="Times New Roman"/>
                <a:cs typeface="Times New Roman"/>
                <a:sym typeface="Times New Roman"/>
              </a:rPr>
              <a:t>Hash Functions ensure data consistency across networks.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5323" y="175406"/>
            <a:ext cx="9211733" cy="7017173"/>
            <a:chOff x="0" y="0"/>
            <a:chExt cx="12282311" cy="9356231"/>
          </a:xfrm>
        </p:grpSpPr>
        <p:sp>
          <p:nvSpPr>
            <p:cNvPr id="3" name="Freeform 3"/>
            <p:cNvSpPr/>
            <p:nvPr/>
          </p:nvSpPr>
          <p:spPr>
            <a:xfrm>
              <a:off x="0" y="0"/>
              <a:ext cx="12282297" cy="9356217"/>
            </a:xfrm>
            <a:custGeom>
              <a:avLst/>
              <a:gdLst/>
              <a:ahLst/>
              <a:cxnLst/>
              <a:rect l="l" t="t" r="r" b="b"/>
              <a:pathLst>
                <a:path w="12282297" h="935621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385D8A"/>
            </a:solidFill>
          </p:spPr>
        </p:sp>
      </p:grpSp>
      <p:sp>
        <p:nvSpPr>
          <p:cNvPr id="4" name="AutoShape 4"/>
          <p:cNvSpPr/>
          <p:nvPr/>
        </p:nvSpPr>
        <p:spPr>
          <a:xfrm rot="10743">
            <a:off x="305300" y="1291802"/>
            <a:ext cx="9211778" cy="0"/>
          </a:xfrm>
          <a:prstGeom prst="line">
            <a:avLst/>
          </a:prstGeom>
          <a:ln w="19050" cap="rnd">
            <a:solidFill>
              <a:srgbClr val="1F497D"/>
            </a:solidFill>
            <a:prstDash val="solid"/>
            <a:headEnd type="none" w="sm" len="sm"/>
            <a:tailEnd type="none" w="sm" len="sm"/>
          </a:ln>
        </p:spPr>
      </p:sp>
      <p:sp>
        <p:nvSpPr>
          <p:cNvPr id="5" name="TextBox 5"/>
          <p:cNvSpPr txBox="1"/>
          <p:nvPr/>
        </p:nvSpPr>
        <p:spPr>
          <a:xfrm>
            <a:off x="410309" y="222885"/>
            <a:ext cx="8595360" cy="1194435"/>
          </a:xfrm>
          <a:prstGeom prst="rect">
            <a:avLst/>
          </a:prstGeom>
        </p:spPr>
        <p:txBody>
          <a:bodyPr lIns="0" tIns="0" rIns="0" bIns="0" rtlCol="0" anchor="t">
            <a:spAutoFit/>
          </a:bodyPr>
          <a:lstStyle/>
          <a:p>
            <a:pPr algn="ctr">
              <a:lnSpc>
                <a:spcPts val="4095"/>
              </a:lnSpc>
            </a:pPr>
            <a:r>
              <a:rPr lang="en-US" sz="3413">
                <a:solidFill>
                  <a:srgbClr val="000000"/>
                </a:solidFill>
                <a:latin typeface="Times New Roman Bold"/>
                <a:ea typeface="Times New Roman Bold"/>
                <a:cs typeface="Times New Roman Bold"/>
                <a:sym typeface="Times New Roman Bold"/>
              </a:rPr>
              <a:t>WORK TO BE DONE</a:t>
            </a:r>
          </a:p>
        </p:txBody>
      </p:sp>
      <p:sp>
        <p:nvSpPr>
          <p:cNvPr id="6" name="TextBox 6"/>
          <p:cNvSpPr txBox="1"/>
          <p:nvPr/>
        </p:nvSpPr>
        <p:spPr>
          <a:xfrm>
            <a:off x="579120" y="6879590"/>
            <a:ext cx="2092960" cy="190500"/>
          </a:xfrm>
          <a:prstGeom prst="rect">
            <a:avLst/>
          </a:prstGeom>
        </p:spPr>
        <p:txBody>
          <a:bodyPr lIns="0" tIns="0" rIns="0" bIns="0" rtlCol="0" anchor="t">
            <a:spAutoFit/>
          </a:bodyPr>
          <a:lstStyle/>
          <a:p>
            <a:pPr algn="l">
              <a:lnSpc>
                <a:spcPts val="1535"/>
              </a:lnSpc>
            </a:pPr>
            <a:r>
              <a:rPr lang="en-US" sz="1279" spc="11">
                <a:solidFill>
                  <a:srgbClr val="898989"/>
                </a:solidFill>
                <a:latin typeface="TT Rounds Condensed"/>
                <a:ea typeface="TT Rounds Condensed"/>
                <a:cs typeface="TT Rounds Condensed"/>
                <a:sym typeface="TT Rounds Condensed"/>
              </a:rPr>
              <a:t>04 Augest 2024</a:t>
            </a:r>
          </a:p>
        </p:txBody>
      </p:sp>
      <p:sp>
        <p:nvSpPr>
          <p:cNvPr id="7" name="TextBox 7"/>
          <p:cNvSpPr txBox="1"/>
          <p:nvPr/>
        </p:nvSpPr>
        <p:spPr>
          <a:xfrm>
            <a:off x="3423920" y="6879590"/>
            <a:ext cx="2905760" cy="190500"/>
          </a:xfrm>
          <a:prstGeom prst="rect">
            <a:avLst/>
          </a:prstGeom>
        </p:spPr>
        <p:txBody>
          <a:bodyPr lIns="0" tIns="0" rIns="0" bIns="0" rtlCol="0" anchor="t">
            <a:spAutoFit/>
          </a:bodyPr>
          <a:lstStyle/>
          <a:p>
            <a:pPr algn="ctr">
              <a:lnSpc>
                <a:spcPts val="1535"/>
              </a:lnSpc>
            </a:pPr>
            <a:r>
              <a:rPr lang="en-US" sz="1279" spc="11">
                <a:solidFill>
                  <a:srgbClr val="898989"/>
                </a:solidFill>
                <a:latin typeface="TT Rounds Condensed"/>
                <a:ea typeface="TT Rounds Condensed"/>
                <a:cs typeface="TT Rounds Condensed"/>
                <a:sym typeface="TT Rounds Condensed"/>
              </a:rPr>
              <a:t>School of Computing - CSE- BCT</a:t>
            </a:r>
          </a:p>
        </p:txBody>
      </p:sp>
      <p:sp>
        <p:nvSpPr>
          <p:cNvPr id="8" name="TextBox 8"/>
          <p:cNvSpPr txBox="1"/>
          <p:nvPr/>
        </p:nvSpPr>
        <p:spPr>
          <a:xfrm>
            <a:off x="7081520" y="6879590"/>
            <a:ext cx="2092960" cy="190500"/>
          </a:xfrm>
          <a:prstGeom prst="rect">
            <a:avLst/>
          </a:prstGeom>
        </p:spPr>
        <p:txBody>
          <a:bodyPr lIns="0" tIns="0" rIns="0" bIns="0" rtlCol="0" anchor="t">
            <a:spAutoFit/>
          </a:bodyPr>
          <a:lstStyle/>
          <a:p>
            <a:pPr algn="r">
              <a:lnSpc>
                <a:spcPts val="1535"/>
              </a:lnSpc>
            </a:pPr>
            <a:r>
              <a:rPr lang="en-US" sz="1279" spc="11">
                <a:solidFill>
                  <a:srgbClr val="898989"/>
                </a:solidFill>
                <a:latin typeface="TT Rounds Condensed"/>
                <a:ea typeface="TT Rounds Condensed"/>
                <a:cs typeface="TT Rounds Condensed"/>
                <a:sym typeface="TT Rounds Condensed"/>
              </a:rPr>
              <a:t>22</a:t>
            </a:r>
          </a:p>
        </p:txBody>
      </p:sp>
      <p:sp>
        <p:nvSpPr>
          <p:cNvPr id="9" name="TextBox 9"/>
          <p:cNvSpPr txBox="1"/>
          <p:nvPr/>
        </p:nvSpPr>
        <p:spPr>
          <a:xfrm>
            <a:off x="929114" y="2090920"/>
            <a:ext cx="5849689" cy="3496945"/>
          </a:xfrm>
          <a:prstGeom prst="rect">
            <a:avLst/>
          </a:prstGeom>
        </p:spPr>
        <p:txBody>
          <a:bodyPr lIns="0" tIns="0" rIns="0" bIns="0" rtlCol="0" anchor="t">
            <a:spAutoFit/>
          </a:bodyPr>
          <a:lstStyle/>
          <a:p>
            <a:pPr marL="474979" lvl="1" indent="-237490" algn="l">
              <a:lnSpc>
                <a:spcPts val="3079"/>
              </a:lnSpc>
              <a:buAutoNum type="arabicPeriod"/>
            </a:pPr>
            <a:r>
              <a:rPr lang="en-US" sz="2199">
                <a:solidFill>
                  <a:srgbClr val="000000"/>
                </a:solidFill>
                <a:latin typeface="Canva Sans"/>
                <a:ea typeface="Canva Sans"/>
                <a:cs typeface="Canva Sans"/>
                <a:sym typeface="Canva Sans"/>
              </a:rPr>
              <a:t>Rearch and Development</a:t>
            </a:r>
          </a:p>
          <a:p>
            <a:pPr marL="474979" lvl="1" indent="-237490" algn="l">
              <a:lnSpc>
                <a:spcPts val="3079"/>
              </a:lnSpc>
              <a:buAutoNum type="arabicPeriod"/>
            </a:pPr>
            <a:r>
              <a:rPr lang="en-US" sz="2199">
                <a:solidFill>
                  <a:srgbClr val="000000"/>
                </a:solidFill>
                <a:latin typeface="Canva Sans"/>
                <a:ea typeface="Canva Sans"/>
                <a:cs typeface="Canva Sans"/>
                <a:sym typeface="Canva Sans"/>
              </a:rPr>
              <a:t>Figuring on need</a:t>
            </a:r>
          </a:p>
          <a:p>
            <a:pPr marL="474979" lvl="1" indent="-237490" algn="l">
              <a:lnSpc>
                <a:spcPts val="3079"/>
              </a:lnSpc>
              <a:buAutoNum type="arabicPeriod"/>
            </a:pPr>
            <a:r>
              <a:rPr lang="en-US" sz="2199">
                <a:solidFill>
                  <a:srgbClr val="000000"/>
                </a:solidFill>
                <a:latin typeface="Canva Sans"/>
                <a:ea typeface="Canva Sans"/>
                <a:cs typeface="Canva Sans"/>
                <a:sym typeface="Canva Sans"/>
              </a:rPr>
              <a:t>Making of sample Architecture</a:t>
            </a:r>
          </a:p>
          <a:p>
            <a:pPr marL="474979" lvl="1" indent="-237490" algn="l">
              <a:lnSpc>
                <a:spcPts val="3079"/>
              </a:lnSpc>
              <a:buAutoNum type="arabicPeriod"/>
            </a:pPr>
            <a:r>
              <a:rPr lang="en-US" sz="2199">
                <a:solidFill>
                  <a:srgbClr val="000000"/>
                </a:solidFill>
                <a:latin typeface="Canva Sans"/>
                <a:ea typeface="Canva Sans"/>
                <a:cs typeface="Canva Sans"/>
                <a:sym typeface="Canva Sans"/>
              </a:rPr>
              <a:t>Setting up the Developing Environment </a:t>
            </a:r>
          </a:p>
          <a:p>
            <a:pPr marL="474979" lvl="1" indent="-237490" algn="l">
              <a:lnSpc>
                <a:spcPts val="3079"/>
              </a:lnSpc>
              <a:buAutoNum type="arabicPeriod"/>
            </a:pPr>
            <a:r>
              <a:rPr lang="en-US" sz="2199">
                <a:solidFill>
                  <a:srgbClr val="000000"/>
                </a:solidFill>
                <a:latin typeface="Canva Sans"/>
                <a:ea typeface="Canva Sans"/>
                <a:cs typeface="Canva Sans"/>
                <a:sym typeface="Canva Sans"/>
              </a:rPr>
              <a:t>Program on smart contract</a:t>
            </a:r>
          </a:p>
          <a:p>
            <a:pPr marL="474979" lvl="1" indent="-237490" algn="l">
              <a:lnSpc>
                <a:spcPts val="3079"/>
              </a:lnSpc>
              <a:buAutoNum type="arabicPeriod"/>
            </a:pPr>
            <a:r>
              <a:rPr lang="en-US" sz="2199">
                <a:solidFill>
                  <a:srgbClr val="000000"/>
                </a:solidFill>
                <a:latin typeface="Canva Sans"/>
                <a:ea typeface="Canva Sans"/>
                <a:cs typeface="Canva Sans"/>
                <a:sym typeface="Canva Sans"/>
              </a:rPr>
              <a:t>Front-end development</a:t>
            </a:r>
          </a:p>
          <a:p>
            <a:pPr marL="474979" lvl="1" indent="-237490" algn="l">
              <a:lnSpc>
                <a:spcPts val="3079"/>
              </a:lnSpc>
              <a:buAutoNum type="arabicPeriod"/>
            </a:pPr>
            <a:r>
              <a:rPr lang="en-US" sz="2199">
                <a:solidFill>
                  <a:srgbClr val="000000"/>
                </a:solidFill>
                <a:latin typeface="Canva Sans"/>
                <a:ea typeface="Canva Sans"/>
                <a:cs typeface="Canva Sans"/>
                <a:sym typeface="Canva Sans"/>
              </a:rPr>
              <a:t>Testing</a:t>
            </a:r>
          </a:p>
          <a:p>
            <a:pPr marL="474979" lvl="1" indent="-237490" algn="l">
              <a:lnSpc>
                <a:spcPts val="3079"/>
              </a:lnSpc>
              <a:buAutoNum type="arabicPeriod"/>
            </a:pPr>
            <a:r>
              <a:rPr lang="en-US" sz="2199">
                <a:solidFill>
                  <a:srgbClr val="000000"/>
                </a:solidFill>
                <a:latin typeface="Canva Sans"/>
                <a:ea typeface="Canva Sans"/>
                <a:cs typeface="Canva Sans"/>
                <a:sym typeface="Canva Sans"/>
              </a:rPr>
              <a:t>Debugging</a:t>
            </a:r>
          </a:p>
          <a:p>
            <a:pPr marL="474979" lvl="1" indent="-237490" algn="l">
              <a:lnSpc>
                <a:spcPts val="3079"/>
              </a:lnSpc>
              <a:buAutoNum type="arabicPeriod"/>
            </a:pPr>
            <a:r>
              <a:rPr lang="en-US" sz="2199">
                <a:solidFill>
                  <a:srgbClr val="000000"/>
                </a:solidFill>
                <a:latin typeface="Canva Sans"/>
                <a:ea typeface="Canva Sans"/>
                <a:cs typeface="Canva Sans"/>
                <a:sym typeface="Canva Sans"/>
              </a:rPr>
              <a:t>Test-net Deployment</a:t>
            </a:r>
          </a:p>
        </p:txBody>
      </p:sp>
      <p:sp>
        <p:nvSpPr>
          <p:cNvPr id="10" name="TextBox 10"/>
          <p:cNvSpPr txBox="1"/>
          <p:nvPr/>
        </p:nvSpPr>
        <p:spPr>
          <a:xfrm>
            <a:off x="1155819" y="1567748"/>
            <a:ext cx="1516261" cy="372745"/>
          </a:xfrm>
          <a:prstGeom prst="rect">
            <a:avLst/>
          </a:prstGeom>
        </p:spPr>
        <p:txBody>
          <a:bodyPr lIns="0" tIns="0" rIns="0" bIns="0" rtlCol="0" anchor="t">
            <a:spAutoFit/>
          </a:bodyPr>
          <a:lstStyle/>
          <a:p>
            <a:pPr algn="ctr">
              <a:lnSpc>
                <a:spcPts val="3079"/>
              </a:lnSpc>
            </a:pPr>
            <a:r>
              <a:rPr lang="en-US" sz="2199">
                <a:solidFill>
                  <a:srgbClr val="000000"/>
                </a:solidFill>
                <a:latin typeface="Canva Sans"/>
                <a:ea typeface="Canva Sans"/>
                <a:cs typeface="Canva Sans"/>
                <a:sym typeface="Canva Sans"/>
              </a:rPr>
              <a:t>Plan to do..</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5323" y="175406"/>
            <a:ext cx="9211733" cy="7017173"/>
            <a:chOff x="0" y="0"/>
            <a:chExt cx="12282311" cy="9356231"/>
          </a:xfrm>
        </p:grpSpPr>
        <p:sp>
          <p:nvSpPr>
            <p:cNvPr id="3" name="Freeform 3"/>
            <p:cNvSpPr/>
            <p:nvPr/>
          </p:nvSpPr>
          <p:spPr>
            <a:xfrm>
              <a:off x="0" y="0"/>
              <a:ext cx="12282297" cy="9356217"/>
            </a:xfrm>
            <a:custGeom>
              <a:avLst/>
              <a:gdLst/>
              <a:ahLst/>
              <a:cxnLst/>
              <a:rect l="l" t="t" r="r" b="b"/>
              <a:pathLst>
                <a:path w="12282297" h="935621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385D8A"/>
            </a:solidFill>
          </p:spPr>
        </p:sp>
      </p:grpSp>
      <p:sp>
        <p:nvSpPr>
          <p:cNvPr id="4" name="AutoShape 4"/>
          <p:cNvSpPr/>
          <p:nvPr/>
        </p:nvSpPr>
        <p:spPr>
          <a:xfrm rot="10743">
            <a:off x="305300" y="1291802"/>
            <a:ext cx="9211778" cy="0"/>
          </a:xfrm>
          <a:prstGeom prst="line">
            <a:avLst/>
          </a:prstGeom>
          <a:ln w="19050" cap="rnd">
            <a:solidFill>
              <a:srgbClr val="1F497D"/>
            </a:solidFill>
            <a:prstDash val="solid"/>
            <a:headEnd type="none" w="sm" len="sm"/>
            <a:tailEnd type="none" w="sm" len="sm"/>
          </a:ln>
        </p:spPr>
      </p:sp>
      <p:sp>
        <p:nvSpPr>
          <p:cNvPr id="5" name="TextBox 5"/>
          <p:cNvSpPr txBox="1"/>
          <p:nvPr/>
        </p:nvSpPr>
        <p:spPr>
          <a:xfrm>
            <a:off x="410309" y="222885"/>
            <a:ext cx="8595360" cy="1194435"/>
          </a:xfrm>
          <a:prstGeom prst="rect">
            <a:avLst/>
          </a:prstGeom>
        </p:spPr>
        <p:txBody>
          <a:bodyPr lIns="0" tIns="0" rIns="0" bIns="0" rtlCol="0" anchor="t">
            <a:spAutoFit/>
          </a:bodyPr>
          <a:lstStyle/>
          <a:p>
            <a:pPr algn="ctr">
              <a:lnSpc>
                <a:spcPts val="4095"/>
              </a:lnSpc>
            </a:pPr>
            <a:r>
              <a:rPr lang="en-US" sz="3413">
                <a:solidFill>
                  <a:srgbClr val="000000"/>
                </a:solidFill>
                <a:latin typeface="Times New Roman Bold"/>
                <a:ea typeface="Times New Roman Bold"/>
                <a:cs typeface="Times New Roman Bold"/>
                <a:sym typeface="Times New Roman Bold"/>
              </a:rPr>
              <a:t>REFERENCES</a:t>
            </a:r>
          </a:p>
        </p:txBody>
      </p:sp>
      <p:sp>
        <p:nvSpPr>
          <p:cNvPr id="6" name="TextBox 6"/>
          <p:cNvSpPr txBox="1"/>
          <p:nvPr/>
        </p:nvSpPr>
        <p:spPr>
          <a:xfrm>
            <a:off x="613509" y="1433407"/>
            <a:ext cx="8595360" cy="5181600"/>
          </a:xfrm>
          <a:prstGeom prst="rect">
            <a:avLst/>
          </a:prstGeom>
        </p:spPr>
        <p:txBody>
          <a:bodyPr lIns="0" tIns="0" rIns="0" bIns="0" rtlCol="0" anchor="t">
            <a:spAutoFit/>
          </a:bodyPr>
          <a:lstStyle/>
          <a:p>
            <a:pPr marL="368470" lvl="1" indent="-184235" algn="just">
              <a:lnSpc>
                <a:spcPts val="2048"/>
              </a:lnSpc>
              <a:buFont typeface="Arial"/>
              <a:buChar char="•"/>
            </a:pPr>
            <a:r>
              <a:rPr lang="en-US" sz="1706">
                <a:solidFill>
                  <a:srgbClr val="000000"/>
                </a:solidFill>
                <a:latin typeface="Times New Roman"/>
                <a:ea typeface="Times New Roman"/>
                <a:cs typeface="Times New Roman"/>
                <a:sym typeface="Times New Roman"/>
              </a:rPr>
              <a:t>Jingren Wei, Shaileshh Bojja Venkatakrishnan. (2023). DecVi: Adaptive Video Conferencing on Open Peer-to-Peer Networks. </a:t>
            </a:r>
            <a:r>
              <a:rPr lang="en-US" sz="1706">
                <a:solidFill>
                  <a:srgbClr val="000000"/>
                </a:solidFill>
                <a:latin typeface="Times New Roman Italics"/>
                <a:ea typeface="Times New Roman Italics"/>
                <a:cs typeface="Times New Roman Italics"/>
                <a:sym typeface="Times New Roman Italics"/>
              </a:rPr>
              <a:t>ACM Digital Library</a:t>
            </a:r>
            <a:r>
              <a:rPr lang="en-US" sz="1706">
                <a:solidFill>
                  <a:srgbClr val="000000"/>
                </a:solidFill>
                <a:latin typeface="Times New Roman"/>
                <a:ea typeface="Times New Roman"/>
                <a:cs typeface="Times New Roman"/>
                <a:sym typeface="Times New Roman"/>
              </a:rPr>
              <a:t>. </a:t>
            </a:r>
            <a:r>
              <a:rPr lang="en-US" sz="1706" u="sng">
                <a:solidFill>
                  <a:srgbClr val="000000"/>
                </a:solidFill>
                <a:latin typeface="Times New Roman"/>
                <a:ea typeface="Times New Roman"/>
                <a:cs typeface="Times New Roman"/>
                <a:sym typeface="Times New Roman"/>
                <a:hlinkClick r:id="rId3" tooltip="https://dl.acm.org/doi/10.1145/3571306.3571432"/>
              </a:rPr>
              <a:t>https://doi.org/1/doi/10.1145/3571306.3571432</a:t>
            </a:r>
            <a:r>
              <a:rPr lang="en-US" sz="1706">
                <a:solidFill>
                  <a:srgbClr val="000000"/>
                </a:solidFill>
                <a:latin typeface="Times New Roman"/>
                <a:ea typeface="Times New Roman"/>
                <a:cs typeface="Times New Roman"/>
                <a:sym typeface="Times New Roman"/>
              </a:rPr>
              <a:t>.,</a:t>
            </a:r>
            <a:r>
              <a:rPr lang="en-US" sz="1706" u="sng">
                <a:solidFill>
                  <a:srgbClr val="000000"/>
                </a:solidFill>
                <a:latin typeface="Times New Roman"/>
                <a:ea typeface="Times New Roman"/>
                <a:cs typeface="Times New Roman"/>
                <a:sym typeface="Times New Roman"/>
                <a:hlinkClick r:id="rId3" tooltip="https://dl.acm.org/doi/10.1145/3571306.3571432"/>
              </a:rPr>
              <a:t> </a:t>
            </a:r>
          </a:p>
          <a:p>
            <a:pPr marL="368470" lvl="1" indent="-184235" algn="just">
              <a:lnSpc>
                <a:spcPts val="2048"/>
              </a:lnSpc>
              <a:buFont typeface="Arial"/>
              <a:buChar char="•"/>
            </a:pPr>
            <a:r>
              <a:rPr lang="en-US" sz="1706">
                <a:solidFill>
                  <a:srgbClr val="000000"/>
                </a:solidFill>
                <a:latin typeface="Times New Roman"/>
                <a:ea typeface="Times New Roman"/>
                <a:cs typeface="Times New Roman"/>
                <a:sym typeface="Times New Roman"/>
              </a:rPr>
              <a:t>[Ganesh Vishnu Parbat, Altaz Altaf Daruwala, Omkar Vinay Joshi, Aman Sanjay Singh, Prof. Dr. K. C. Nalavade [2021]. A REVIEW OF MYFRAMES –VIDEO CONFERENCING WEB APPLICATION USING WEBRTC . </a:t>
            </a:r>
            <a:r>
              <a:rPr lang="en-US" sz="1706">
                <a:solidFill>
                  <a:srgbClr val="000000"/>
                </a:solidFill>
                <a:latin typeface="Times New Roman Italics"/>
                <a:ea typeface="Times New Roman Italics"/>
                <a:cs typeface="Times New Roman Italics"/>
                <a:sym typeface="Times New Roman Italics"/>
              </a:rPr>
              <a:t>International Journal of Creative Research Thoughts (IJCRT)</a:t>
            </a:r>
            <a:r>
              <a:rPr lang="en-US" sz="1706">
                <a:solidFill>
                  <a:srgbClr val="000000"/>
                </a:solidFill>
                <a:latin typeface="Times New Roman"/>
                <a:ea typeface="Times New Roman"/>
                <a:cs typeface="Times New Roman"/>
                <a:sym typeface="Times New Roman"/>
              </a:rPr>
              <a:t>, https://ijcrt.org</a:t>
            </a:r>
            <a:r>
              <a:rPr lang="en-US" sz="1706" u="sng">
                <a:solidFill>
                  <a:srgbClr val="000000"/>
                </a:solidFill>
                <a:latin typeface="Times New Roman"/>
                <a:ea typeface="Times New Roman"/>
                <a:cs typeface="Times New Roman"/>
                <a:sym typeface="Times New Roman"/>
              </a:rPr>
              <a:t>/papers/IJCRT2111234.pdf.,</a:t>
            </a:r>
          </a:p>
          <a:p>
            <a:pPr marL="368470" lvl="1" indent="-184235" algn="just">
              <a:lnSpc>
                <a:spcPts val="2048"/>
              </a:lnSpc>
              <a:buFont typeface="Arial"/>
              <a:buChar char="•"/>
            </a:pPr>
            <a:r>
              <a:rPr lang="en-US" sz="1706">
                <a:solidFill>
                  <a:srgbClr val="000000"/>
                </a:solidFill>
                <a:latin typeface="Times New Roman"/>
                <a:ea typeface="Times New Roman"/>
                <a:cs typeface="Times New Roman"/>
                <a:sym typeface="Times New Roman"/>
              </a:rPr>
              <a:t>Emmanuel Andre ́, Nicolas Le Breton∗§, Augustin Lemesle∗§, Ludovic Roux and Alexandre Gouaillard [2018]. Comparative Study of WebRTC Open Source SFUs for Video Conferencing. </a:t>
            </a:r>
            <a:r>
              <a:rPr lang="en-US" sz="1706">
                <a:solidFill>
                  <a:srgbClr val="000000"/>
                </a:solidFill>
                <a:latin typeface="Times New Roman Italics"/>
                <a:ea typeface="Times New Roman Italics"/>
                <a:cs typeface="Times New Roman Italics"/>
                <a:sym typeface="Times New Roman Italics"/>
              </a:rPr>
              <a:t>IEEE</a:t>
            </a:r>
            <a:r>
              <a:rPr lang="en-US" sz="1706">
                <a:solidFill>
                  <a:srgbClr val="000000"/>
                </a:solidFill>
                <a:latin typeface="Times New Roman"/>
                <a:ea typeface="Times New Roman"/>
                <a:cs typeface="Times New Roman"/>
                <a:sym typeface="Times New Roman"/>
              </a:rPr>
              <a:t>. https://ieeexplore.ieee.org/</a:t>
            </a:r>
            <a:r>
              <a:rPr lang="en-US" sz="1706" u="sng">
                <a:solidFill>
                  <a:srgbClr val="000000"/>
                </a:solidFill>
                <a:latin typeface="Times New Roman"/>
                <a:ea typeface="Times New Roman"/>
                <a:cs typeface="Times New Roman"/>
                <a:sym typeface="Times New Roman"/>
              </a:rPr>
              <a:t>document/8567642</a:t>
            </a:r>
            <a:r>
              <a:rPr lang="en-US" sz="1706">
                <a:solidFill>
                  <a:srgbClr val="000000"/>
                </a:solidFill>
                <a:latin typeface="Times New Roman"/>
                <a:ea typeface="Times New Roman"/>
                <a:cs typeface="Times New Roman"/>
                <a:sym typeface="Times New Roman"/>
              </a:rPr>
              <a:t>,..</a:t>
            </a:r>
          </a:p>
          <a:p>
            <a:pPr marL="368470" lvl="1" indent="-184235" algn="just">
              <a:lnSpc>
                <a:spcPts val="2048"/>
              </a:lnSpc>
              <a:buFont typeface="Arial"/>
              <a:buChar char="•"/>
            </a:pPr>
            <a:r>
              <a:rPr lang="en-US" sz="1706">
                <a:solidFill>
                  <a:srgbClr val="000000"/>
                </a:solidFill>
                <a:latin typeface="Times New Roman"/>
                <a:ea typeface="Times New Roman"/>
                <a:cs typeface="Times New Roman"/>
                <a:sym typeface="Times New Roman"/>
              </a:rPr>
              <a:t>Deeraj Nagothua, Ronghua Xua, Yu Chena, Erik Blaschb, Alexander Avedb (2024). DeFake: Decentralized ENF-Consensus Based DeepFake Detection in Video Conferencing. </a:t>
            </a:r>
            <a:r>
              <a:rPr lang="en-US" sz="1706">
                <a:solidFill>
                  <a:srgbClr val="000000"/>
                </a:solidFill>
                <a:latin typeface="Times New Roman Italics"/>
                <a:ea typeface="Times New Roman Italics"/>
                <a:cs typeface="Times New Roman Italics"/>
                <a:sym typeface="Times New Roman Italics"/>
              </a:rPr>
              <a:t>IEEE</a:t>
            </a:r>
            <a:r>
              <a:rPr lang="en-US" sz="1706">
                <a:solidFill>
                  <a:srgbClr val="000000"/>
                </a:solidFill>
                <a:latin typeface="Times New Roman"/>
                <a:ea typeface="Times New Roman"/>
                <a:cs typeface="Times New Roman"/>
                <a:sym typeface="Times New Roman"/>
              </a:rPr>
              <a:t>. </a:t>
            </a:r>
            <a:r>
              <a:rPr lang="en-US" sz="1706" u="sng">
                <a:solidFill>
                  <a:srgbClr val="000000"/>
                </a:solidFill>
                <a:latin typeface="Times New Roman"/>
                <a:ea typeface="Times New Roman"/>
                <a:cs typeface="Times New Roman"/>
                <a:sym typeface="Times New Roman"/>
                <a:hlinkClick r:id="rId4" tooltip="https://ieeexplore.ieee.org/document/9733503"/>
              </a:rPr>
              <a:t>https://doi.org/1/doi/10.1145/3571306.3571432., </a:t>
            </a:r>
          </a:p>
          <a:p>
            <a:pPr marL="368470" lvl="1" indent="-184235" algn="just">
              <a:lnSpc>
                <a:spcPts val="2048"/>
              </a:lnSpc>
              <a:buFont typeface="Arial"/>
              <a:buChar char="•"/>
            </a:pPr>
            <a:r>
              <a:rPr lang="en-US" sz="1706">
                <a:solidFill>
                  <a:srgbClr val="000000"/>
                </a:solidFill>
                <a:latin typeface="Times New Roman"/>
                <a:ea typeface="Times New Roman"/>
                <a:cs typeface="Times New Roman"/>
                <a:sym typeface="Times New Roman"/>
              </a:rPr>
              <a:t>Morteza Alizadeh, Karl Andersson, Olov Schelen[2022]. DHT- and blockchain-based smart identification for video conferencing . </a:t>
            </a:r>
            <a:r>
              <a:rPr lang="en-US" sz="1706">
                <a:solidFill>
                  <a:srgbClr val="000000"/>
                </a:solidFill>
                <a:latin typeface="Times New Roman Italics"/>
                <a:ea typeface="Times New Roman Italics"/>
                <a:cs typeface="Times New Roman Italics"/>
                <a:sym typeface="Times New Roman Italics"/>
              </a:rPr>
              <a:t>Sciencedirect,</a:t>
            </a:r>
            <a:r>
              <a:rPr lang="en-US" sz="1706">
                <a:solidFill>
                  <a:srgbClr val="000000"/>
                </a:solidFill>
                <a:latin typeface="Times New Roman"/>
                <a:ea typeface="Times New Roman"/>
                <a:cs typeface="Times New Roman"/>
                <a:sym typeface="Times New Roman"/>
              </a:rPr>
              <a:t> https://www.sciencedirect.com/science/article/pii/S2096720922000069</a:t>
            </a:r>
            <a:r>
              <a:rPr lang="en-US" sz="1706" u="sng">
                <a:solidFill>
                  <a:srgbClr val="000000"/>
                </a:solidFill>
                <a:latin typeface="Times New Roman"/>
                <a:ea typeface="Times New Roman"/>
                <a:cs typeface="Times New Roman"/>
                <a:sym typeface="Times New Roman"/>
              </a:rPr>
              <a:t>,..</a:t>
            </a:r>
          </a:p>
          <a:p>
            <a:pPr marL="368470" lvl="1" indent="-184235" algn="just">
              <a:lnSpc>
                <a:spcPts val="2048"/>
              </a:lnSpc>
              <a:buFont typeface="Arial"/>
              <a:buChar char="•"/>
            </a:pPr>
            <a:r>
              <a:rPr lang="en-US" sz="1706">
                <a:solidFill>
                  <a:srgbClr val="000000"/>
                </a:solidFill>
                <a:latin typeface="Times New Roman"/>
                <a:ea typeface="Times New Roman"/>
                <a:cs typeface="Times New Roman"/>
                <a:sym typeface="Times New Roman"/>
              </a:rPr>
              <a:t>Ling Chen, Chong Luo, hang Li, and Shipeng Li [2018].</a:t>
            </a:r>
            <a:r>
              <a:rPr lang="en-US" sz="1706">
                <a:solidFill>
                  <a:srgbClr val="000000"/>
                </a:solidFill>
                <a:latin typeface="Times New Roman Bold"/>
                <a:ea typeface="Times New Roman Bold"/>
                <a:cs typeface="Times New Roman Bold"/>
                <a:sym typeface="Times New Roman Bold"/>
              </a:rPr>
              <a:t> </a:t>
            </a:r>
            <a:r>
              <a:rPr lang="en-US" sz="1706">
                <a:solidFill>
                  <a:srgbClr val="000000"/>
                </a:solidFill>
                <a:latin typeface="Times New Roman"/>
                <a:ea typeface="Times New Roman"/>
                <a:cs typeface="Times New Roman"/>
                <a:sym typeface="Times New Roman"/>
              </a:rPr>
              <a:t>DIGIPARTY - A DECENTRALIZED MULTI-PARTY VIDEO CONFERENCING SYSTEM. </a:t>
            </a:r>
            <a:r>
              <a:rPr lang="en-US" sz="1706">
                <a:solidFill>
                  <a:srgbClr val="000000"/>
                </a:solidFill>
                <a:latin typeface="Times New Roman Italics"/>
                <a:ea typeface="Times New Roman Italics"/>
                <a:cs typeface="Times New Roman Italics"/>
                <a:sym typeface="Times New Roman Italics"/>
              </a:rPr>
              <a:t>IEEE International Conference on Multimedia and Expo (ICME)</a:t>
            </a:r>
            <a:r>
              <a:rPr lang="en-US" sz="1706">
                <a:solidFill>
                  <a:srgbClr val="000000"/>
                </a:solidFill>
                <a:latin typeface="Times New Roman"/>
                <a:ea typeface="Times New Roman"/>
                <a:cs typeface="Times New Roman"/>
                <a:sym typeface="Times New Roman"/>
              </a:rPr>
              <a:t>. </a:t>
            </a:r>
            <a:r>
              <a:rPr lang="en-US" sz="1706" u="sng">
                <a:solidFill>
                  <a:srgbClr val="000000"/>
                </a:solidFill>
                <a:latin typeface="Times New Roman"/>
                <a:ea typeface="Times New Roman"/>
                <a:cs typeface="Times New Roman"/>
                <a:sym typeface="Times New Roman"/>
                <a:hlinkClick r:id="rId5" tooltip="https://ieeexplore.ieee.org/document/1394615"/>
              </a:rPr>
              <a:t>https://ieeexplore.ieee.org/document/8567642,</a:t>
            </a:r>
            <a:r>
              <a:rPr lang="en-US" sz="1706">
                <a:solidFill>
                  <a:srgbClr val="000000"/>
                </a:solidFill>
                <a:latin typeface="Times New Roman"/>
                <a:ea typeface="Times New Roman"/>
                <a:cs typeface="Times New Roman"/>
                <a:sym typeface="Times New Roman"/>
              </a:rPr>
              <a:t>..</a:t>
            </a:r>
          </a:p>
        </p:txBody>
      </p:sp>
      <p:sp>
        <p:nvSpPr>
          <p:cNvPr id="7" name="TextBox 7"/>
          <p:cNvSpPr txBox="1"/>
          <p:nvPr/>
        </p:nvSpPr>
        <p:spPr>
          <a:xfrm>
            <a:off x="579120" y="6879590"/>
            <a:ext cx="2092960" cy="190500"/>
          </a:xfrm>
          <a:prstGeom prst="rect">
            <a:avLst/>
          </a:prstGeom>
        </p:spPr>
        <p:txBody>
          <a:bodyPr lIns="0" tIns="0" rIns="0" bIns="0" rtlCol="0" anchor="t">
            <a:spAutoFit/>
          </a:bodyPr>
          <a:lstStyle/>
          <a:p>
            <a:pPr algn="l">
              <a:lnSpc>
                <a:spcPts val="1535"/>
              </a:lnSpc>
            </a:pPr>
            <a:r>
              <a:rPr lang="en-US" sz="1279" spc="11">
                <a:solidFill>
                  <a:srgbClr val="898989"/>
                </a:solidFill>
                <a:latin typeface="TT Rounds Condensed"/>
                <a:ea typeface="TT Rounds Condensed"/>
                <a:cs typeface="TT Rounds Condensed"/>
                <a:sym typeface="TT Rounds Condensed"/>
              </a:rPr>
              <a:t>04 Augest 2024</a:t>
            </a:r>
          </a:p>
        </p:txBody>
      </p:sp>
      <p:sp>
        <p:nvSpPr>
          <p:cNvPr id="8" name="TextBox 8"/>
          <p:cNvSpPr txBox="1"/>
          <p:nvPr/>
        </p:nvSpPr>
        <p:spPr>
          <a:xfrm>
            <a:off x="3423920" y="6879590"/>
            <a:ext cx="2905760" cy="190500"/>
          </a:xfrm>
          <a:prstGeom prst="rect">
            <a:avLst/>
          </a:prstGeom>
        </p:spPr>
        <p:txBody>
          <a:bodyPr lIns="0" tIns="0" rIns="0" bIns="0" rtlCol="0" anchor="t">
            <a:spAutoFit/>
          </a:bodyPr>
          <a:lstStyle/>
          <a:p>
            <a:pPr algn="ctr">
              <a:lnSpc>
                <a:spcPts val="1535"/>
              </a:lnSpc>
            </a:pPr>
            <a:r>
              <a:rPr lang="en-US" sz="1279" spc="11">
                <a:solidFill>
                  <a:srgbClr val="898989"/>
                </a:solidFill>
                <a:latin typeface="TT Rounds Condensed"/>
                <a:ea typeface="TT Rounds Condensed"/>
                <a:cs typeface="TT Rounds Condensed"/>
                <a:sym typeface="TT Rounds Condensed"/>
              </a:rPr>
              <a:t>School of Computing - CSE- BCT</a:t>
            </a:r>
          </a:p>
        </p:txBody>
      </p:sp>
      <p:sp>
        <p:nvSpPr>
          <p:cNvPr id="9" name="TextBox 9"/>
          <p:cNvSpPr txBox="1"/>
          <p:nvPr/>
        </p:nvSpPr>
        <p:spPr>
          <a:xfrm>
            <a:off x="7081520" y="6879590"/>
            <a:ext cx="2092960" cy="190500"/>
          </a:xfrm>
          <a:prstGeom prst="rect">
            <a:avLst/>
          </a:prstGeom>
        </p:spPr>
        <p:txBody>
          <a:bodyPr lIns="0" tIns="0" rIns="0" bIns="0" rtlCol="0" anchor="t">
            <a:spAutoFit/>
          </a:bodyPr>
          <a:lstStyle/>
          <a:p>
            <a:pPr algn="r">
              <a:lnSpc>
                <a:spcPts val="1535"/>
              </a:lnSpc>
            </a:pPr>
            <a:r>
              <a:rPr lang="en-US" sz="1279" spc="11">
                <a:solidFill>
                  <a:srgbClr val="898989"/>
                </a:solidFill>
                <a:latin typeface="TT Rounds Condensed"/>
                <a:ea typeface="TT Rounds Condensed"/>
                <a:cs typeface="TT Rounds Condensed"/>
                <a:sym typeface="TT Rounds Condensed"/>
              </a:rPr>
              <a:t>23</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5323" y="175406"/>
            <a:ext cx="9211733" cy="7017173"/>
            <a:chOff x="0" y="0"/>
            <a:chExt cx="12282311" cy="9356231"/>
          </a:xfrm>
        </p:grpSpPr>
        <p:sp>
          <p:nvSpPr>
            <p:cNvPr id="3" name="Freeform 3"/>
            <p:cNvSpPr/>
            <p:nvPr/>
          </p:nvSpPr>
          <p:spPr>
            <a:xfrm>
              <a:off x="0" y="0"/>
              <a:ext cx="12282297" cy="9356217"/>
            </a:xfrm>
            <a:custGeom>
              <a:avLst/>
              <a:gdLst/>
              <a:ahLst/>
              <a:cxnLst/>
              <a:rect l="l" t="t" r="r" b="b"/>
              <a:pathLst>
                <a:path w="12282297" h="935621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385D8A"/>
            </a:solidFill>
          </p:spPr>
        </p:sp>
      </p:grpSp>
      <p:sp>
        <p:nvSpPr>
          <p:cNvPr id="4" name="AutoShape 4"/>
          <p:cNvSpPr/>
          <p:nvPr/>
        </p:nvSpPr>
        <p:spPr>
          <a:xfrm rot="10743">
            <a:off x="305300" y="1291802"/>
            <a:ext cx="9211778" cy="0"/>
          </a:xfrm>
          <a:prstGeom prst="line">
            <a:avLst/>
          </a:prstGeom>
          <a:ln w="19050" cap="rnd">
            <a:solidFill>
              <a:srgbClr val="1F497D"/>
            </a:solidFill>
            <a:prstDash val="solid"/>
            <a:headEnd type="none" w="sm" len="sm"/>
            <a:tailEnd type="none" w="sm" len="sm"/>
          </a:ln>
        </p:spPr>
      </p:sp>
      <p:sp>
        <p:nvSpPr>
          <p:cNvPr id="5" name="TextBox 5"/>
          <p:cNvSpPr txBox="1"/>
          <p:nvPr/>
        </p:nvSpPr>
        <p:spPr>
          <a:xfrm>
            <a:off x="410309" y="222885"/>
            <a:ext cx="8595360" cy="1194435"/>
          </a:xfrm>
          <a:prstGeom prst="rect">
            <a:avLst/>
          </a:prstGeom>
        </p:spPr>
        <p:txBody>
          <a:bodyPr lIns="0" tIns="0" rIns="0" bIns="0" rtlCol="0" anchor="t">
            <a:spAutoFit/>
          </a:bodyPr>
          <a:lstStyle/>
          <a:p>
            <a:pPr algn="ctr">
              <a:lnSpc>
                <a:spcPts val="4095"/>
              </a:lnSpc>
            </a:pPr>
            <a:r>
              <a:rPr lang="en-US" sz="3413">
                <a:solidFill>
                  <a:srgbClr val="000000"/>
                </a:solidFill>
                <a:latin typeface="Times New Roman Bold"/>
                <a:ea typeface="Times New Roman Bold"/>
                <a:cs typeface="Times New Roman Bold"/>
                <a:sym typeface="Times New Roman Bold"/>
              </a:rPr>
              <a:t>REFERENCES</a:t>
            </a:r>
          </a:p>
        </p:txBody>
      </p:sp>
      <p:sp>
        <p:nvSpPr>
          <p:cNvPr id="6" name="TextBox 6"/>
          <p:cNvSpPr txBox="1"/>
          <p:nvPr/>
        </p:nvSpPr>
        <p:spPr>
          <a:xfrm>
            <a:off x="613509" y="1433407"/>
            <a:ext cx="8595360" cy="3124200"/>
          </a:xfrm>
          <a:prstGeom prst="rect">
            <a:avLst/>
          </a:prstGeom>
        </p:spPr>
        <p:txBody>
          <a:bodyPr lIns="0" tIns="0" rIns="0" bIns="0" rtlCol="0" anchor="t">
            <a:spAutoFit/>
          </a:bodyPr>
          <a:lstStyle/>
          <a:p>
            <a:pPr marL="368470" lvl="1" indent="-184235" algn="just">
              <a:lnSpc>
                <a:spcPts val="2048"/>
              </a:lnSpc>
              <a:buFont typeface="Arial"/>
              <a:buChar char="•"/>
            </a:pPr>
            <a:r>
              <a:rPr lang="en-US" sz="1706">
                <a:solidFill>
                  <a:srgbClr val="000000"/>
                </a:solidFill>
                <a:latin typeface="Times New Roman"/>
                <a:ea typeface="Times New Roman"/>
                <a:cs typeface="Times New Roman"/>
                <a:sym typeface="Times New Roman"/>
              </a:rPr>
              <a:t>Yeongjae Park 1, Hyeondo Yoo 1, Jieun Ryu 1, Young-Rak Choi 1, Ju-Sung Kang 2 and Yongjin Yeom(2023). End-to-End PQC Encryption Protocol for GPKI-based Video Conferencing System. </a:t>
            </a:r>
            <a:r>
              <a:rPr lang="en-US" sz="1706">
                <a:solidFill>
                  <a:srgbClr val="000000"/>
                </a:solidFill>
                <a:latin typeface="Times New Roman Italics"/>
                <a:ea typeface="Times New Roman Italics"/>
                <a:cs typeface="Times New Roman Italics"/>
                <a:sym typeface="Times New Roman Italics"/>
              </a:rPr>
              <a:t>IEEE</a:t>
            </a:r>
            <a:r>
              <a:rPr lang="en-US" sz="1706">
                <a:solidFill>
                  <a:srgbClr val="000000"/>
                </a:solidFill>
                <a:latin typeface="Times New Roman"/>
                <a:ea typeface="Times New Roman"/>
                <a:cs typeface="Times New Roman"/>
                <a:sym typeface="Times New Roman"/>
              </a:rPr>
              <a:t>. </a:t>
            </a:r>
            <a:r>
              <a:rPr lang="en-US" sz="1706" u="sng">
                <a:solidFill>
                  <a:srgbClr val="000000"/>
                </a:solidFill>
                <a:latin typeface="Times New Roman"/>
                <a:ea typeface="Times New Roman"/>
                <a:cs typeface="Times New Roman"/>
                <a:sym typeface="Times New Roman"/>
                <a:hlinkClick r:id="rId3" tooltip="https://ieeexplore.ieee.org/document/10170680"/>
              </a:rPr>
              <a:t>https://doi.org/1/doi/10.1145/3571306.3571432.,</a:t>
            </a:r>
            <a:r>
              <a:rPr lang="en-US" sz="1706" u="sng">
                <a:solidFill>
                  <a:srgbClr val="000000"/>
                </a:solidFill>
                <a:latin typeface="Times New Roman"/>
                <a:ea typeface="Times New Roman"/>
                <a:cs typeface="Times New Roman"/>
                <a:sym typeface="Times New Roman"/>
                <a:hlinkClick r:id="rId4" tooltip="https://ieeexplore.ieee.org/document/9733503"/>
              </a:rPr>
              <a:t> </a:t>
            </a:r>
          </a:p>
          <a:p>
            <a:pPr marL="368470" lvl="1" indent="-184235" algn="just">
              <a:lnSpc>
                <a:spcPts val="2048"/>
              </a:lnSpc>
              <a:buFont typeface="Arial"/>
              <a:buChar char="•"/>
            </a:pPr>
            <a:r>
              <a:rPr lang="en-US" sz="1706">
                <a:solidFill>
                  <a:srgbClr val="000000"/>
                </a:solidFill>
                <a:latin typeface="Times New Roman"/>
                <a:ea typeface="Times New Roman"/>
                <a:cs typeface="Times New Roman"/>
                <a:sym typeface="Times New Roman"/>
              </a:rPr>
              <a:t>Jelena Caiko, Antons Patlins, Arapov Nurlan, Vladimir Protsenko [2020]. Video-conference Communication Platform Based on WebRTC Online meetings . </a:t>
            </a:r>
            <a:r>
              <a:rPr lang="en-US" sz="1706">
                <a:solidFill>
                  <a:srgbClr val="000000"/>
                </a:solidFill>
                <a:latin typeface="Times New Roman Italics"/>
                <a:ea typeface="Times New Roman Italics"/>
                <a:cs typeface="Times New Roman Italics"/>
                <a:sym typeface="Times New Roman Italics"/>
              </a:rPr>
              <a:t>Sciencedirect</a:t>
            </a:r>
            <a:r>
              <a:rPr lang="en-US" sz="1706">
                <a:solidFill>
                  <a:srgbClr val="000000"/>
                </a:solidFill>
                <a:latin typeface="Times New Roman"/>
                <a:ea typeface="Times New Roman"/>
                <a:cs typeface="Times New Roman"/>
                <a:sym typeface="Times New Roman"/>
              </a:rPr>
              <a:t>, https://ieeexplore.ieee.org/</a:t>
            </a:r>
            <a:r>
              <a:rPr lang="en-US" sz="1706" u="sng">
                <a:solidFill>
                  <a:srgbClr val="000000"/>
                </a:solidFill>
                <a:latin typeface="Times New Roman"/>
                <a:ea typeface="Times New Roman"/>
                <a:cs typeface="Times New Roman"/>
                <a:sym typeface="Times New Roman"/>
              </a:rPr>
              <a:t>document/9316605,</a:t>
            </a:r>
            <a:r>
              <a:rPr lang="en-US" sz="1706">
                <a:solidFill>
                  <a:srgbClr val="000000"/>
                </a:solidFill>
                <a:latin typeface="Times New Roman"/>
                <a:ea typeface="Times New Roman"/>
                <a:cs typeface="Times New Roman"/>
                <a:sym typeface="Times New Roman"/>
              </a:rPr>
              <a:t>..</a:t>
            </a:r>
          </a:p>
          <a:p>
            <a:pPr marL="368470" lvl="1" indent="-184235" algn="just">
              <a:lnSpc>
                <a:spcPts val="2048"/>
              </a:lnSpc>
              <a:buFont typeface="Arial"/>
              <a:buChar char="•"/>
            </a:pPr>
            <a:r>
              <a:rPr lang="en-US" sz="1706">
                <a:solidFill>
                  <a:srgbClr val="000000"/>
                </a:solidFill>
                <a:latin typeface="Times New Roman"/>
                <a:ea typeface="Times New Roman"/>
                <a:cs typeface="Times New Roman"/>
                <a:sym typeface="Times New Roman"/>
              </a:rPr>
              <a:t>Aditya Trivedi, Niseant Chaubey [2014]. Analysis and Design of Decentralized Conferencing using Wi-Fi based on P2P Architecture.</a:t>
            </a:r>
            <a:r>
              <a:rPr lang="en-US" sz="1706">
                <a:solidFill>
                  <a:srgbClr val="000000"/>
                </a:solidFill>
                <a:latin typeface="Times New Roman Italics"/>
                <a:ea typeface="Times New Roman Italics"/>
                <a:cs typeface="Times New Roman Italics"/>
                <a:sym typeface="Times New Roman Italics"/>
              </a:rPr>
              <a:t>IEEE xplore,</a:t>
            </a:r>
            <a:r>
              <a:rPr lang="en-US" sz="1706">
                <a:solidFill>
                  <a:srgbClr val="000000"/>
                </a:solidFill>
                <a:latin typeface="Times New Roman"/>
                <a:ea typeface="Times New Roman"/>
                <a:cs typeface="Times New Roman"/>
                <a:sym typeface="Times New Roman"/>
              </a:rPr>
              <a:t> </a:t>
            </a:r>
            <a:r>
              <a:rPr lang="en-US" sz="1706" u="sng">
                <a:solidFill>
                  <a:srgbClr val="000000"/>
                </a:solidFill>
                <a:latin typeface="Times New Roman"/>
                <a:ea typeface="Times New Roman"/>
                <a:cs typeface="Times New Roman"/>
                <a:sym typeface="Times New Roman"/>
              </a:rPr>
              <a:t>https://ieeexplore.ieee.org/document/7001498,..</a:t>
            </a:r>
          </a:p>
          <a:p>
            <a:pPr marL="368470" lvl="1" indent="-184235" algn="just">
              <a:lnSpc>
                <a:spcPts val="2048"/>
              </a:lnSpc>
              <a:buFont typeface="Arial"/>
              <a:buChar char="•"/>
            </a:pPr>
            <a:r>
              <a:rPr lang="en-US" sz="1706">
                <a:solidFill>
                  <a:srgbClr val="000000"/>
                </a:solidFill>
                <a:latin typeface="Times New Roman"/>
                <a:ea typeface="Times New Roman"/>
                <a:cs typeface="Times New Roman"/>
                <a:sym typeface="Times New Roman"/>
              </a:rPr>
              <a:t>MouradAMAD, Zahir HADDAD, Lachemi KHENOUS, KamalKABYL[2019]. A Scalable based Multicast Model for P2P Conferencing Applications. IEEE xplore, </a:t>
            </a:r>
            <a:r>
              <a:rPr lang="en-US" sz="1706" u="sng">
                <a:solidFill>
                  <a:srgbClr val="000000"/>
                </a:solidFill>
                <a:latin typeface="Times New Roman"/>
                <a:ea typeface="Times New Roman"/>
                <a:cs typeface="Times New Roman"/>
                <a:sym typeface="Times New Roman"/>
              </a:rPr>
              <a:t>https://ieeexplore.ieee.org/document/5345609</a:t>
            </a:r>
          </a:p>
        </p:txBody>
      </p:sp>
      <p:sp>
        <p:nvSpPr>
          <p:cNvPr id="7" name="TextBox 7"/>
          <p:cNvSpPr txBox="1"/>
          <p:nvPr/>
        </p:nvSpPr>
        <p:spPr>
          <a:xfrm>
            <a:off x="579120" y="6879590"/>
            <a:ext cx="2092960" cy="190500"/>
          </a:xfrm>
          <a:prstGeom prst="rect">
            <a:avLst/>
          </a:prstGeom>
        </p:spPr>
        <p:txBody>
          <a:bodyPr lIns="0" tIns="0" rIns="0" bIns="0" rtlCol="0" anchor="t">
            <a:spAutoFit/>
          </a:bodyPr>
          <a:lstStyle/>
          <a:p>
            <a:pPr algn="l">
              <a:lnSpc>
                <a:spcPts val="1535"/>
              </a:lnSpc>
            </a:pPr>
            <a:r>
              <a:rPr lang="en-US" sz="1279" spc="11">
                <a:solidFill>
                  <a:srgbClr val="898989"/>
                </a:solidFill>
                <a:latin typeface="TT Rounds Condensed"/>
                <a:ea typeface="TT Rounds Condensed"/>
                <a:cs typeface="TT Rounds Condensed"/>
                <a:sym typeface="TT Rounds Condensed"/>
              </a:rPr>
              <a:t>04 Augest 2024</a:t>
            </a:r>
          </a:p>
        </p:txBody>
      </p:sp>
      <p:sp>
        <p:nvSpPr>
          <p:cNvPr id="8" name="TextBox 8"/>
          <p:cNvSpPr txBox="1"/>
          <p:nvPr/>
        </p:nvSpPr>
        <p:spPr>
          <a:xfrm>
            <a:off x="3423920" y="6879590"/>
            <a:ext cx="2905760" cy="190500"/>
          </a:xfrm>
          <a:prstGeom prst="rect">
            <a:avLst/>
          </a:prstGeom>
        </p:spPr>
        <p:txBody>
          <a:bodyPr lIns="0" tIns="0" rIns="0" bIns="0" rtlCol="0" anchor="t">
            <a:spAutoFit/>
          </a:bodyPr>
          <a:lstStyle/>
          <a:p>
            <a:pPr algn="ctr">
              <a:lnSpc>
                <a:spcPts val="1535"/>
              </a:lnSpc>
            </a:pPr>
            <a:r>
              <a:rPr lang="en-US" sz="1279" spc="11">
                <a:solidFill>
                  <a:srgbClr val="898989"/>
                </a:solidFill>
                <a:latin typeface="TT Rounds Condensed"/>
                <a:ea typeface="TT Rounds Condensed"/>
                <a:cs typeface="TT Rounds Condensed"/>
                <a:sym typeface="TT Rounds Condensed"/>
              </a:rPr>
              <a:t>School of Computing - CSE- BCT</a:t>
            </a:r>
          </a:p>
        </p:txBody>
      </p:sp>
      <p:sp>
        <p:nvSpPr>
          <p:cNvPr id="9" name="TextBox 9"/>
          <p:cNvSpPr txBox="1"/>
          <p:nvPr/>
        </p:nvSpPr>
        <p:spPr>
          <a:xfrm>
            <a:off x="7081520" y="6879590"/>
            <a:ext cx="2092960" cy="190500"/>
          </a:xfrm>
          <a:prstGeom prst="rect">
            <a:avLst/>
          </a:prstGeom>
        </p:spPr>
        <p:txBody>
          <a:bodyPr lIns="0" tIns="0" rIns="0" bIns="0" rtlCol="0" anchor="t">
            <a:spAutoFit/>
          </a:bodyPr>
          <a:lstStyle/>
          <a:p>
            <a:pPr algn="r">
              <a:lnSpc>
                <a:spcPts val="1535"/>
              </a:lnSpc>
            </a:pPr>
            <a:r>
              <a:rPr lang="en-US" sz="1279" spc="11">
                <a:solidFill>
                  <a:srgbClr val="898989"/>
                </a:solidFill>
                <a:latin typeface="TT Rounds Condensed"/>
                <a:ea typeface="TT Rounds Condensed"/>
                <a:cs typeface="TT Rounds Condensed"/>
                <a:sym typeface="TT Rounds Condensed"/>
              </a:rPr>
              <a:t>24</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5323" y="175406"/>
            <a:ext cx="9211733" cy="7017173"/>
            <a:chOff x="0" y="0"/>
            <a:chExt cx="12282311" cy="9356231"/>
          </a:xfrm>
        </p:grpSpPr>
        <p:sp>
          <p:nvSpPr>
            <p:cNvPr id="3" name="Freeform 3"/>
            <p:cNvSpPr/>
            <p:nvPr/>
          </p:nvSpPr>
          <p:spPr>
            <a:xfrm>
              <a:off x="0" y="0"/>
              <a:ext cx="12282297" cy="9356217"/>
            </a:xfrm>
            <a:custGeom>
              <a:avLst/>
              <a:gdLst/>
              <a:ahLst/>
              <a:cxnLst/>
              <a:rect l="l" t="t" r="r" b="b"/>
              <a:pathLst>
                <a:path w="12282297" h="935621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385D8A"/>
            </a:solidFill>
          </p:spPr>
        </p:sp>
      </p:grpSp>
      <p:sp>
        <p:nvSpPr>
          <p:cNvPr id="4" name="AutoShape 4"/>
          <p:cNvSpPr/>
          <p:nvPr/>
        </p:nvSpPr>
        <p:spPr>
          <a:xfrm rot="10743">
            <a:off x="305300" y="1291802"/>
            <a:ext cx="9211778" cy="0"/>
          </a:xfrm>
          <a:prstGeom prst="line">
            <a:avLst/>
          </a:prstGeom>
          <a:ln w="19050" cap="rnd">
            <a:solidFill>
              <a:srgbClr val="1F497D"/>
            </a:solidFill>
            <a:prstDash val="solid"/>
            <a:headEnd type="none" w="sm" len="sm"/>
            <a:tailEnd type="none" w="sm" len="sm"/>
          </a:ln>
        </p:spPr>
      </p:sp>
      <p:sp>
        <p:nvSpPr>
          <p:cNvPr id="5" name="TextBox 5"/>
          <p:cNvSpPr txBox="1"/>
          <p:nvPr/>
        </p:nvSpPr>
        <p:spPr>
          <a:xfrm>
            <a:off x="410309" y="222885"/>
            <a:ext cx="8595360" cy="1194435"/>
          </a:xfrm>
          <a:prstGeom prst="rect">
            <a:avLst/>
          </a:prstGeom>
        </p:spPr>
        <p:txBody>
          <a:bodyPr lIns="0" tIns="0" rIns="0" bIns="0" rtlCol="0" anchor="t">
            <a:spAutoFit/>
          </a:bodyPr>
          <a:lstStyle/>
          <a:p>
            <a:pPr algn="ctr">
              <a:lnSpc>
                <a:spcPts val="4095"/>
              </a:lnSpc>
            </a:pPr>
            <a:r>
              <a:rPr lang="en-US" sz="3413">
                <a:solidFill>
                  <a:srgbClr val="000000"/>
                </a:solidFill>
                <a:latin typeface="Times New Roman Bold"/>
                <a:ea typeface="Times New Roman Bold"/>
                <a:cs typeface="Times New Roman Bold"/>
                <a:sym typeface="Times New Roman Bold"/>
              </a:rPr>
              <a:t>THANK YOU</a:t>
            </a:r>
          </a:p>
        </p:txBody>
      </p:sp>
      <p:sp>
        <p:nvSpPr>
          <p:cNvPr id="6" name="TextBox 6"/>
          <p:cNvSpPr txBox="1"/>
          <p:nvPr/>
        </p:nvSpPr>
        <p:spPr>
          <a:xfrm>
            <a:off x="579120" y="6879590"/>
            <a:ext cx="2092960" cy="190500"/>
          </a:xfrm>
          <a:prstGeom prst="rect">
            <a:avLst/>
          </a:prstGeom>
        </p:spPr>
        <p:txBody>
          <a:bodyPr lIns="0" tIns="0" rIns="0" bIns="0" rtlCol="0" anchor="t">
            <a:spAutoFit/>
          </a:bodyPr>
          <a:lstStyle/>
          <a:p>
            <a:pPr algn="l">
              <a:lnSpc>
                <a:spcPts val="1535"/>
              </a:lnSpc>
            </a:pPr>
            <a:r>
              <a:rPr lang="en-US" sz="1279" spc="11">
                <a:solidFill>
                  <a:srgbClr val="898989"/>
                </a:solidFill>
                <a:latin typeface="TT Rounds Condensed"/>
                <a:ea typeface="TT Rounds Condensed"/>
                <a:cs typeface="TT Rounds Condensed"/>
                <a:sym typeface="TT Rounds Condensed"/>
              </a:rPr>
              <a:t>04 Augest 2024</a:t>
            </a:r>
          </a:p>
        </p:txBody>
      </p:sp>
      <p:sp>
        <p:nvSpPr>
          <p:cNvPr id="7" name="TextBox 7"/>
          <p:cNvSpPr txBox="1"/>
          <p:nvPr/>
        </p:nvSpPr>
        <p:spPr>
          <a:xfrm>
            <a:off x="3423920" y="6879590"/>
            <a:ext cx="2905760" cy="190500"/>
          </a:xfrm>
          <a:prstGeom prst="rect">
            <a:avLst/>
          </a:prstGeom>
        </p:spPr>
        <p:txBody>
          <a:bodyPr lIns="0" tIns="0" rIns="0" bIns="0" rtlCol="0" anchor="t">
            <a:spAutoFit/>
          </a:bodyPr>
          <a:lstStyle/>
          <a:p>
            <a:pPr algn="ctr">
              <a:lnSpc>
                <a:spcPts val="1535"/>
              </a:lnSpc>
            </a:pPr>
            <a:r>
              <a:rPr lang="en-US" sz="1279" spc="11">
                <a:solidFill>
                  <a:srgbClr val="898989"/>
                </a:solidFill>
                <a:latin typeface="TT Rounds Condensed"/>
                <a:ea typeface="TT Rounds Condensed"/>
                <a:cs typeface="TT Rounds Condensed"/>
                <a:sym typeface="TT Rounds Condensed"/>
              </a:rPr>
              <a:t>School of Computing - CSE- BCT</a:t>
            </a:r>
          </a:p>
        </p:txBody>
      </p:sp>
      <p:sp>
        <p:nvSpPr>
          <p:cNvPr id="8" name="TextBox 8"/>
          <p:cNvSpPr txBox="1"/>
          <p:nvPr/>
        </p:nvSpPr>
        <p:spPr>
          <a:xfrm>
            <a:off x="7081520" y="6879590"/>
            <a:ext cx="2092960" cy="190500"/>
          </a:xfrm>
          <a:prstGeom prst="rect">
            <a:avLst/>
          </a:prstGeom>
        </p:spPr>
        <p:txBody>
          <a:bodyPr lIns="0" tIns="0" rIns="0" bIns="0" rtlCol="0" anchor="t">
            <a:spAutoFit/>
          </a:bodyPr>
          <a:lstStyle/>
          <a:p>
            <a:pPr algn="r">
              <a:lnSpc>
                <a:spcPts val="1535"/>
              </a:lnSpc>
            </a:pPr>
            <a:r>
              <a:rPr lang="en-US" sz="1279" spc="11">
                <a:solidFill>
                  <a:srgbClr val="898989"/>
                </a:solidFill>
                <a:latin typeface="TT Rounds Condensed"/>
                <a:ea typeface="TT Rounds Condensed"/>
                <a:cs typeface="TT Rounds Condensed"/>
                <a:sym typeface="TT Rounds Condensed"/>
              </a:rPr>
              <a:t>25</a:t>
            </a:r>
          </a:p>
        </p:txBody>
      </p:sp>
      <p:sp>
        <p:nvSpPr>
          <p:cNvPr id="9" name="TextBox 9"/>
          <p:cNvSpPr txBox="1"/>
          <p:nvPr/>
        </p:nvSpPr>
        <p:spPr>
          <a:xfrm>
            <a:off x="741680" y="2858262"/>
            <a:ext cx="8263989" cy="1443038"/>
          </a:xfrm>
          <a:prstGeom prst="rect">
            <a:avLst/>
          </a:prstGeom>
        </p:spPr>
        <p:txBody>
          <a:bodyPr lIns="0" tIns="0" rIns="0" bIns="0" rtlCol="0" anchor="t">
            <a:spAutoFit/>
          </a:bodyPr>
          <a:lstStyle/>
          <a:p>
            <a:pPr algn="just">
              <a:lnSpc>
                <a:spcPts val="3583"/>
              </a:lnSpc>
            </a:pPr>
            <a:r>
              <a:rPr lang="en-US" sz="2986">
                <a:solidFill>
                  <a:srgbClr val="000000"/>
                </a:solidFill>
                <a:latin typeface="Times New Roman"/>
                <a:ea typeface="Times New Roman"/>
                <a:cs typeface="Times New Roman"/>
                <a:sym typeface="Times New Roman"/>
              </a:rPr>
              <a:t>We thank God, Our Department, Guide, Panel Members, Supportive Professors and all Technical and non Technical staff who helped us in our Project.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123" y="106680"/>
            <a:ext cx="9211733" cy="7017173"/>
            <a:chOff x="0" y="0"/>
            <a:chExt cx="12282311" cy="9356231"/>
          </a:xfrm>
        </p:grpSpPr>
        <p:sp>
          <p:nvSpPr>
            <p:cNvPr id="3" name="Freeform 3"/>
            <p:cNvSpPr/>
            <p:nvPr/>
          </p:nvSpPr>
          <p:spPr>
            <a:xfrm>
              <a:off x="0" y="0"/>
              <a:ext cx="12282297" cy="9356217"/>
            </a:xfrm>
            <a:custGeom>
              <a:avLst/>
              <a:gdLst/>
              <a:ahLst/>
              <a:cxnLst/>
              <a:rect l="l" t="t" r="r" b="b"/>
              <a:pathLst>
                <a:path w="12282297" h="935621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385D8A"/>
            </a:solidFill>
          </p:spPr>
        </p:sp>
      </p:grpSp>
      <p:sp>
        <p:nvSpPr>
          <p:cNvPr id="4" name="AutoShape 4"/>
          <p:cNvSpPr/>
          <p:nvPr/>
        </p:nvSpPr>
        <p:spPr>
          <a:xfrm rot="10743">
            <a:off x="305300" y="1291802"/>
            <a:ext cx="9211778" cy="0"/>
          </a:xfrm>
          <a:prstGeom prst="line">
            <a:avLst/>
          </a:prstGeom>
          <a:ln w="19050" cap="rnd">
            <a:solidFill>
              <a:srgbClr val="1F497D"/>
            </a:solidFill>
            <a:prstDash val="solid"/>
            <a:headEnd type="none" w="sm" len="sm"/>
            <a:tailEnd type="none" w="sm" len="sm"/>
          </a:ln>
        </p:spPr>
      </p:sp>
      <p:sp>
        <p:nvSpPr>
          <p:cNvPr id="5" name="TextBox 5"/>
          <p:cNvSpPr txBox="1"/>
          <p:nvPr/>
        </p:nvSpPr>
        <p:spPr>
          <a:xfrm>
            <a:off x="410309" y="543877"/>
            <a:ext cx="8595360" cy="552450"/>
          </a:xfrm>
          <a:prstGeom prst="rect">
            <a:avLst/>
          </a:prstGeom>
        </p:spPr>
        <p:txBody>
          <a:bodyPr lIns="0" tIns="0" rIns="0" bIns="0" rtlCol="0" anchor="t">
            <a:spAutoFit/>
          </a:bodyPr>
          <a:lstStyle/>
          <a:p>
            <a:pPr algn="ctr">
              <a:lnSpc>
                <a:spcPts val="3840"/>
              </a:lnSpc>
            </a:pPr>
            <a:r>
              <a:rPr lang="en-US" sz="3200">
                <a:solidFill>
                  <a:srgbClr val="000000"/>
                </a:solidFill>
                <a:latin typeface="Times New Roman Bold"/>
                <a:ea typeface="Times New Roman Bold"/>
                <a:cs typeface="Times New Roman Bold"/>
                <a:sym typeface="Times New Roman Bold"/>
              </a:rPr>
              <a:t>Overview</a:t>
            </a:r>
          </a:p>
        </p:txBody>
      </p:sp>
      <p:sp>
        <p:nvSpPr>
          <p:cNvPr id="6" name="TextBox 6"/>
          <p:cNvSpPr txBox="1"/>
          <p:nvPr/>
        </p:nvSpPr>
        <p:spPr>
          <a:xfrm>
            <a:off x="410309" y="1599753"/>
            <a:ext cx="8784348" cy="2522369"/>
          </a:xfrm>
          <a:prstGeom prst="rect">
            <a:avLst/>
          </a:prstGeom>
        </p:spPr>
        <p:txBody>
          <a:bodyPr lIns="0" tIns="0" rIns="0" bIns="0" rtlCol="0" anchor="t">
            <a:spAutoFit/>
          </a:bodyPr>
          <a:lstStyle/>
          <a:p>
            <a:pPr algn="just">
              <a:lnSpc>
                <a:spcPts val="2220"/>
              </a:lnSpc>
            </a:pPr>
            <a:r>
              <a:rPr lang="en-US" sz="1776">
                <a:solidFill>
                  <a:srgbClr val="000000"/>
                </a:solidFill>
                <a:latin typeface="Times New Roman"/>
                <a:ea typeface="Times New Roman"/>
                <a:cs typeface="Times New Roman"/>
                <a:sym typeface="Times New Roman"/>
              </a:rPr>
              <a:t>This project develops a decentralized video conferencing web application designed to enhance privacy and security by eliminating reliance on central servers. It achieves real-time, secure, and efficient communication through direct peer-to-peer connections between users. By integrating smart contracts, the application automates processes, ensuring all interactions are transparent and protected without intermediaries. This approach significantly improves data security, privacy, and reduces potential vulnerabilities associated with traditional centralized systems. The application sets a new benchmark in digital communication, offering a robust solution for secure, private, and efficient video conferencing in an increasingly interconnected world.</a:t>
            </a:r>
          </a:p>
        </p:txBody>
      </p:sp>
      <p:sp>
        <p:nvSpPr>
          <p:cNvPr id="7" name="TextBox 7"/>
          <p:cNvSpPr txBox="1"/>
          <p:nvPr/>
        </p:nvSpPr>
        <p:spPr>
          <a:xfrm>
            <a:off x="579120" y="6879590"/>
            <a:ext cx="2092960" cy="190500"/>
          </a:xfrm>
          <a:prstGeom prst="rect">
            <a:avLst/>
          </a:prstGeom>
        </p:spPr>
        <p:txBody>
          <a:bodyPr lIns="0" tIns="0" rIns="0" bIns="0" rtlCol="0" anchor="t">
            <a:spAutoFit/>
          </a:bodyPr>
          <a:lstStyle/>
          <a:p>
            <a:pPr algn="l">
              <a:lnSpc>
                <a:spcPts val="1535"/>
              </a:lnSpc>
            </a:pPr>
            <a:r>
              <a:rPr lang="en-US" sz="1279" spc="11">
                <a:solidFill>
                  <a:srgbClr val="898989"/>
                </a:solidFill>
                <a:latin typeface="TT Rounds Condensed"/>
                <a:ea typeface="TT Rounds Condensed"/>
                <a:cs typeface="TT Rounds Condensed"/>
                <a:sym typeface="TT Rounds Condensed"/>
              </a:rPr>
              <a:t>04 Augest 2024</a:t>
            </a:r>
          </a:p>
        </p:txBody>
      </p:sp>
      <p:sp>
        <p:nvSpPr>
          <p:cNvPr id="8" name="TextBox 8"/>
          <p:cNvSpPr txBox="1"/>
          <p:nvPr/>
        </p:nvSpPr>
        <p:spPr>
          <a:xfrm>
            <a:off x="3423920" y="6879590"/>
            <a:ext cx="2905760" cy="190500"/>
          </a:xfrm>
          <a:prstGeom prst="rect">
            <a:avLst/>
          </a:prstGeom>
        </p:spPr>
        <p:txBody>
          <a:bodyPr lIns="0" tIns="0" rIns="0" bIns="0" rtlCol="0" anchor="t">
            <a:spAutoFit/>
          </a:bodyPr>
          <a:lstStyle/>
          <a:p>
            <a:pPr algn="ctr">
              <a:lnSpc>
                <a:spcPts val="1535"/>
              </a:lnSpc>
            </a:pPr>
            <a:r>
              <a:rPr lang="en-US" sz="1279" spc="11">
                <a:solidFill>
                  <a:srgbClr val="898989"/>
                </a:solidFill>
                <a:latin typeface="TT Rounds Condensed"/>
                <a:ea typeface="TT Rounds Condensed"/>
                <a:cs typeface="TT Rounds Condensed"/>
                <a:sym typeface="TT Rounds Condensed"/>
              </a:rPr>
              <a:t>School of Computing - CSE- BCT</a:t>
            </a:r>
          </a:p>
        </p:txBody>
      </p:sp>
      <p:sp>
        <p:nvSpPr>
          <p:cNvPr id="9" name="TextBox 9"/>
          <p:cNvSpPr txBox="1"/>
          <p:nvPr/>
        </p:nvSpPr>
        <p:spPr>
          <a:xfrm>
            <a:off x="7081520" y="6825827"/>
            <a:ext cx="2092960" cy="298027"/>
          </a:xfrm>
          <a:prstGeom prst="rect">
            <a:avLst/>
          </a:prstGeom>
        </p:spPr>
        <p:txBody>
          <a:bodyPr lIns="0" tIns="0" rIns="0" bIns="0" rtlCol="0" anchor="t">
            <a:spAutoFit/>
          </a:bodyPr>
          <a:lstStyle/>
          <a:p>
            <a:pPr algn="r">
              <a:lnSpc>
                <a:spcPts val="1535"/>
              </a:lnSpc>
            </a:pPr>
            <a:r>
              <a:rPr lang="en-US" sz="1279" spc="11">
                <a:solidFill>
                  <a:srgbClr val="898989"/>
                </a:solidFill>
                <a:latin typeface="TT Rounds Condensed"/>
                <a:ea typeface="TT Rounds Condensed"/>
                <a:cs typeface="TT Rounds Condensed"/>
                <a:sym typeface="TT Rounds Condensed"/>
              </a:rPr>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5323" y="175406"/>
            <a:ext cx="9211733" cy="7017173"/>
            <a:chOff x="0" y="0"/>
            <a:chExt cx="12282311" cy="9356231"/>
          </a:xfrm>
        </p:grpSpPr>
        <p:sp>
          <p:nvSpPr>
            <p:cNvPr id="3" name="Freeform 3"/>
            <p:cNvSpPr/>
            <p:nvPr/>
          </p:nvSpPr>
          <p:spPr>
            <a:xfrm>
              <a:off x="0" y="0"/>
              <a:ext cx="12282297" cy="9356217"/>
            </a:xfrm>
            <a:custGeom>
              <a:avLst/>
              <a:gdLst/>
              <a:ahLst/>
              <a:cxnLst/>
              <a:rect l="l" t="t" r="r" b="b"/>
              <a:pathLst>
                <a:path w="12282297" h="935621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385D8A"/>
            </a:solidFill>
          </p:spPr>
        </p:sp>
      </p:grpSp>
      <p:sp>
        <p:nvSpPr>
          <p:cNvPr id="4" name="AutoShape 4"/>
          <p:cNvSpPr/>
          <p:nvPr/>
        </p:nvSpPr>
        <p:spPr>
          <a:xfrm rot="10743">
            <a:off x="305300" y="1291802"/>
            <a:ext cx="9211778" cy="0"/>
          </a:xfrm>
          <a:prstGeom prst="line">
            <a:avLst/>
          </a:prstGeom>
          <a:ln w="19050" cap="rnd">
            <a:solidFill>
              <a:srgbClr val="1F497D"/>
            </a:solidFill>
            <a:prstDash val="solid"/>
            <a:headEnd type="none" w="sm" len="sm"/>
            <a:tailEnd type="none" w="sm" len="sm"/>
          </a:ln>
        </p:spPr>
      </p:sp>
      <p:sp>
        <p:nvSpPr>
          <p:cNvPr id="5" name="TextBox 5"/>
          <p:cNvSpPr txBox="1"/>
          <p:nvPr/>
        </p:nvSpPr>
        <p:spPr>
          <a:xfrm>
            <a:off x="410309" y="222885"/>
            <a:ext cx="8595360" cy="1194435"/>
          </a:xfrm>
          <a:prstGeom prst="rect">
            <a:avLst/>
          </a:prstGeom>
        </p:spPr>
        <p:txBody>
          <a:bodyPr lIns="0" tIns="0" rIns="0" bIns="0" rtlCol="0" anchor="t">
            <a:spAutoFit/>
          </a:bodyPr>
          <a:lstStyle/>
          <a:p>
            <a:pPr algn="ctr">
              <a:lnSpc>
                <a:spcPts val="3840"/>
              </a:lnSpc>
            </a:pPr>
            <a:r>
              <a:rPr lang="en-US" sz="3200">
                <a:solidFill>
                  <a:srgbClr val="000000"/>
                </a:solidFill>
                <a:latin typeface="Times New Roman Bold"/>
                <a:ea typeface="Times New Roman Bold"/>
                <a:cs typeface="Times New Roman Bold"/>
                <a:sym typeface="Times New Roman Bold"/>
              </a:rPr>
              <a:t>OBJECTIVE</a:t>
            </a:r>
          </a:p>
        </p:txBody>
      </p:sp>
      <p:sp>
        <p:nvSpPr>
          <p:cNvPr id="6" name="TextBox 6"/>
          <p:cNvSpPr txBox="1"/>
          <p:nvPr/>
        </p:nvSpPr>
        <p:spPr>
          <a:xfrm>
            <a:off x="415035" y="1340012"/>
            <a:ext cx="9102021" cy="4156469"/>
          </a:xfrm>
          <a:prstGeom prst="rect">
            <a:avLst/>
          </a:prstGeom>
        </p:spPr>
        <p:txBody>
          <a:bodyPr lIns="0" tIns="0" rIns="0" bIns="0" rtlCol="0" anchor="t">
            <a:spAutoFit/>
          </a:bodyPr>
          <a:lstStyle/>
          <a:p>
            <a:pPr algn="l">
              <a:lnSpc>
                <a:spcPts val="4175"/>
              </a:lnSpc>
            </a:pPr>
            <a:r>
              <a:rPr lang="en-US" sz="1815">
                <a:solidFill>
                  <a:srgbClr val="000000"/>
                </a:solidFill>
                <a:latin typeface="Times New Roman"/>
                <a:ea typeface="Times New Roman"/>
                <a:cs typeface="Times New Roman"/>
                <a:sym typeface="Times New Roman"/>
              </a:rPr>
              <a:t>1. </a:t>
            </a:r>
            <a:r>
              <a:rPr lang="en-US" sz="1815">
                <a:solidFill>
                  <a:srgbClr val="000000"/>
                </a:solidFill>
                <a:latin typeface="Times New Roman Bold"/>
                <a:ea typeface="Times New Roman Bold"/>
                <a:cs typeface="Times New Roman Bold"/>
                <a:sym typeface="Times New Roman Bold"/>
              </a:rPr>
              <a:t>Better Privacy and Safety</a:t>
            </a:r>
            <a:r>
              <a:rPr lang="en-US" sz="1815">
                <a:solidFill>
                  <a:srgbClr val="000000"/>
                </a:solidFill>
                <a:latin typeface="Times New Roman"/>
                <a:ea typeface="Times New Roman"/>
                <a:cs typeface="Times New Roman"/>
                <a:sym typeface="Times New Roman"/>
              </a:rPr>
              <a:t>: Create a video calling app that keeps your information private and secure by not storing it all in one central place. This way, it’s harder for hackers to access your data.</a:t>
            </a:r>
          </a:p>
          <a:p>
            <a:pPr algn="l">
              <a:lnSpc>
                <a:spcPts val="4175"/>
              </a:lnSpc>
            </a:pPr>
            <a:r>
              <a:rPr lang="en-US" sz="1815">
                <a:solidFill>
                  <a:srgbClr val="000000"/>
                </a:solidFill>
                <a:latin typeface="Times New Roman"/>
                <a:ea typeface="Times New Roman"/>
                <a:cs typeface="Times New Roman"/>
                <a:sym typeface="Times New Roman"/>
              </a:rPr>
              <a:t>2. </a:t>
            </a:r>
            <a:r>
              <a:rPr lang="en-US" sz="1815">
                <a:solidFill>
                  <a:srgbClr val="000000"/>
                </a:solidFill>
                <a:latin typeface="Times New Roman Bold"/>
                <a:ea typeface="Times New Roman Bold"/>
                <a:cs typeface="Times New Roman Bold"/>
                <a:sym typeface="Times New Roman Bold"/>
              </a:rPr>
              <a:t>No Central Control:</a:t>
            </a:r>
            <a:r>
              <a:rPr lang="en-US" sz="1815">
                <a:solidFill>
                  <a:srgbClr val="000000"/>
                </a:solidFill>
                <a:latin typeface="Times New Roman"/>
                <a:ea typeface="Times New Roman"/>
                <a:cs typeface="Times New Roman"/>
                <a:sym typeface="Times New Roman"/>
              </a:rPr>
              <a:t> Develop a system where no single company or server has control over the video calls. This means the app works through a network of users, making it more democratic and resilient.</a:t>
            </a:r>
          </a:p>
          <a:p>
            <a:pPr algn="l">
              <a:lnSpc>
                <a:spcPts val="4175"/>
              </a:lnSpc>
            </a:pPr>
            <a:r>
              <a:rPr lang="en-US" sz="1815">
                <a:solidFill>
                  <a:srgbClr val="000000"/>
                </a:solidFill>
                <a:latin typeface="Times New Roman"/>
                <a:ea typeface="Times New Roman"/>
                <a:cs typeface="Times New Roman"/>
                <a:sym typeface="Times New Roman"/>
              </a:rPr>
              <a:t>3.</a:t>
            </a:r>
            <a:r>
              <a:rPr lang="en-US" sz="1815">
                <a:solidFill>
                  <a:srgbClr val="000000"/>
                </a:solidFill>
                <a:latin typeface="Times New Roman Bold"/>
                <a:ea typeface="Times New Roman Bold"/>
                <a:cs typeface="Times New Roman Bold"/>
                <a:sym typeface="Times New Roman Bold"/>
              </a:rPr>
              <a:t> More Control for User</a:t>
            </a:r>
            <a:r>
              <a:rPr lang="en-US" sz="1815">
                <a:solidFill>
                  <a:srgbClr val="000000"/>
                </a:solidFill>
                <a:latin typeface="Times New Roman"/>
                <a:ea typeface="Times New Roman"/>
                <a:cs typeface="Times New Roman"/>
                <a:sym typeface="Times New Roman"/>
              </a:rPr>
              <a:t>: Make an app that lets you control your own data and how you use it. This will help people feel more confident and secure when using the app.</a:t>
            </a:r>
          </a:p>
        </p:txBody>
      </p:sp>
      <p:sp>
        <p:nvSpPr>
          <p:cNvPr id="7" name="TextBox 7"/>
          <p:cNvSpPr txBox="1"/>
          <p:nvPr/>
        </p:nvSpPr>
        <p:spPr>
          <a:xfrm>
            <a:off x="579120" y="6879590"/>
            <a:ext cx="2092960" cy="190500"/>
          </a:xfrm>
          <a:prstGeom prst="rect">
            <a:avLst/>
          </a:prstGeom>
        </p:spPr>
        <p:txBody>
          <a:bodyPr lIns="0" tIns="0" rIns="0" bIns="0" rtlCol="0" anchor="t">
            <a:spAutoFit/>
          </a:bodyPr>
          <a:lstStyle/>
          <a:p>
            <a:pPr algn="l">
              <a:lnSpc>
                <a:spcPts val="1535"/>
              </a:lnSpc>
            </a:pPr>
            <a:r>
              <a:rPr lang="en-US" sz="1279" spc="11">
                <a:solidFill>
                  <a:srgbClr val="898989"/>
                </a:solidFill>
                <a:latin typeface="TT Rounds Condensed"/>
                <a:ea typeface="TT Rounds Condensed"/>
                <a:cs typeface="TT Rounds Condensed"/>
                <a:sym typeface="TT Rounds Condensed"/>
              </a:rPr>
              <a:t>04 Augest 2024</a:t>
            </a:r>
          </a:p>
        </p:txBody>
      </p:sp>
      <p:sp>
        <p:nvSpPr>
          <p:cNvPr id="8" name="TextBox 8"/>
          <p:cNvSpPr txBox="1"/>
          <p:nvPr/>
        </p:nvSpPr>
        <p:spPr>
          <a:xfrm>
            <a:off x="3423920" y="6879590"/>
            <a:ext cx="2905760" cy="190500"/>
          </a:xfrm>
          <a:prstGeom prst="rect">
            <a:avLst/>
          </a:prstGeom>
        </p:spPr>
        <p:txBody>
          <a:bodyPr lIns="0" tIns="0" rIns="0" bIns="0" rtlCol="0" anchor="t">
            <a:spAutoFit/>
          </a:bodyPr>
          <a:lstStyle/>
          <a:p>
            <a:pPr algn="ctr">
              <a:lnSpc>
                <a:spcPts val="1535"/>
              </a:lnSpc>
            </a:pPr>
            <a:r>
              <a:rPr lang="en-US" sz="1279" spc="11">
                <a:solidFill>
                  <a:srgbClr val="898989"/>
                </a:solidFill>
                <a:latin typeface="TT Rounds Condensed"/>
                <a:ea typeface="TT Rounds Condensed"/>
                <a:cs typeface="TT Rounds Condensed"/>
                <a:sym typeface="TT Rounds Condensed"/>
              </a:rPr>
              <a:t>School of Computing - CSE- BCT</a:t>
            </a:r>
          </a:p>
        </p:txBody>
      </p:sp>
      <p:sp>
        <p:nvSpPr>
          <p:cNvPr id="9" name="TextBox 9"/>
          <p:cNvSpPr txBox="1"/>
          <p:nvPr/>
        </p:nvSpPr>
        <p:spPr>
          <a:xfrm>
            <a:off x="7081520" y="6879590"/>
            <a:ext cx="2092960" cy="190500"/>
          </a:xfrm>
          <a:prstGeom prst="rect">
            <a:avLst/>
          </a:prstGeom>
        </p:spPr>
        <p:txBody>
          <a:bodyPr lIns="0" tIns="0" rIns="0" bIns="0" rtlCol="0" anchor="t">
            <a:spAutoFit/>
          </a:bodyPr>
          <a:lstStyle/>
          <a:p>
            <a:pPr algn="r">
              <a:lnSpc>
                <a:spcPts val="1535"/>
              </a:lnSpc>
            </a:pPr>
            <a:r>
              <a:rPr lang="en-US" sz="1279" spc="11">
                <a:solidFill>
                  <a:srgbClr val="898989"/>
                </a:solidFill>
                <a:latin typeface="TT Rounds Condensed"/>
                <a:ea typeface="TT Rounds Condensed"/>
                <a:cs typeface="TT Rounds Condensed"/>
                <a:sym typeface="TT Rounds Condensed"/>
              </a:rPr>
              <a:t>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5323" y="149013"/>
            <a:ext cx="9211733" cy="7017173"/>
            <a:chOff x="0" y="0"/>
            <a:chExt cx="12282311" cy="9356231"/>
          </a:xfrm>
        </p:grpSpPr>
        <p:sp>
          <p:nvSpPr>
            <p:cNvPr id="3" name="Freeform 3"/>
            <p:cNvSpPr/>
            <p:nvPr/>
          </p:nvSpPr>
          <p:spPr>
            <a:xfrm>
              <a:off x="0" y="0"/>
              <a:ext cx="12282297" cy="9356217"/>
            </a:xfrm>
            <a:custGeom>
              <a:avLst/>
              <a:gdLst/>
              <a:ahLst/>
              <a:cxnLst/>
              <a:rect l="l" t="t" r="r" b="b"/>
              <a:pathLst>
                <a:path w="12282297" h="935621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385D8A"/>
            </a:solidFill>
          </p:spPr>
        </p:sp>
      </p:grpSp>
      <p:sp>
        <p:nvSpPr>
          <p:cNvPr id="4" name="AutoShape 4"/>
          <p:cNvSpPr/>
          <p:nvPr/>
        </p:nvSpPr>
        <p:spPr>
          <a:xfrm rot="10743">
            <a:off x="305300" y="1291802"/>
            <a:ext cx="9211778" cy="0"/>
          </a:xfrm>
          <a:prstGeom prst="line">
            <a:avLst/>
          </a:prstGeom>
          <a:ln w="19050" cap="rnd">
            <a:solidFill>
              <a:srgbClr val="1F497D"/>
            </a:solidFill>
            <a:prstDash val="solid"/>
            <a:headEnd type="none" w="sm" len="sm"/>
            <a:tailEnd type="none" w="sm" len="sm"/>
          </a:ln>
        </p:spPr>
      </p:sp>
      <p:sp>
        <p:nvSpPr>
          <p:cNvPr id="5" name="TextBox 5"/>
          <p:cNvSpPr txBox="1"/>
          <p:nvPr/>
        </p:nvSpPr>
        <p:spPr>
          <a:xfrm>
            <a:off x="305323" y="151765"/>
            <a:ext cx="8595360" cy="1194435"/>
          </a:xfrm>
          <a:prstGeom prst="rect">
            <a:avLst/>
          </a:prstGeom>
        </p:spPr>
        <p:txBody>
          <a:bodyPr lIns="0" tIns="0" rIns="0" bIns="0" rtlCol="0" anchor="t">
            <a:spAutoFit/>
          </a:bodyPr>
          <a:lstStyle/>
          <a:p>
            <a:pPr algn="ctr">
              <a:lnSpc>
                <a:spcPts val="3840"/>
              </a:lnSpc>
            </a:pPr>
            <a:r>
              <a:rPr lang="en-US" sz="3200">
                <a:solidFill>
                  <a:srgbClr val="000000"/>
                </a:solidFill>
                <a:latin typeface="Times New Roman Bold"/>
                <a:ea typeface="Times New Roman Bold"/>
                <a:cs typeface="Times New Roman Bold"/>
                <a:sym typeface="Times New Roman Bold"/>
              </a:rPr>
              <a:t>LITERATURE SURVEY</a:t>
            </a:r>
          </a:p>
        </p:txBody>
      </p:sp>
      <p:sp>
        <p:nvSpPr>
          <p:cNvPr id="6" name="TextBox 6"/>
          <p:cNvSpPr txBox="1"/>
          <p:nvPr/>
        </p:nvSpPr>
        <p:spPr>
          <a:xfrm>
            <a:off x="507536" y="1320800"/>
            <a:ext cx="8879407" cy="4825746"/>
          </a:xfrm>
          <a:prstGeom prst="rect">
            <a:avLst/>
          </a:prstGeom>
        </p:spPr>
        <p:txBody>
          <a:bodyPr lIns="0" tIns="0" rIns="0" bIns="0" rtlCol="0" anchor="t">
            <a:spAutoFit/>
          </a:bodyPr>
          <a:lstStyle/>
          <a:p>
            <a:pPr algn="l">
              <a:lnSpc>
                <a:spcPts val="3456"/>
              </a:lnSpc>
            </a:pPr>
            <a:r>
              <a:rPr lang="en-US" sz="1920">
                <a:solidFill>
                  <a:srgbClr val="000000"/>
                </a:solidFill>
                <a:latin typeface="Times New Roman"/>
                <a:ea typeface="Times New Roman"/>
                <a:cs typeface="Times New Roman"/>
                <a:sym typeface="Times New Roman"/>
              </a:rPr>
              <a:t>[1] Jingren Wei, Shaileshh Bojja Venkatakrishnan. (2023). DecVi: Adaptive Video Conferencing on Open Peer-to-Peer Networks. </a:t>
            </a:r>
            <a:r>
              <a:rPr lang="en-US" sz="1920">
                <a:solidFill>
                  <a:srgbClr val="000000"/>
                </a:solidFill>
                <a:latin typeface="Times New Roman Italics"/>
                <a:ea typeface="Times New Roman Italics"/>
                <a:cs typeface="Times New Roman Italics"/>
                <a:sym typeface="Times New Roman Italics"/>
              </a:rPr>
              <a:t>ACM Digital Library</a:t>
            </a:r>
          </a:p>
          <a:p>
            <a:pPr algn="l">
              <a:lnSpc>
                <a:spcPts val="3456"/>
              </a:lnSpc>
            </a:pPr>
            <a:r>
              <a:rPr lang="en-US" sz="1920">
                <a:solidFill>
                  <a:srgbClr val="000000"/>
                </a:solidFill>
                <a:latin typeface="Times New Roman"/>
                <a:ea typeface="Times New Roman"/>
                <a:cs typeface="Times New Roman"/>
                <a:sym typeface="Times New Roman"/>
              </a:rPr>
              <a:t>. </a:t>
            </a:r>
            <a:r>
              <a:rPr lang="en-US" sz="1920">
                <a:solidFill>
                  <a:srgbClr val="000000"/>
                </a:solidFill>
                <a:latin typeface="Times New Roman"/>
                <a:ea typeface="Times New Roman"/>
                <a:cs typeface="Times New Roman"/>
                <a:sym typeface="Times New Roman"/>
                <a:hlinkClick r:id="rId2" tooltip="https://dl.acm.org/doi/10.1145/3571306.3571432"/>
              </a:rPr>
              <a:t>https://doi.org/</a:t>
            </a:r>
            <a:r>
              <a:rPr lang="en-US" sz="1920" u="sng">
                <a:solidFill>
                  <a:srgbClr val="0000FF"/>
                </a:solidFill>
                <a:latin typeface="Times New Roman"/>
                <a:ea typeface="Times New Roman"/>
                <a:cs typeface="Times New Roman"/>
                <a:sym typeface="Times New Roman"/>
                <a:hlinkClick r:id="rId2" tooltip="https://dl.acm.org/doi/10.1145/3571306.3571432"/>
              </a:rPr>
              <a:t>1/doi/10.1145/3571306.3571432</a:t>
            </a:r>
            <a:r>
              <a:rPr lang="en-US" sz="1920">
                <a:solidFill>
                  <a:srgbClr val="000000"/>
                </a:solidFill>
                <a:latin typeface="Times New Roman"/>
                <a:ea typeface="Times New Roman"/>
                <a:cs typeface="Times New Roman"/>
                <a:sym typeface="Times New Roman"/>
              </a:rPr>
              <a:t>.,</a:t>
            </a:r>
            <a:r>
              <a:rPr lang="en-US" sz="1920" u="sng">
                <a:solidFill>
                  <a:srgbClr val="000000"/>
                </a:solidFill>
                <a:latin typeface="Times New Roman"/>
                <a:ea typeface="Times New Roman"/>
                <a:cs typeface="Times New Roman"/>
                <a:sym typeface="Times New Roman"/>
                <a:hlinkClick r:id="rId2" tooltip="https://dl.acm.org/doi/10.1145/3571306.3571432"/>
              </a:rPr>
              <a:t> </a:t>
            </a:r>
          </a:p>
          <a:p>
            <a:pPr algn="l">
              <a:lnSpc>
                <a:spcPts val="3456"/>
              </a:lnSpc>
            </a:pPr>
            <a:r>
              <a:rPr lang="en-US" sz="1920">
                <a:solidFill>
                  <a:srgbClr val="000000"/>
                </a:solidFill>
                <a:latin typeface="Times New Roman"/>
                <a:ea typeface="Times New Roman"/>
                <a:cs typeface="Times New Roman"/>
                <a:sym typeface="Times New Roman"/>
              </a:rPr>
              <a:t>[2] Ganesh Vishnu Parbat, Altaz Altaf Daruwala, Omkar Vinay Joshi, Aman Sanjay Singh, Prof. Dr. K. C. Nalavade [2021]. A REVIEW OF MYFRAMES –VIDEO CONFERENCING WEB APPLICATION USING WEBRTC . </a:t>
            </a:r>
            <a:r>
              <a:rPr lang="en-US" sz="1920">
                <a:solidFill>
                  <a:srgbClr val="000000"/>
                </a:solidFill>
                <a:latin typeface="Times New Roman Italics"/>
                <a:ea typeface="Times New Roman Italics"/>
                <a:cs typeface="Times New Roman Italics"/>
                <a:sym typeface="Times New Roman Italics"/>
              </a:rPr>
              <a:t>International Journal of Creative Research Thoughts (IJCRT)</a:t>
            </a:r>
            <a:r>
              <a:rPr lang="en-US" sz="1920">
                <a:solidFill>
                  <a:srgbClr val="000000"/>
                </a:solidFill>
                <a:latin typeface="Times New Roman"/>
                <a:ea typeface="Times New Roman"/>
                <a:cs typeface="Times New Roman"/>
                <a:sym typeface="Times New Roman"/>
              </a:rPr>
              <a:t>, https://ijcrt.org</a:t>
            </a:r>
            <a:r>
              <a:rPr lang="en-US" sz="1920" u="sng">
                <a:solidFill>
                  <a:srgbClr val="0000FF"/>
                </a:solidFill>
                <a:latin typeface="Times New Roman"/>
                <a:ea typeface="Times New Roman"/>
                <a:cs typeface="Times New Roman"/>
                <a:sym typeface="Times New Roman"/>
              </a:rPr>
              <a:t>/papers/IJCRT2111234.pdf.,</a:t>
            </a:r>
          </a:p>
          <a:p>
            <a:pPr algn="l">
              <a:lnSpc>
                <a:spcPts val="3456"/>
              </a:lnSpc>
            </a:pPr>
            <a:r>
              <a:rPr lang="en-US" sz="1920">
                <a:solidFill>
                  <a:srgbClr val="000000"/>
                </a:solidFill>
                <a:latin typeface="Times New Roman"/>
                <a:ea typeface="Times New Roman"/>
                <a:cs typeface="Times New Roman"/>
                <a:sym typeface="Times New Roman"/>
              </a:rPr>
              <a:t>[3] Emmanuel Andre ́, Nicolas Le Breton∗§, Augustin Lemesle∗§, Ludovic Roux</a:t>
            </a:r>
          </a:p>
          <a:p>
            <a:pPr algn="l">
              <a:lnSpc>
                <a:spcPts val="3456"/>
              </a:lnSpc>
            </a:pPr>
            <a:r>
              <a:rPr lang="en-US" sz="1920">
                <a:solidFill>
                  <a:srgbClr val="000000"/>
                </a:solidFill>
                <a:latin typeface="Times New Roman"/>
                <a:ea typeface="Times New Roman"/>
                <a:cs typeface="Times New Roman"/>
                <a:sym typeface="Times New Roman"/>
              </a:rPr>
              <a:t>and Alexandre Gouaillard [2018].</a:t>
            </a:r>
            <a:r>
              <a:rPr lang="en-US" sz="1920">
                <a:solidFill>
                  <a:srgbClr val="0000FF"/>
                </a:solidFill>
                <a:latin typeface="Times New Roman Bold"/>
                <a:ea typeface="Times New Roman Bold"/>
                <a:cs typeface="Times New Roman Bold"/>
                <a:sym typeface="Times New Roman Bold"/>
              </a:rPr>
              <a:t> </a:t>
            </a:r>
            <a:r>
              <a:rPr lang="en-US" sz="1920">
                <a:solidFill>
                  <a:srgbClr val="000000"/>
                </a:solidFill>
                <a:latin typeface="Times New Roman"/>
                <a:ea typeface="Times New Roman"/>
                <a:cs typeface="Times New Roman"/>
                <a:sym typeface="Times New Roman"/>
              </a:rPr>
              <a:t>Comparative Study of WebRTC Open Source SFUs for Video Conferencing. </a:t>
            </a:r>
            <a:r>
              <a:rPr lang="en-US" sz="1920">
                <a:solidFill>
                  <a:srgbClr val="000000"/>
                </a:solidFill>
                <a:latin typeface="Times New Roman Italics"/>
                <a:ea typeface="Times New Roman Italics"/>
                <a:cs typeface="Times New Roman Italics"/>
                <a:sym typeface="Times New Roman Italics"/>
              </a:rPr>
              <a:t>IEEE</a:t>
            </a:r>
            <a:r>
              <a:rPr lang="en-US" sz="1920">
                <a:solidFill>
                  <a:srgbClr val="000000"/>
                </a:solidFill>
                <a:latin typeface="Times New Roman"/>
                <a:ea typeface="Times New Roman"/>
                <a:cs typeface="Times New Roman"/>
                <a:sym typeface="Times New Roman"/>
              </a:rPr>
              <a:t>. https://ieeexplore.ieee.org/</a:t>
            </a:r>
            <a:r>
              <a:rPr lang="en-US" sz="1920" u="sng">
                <a:solidFill>
                  <a:srgbClr val="0000FF"/>
                </a:solidFill>
                <a:latin typeface="Times New Roman"/>
                <a:ea typeface="Times New Roman"/>
                <a:cs typeface="Times New Roman"/>
                <a:sym typeface="Times New Roman"/>
              </a:rPr>
              <a:t>document/8567642</a:t>
            </a:r>
            <a:r>
              <a:rPr lang="en-US" sz="1920">
                <a:solidFill>
                  <a:srgbClr val="000000"/>
                </a:solidFill>
                <a:latin typeface="Times New Roman"/>
                <a:ea typeface="Times New Roman"/>
                <a:cs typeface="Times New Roman"/>
                <a:sym typeface="Times New Roman"/>
              </a:rPr>
              <a:t>,..</a:t>
            </a:r>
          </a:p>
        </p:txBody>
      </p:sp>
      <p:sp>
        <p:nvSpPr>
          <p:cNvPr id="7" name="TextBox 7"/>
          <p:cNvSpPr txBox="1"/>
          <p:nvPr/>
        </p:nvSpPr>
        <p:spPr>
          <a:xfrm>
            <a:off x="579120" y="6879590"/>
            <a:ext cx="2092960" cy="190500"/>
          </a:xfrm>
          <a:prstGeom prst="rect">
            <a:avLst/>
          </a:prstGeom>
        </p:spPr>
        <p:txBody>
          <a:bodyPr lIns="0" tIns="0" rIns="0" bIns="0" rtlCol="0" anchor="t">
            <a:spAutoFit/>
          </a:bodyPr>
          <a:lstStyle/>
          <a:p>
            <a:pPr algn="l">
              <a:lnSpc>
                <a:spcPts val="1535"/>
              </a:lnSpc>
            </a:pPr>
            <a:r>
              <a:rPr lang="en-US" sz="1279" spc="11">
                <a:solidFill>
                  <a:srgbClr val="898989"/>
                </a:solidFill>
                <a:latin typeface="TT Rounds Condensed"/>
                <a:ea typeface="TT Rounds Condensed"/>
                <a:cs typeface="TT Rounds Condensed"/>
                <a:sym typeface="TT Rounds Condensed"/>
              </a:rPr>
              <a:t>04 Augest 2024</a:t>
            </a:r>
          </a:p>
        </p:txBody>
      </p:sp>
      <p:sp>
        <p:nvSpPr>
          <p:cNvPr id="8" name="TextBox 8"/>
          <p:cNvSpPr txBox="1"/>
          <p:nvPr/>
        </p:nvSpPr>
        <p:spPr>
          <a:xfrm>
            <a:off x="3423920" y="6879590"/>
            <a:ext cx="2905760" cy="190500"/>
          </a:xfrm>
          <a:prstGeom prst="rect">
            <a:avLst/>
          </a:prstGeom>
        </p:spPr>
        <p:txBody>
          <a:bodyPr lIns="0" tIns="0" rIns="0" bIns="0" rtlCol="0" anchor="t">
            <a:spAutoFit/>
          </a:bodyPr>
          <a:lstStyle/>
          <a:p>
            <a:pPr algn="ctr">
              <a:lnSpc>
                <a:spcPts val="1535"/>
              </a:lnSpc>
            </a:pPr>
            <a:r>
              <a:rPr lang="en-US" sz="1279" spc="11">
                <a:solidFill>
                  <a:srgbClr val="898989"/>
                </a:solidFill>
                <a:latin typeface="TT Rounds Condensed"/>
                <a:ea typeface="TT Rounds Condensed"/>
                <a:cs typeface="TT Rounds Condensed"/>
                <a:sym typeface="TT Rounds Condensed"/>
              </a:rPr>
              <a:t>School of Computing - CSE- BCT</a:t>
            </a:r>
          </a:p>
        </p:txBody>
      </p:sp>
      <p:sp>
        <p:nvSpPr>
          <p:cNvPr id="9" name="TextBox 9"/>
          <p:cNvSpPr txBox="1"/>
          <p:nvPr/>
        </p:nvSpPr>
        <p:spPr>
          <a:xfrm>
            <a:off x="7081520" y="6879590"/>
            <a:ext cx="2092960" cy="190500"/>
          </a:xfrm>
          <a:prstGeom prst="rect">
            <a:avLst/>
          </a:prstGeom>
        </p:spPr>
        <p:txBody>
          <a:bodyPr lIns="0" tIns="0" rIns="0" bIns="0" rtlCol="0" anchor="t">
            <a:spAutoFit/>
          </a:bodyPr>
          <a:lstStyle/>
          <a:p>
            <a:pPr algn="r">
              <a:lnSpc>
                <a:spcPts val="1535"/>
              </a:lnSpc>
            </a:pPr>
            <a:r>
              <a:rPr lang="en-US" sz="1279" spc="11">
                <a:solidFill>
                  <a:srgbClr val="898989"/>
                </a:solidFill>
                <a:latin typeface="TT Rounds Condensed"/>
                <a:ea typeface="TT Rounds Condensed"/>
                <a:cs typeface="TT Rounds Condensed"/>
                <a:sym typeface="TT Rounds Condensed"/>
              </a:rPr>
              <a:t>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5323" y="149013"/>
            <a:ext cx="9211733" cy="7017173"/>
            <a:chOff x="0" y="0"/>
            <a:chExt cx="12282311" cy="9356231"/>
          </a:xfrm>
        </p:grpSpPr>
        <p:sp>
          <p:nvSpPr>
            <p:cNvPr id="3" name="Freeform 3"/>
            <p:cNvSpPr/>
            <p:nvPr/>
          </p:nvSpPr>
          <p:spPr>
            <a:xfrm>
              <a:off x="0" y="0"/>
              <a:ext cx="12282297" cy="9356217"/>
            </a:xfrm>
            <a:custGeom>
              <a:avLst/>
              <a:gdLst/>
              <a:ahLst/>
              <a:cxnLst/>
              <a:rect l="l" t="t" r="r" b="b"/>
              <a:pathLst>
                <a:path w="12282297" h="935621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385D8A"/>
            </a:solidFill>
          </p:spPr>
        </p:sp>
      </p:grpSp>
      <p:sp>
        <p:nvSpPr>
          <p:cNvPr id="4" name="AutoShape 4"/>
          <p:cNvSpPr/>
          <p:nvPr/>
        </p:nvSpPr>
        <p:spPr>
          <a:xfrm rot="10743">
            <a:off x="305300" y="1291802"/>
            <a:ext cx="9211778" cy="0"/>
          </a:xfrm>
          <a:prstGeom prst="line">
            <a:avLst/>
          </a:prstGeom>
          <a:ln w="19050" cap="rnd">
            <a:solidFill>
              <a:srgbClr val="1F497D"/>
            </a:solidFill>
            <a:prstDash val="solid"/>
            <a:headEnd type="none" w="sm" len="sm"/>
            <a:tailEnd type="none" w="sm" len="sm"/>
          </a:ln>
        </p:spPr>
      </p:sp>
      <p:sp>
        <p:nvSpPr>
          <p:cNvPr id="5" name="TextBox 5"/>
          <p:cNvSpPr txBox="1"/>
          <p:nvPr/>
        </p:nvSpPr>
        <p:spPr>
          <a:xfrm>
            <a:off x="305323" y="151765"/>
            <a:ext cx="8595360" cy="1194435"/>
          </a:xfrm>
          <a:prstGeom prst="rect">
            <a:avLst/>
          </a:prstGeom>
        </p:spPr>
        <p:txBody>
          <a:bodyPr lIns="0" tIns="0" rIns="0" bIns="0" rtlCol="0" anchor="t">
            <a:spAutoFit/>
          </a:bodyPr>
          <a:lstStyle/>
          <a:p>
            <a:pPr algn="ctr">
              <a:lnSpc>
                <a:spcPts val="3840"/>
              </a:lnSpc>
            </a:pPr>
            <a:r>
              <a:rPr lang="en-US" sz="3200">
                <a:solidFill>
                  <a:srgbClr val="000000"/>
                </a:solidFill>
                <a:latin typeface="Times New Roman Bold"/>
                <a:ea typeface="Times New Roman Bold"/>
                <a:cs typeface="Times New Roman Bold"/>
                <a:sym typeface="Times New Roman Bold"/>
              </a:rPr>
              <a:t>LITERATURE SURVEY</a:t>
            </a:r>
          </a:p>
        </p:txBody>
      </p:sp>
      <p:sp>
        <p:nvSpPr>
          <p:cNvPr id="6" name="TextBox 6"/>
          <p:cNvSpPr txBox="1"/>
          <p:nvPr/>
        </p:nvSpPr>
        <p:spPr>
          <a:xfrm>
            <a:off x="471486" y="1395549"/>
            <a:ext cx="8879407" cy="4387596"/>
          </a:xfrm>
          <a:prstGeom prst="rect">
            <a:avLst/>
          </a:prstGeom>
        </p:spPr>
        <p:txBody>
          <a:bodyPr lIns="0" tIns="0" rIns="0" bIns="0" rtlCol="0" anchor="t">
            <a:spAutoFit/>
          </a:bodyPr>
          <a:lstStyle/>
          <a:p>
            <a:pPr algn="l">
              <a:lnSpc>
                <a:spcPts val="3456"/>
              </a:lnSpc>
            </a:pPr>
            <a:r>
              <a:rPr lang="en-US" sz="1920">
                <a:solidFill>
                  <a:srgbClr val="000000"/>
                </a:solidFill>
                <a:latin typeface="Times New Roman"/>
                <a:ea typeface="Times New Roman"/>
                <a:cs typeface="Times New Roman"/>
                <a:sym typeface="Times New Roman"/>
              </a:rPr>
              <a:t>[4] Deeraj Nagothua, Ronghua Xua, Yu Chena, Erik Blaschb, Alexander Avedb (2024). DeFake: Decentralized ENF-Consensus Based DeepFake Detection in Video Conferencing. </a:t>
            </a:r>
            <a:r>
              <a:rPr lang="en-US" sz="1920">
                <a:solidFill>
                  <a:srgbClr val="000000"/>
                </a:solidFill>
                <a:latin typeface="Times New Roman Italics"/>
                <a:ea typeface="Times New Roman Italics"/>
                <a:cs typeface="Times New Roman Italics"/>
                <a:sym typeface="Times New Roman Italics"/>
              </a:rPr>
              <a:t>IEEE</a:t>
            </a:r>
            <a:r>
              <a:rPr lang="en-US" sz="1920">
                <a:solidFill>
                  <a:srgbClr val="000000"/>
                </a:solidFill>
                <a:latin typeface="Times New Roman"/>
                <a:ea typeface="Times New Roman"/>
                <a:cs typeface="Times New Roman"/>
                <a:sym typeface="Times New Roman"/>
              </a:rPr>
              <a:t>. </a:t>
            </a:r>
            <a:r>
              <a:rPr lang="en-US" sz="1920">
                <a:solidFill>
                  <a:srgbClr val="000000"/>
                </a:solidFill>
                <a:latin typeface="Times New Roman"/>
                <a:ea typeface="Times New Roman"/>
                <a:cs typeface="Times New Roman"/>
                <a:sym typeface="Times New Roman"/>
                <a:hlinkClick r:id="rId2" tooltip="https://ieeexplore.ieee.org/document/9733503"/>
              </a:rPr>
              <a:t>https://doi.org/1/doi</a:t>
            </a:r>
            <a:r>
              <a:rPr lang="en-US" sz="1920" u="sng">
                <a:solidFill>
                  <a:srgbClr val="000000"/>
                </a:solidFill>
                <a:latin typeface="Times New Roman"/>
                <a:ea typeface="Times New Roman"/>
                <a:cs typeface="Times New Roman"/>
                <a:sym typeface="Times New Roman"/>
                <a:hlinkClick r:id="rId2" tooltip="https://ieeexplore.ieee.org/document/9733503"/>
              </a:rPr>
              <a:t>/</a:t>
            </a:r>
            <a:r>
              <a:rPr lang="en-US" sz="1920" u="sng">
                <a:solidFill>
                  <a:srgbClr val="0000FF"/>
                </a:solidFill>
                <a:latin typeface="Times New Roman"/>
                <a:ea typeface="Times New Roman"/>
                <a:cs typeface="Times New Roman"/>
                <a:sym typeface="Times New Roman"/>
                <a:hlinkClick r:id="rId2" tooltip="https://ieeexplore.ieee.org/document/9733503"/>
              </a:rPr>
              <a:t>10.1145/3571306.3571432.,</a:t>
            </a:r>
            <a:r>
              <a:rPr lang="en-US" sz="1920" u="sng">
                <a:solidFill>
                  <a:srgbClr val="000000"/>
                </a:solidFill>
                <a:latin typeface="Times New Roman"/>
                <a:ea typeface="Times New Roman"/>
                <a:cs typeface="Times New Roman"/>
                <a:sym typeface="Times New Roman"/>
                <a:hlinkClick r:id="rId2" tooltip="https://ieeexplore.ieee.org/document/9733503"/>
              </a:rPr>
              <a:t> </a:t>
            </a:r>
          </a:p>
          <a:p>
            <a:pPr algn="l">
              <a:lnSpc>
                <a:spcPts val="3456"/>
              </a:lnSpc>
            </a:pPr>
            <a:r>
              <a:rPr lang="en-US" sz="1920">
                <a:solidFill>
                  <a:srgbClr val="000000"/>
                </a:solidFill>
                <a:latin typeface="Times New Roman"/>
                <a:ea typeface="Times New Roman"/>
                <a:cs typeface="Times New Roman"/>
                <a:sym typeface="Times New Roman"/>
              </a:rPr>
              <a:t>[5] Morteza Alizadeh, Karl Andersson, Olov Schelen[2022]. DHT- and blockchain-based smart identification for video conferencing . </a:t>
            </a:r>
            <a:r>
              <a:rPr lang="en-US" sz="1920">
                <a:solidFill>
                  <a:srgbClr val="000000"/>
                </a:solidFill>
                <a:latin typeface="Times New Roman Italics"/>
                <a:ea typeface="Times New Roman Italics"/>
                <a:cs typeface="Times New Roman Italics"/>
                <a:sym typeface="Times New Roman Italics"/>
              </a:rPr>
              <a:t>Sciencedirect,</a:t>
            </a:r>
            <a:r>
              <a:rPr lang="en-US" sz="1920">
                <a:solidFill>
                  <a:srgbClr val="000000"/>
                </a:solidFill>
                <a:latin typeface="Times New Roman"/>
                <a:ea typeface="Times New Roman"/>
                <a:cs typeface="Times New Roman"/>
                <a:sym typeface="Times New Roman"/>
              </a:rPr>
              <a:t> https://www.sciencedirect.com/science/article/pii/</a:t>
            </a:r>
            <a:r>
              <a:rPr lang="en-US" sz="1920">
                <a:solidFill>
                  <a:srgbClr val="0000FF"/>
                </a:solidFill>
                <a:latin typeface="Times New Roman"/>
                <a:ea typeface="Times New Roman"/>
                <a:cs typeface="Times New Roman"/>
                <a:sym typeface="Times New Roman"/>
              </a:rPr>
              <a:t>S2096720922000069</a:t>
            </a:r>
            <a:r>
              <a:rPr lang="en-US" sz="1920" u="sng">
                <a:solidFill>
                  <a:srgbClr val="0000FF"/>
                </a:solidFill>
                <a:latin typeface="Times New Roman"/>
                <a:ea typeface="Times New Roman"/>
                <a:cs typeface="Times New Roman"/>
                <a:sym typeface="Times New Roman"/>
              </a:rPr>
              <a:t>,..</a:t>
            </a:r>
          </a:p>
          <a:p>
            <a:pPr algn="l">
              <a:lnSpc>
                <a:spcPts val="3456"/>
              </a:lnSpc>
            </a:pPr>
            <a:r>
              <a:rPr lang="en-US" sz="1920">
                <a:solidFill>
                  <a:srgbClr val="000000"/>
                </a:solidFill>
                <a:latin typeface="Times New Roman"/>
                <a:ea typeface="Times New Roman"/>
                <a:cs typeface="Times New Roman"/>
                <a:sym typeface="Times New Roman"/>
              </a:rPr>
              <a:t>[6] Ling Chen, Chong Luo, hang Li, and Shipeng Li [2018].</a:t>
            </a:r>
            <a:r>
              <a:rPr lang="en-US" sz="1920">
                <a:solidFill>
                  <a:srgbClr val="0000FF"/>
                </a:solidFill>
                <a:latin typeface="Times New Roman Bold"/>
                <a:ea typeface="Times New Roman Bold"/>
                <a:cs typeface="Times New Roman Bold"/>
                <a:sym typeface="Times New Roman Bold"/>
              </a:rPr>
              <a:t> </a:t>
            </a:r>
            <a:r>
              <a:rPr lang="en-US" sz="1920">
                <a:solidFill>
                  <a:srgbClr val="000000"/>
                </a:solidFill>
                <a:latin typeface="Times New Roman"/>
                <a:ea typeface="Times New Roman"/>
                <a:cs typeface="Times New Roman"/>
                <a:sym typeface="Times New Roman"/>
              </a:rPr>
              <a:t>DIGIPARTY - A DECENTRALIZED MULTI-PARTY VIDEO CONFERENCING SYSTEM. </a:t>
            </a:r>
            <a:r>
              <a:rPr lang="en-US" sz="1920">
                <a:solidFill>
                  <a:srgbClr val="000000"/>
                </a:solidFill>
                <a:latin typeface="Times New Roman Italics"/>
                <a:ea typeface="Times New Roman Italics"/>
                <a:cs typeface="Times New Roman Italics"/>
                <a:sym typeface="Times New Roman Italics"/>
              </a:rPr>
              <a:t>IEEE International Conference on Multimedia and Expo (ICME)</a:t>
            </a:r>
            <a:r>
              <a:rPr lang="en-US" sz="1920">
                <a:solidFill>
                  <a:srgbClr val="000000"/>
                </a:solidFill>
                <a:latin typeface="Times New Roman"/>
                <a:ea typeface="Times New Roman"/>
                <a:cs typeface="Times New Roman"/>
                <a:sym typeface="Times New Roman"/>
              </a:rPr>
              <a:t>. </a:t>
            </a:r>
            <a:r>
              <a:rPr lang="en-US" sz="1920">
                <a:solidFill>
                  <a:srgbClr val="000000"/>
                </a:solidFill>
                <a:latin typeface="Times New Roman"/>
                <a:ea typeface="Times New Roman"/>
                <a:cs typeface="Times New Roman"/>
                <a:sym typeface="Times New Roman"/>
                <a:hlinkClick r:id="rId3" tooltip="https://ieeexplore.ieee.org/document/1394615"/>
              </a:rPr>
              <a:t>https://ieeexplore.ieee.org</a:t>
            </a:r>
            <a:r>
              <a:rPr lang="en-US" sz="1920" u="sng">
                <a:solidFill>
                  <a:srgbClr val="0000FF"/>
                </a:solidFill>
                <a:latin typeface="Times New Roman"/>
                <a:ea typeface="Times New Roman"/>
                <a:cs typeface="Times New Roman"/>
                <a:sym typeface="Times New Roman"/>
                <a:hlinkClick r:id="rId3" tooltip="https://ieeexplore.ieee.org/document/1394615"/>
              </a:rPr>
              <a:t>/document/8567642</a:t>
            </a:r>
            <a:r>
              <a:rPr lang="en-US" sz="1920" u="sng">
                <a:solidFill>
                  <a:srgbClr val="000000"/>
                </a:solidFill>
                <a:latin typeface="Times New Roman"/>
                <a:ea typeface="Times New Roman"/>
                <a:cs typeface="Times New Roman"/>
                <a:sym typeface="Times New Roman"/>
                <a:hlinkClick r:id="rId3" tooltip="https://ieeexplore.ieee.org/document/1394615"/>
              </a:rPr>
              <a:t>,</a:t>
            </a:r>
            <a:r>
              <a:rPr lang="en-US" sz="1920">
                <a:solidFill>
                  <a:srgbClr val="000000"/>
                </a:solidFill>
                <a:latin typeface="Times New Roman"/>
                <a:ea typeface="Times New Roman"/>
                <a:cs typeface="Times New Roman"/>
                <a:sym typeface="Times New Roman"/>
              </a:rPr>
              <a:t>..</a:t>
            </a:r>
          </a:p>
        </p:txBody>
      </p:sp>
      <p:sp>
        <p:nvSpPr>
          <p:cNvPr id="7" name="TextBox 7"/>
          <p:cNvSpPr txBox="1"/>
          <p:nvPr/>
        </p:nvSpPr>
        <p:spPr>
          <a:xfrm>
            <a:off x="579120" y="6879590"/>
            <a:ext cx="2092960" cy="190500"/>
          </a:xfrm>
          <a:prstGeom prst="rect">
            <a:avLst/>
          </a:prstGeom>
        </p:spPr>
        <p:txBody>
          <a:bodyPr lIns="0" tIns="0" rIns="0" bIns="0" rtlCol="0" anchor="t">
            <a:spAutoFit/>
          </a:bodyPr>
          <a:lstStyle/>
          <a:p>
            <a:pPr algn="l">
              <a:lnSpc>
                <a:spcPts val="1535"/>
              </a:lnSpc>
            </a:pPr>
            <a:r>
              <a:rPr lang="en-US" sz="1279" spc="11">
                <a:solidFill>
                  <a:srgbClr val="898989"/>
                </a:solidFill>
                <a:latin typeface="TT Rounds Condensed"/>
                <a:ea typeface="TT Rounds Condensed"/>
                <a:cs typeface="TT Rounds Condensed"/>
                <a:sym typeface="TT Rounds Condensed"/>
              </a:rPr>
              <a:t>04 Augest 2024</a:t>
            </a:r>
          </a:p>
        </p:txBody>
      </p:sp>
      <p:sp>
        <p:nvSpPr>
          <p:cNvPr id="8" name="TextBox 8"/>
          <p:cNvSpPr txBox="1"/>
          <p:nvPr/>
        </p:nvSpPr>
        <p:spPr>
          <a:xfrm>
            <a:off x="3423920" y="6879590"/>
            <a:ext cx="2905760" cy="190500"/>
          </a:xfrm>
          <a:prstGeom prst="rect">
            <a:avLst/>
          </a:prstGeom>
        </p:spPr>
        <p:txBody>
          <a:bodyPr lIns="0" tIns="0" rIns="0" bIns="0" rtlCol="0" anchor="t">
            <a:spAutoFit/>
          </a:bodyPr>
          <a:lstStyle/>
          <a:p>
            <a:pPr algn="ctr">
              <a:lnSpc>
                <a:spcPts val="1535"/>
              </a:lnSpc>
            </a:pPr>
            <a:r>
              <a:rPr lang="en-US" sz="1279" spc="11">
                <a:solidFill>
                  <a:srgbClr val="898989"/>
                </a:solidFill>
                <a:latin typeface="TT Rounds Condensed"/>
                <a:ea typeface="TT Rounds Condensed"/>
                <a:cs typeface="TT Rounds Condensed"/>
                <a:sym typeface="TT Rounds Condensed"/>
              </a:rPr>
              <a:t>School of Computing - CSE- BCT</a:t>
            </a:r>
          </a:p>
        </p:txBody>
      </p:sp>
      <p:sp>
        <p:nvSpPr>
          <p:cNvPr id="9" name="TextBox 9"/>
          <p:cNvSpPr txBox="1"/>
          <p:nvPr/>
        </p:nvSpPr>
        <p:spPr>
          <a:xfrm>
            <a:off x="7081520" y="6879590"/>
            <a:ext cx="2092960" cy="190500"/>
          </a:xfrm>
          <a:prstGeom prst="rect">
            <a:avLst/>
          </a:prstGeom>
        </p:spPr>
        <p:txBody>
          <a:bodyPr lIns="0" tIns="0" rIns="0" bIns="0" rtlCol="0" anchor="t">
            <a:spAutoFit/>
          </a:bodyPr>
          <a:lstStyle/>
          <a:p>
            <a:pPr algn="r">
              <a:lnSpc>
                <a:spcPts val="1535"/>
              </a:lnSpc>
            </a:pPr>
            <a:r>
              <a:rPr lang="en-US" sz="1279" spc="11">
                <a:solidFill>
                  <a:srgbClr val="898989"/>
                </a:solidFill>
                <a:latin typeface="TT Rounds Condensed"/>
                <a:ea typeface="TT Rounds Condensed"/>
                <a:cs typeface="TT Rounds Condensed"/>
                <a:sym typeface="TT Rounds Condensed"/>
              </a:rPr>
              <a:t>7</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5323" y="149013"/>
            <a:ext cx="9211733" cy="7017173"/>
            <a:chOff x="0" y="0"/>
            <a:chExt cx="12282311" cy="9356231"/>
          </a:xfrm>
        </p:grpSpPr>
        <p:sp>
          <p:nvSpPr>
            <p:cNvPr id="3" name="Freeform 3"/>
            <p:cNvSpPr/>
            <p:nvPr/>
          </p:nvSpPr>
          <p:spPr>
            <a:xfrm>
              <a:off x="0" y="0"/>
              <a:ext cx="12282297" cy="9356217"/>
            </a:xfrm>
            <a:custGeom>
              <a:avLst/>
              <a:gdLst/>
              <a:ahLst/>
              <a:cxnLst/>
              <a:rect l="l" t="t" r="r" b="b"/>
              <a:pathLst>
                <a:path w="12282297" h="935621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385D8A"/>
            </a:solidFill>
          </p:spPr>
        </p:sp>
      </p:grpSp>
      <p:sp>
        <p:nvSpPr>
          <p:cNvPr id="4" name="AutoShape 4"/>
          <p:cNvSpPr/>
          <p:nvPr/>
        </p:nvSpPr>
        <p:spPr>
          <a:xfrm rot="10743">
            <a:off x="305300" y="1291802"/>
            <a:ext cx="9211778" cy="0"/>
          </a:xfrm>
          <a:prstGeom prst="line">
            <a:avLst/>
          </a:prstGeom>
          <a:ln w="19050" cap="rnd">
            <a:solidFill>
              <a:srgbClr val="1F497D"/>
            </a:solidFill>
            <a:prstDash val="solid"/>
            <a:headEnd type="none" w="sm" len="sm"/>
            <a:tailEnd type="none" w="sm" len="sm"/>
          </a:ln>
        </p:spPr>
      </p:sp>
      <p:sp>
        <p:nvSpPr>
          <p:cNvPr id="5" name="TextBox 5"/>
          <p:cNvSpPr txBox="1"/>
          <p:nvPr/>
        </p:nvSpPr>
        <p:spPr>
          <a:xfrm>
            <a:off x="305323" y="151765"/>
            <a:ext cx="8595360" cy="1194435"/>
          </a:xfrm>
          <a:prstGeom prst="rect">
            <a:avLst/>
          </a:prstGeom>
        </p:spPr>
        <p:txBody>
          <a:bodyPr lIns="0" tIns="0" rIns="0" bIns="0" rtlCol="0" anchor="t">
            <a:spAutoFit/>
          </a:bodyPr>
          <a:lstStyle/>
          <a:p>
            <a:pPr algn="ctr">
              <a:lnSpc>
                <a:spcPts val="3840"/>
              </a:lnSpc>
            </a:pPr>
            <a:r>
              <a:rPr lang="en-US" sz="3200">
                <a:solidFill>
                  <a:srgbClr val="000000"/>
                </a:solidFill>
                <a:latin typeface="Times New Roman Bold"/>
                <a:ea typeface="Times New Roman Bold"/>
                <a:cs typeface="Times New Roman Bold"/>
                <a:sym typeface="Times New Roman Bold"/>
              </a:rPr>
              <a:t>LITERATURE SURVEY</a:t>
            </a:r>
          </a:p>
        </p:txBody>
      </p:sp>
      <p:sp>
        <p:nvSpPr>
          <p:cNvPr id="6" name="TextBox 6"/>
          <p:cNvSpPr txBox="1"/>
          <p:nvPr/>
        </p:nvSpPr>
        <p:spPr>
          <a:xfrm>
            <a:off x="471486" y="1395549"/>
            <a:ext cx="8879407" cy="4387596"/>
          </a:xfrm>
          <a:prstGeom prst="rect">
            <a:avLst/>
          </a:prstGeom>
        </p:spPr>
        <p:txBody>
          <a:bodyPr lIns="0" tIns="0" rIns="0" bIns="0" rtlCol="0" anchor="t">
            <a:spAutoFit/>
          </a:bodyPr>
          <a:lstStyle/>
          <a:p>
            <a:pPr algn="l">
              <a:lnSpc>
                <a:spcPts val="3456"/>
              </a:lnSpc>
            </a:pPr>
            <a:r>
              <a:rPr lang="en-US" sz="1920">
                <a:solidFill>
                  <a:srgbClr val="000000"/>
                </a:solidFill>
                <a:latin typeface="Times New Roman"/>
                <a:ea typeface="Times New Roman"/>
                <a:cs typeface="Times New Roman"/>
                <a:sym typeface="Times New Roman"/>
              </a:rPr>
              <a:t>[7] Yeongjae Park 1, Hyeondo Yoo 1, Jieun Ryu 1, Young-Rak Choi 1, Ju-Sung Kang 2 and Yongjin Yeom(2023). End-to-End PQC Encryption Protocol for GPKI-based Video Conferencing System. </a:t>
            </a:r>
            <a:r>
              <a:rPr lang="en-US" sz="1920">
                <a:solidFill>
                  <a:srgbClr val="000000"/>
                </a:solidFill>
                <a:latin typeface="Times New Roman Italics"/>
                <a:ea typeface="Times New Roman Italics"/>
                <a:cs typeface="Times New Roman Italics"/>
                <a:sym typeface="Times New Roman Italics"/>
              </a:rPr>
              <a:t>IEEE</a:t>
            </a:r>
            <a:r>
              <a:rPr lang="en-US" sz="1920">
                <a:solidFill>
                  <a:srgbClr val="000000"/>
                </a:solidFill>
                <a:latin typeface="Times New Roman"/>
                <a:ea typeface="Times New Roman"/>
                <a:cs typeface="Times New Roman"/>
                <a:sym typeface="Times New Roman"/>
              </a:rPr>
              <a:t>. </a:t>
            </a:r>
            <a:r>
              <a:rPr lang="en-US" sz="1920" u="sng">
                <a:solidFill>
                  <a:srgbClr val="000000"/>
                </a:solidFill>
                <a:latin typeface="Times New Roman"/>
                <a:ea typeface="Times New Roman"/>
                <a:cs typeface="Times New Roman"/>
                <a:sym typeface="Times New Roman"/>
                <a:hlinkClick r:id="rId2" tooltip="https://ieeexplore.ieee.org/document/10170680"/>
              </a:rPr>
              <a:t>https://doi.org/1/doi/</a:t>
            </a:r>
            <a:r>
              <a:rPr lang="en-US" sz="1920" u="sng">
                <a:solidFill>
                  <a:srgbClr val="0000FF"/>
                </a:solidFill>
                <a:latin typeface="Times New Roman"/>
                <a:ea typeface="Times New Roman"/>
                <a:cs typeface="Times New Roman"/>
                <a:sym typeface="Times New Roman"/>
                <a:hlinkClick r:id="rId2" tooltip="https://ieeexplore.ieee.org/document/10170680"/>
              </a:rPr>
              <a:t>10.1145/3571306.3571432</a:t>
            </a:r>
            <a:r>
              <a:rPr lang="en-US" sz="1920" u="sng">
                <a:solidFill>
                  <a:srgbClr val="000000"/>
                </a:solidFill>
                <a:latin typeface="Times New Roman"/>
                <a:ea typeface="Times New Roman"/>
                <a:cs typeface="Times New Roman"/>
                <a:sym typeface="Times New Roman"/>
                <a:hlinkClick r:id="rId2" tooltip="https://ieeexplore.ieee.org/document/10170680"/>
              </a:rPr>
              <a:t>.,</a:t>
            </a:r>
            <a:r>
              <a:rPr lang="en-US" sz="1920" u="sng">
                <a:solidFill>
                  <a:srgbClr val="000000"/>
                </a:solidFill>
                <a:latin typeface="Times New Roman"/>
                <a:ea typeface="Times New Roman"/>
                <a:cs typeface="Times New Roman"/>
                <a:sym typeface="Times New Roman"/>
                <a:hlinkClick r:id="rId3" tooltip="https://ieeexplore.ieee.org/document/9733503"/>
              </a:rPr>
              <a:t> </a:t>
            </a:r>
          </a:p>
          <a:p>
            <a:pPr algn="l">
              <a:lnSpc>
                <a:spcPts val="3456"/>
              </a:lnSpc>
            </a:pPr>
            <a:r>
              <a:rPr lang="en-US" sz="1920">
                <a:solidFill>
                  <a:srgbClr val="000000"/>
                </a:solidFill>
                <a:latin typeface="Times New Roman"/>
                <a:ea typeface="Times New Roman"/>
                <a:cs typeface="Times New Roman"/>
                <a:sym typeface="Times New Roman"/>
              </a:rPr>
              <a:t>[8] Jelena Caiko, Antons Patlins, Arapov Nurlan, Vladimir Protsenko [2020]. Video-conference Communication Platform Based on WebRTC Online meetings . </a:t>
            </a:r>
            <a:r>
              <a:rPr lang="en-US" sz="1920">
                <a:solidFill>
                  <a:srgbClr val="000000"/>
                </a:solidFill>
                <a:latin typeface="Times New Roman Italics"/>
                <a:ea typeface="Times New Roman Italics"/>
                <a:cs typeface="Times New Roman Italics"/>
                <a:sym typeface="Times New Roman Italics"/>
              </a:rPr>
              <a:t>Sciencedirect</a:t>
            </a:r>
            <a:r>
              <a:rPr lang="en-US" sz="1920">
                <a:solidFill>
                  <a:srgbClr val="000000"/>
                </a:solidFill>
                <a:latin typeface="Times New Roman"/>
                <a:ea typeface="Times New Roman"/>
                <a:cs typeface="Times New Roman"/>
                <a:sym typeface="Times New Roman"/>
              </a:rPr>
              <a:t>,  https://ieeexplore.ieee.org/</a:t>
            </a:r>
            <a:r>
              <a:rPr lang="en-US" sz="1920" u="sng">
                <a:solidFill>
                  <a:srgbClr val="0000FF"/>
                </a:solidFill>
                <a:latin typeface="Times New Roman"/>
                <a:ea typeface="Times New Roman"/>
                <a:cs typeface="Times New Roman"/>
                <a:sym typeface="Times New Roman"/>
              </a:rPr>
              <a:t>document/9316605,</a:t>
            </a:r>
            <a:r>
              <a:rPr lang="en-US" sz="1920">
                <a:solidFill>
                  <a:srgbClr val="000000"/>
                </a:solidFill>
                <a:latin typeface="Times New Roman"/>
                <a:ea typeface="Times New Roman"/>
                <a:cs typeface="Times New Roman"/>
                <a:sym typeface="Times New Roman"/>
              </a:rPr>
              <a:t>..</a:t>
            </a:r>
          </a:p>
          <a:p>
            <a:pPr algn="l">
              <a:lnSpc>
                <a:spcPts val="3456"/>
              </a:lnSpc>
            </a:pPr>
            <a:r>
              <a:rPr lang="en-US" sz="1920">
                <a:solidFill>
                  <a:srgbClr val="000000"/>
                </a:solidFill>
                <a:latin typeface="Times New Roman"/>
                <a:ea typeface="Times New Roman"/>
                <a:cs typeface="Times New Roman"/>
                <a:sym typeface="Times New Roman"/>
              </a:rPr>
              <a:t>[9] Aditya Trivedi, Niseant Chaubey [2014]. Analysis and Design of Decentralized Conferencing using Wi-Fi based on P2P Architecture.</a:t>
            </a:r>
            <a:r>
              <a:rPr lang="en-US" sz="1920">
                <a:solidFill>
                  <a:srgbClr val="000000"/>
                </a:solidFill>
                <a:latin typeface="Times New Roman Italics"/>
                <a:ea typeface="Times New Roman Italics"/>
                <a:cs typeface="Times New Roman Italics"/>
                <a:sym typeface="Times New Roman Italics"/>
              </a:rPr>
              <a:t>IEEE xplore,</a:t>
            </a:r>
            <a:r>
              <a:rPr lang="en-US" sz="1920">
                <a:solidFill>
                  <a:srgbClr val="000000"/>
                </a:solidFill>
                <a:latin typeface="Times New Roman"/>
                <a:ea typeface="Times New Roman"/>
                <a:cs typeface="Times New Roman"/>
                <a:sym typeface="Times New Roman"/>
              </a:rPr>
              <a:t> </a:t>
            </a:r>
            <a:r>
              <a:rPr lang="en-US" sz="1920" u="sng">
                <a:solidFill>
                  <a:srgbClr val="000000"/>
                </a:solidFill>
                <a:latin typeface="Times New Roman"/>
                <a:ea typeface="Times New Roman"/>
                <a:cs typeface="Times New Roman"/>
                <a:sym typeface="Times New Roman"/>
              </a:rPr>
              <a:t>https://ieeexplore.ieee.org/</a:t>
            </a:r>
            <a:r>
              <a:rPr lang="en-US" sz="1920" u="sng">
                <a:solidFill>
                  <a:srgbClr val="0000FF"/>
                </a:solidFill>
                <a:latin typeface="Times New Roman"/>
                <a:ea typeface="Times New Roman"/>
                <a:cs typeface="Times New Roman"/>
                <a:sym typeface="Times New Roman"/>
              </a:rPr>
              <a:t>document/7001498,..</a:t>
            </a:r>
          </a:p>
        </p:txBody>
      </p:sp>
      <p:sp>
        <p:nvSpPr>
          <p:cNvPr id="7" name="TextBox 7"/>
          <p:cNvSpPr txBox="1"/>
          <p:nvPr/>
        </p:nvSpPr>
        <p:spPr>
          <a:xfrm>
            <a:off x="579120" y="6879590"/>
            <a:ext cx="2092960" cy="190500"/>
          </a:xfrm>
          <a:prstGeom prst="rect">
            <a:avLst/>
          </a:prstGeom>
        </p:spPr>
        <p:txBody>
          <a:bodyPr lIns="0" tIns="0" rIns="0" bIns="0" rtlCol="0" anchor="t">
            <a:spAutoFit/>
          </a:bodyPr>
          <a:lstStyle/>
          <a:p>
            <a:pPr algn="l">
              <a:lnSpc>
                <a:spcPts val="1535"/>
              </a:lnSpc>
            </a:pPr>
            <a:r>
              <a:rPr lang="en-US" sz="1279" spc="11">
                <a:solidFill>
                  <a:srgbClr val="898989"/>
                </a:solidFill>
                <a:latin typeface="TT Rounds Condensed"/>
                <a:ea typeface="TT Rounds Condensed"/>
                <a:cs typeface="TT Rounds Condensed"/>
                <a:sym typeface="TT Rounds Condensed"/>
              </a:rPr>
              <a:t>04 Augest 2024</a:t>
            </a:r>
          </a:p>
        </p:txBody>
      </p:sp>
      <p:sp>
        <p:nvSpPr>
          <p:cNvPr id="8" name="TextBox 8"/>
          <p:cNvSpPr txBox="1"/>
          <p:nvPr/>
        </p:nvSpPr>
        <p:spPr>
          <a:xfrm>
            <a:off x="3423920" y="6879590"/>
            <a:ext cx="2905760" cy="190500"/>
          </a:xfrm>
          <a:prstGeom prst="rect">
            <a:avLst/>
          </a:prstGeom>
        </p:spPr>
        <p:txBody>
          <a:bodyPr lIns="0" tIns="0" rIns="0" bIns="0" rtlCol="0" anchor="t">
            <a:spAutoFit/>
          </a:bodyPr>
          <a:lstStyle/>
          <a:p>
            <a:pPr algn="ctr">
              <a:lnSpc>
                <a:spcPts val="1535"/>
              </a:lnSpc>
            </a:pPr>
            <a:r>
              <a:rPr lang="en-US" sz="1279" spc="11">
                <a:solidFill>
                  <a:srgbClr val="898989"/>
                </a:solidFill>
                <a:latin typeface="TT Rounds Condensed"/>
                <a:ea typeface="TT Rounds Condensed"/>
                <a:cs typeface="TT Rounds Condensed"/>
                <a:sym typeface="TT Rounds Condensed"/>
              </a:rPr>
              <a:t>School of Computing - CSE- BCT</a:t>
            </a:r>
          </a:p>
        </p:txBody>
      </p:sp>
      <p:sp>
        <p:nvSpPr>
          <p:cNvPr id="9" name="TextBox 9"/>
          <p:cNvSpPr txBox="1"/>
          <p:nvPr/>
        </p:nvSpPr>
        <p:spPr>
          <a:xfrm>
            <a:off x="9083596" y="6879590"/>
            <a:ext cx="90884" cy="190500"/>
          </a:xfrm>
          <a:prstGeom prst="rect">
            <a:avLst/>
          </a:prstGeom>
        </p:spPr>
        <p:txBody>
          <a:bodyPr lIns="0" tIns="0" rIns="0" bIns="0" rtlCol="0" anchor="t">
            <a:spAutoFit/>
          </a:bodyPr>
          <a:lstStyle/>
          <a:p>
            <a:pPr algn="r">
              <a:lnSpc>
                <a:spcPts val="1535"/>
              </a:lnSpc>
            </a:pPr>
            <a:r>
              <a:rPr lang="en-US" sz="1279" spc="11">
                <a:solidFill>
                  <a:srgbClr val="898989"/>
                </a:solidFill>
                <a:latin typeface="TT Rounds Condensed"/>
                <a:ea typeface="TT Rounds Condensed"/>
                <a:cs typeface="TT Rounds Condensed"/>
                <a:sym typeface="TT Rounds Condensed"/>
              </a:rPr>
              <a:t>8</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5323" y="149013"/>
            <a:ext cx="9211733" cy="7017173"/>
            <a:chOff x="0" y="0"/>
            <a:chExt cx="12282311" cy="9356231"/>
          </a:xfrm>
        </p:grpSpPr>
        <p:sp>
          <p:nvSpPr>
            <p:cNvPr id="3" name="Freeform 3"/>
            <p:cNvSpPr/>
            <p:nvPr/>
          </p:nvSpPr>
          <p:spPr>
            <a:xfrm>
              <a:off x="0" y="0"/>
              <a:ext cx="12282297" cy="9356217"/>
            </a:xfrm>
            <a:custGeom>
              <a:avLst/>
              <a:gdLst/>
              <a:ahLst/>
              <a:cxnLst/>
              <a:rect l="l" t="t" r="r" b="b"/>
              <a:pathLst>
                <a:path w="12282297" h="935621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385D8A"/>
            </a:solidFill>
          </p:spPr>
        </p:sp>
      </p:grpSp>
      <p:sp>
        <p:nvSpPr>
          <p:cNvPr id="4" name="AutoShape 4"/>
          <p:cNvSpPr/>
          <p:nvPr/>
        </p:nvSpPr>
        <p:spPr>
          <a:xfrm rot="10743">
            <a:off x="305300" y="1291802"/>
            <a:ext cx="9211778" cy="0"/>
          </a:xfrm>
          <a:prstGeom prst="line">
            <a:avLst/>
          </a:prstGeom>
          <a:ln w="19050" cap="rnd">
            <a:solidFill>
              <a:srgbClr val="1F497D"/>
            </a:solidFill>
            <a:prstDash val="solid"/>
            <a:headEnd type="none" w="sm" len="sm"/>
            <a:tailEnd type="none" w="sm" len="sm"/>
          </a:ln>
        </p:spPr>
      </p:sp>
      <p:sp>
        <p:nvSpPr>
          <p:cNvPr id="5" name="TextBox 5"/>
          <p:cNvSpPr txBox="1"/>
          <p:nvPr/>
        </p:nvSpPr>
        <p:spPr>
          <a:xfrm>
            <a:off x="305323" y="151765"/>
            <a:ext cx="8595360" cy="1194435"/>
          </a:xfrm>
          <a:prstGeom prst="rect">
            <a:avLst/>
          </a:prstGeom>
        </p:spPr>
        <p:txBody>
          <a:bodyPr lIns="0" tIns="0" rIns="0" bIns="0" rtlCol="0" anchor="t">
            <a:spAutoFit/>
          </a:bodyPr>
          <a:lstStyle/>
          <a:p>
            <a:pPr algn="ctr">
              <a:lnSpc>
                <a:spcPts val="3840"/>
              </a:lnSpc>
            </a:pPr>
            <a:r>
              <a:rPr lang="en-US" sz="3200">
                <a:solidFill>
                  <a:srgbClr val="000000"/>
                </a:solidFill>
                <a:latin typeface="Times New Roman Bold"/>
                <a:ea typeface="Times New Roman Bold"/>
                <a:cs typeface="Times New Roman Bold"/>
                <a:sym typeface="Times New Roman Bold"/>
              </a:rPr>
              <a:t>LITERATURE SURVEY</a:t>
            </a:r>
          </a:p>
        </p:txBody>
      </p:sp>
      <p:sp>
        <p:nvSpPr>
          <p:cNvPr id="6" name="TextBox 6"/>
          <p:cNvSpPr txBox="1"/>
          <p:nvPr/>
        </p:nvSpPr>
        <p:spPr>
          <a:xfrm>
            <a:off x="471486" y="1395549"/>
            <a:ext cx="8879407" cy="1320546"/>
          </a:xfrm>
          <a:prstGeom prst="rect">
            <a:avLst/>
          </a:prstGeom>
        </p:spPr>
        <p:txBody>
          <a:bodyPr lIns="0" tIns="0" rIns="0" bIns="0" rtlCol="0" anchor="t">
            <a:spAutoFit/>
          </a:bodyPr>
          <a:lstStyle/>
          <a:p>
            <a:pPr algn="l">
              <a:lnSpc>
                <a:spcPts val="3456"/>
              </a:lnSpc>
            </a:pPr>
            <a:r>
              <a:rPr lang="en-US" sz="1920">
                <a:solidFill>
                  <a:srgbClr val="000000"/>
                </a:solidFill>
                <a:latin typeface="Times New Roman"/>
                <a:ea typeface="Times New Roman"/>
                <a:cs typeface="Times New Roman"/>
                <a:sym typeface="Times New Roman"/>
              </a:rPr>
              <a:t>[10] MouradAMAD, Zahir HADDAD, Lachemi KHENOUS, KamalKABYL[2019].</a:t>
            </a:r>
          </a:p>
          <a:p>
            <a:pPr algn="l">
              <a:lnSpc>
                <a:spcPts val="3456"/>
              </a:lnSpc>
            </a:pPr>
            <a:r>
              <a:rPr lang="en-US" sz="1920">
                <a:solidFill>
                  <a:srgbClr val="000000"/>
                </a:solidFill>
                <a:latin typeface="Times New Roman"/>
                <a:ea typeface="Times New Roman"/>
                <a:cs typeface="Times New Roman"/>
                <a:sym typeface="Times New Roman"/>
              </a:rPr>
              <a:t>A Scalable based Multicast Model for P2P Conferencing Applications. IEEE xplore,</a:t>
            </a:r>
          </a:p>
          <a:p>
            <a:pPr algn="l">
              <a:lnSpc>
                <a:spcPts val="3456"/>
              </a:lnSpc>
            </a:pPr>
            <a:r>
              <a:rPr lang="en-US" sz="1920" u="sng">
                <a:solidFill>
                  <a:srgbClr val="000000"/>
                </a:solidFill>
                <a:latin typeface="Times New Roman"/>
                <a:ea typeface="Times New Roman"/>
                <a:cs typeface="Times New Roman"/>
                <a:sym typeface="Times New Roman"/>
              </a:rPr>
              <a:t>https://ieeexplore.ieee.org/</a:t>
            </a:r>
            <a:r>
              <a:rPr lang="en-US" sz="1920" u="sng">
                <a:solidFill>
                  <a:srgbClr val="0000FF"/>
                </a:solidFill>
                <a:latin typeface="Times New Roman"/>
                <a:ea typeface="Times New Roman"/>
                <a:cs typeface="Times New Roman"/>
                <a:sym typeface="Times New Roman"/>
              </a:rPr>
              <a:t>document/5345609</a:t>
            </a:r>
          </a:p>
        </p:txBody>
      </p:sp>
      <p:sp>
        <p:nvSpPr>
          <p:cNvPr id="7" name="TextBox 7"/>
          <p:cNvSpPr txBox="1"/>
          <p:nvPr/>
        </p:nvSpPr>
        <p:spPr>
          <a:xfrm>
            <a:off x="579120" y="6879590"/>
            <a:ext cx="2092960" cy="190500"/>
          </a:xfrm>
          <a:prstGeom prst="rect">
            <a:avLst/>
          </a:prstGeom>
        </p:spPr>
        <p:txBody>
          <a:bodyPr lIns="0" tIns="0" rIns="0" bIns="0" rtlCol="0" anchor="t">
            <a:spAutoFit/>
          </a:bodyPr>
          <a:lstStyle/>
          <a:p>
            <a:pPr algn="l">
              <a:lnSpc>
                <a:spcPts val="1535"/>
              </a:lnSpc>
            </a:pPr>
            <a:r>
              <a:rPr lang="en-US" sz="1279" spc="11">
                <a:solidFill>
                  <a:srgbClr val="898989"/>
                </a:solidFill>
                <a:latin typeface="TT Rounds Condensed"/>
                <a:ea typeface="TT Rounds Condensed"/>
                <a:cs typeface="TT Rounds Condensed"/>
                <a:sym typeface="TT Rounds Condensed"/>
              </a:rPr>
              <a:t>04 Augest 2024</a:t>
            </a:r>
          </a:p>
        </p:txBody>
      </p:sp>
      <p:sp>
        <p:nvSpPr>
          <p:cNvPr id="8" name="TextBox 8"/>
          <p:cNvSpPr txBox="1"/>
          <p:nvPr/>
        </p:nvSpPr>
        <p:spPr>
          <a:xfrm>
            <a:off x="3423920" y="6879590"/>
            <a:ext cx="2905760" cy="190500"/>
          </a:xfrm>
          <a:prstGeom prst="rect">
            <a:avLst/>
          </a:prstGeom>
        </p:spPr>
        <p:txBody>
          <a:bodyPr lIns="0" tIns="0" rIns="0" bIns="0" rtlCol="0" anchor="t">
            <a:spAutoFit/>
          </a:bodyPr>
          <a:lstStyle/>
          <a:p>
            <a:pPr algn="ctr">
              <a:lnSpc>
                <a:spcPts val="1535"/>
              </a:lnSpc>
            </a:pPr>
            <a:r>
              <a:rPr lang="en-US" sz="1279" spc="11">
                <a:solidFill>
                  <a:srgbClr val="898989"/>
                </a:solidFill>
                <a:latin typeface="TT Rounds Condensed"/>
                <a:ea typeface="TT Rounds Condensed"/>
                <a:cs typeface="TT Rounds Condensed"/>
                <a:sym typeface="TT Rounds Condensed"/>
              </a:rPr>
              <a:t>School of Computing - CSE- BCT</a:t>
            </a:r>
          </a:p>
        </p:txBody>
      </p:sp>
      <p:sp>
        <p:nvSpPr>
          <p:cNvPr id="9" name="TextBox 9"/>
          <p:cNvSpPr txBox="1"/>
          <p:nvPr/>
        </p:nvSpPr>
        <p:spPr>
          <a:xfrm>
            <a:off x="7081520" y="6879590"/>
            <a:ext cx="2092960" cy="190500"/>
          </a:xfrm>
          <a:prstGeom prst="rect">
            <a:avLst/>
          </a:prstGeom>
        </p:spPr>
        <p:txBody>
          <a:bodyPr lIns="0" tIns="0" rIns="0" bIns="0" rtlCol="0" anchor="t">
            <a:spAutoFit/>
          </a:bodyPr>
          <a:lstStyle/>
          <a:p>
            <a:pPr algn="r">
              <a:lnSpc>
                <a:spcPts val="1535"/>
              </a:lnSpc>
            </a:pPr>
            <a:r>
              <a:rPr lang="en-US" sz="1279" spc="11">
                <a:solidFill>
                  <a:srgbClr val="898989"/>
                </a:solidFill>
                <a:latin typeface="TT Rounds Condensed"/>
                <a:ea typeface="TT Rounds Condensed"/>
                <a:cs typeface="TT Rounds Condensed"/>
                <a:sym typeface="TT Rounds Condensed"/>
              </a:rPr>
              <a:t>9</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5323" y="175406"/>
            <a:ext cx="9211733" cy="7017173"/>
            <a:chOff x="0" y="0"/>
            <a:chExt cx="12282311" cy="9356231"/>
          </a:xfrm>
        </p:grpSpPr>
        <p:sp>
          <p:nvSpPr>
            <p:cNvPr id="3" name="Freeform 3"/>
            <p:cNvSpPr/>
            <p:nvPr/>
          </p:nvSpPr>
          <p:spPr>
            <a:xfrm>
              <a:off x="0" y="0"/>
              <a:ext cx="12282297" cy="9356217"/>
            </a:xfrm>
            <a:custGeom>
              <a:avLst/>
              <a:gdLst/>
              <a:ahLst/>
              <a:cxnLst/>
              <a:rect l="l" t="t" r="r" b="b"/>
              <a:pathLst>
                <a:path w="12282297" h="935621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385D8A"/>
            </a:solidFill>
          </p:spPr>
        </p:sp>
      </p:grpSp>
      <p:sp>
        <p:nvSpPr>
          <p:cNvPr id="4" name="AutoShape 4"/>
          <p:cNvSpPr/>
          <p:nvPr/>
        </p:nvSpPr>
        <p:spPr>
          <a:xfrm rot="10743">
            <a:off x="305300" y="1291802"/>
            <a:ext cx="9211778" cy="0"/>
          </a:xfrm>
          <a:prstGeom prst="line">
            <a:avLst/>
          </a:prstGeom>
          <a:ln w="19050" cap="rnd">
            <a:solidFill>
              <a:srgbClr val="1F497D"/>
            </a:solidFill>
            <a:prstDash val="solid"/>
            <a:headEnd type="none" w="sm" len="sm"/>
            <a:tailEnd type="none" w="sm" len="sm"/>
          </a:ln>
        </p:spPr>
      </p:sp>
      <p:sp>
        <p:nvSpPr>
          <p:cNvPr id="5" name="TextBox 5"/>
          <p:cNvSpPr txBox="1"/>
          <p:nvPr/>
        </p:nvSpPr>
        <p:spPr>
          <a:xfrm>
            <a:off x="410309" y="222885"/>
            <a:ext cx="8595360" cy="1194435"/>
          </a:xfrm>
          <a:prstGeom prst="rect">
            <a:avLst/>
          </a:prstGeom>
        </p:spPr>
        <p:txBody>
          <a:bodyPr lIns="0" tIns="0" rIns="0" bIns="0" rtlCol="0" anchor="t">
            <a:spAutoFit/>
          </a:bodyPr>
          <a:lstStyle/>
          <a:p>
            <a:pPr algn="ctr">
              <a:lnSpc>
                <a:spcPts val="3840"/>
              </a:lnSpc>
            </a:pPr>
            <a:r>
              <a:rPr lang="en-US" sz="3200">
                <a:solidFill>
                  <a:srgbClr val="000000"/>
                </a:solidFill>
                <a:latin typeface="Times New Roman Bold"/>
                <a:ea typeface="Times New Roman Bold"/>
                <a:cs typeface="Times New Roman Bold"/>
                <a:sym typeface="Times New Roman Bold"/>
              </a:rPr>
              <a:t>INFERENCES FROM LITERATURE SURVEY</a:t>
            </a:r>
          </a:p>
        </p:txBody>
      </p:sp>
      <p:sp>
        <p:nvSpPr>
          <p:cNvPr id="6" name="TextBox 6"/>
          <p:cNvSpPr txBox="1"/>
          <p:nvPr/>
        </p:nvSpPr>
        <p:spPr>
          <a:xfrm>
            <a:off x="579120" y="6879590"/>
            <a:ext cx="2092960" cy="190500"/>
          </a:xfrm>
          <a:prstGeom prst="rect">
            <a:avLst/>
          </a:prstGeom>
        </p:spPr>
        <p:txBody>
          <a:bodyPr lIns="0" tIns="0" rIns="0" bIns="0" rtlCol="0" anchor="t">
            <a:spAutoFit/>
          </a:bodyPr>
          <a:lstStyle/>
          <a:p>
            <a:pPr algn="l">
              <a:lnSpc>
                <a:spcPts val="1535"/>
              </a:lnSpc>
            </a:pPr>
            <a:r>
              <a:rPr lang="en-US" sz="1279" spc="11">
                <a:solidFill>
                  <a:srgbClr val="898989"/>
                </a:solidFill>
                <a:latin typeface="TT Rounds Condensed"/>
                <a:ea typeface="TT Rounds Condensed"/>
                <a:cs typeface="TT Rounds Condensed"/>
                <a:sym typeface="TT Rounds Condensed"/>
              </a:rPr>
              <a:t>04 Augest 2024</a:t>
            </a:r>
          </a:p>
        </p:txBody>
      </p:sp>
      <p:sp>
        <p:nvSpPr>
          <p:cNvPr id="7" name="TextBox 7"/>
          <p:cNvSpPr txBox="1"/>
          <p:nvPr/>
        </p:nvSpPr>
        <p:spPr>
          <a:xfrm>
            <a:off x="3423920" y="6879590"/>
            <a:ext cx="2905760" cy="190500"/>
          </a:xfrm>
          <a:prstGeom prst="rect">
            <a:avLst/>
          </a:prstGeom>
        </p:spPr>
        <p:txBody>
          <a:bodyPr lIns="0" tIns="0" rIns="0" bIns="0" rtlCol="0" anchor="t">
            <a:spAutoFit/>
          </a:bodyPr>
          <a:lstStyle/>
          <a:p>
            <a:pPr algn="ctr">
              <a:lnSpc>
                <a:spcPts val="1535"/>
              </a:lnSpc>
            </a:pPr>
            <a:r>
              <a:rPr lang="en-US" sz="1279" spc="11">
                <a:solidFill>
                  <a:srgbClr val="898989"/>
                </a:solidFill>
                <a:latin typeface="TT Rounds Condensed"/>
                <a:ea typeface="TT Rounds Condensed"/>
                <a:cs typeface="TT Rounds Condensed"/>
                <a:sym typeface="TT Rounds Condensed"/>
              </a:rPr>
              <a:t>School of Computing - CSE- BCT</a:t>
            </a:r>
          </a:p>
        </p:txBody>
      </p:sp>
      <p:sp>
        <p:nvSpPr>
          <p:cNvPr id="8" name="TextBox 8"/>
          <p:cNvSpPr txBox="1"/>
          <p:nvPr/>
        </p:nvSpPr>
        <p:spPr>
          <a:xfrm>
            <a:off x="7081520" y="6879590"/>
            <a:ext cx="2092960" cy="190500"/>
          </a:xfrm>
          <a:prstGeom prst="rect">
            <a:avLst/>
          </a:prstGeom>
        </p:spPr>
        <p:txBody>
          <a:bodyPr lIns="0" tIns="0" rIns="0" bIns="0" rtlCol="0" anchor="t">
            <a:spAutoFit/>
          </a:bodyPr>
          <a:lstStyle/>
          <a:p>
            <a:pPr algn="r">
              <a:lnSpc>
                <a:spcPts val="1535"/>
              </a:lnSpc>
            </a:pPr>
            <a:r>
              <a:rPr lang="en-US" sz="1279" spc="11">
                <a:solidFill>
                  <a:srgbClr val="898989"/>
                </a:solidFill>
                <a:latin typeface="TT Rounds Condensed"/>
                <a:ea typeface="TT Rounds Condensed"/>
                <a:cs typeface="TT Rounds Condensed"/>
                <a:sym typeface="TT Rounds Condensed"/>
              </a:rPr>
              <a:t>10</a:t>
            </a:r>
          </a:p>
        </p:txBody>
      </p:sp>
      <p:graphicFrame>
        <p:nvGraphicFramePr>
          <p:cNvPr id="9" name="Table 9"/>
          <p:cNvGraphicFramePr>
            <a:graphicFrameLocks noGrp="1"/>
          </p:cNvGraphicFramePr>
          <p:nvPr/>
        </p:nvGraphicFramePr>
        <p:xfrm>
          <a:off x="623669" y="1510068"/>
          <a:ext cx="8575040" cy="4967288"/>
        </p:xfrm>
        <a:graphic>
          <a:graphicData uri="http://schemas.openxmlformats.org/drawingml/2006/table">
            <a:tbl>
              <a:tblPr/>
              <a:tblGrid>
                <a:gridCol w="1765331">
                  <a:extLst>
                    <a:ext uri="{9D8B030D-6E8A-4147-A177-3AD203B41FA5}">
                      <a16:colId xmlns:a16="http://schemas.microsoft.com/office/drawing/2014/main" val="20000"/>
                    </a:ext>
                  </a:extLst>
                </a:gridCol>
                <a:gridCol w="1645454">
                  <a:extLst>
                    <a:ext uri="{9D8B030D-6E8A-4147-A177-3AD203B41FA5}">
                      <a16:colId xmlns:a16="http://schemas.microsoft.com/office/drawing/2014/main" val="20001"/>
                    </a:ext>
                  </a:extLst>
                </a:gridCol>
                <a:gridCol w="2632470">
                  <a:extLst>
                    <a:ext uri="{9D8B030D-6E8A-4147-A177-3AD203B41FA5}">
                      <a16:colId xmlns:a16="http://schemas.microsoft.com/office/drawing/2014/main" val="20002"/>
                    </a:ext>
                  </a:extLst>
                </a:gridCol>
                <a:gridCol w="2531786">
                  <a:extLst>
                    <a:ext uri="{9D8B030D-6E8A-4147-A177-3AD203B41FA5}">
                      <a16:colId xmlns:a16="http://schemas.microsoft.com/office/drawing/2014/main" val="20003"/>
                    </a:ext>
                  </a:extLst>
                </a:gridCol>
              </a:tblGrid>
              <a:tr h="848539">
                <a:tc>
                  <a:txBody>
                    <a:bodyPr/>
                    <a:lstStyle/>
                    <a:p>
                      <a:pPr algn="ctr">
                        <a:lnSpc>
                          <a:spcPts val="2304"/>
                        </a:lnSpc>
                        <a:defRPr/>
                      </a:pPr>
                      <a:r>
                        <a:rPr lang="en-US" sz="1920">
                          <a:solidFill>
                            <a:srgbClr val="000000"/>
                          </a:solidFill>
                          <a:latin typeface="Times New Roman Bold"/>
                          <a:ea typeface="Times New Roman Bold"/>
                          <a:cs typeface="Times New Roman Bold"/>
                          <a:sym typeface="Times New Roman Bold"/>
                        </a:rPr>
                        <a:t>Author &amp; Journal name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2304"/>
                        </a:lnSpc>
                        <a:defRPr/>
                      </a:pPr>
                      <a:r>
                        <a:rPr lang="en-US" sz="1920">
                          <a:solidFill>
                            <a:srgbClr val="000000"/>
                          </a:solidFill>
                          <a:latin typeface="Times New Roman Bold"/>
                          <a:ea typeface="Times New Roman Bold"/>
                          <a:cs typeface="Times New Roman Bold"/>
                          <a:sym typeface="Times New Roman Bold"/>
                        </a:rPr>
                        <a:t>Title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2304"/>
                        </a:lnSpc>
                        <a:defRPr/>
                      </a:pPr>
                      <a:r>
                        <a:rPr lang="en-US" sz="1920">
                          <a:solidFill>
                            <a:srgbClr val="000000"/>
                          </a:solidFill>
                          <a:latin typeface="Times New Roman Bold"/>
                          <a:ea typeface="Times New Roman Bold"/>
                          <a:cs typeface="Times New Roman Bold"/>
                          <a:sym typeface="Times New Roman Bold"/>
                        </a:rPr>
                        <a:t>Existing techniques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2304"/>
                        </a:lnSpc>
                        <a:defRPr/>
                      </a:pPr>
                      <a:r>
                        <a:rPr lang="en-US" sz="1920">
                          <a:solidFill>
                            <a:srgbClr val="000000"/>
                          </a:solidFill>
                          <a:latin typeface="Times New Roman Bold"/>
                          <a:ea typeface="Times New Roman Bold"/>
                          <a:cs typeface="Times New Roman Bold"/>
                          <a:sym typeface="Times New Roman Bold"/>
                        </a:rPr>
                        <a:t>Drawbacks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154716">
                <a:tc>
                  <a:txBody>
                    <a:bodyPr/>
                    <a:lstStyle/>
                    <a:p>
                      <a:pPr algn="l">
                        <a:lnSpc>
                          <a:spcPts val="1544"/>
                        </a:lnSpc>
                        <a:defRPr/>
                      </a:pPr>
                      <a:r>
                        <a:rPr lang="en-US" sz="1286">
                          <a:solidFill>
                            <a:srgbClr val="000000"/>
                          </a:solidFill>
                          <a:latin typeface="Times New Roman"/>
                          <a:ea typeface="Times New Roman"/>
                          <a:cs typeface="Times New Roman"/>
                          <a:sym typeface="Times New Roman"/>
                        </a:rPr>
                        <a:t>I.  Jingren Wei, Shaileshh Bojja Venkatakrishnan</a:t>
                      </a:r>
                      <a:endParaRPr lang="en-US" sz="1100"/>
                    </a:p>
                    <a:p>
                      <a:pPr algn="l">
                        <a:lnSpc>
                          <a:spcPts val="1544"/>
                        </a:lnSpc>
                      </a:pPr>
                      <a:r>
                        <a:rPr lang="en-US" sz="1286">
                          <a:solidFill>
                            <a:srgbClr val="000000"/>
                          </a:solidFill>
                          <a:latin typeface="Times New Roman"/>
                          <a:ea typeface="Times New Roman"/>
                          <a:cs typeface="Times New Roman"/>
                          <a:sym typeface="Times New Roman"/>
                        </a:rPr>
                        <a:t>(2023)</a:t>
                      </a:r>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544"/>
                        </a:lnSpc>
                        <a:defRPr/>
                      </a:pPr>
                      <a:r>
                        <a:rPr lang="en-US" sz="1286">
                          <a:solidFill>
                            <a:srgbClr val="000000"/>
                          </a:solidFill>
                          <a:latin typeface="Times New Roman"/>
                          <a:ea typeface="Times New Roman"/>
                          <a:cs typeface="Times New Roman"/>
                          <a:sym typeface="Times New Roman"/>
                        </a:rPr>
                        <a:t>DecVi: Adaptive Video Conferencing on Open Peer-to-Peer Networks.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just">
                        <a:lnSpc>
                          <a:spcPts val="1544"/>
                        </a:lnSpc>
                        <a:defRPr/>
                      </a:pPr>
                      <a:r>
                        <a:rPr lang="en-US" sz="1286">
                          <a:solidFill>
                            <a:srgbClr val="000000"/>
                          </a:solidFill>
                          <a:latin typeface="Times New Roman"/>
                          <a:ea typeface="Times New Roman"/>
                          <a:cs typeface="Times New Roman"/>
                          <a:sym typeface="Times New Roman"/>
                        </a:rPr>
                        <a:t>DecVi improves reliability but introduces </a:t>
                      </a:r>
                      <a:r>
                        <a:rPr lang="en-US" sz="1286">
                          <a:solidFill>
                            <a:srgbClr val="000000"/>
                          </a:solidFill>
                          <a:latin typeface="Times New Roman Bold"/>
                          <a:ea typeface="Times New Roman Bold"/>
                          <a:cs typeface="Times New Roman Bold"/>
                          <a:sym typeface="Times New Roman Bold"/>
                        </a:rPr>
                        <a:t>security risks</a:t>
                      </a:r>
                      <a:r>
                        <a:rPr lang="en-US" sz="1286">
                          <a:solidFill>
                            <a:srgbClr val="000000"/>
                          </a:solidFill>
                          <a:latin typeface="Times New Roman"/>
                          <a:ea typeface="Times New Roman"/>
                          <a:cs typeface="Times New Roman"/>
                          <a:sym typeface="Times New Roman"/>
                        </a:rPr>
                        <a:t> from server openness and complexity due to limited global knowledge and lack of cooperation.</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just">
                        <a:lnSpc>
                          <a:spcPts val="1544"/>
                        </a:lnSpc>
                        <a:defRPr/>
                      </a:pPr>
                      <a:r>
                        <a:rPr lang="en-US" sz="1286">
                          <a:solidFill>
                            <a:srgbClr val="000000"/>
                          </a:solidFill>
                          <a:latin typeface="Times New Roman"/>
                          <a:ea typeface="Times New Roman"/>
                          <a:cs typeface="Times New Roman"/>
                          <a:sym typeface="Times New Roman"/>
                        </a:rPr>
                        <a:t>DecVi, a decentralized video conferencing system, faces challenges such as implementation complexity, scalability issues, latency variability, security vulnerabilities, and bandwidth constraints, which can affect user experience and network performance.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64033">
                <a:tc>
                  <a:txBody>
                    <a:bodyPr/>
                    <a:lstStyle/>
                    <a:p>
                      <a:pPr algn="l">
                        <a:lnSpc>
                          <a:spcPts val="1544"/>
                        </a:lnSpc>
                        <a:defRPr/>
                      </a:pPr>
                      <a:r>
                        <a:rPr lang="en-US" sz="1286">
                          <a:solidFill>
                            <a:srgbClr val="000000"/>
                          </a:solidFill>
                          <a:latin typeface="Times New Roman"/>
                          <a:ea typeface="Times New Roman"/>
                          <a:cs typeface="Times New Roman"/>
                          <a:sym typeface="Times New Roman"/>
                        </a:rPr>
                        <a:t>2. Ganesh Vishnu Parbat, Altaz Altaf Daruwala, Omkar Vinay Joshi, Aman Sanjay Singh, Prof.Dr. K. C. Nalavade [2021]</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544"/>
                        </a:lnSpc>
                        <a:defRPr/>
                      </a:pPr>
                      <a:r>
                        <a:rPr lang="en-US" sz="1286">
                          <a:solidFill>
                            <a:srgbClr val="000000"/>
                          </a:solidFill>
                          <a:latin typeface="Times New Roman"/>
                          <a:ea typeface="Times New Roman"/>
                          <a:cs typeface="Times New Roman"/>
                          <a:sym typeface="Times New Roman"/>
                        </a:rPr>
                        <a:t>A REVIEW OF MYFRAMES –VIDEO CONFERENCING WEB APPLICATION USING WEBRTC</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just">
                        <a:lnSpc>
                          <a:spcPts val="1544"/>
                        </a:lnSpc>
                        <a:defRPr/>
                      </a:pPr>
                      <a:r>
                        <a:rPr lang="en-US" sz="1286">
                          <a:solidFill>
                            <a:srgbClr val="000000"/>
                          </a:solidFill>
                          <a:latin typeface="Times New Roman"/>
                          <a:ea typeface="Times New Roman"/>
                          <a:cs typeface="Times New Roman"/>
                          <a:sym typeface="Times New Roman"/>
                        </a:rPr>
                        <a:t>Despite WebRTC improvements, challenges include integration complexity, scalability issues, high bandwidth and latency requirements, potential security vulnerabilities, and significant resource consumption, which can affect performance across various devices and systems.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just">
                        <a:lnSpc>
                          <a:spcPts val="1544"/>
                        </a:lnSpc>
                        <a:defRPr/>
                      </a:pPr>
                      <a:r>
                        <a:rPr lang="en-US" sz="1286">
                          <a:solidFill>
                            <a:srgbClr val="000000"/>
                          </a:solidFill>
                          <a:latin typeface="Times New Roman"/>
                          <a:ea typeface="Times New Roman"/>
                          <a:cs typeface="Times New Roman"/>
                          <a:sym typeface="Times New Roman"/>
                        </a:rPr>
                        <a:t>MYFRAMES, using WebRTC for video conferencing, faces drawbacks such as signaling server complexity, security vulnerabilities, bandwidth management issues, browser compatibility problems, and scalability challenges​ (</a:t>
                      </a:r>
                      <a:r>
                        <a:rPr lang="en-US" sz="1286" u="sng">
                          <a:solidFill>
                            <a:srgbClr val="000000"/>
                          </a:solidFill>
                          <a:latin typeface="Times New Roman"/>
                          <a:ea typeface="Times New Roman"/>
                          <a:cs typeface="Times New Roman"/>
                          <a:sym typeface="Times New Roman"/>
                          <a:hlinkClick r:id="rId2" tooltip="https://stackoverflow.com/questions/45884433/what-are-the-pros-and-cons-of-implementing-webrtc"/>
                        </a:rPr>
                        <a:t>Stack Overflow</a:t>
                      </a:r>
                      <a:r>
                        <a:rPr lang="en-US" sz="1286">
                          <a:solidFill>
                            <a:srgbClr val="000000"/>
                          </a:solidFill>
                          <a:latin typeface="Times New Roman"/>
                          <a:ea typeface="Times New Roman"/>
                          <a:cs typeface="Times New Roman"/>
                          <a:sym typeface="Times New Roman"/>
                        </a:rPr>
                        <a:t>)​​ (</a:t>
                      </a:r>
                      <a:r>
                        <a:rPr lang="en-US" sz="1286" u="sng">
                          <a:solidFill>
                            <a:srgbClr val="000000"/>
                          </a:solidFill>
                          <a:latin typeface="Times New Roman"/>
                          <a:ea typeface="Times New Roman"/>
                          <a:cs typeface="Times New Roman"/>
                          <a:sym typeface="Times New Roman"/>
                          <a:hlinkClick r:id="rId3" tooltip="https://stackoverflow.com/questions/28514212/how-to-implement-video-conferencing-feature-inside-a-website-using-webrtc"/>
                        </a:rPr>
                        <a:t>Stack Overflow</a:t>
                      </a:r>
                      <a:r>
                        <a:rPr lang="en-US" sz="1286">
                          <a:solidFill>
                            <a:srgbClr val="000000"/>
                          </a:solidFill>
                          <a:latin typeface="Times New Roman"/>
                          <a:ea typeface="Times New Roman"/>
                          <a:cs typeface="Times New Roman"/>
                          <a:sym typeface="Times New Roman"/>
                        </a:rPr>
                        <a:t>)​.</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2812</Words>
  <Application>Microsoft Office PowerPoint</Application>
  <PresentationFormat>Custom</PresentationFormat>
  <Paragraphs>281</Paragraphs>
  <Slides>24</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TT Rounds Condensed Bold</vt:lpstr>
      <vt:lpstr>Calibri</vt:lpstr>
      <vt:lpstr>Times New Roman Bold</vt:lpstr>
      <vt:lpstr>TT Rounds Condensed</vt:lpstr>
      <vt:lpstr>Canva Sans</vt:lpstr>
      <vt:lpstr>Arial Bold</vt:lpstr>
      <vt:lpstr>Times New Roman Italics</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CSEspl- SAMPLE PPT_PROJECT PHASE I MODEL REVIEW_JULY 2024_AIR_BCT_IOT_CS.pptx</dc:title>
  <dc:creator>User</dc:creator>
  <cp:lastModifiedBy>User</cp:lastModifiedBy>
  <cp:revision>3</cp:revision>
  <dcterms:created xsi:type="dcterms:W3CDTF">2006-08-16T00:00:00Z</dcterms:created>
  <dcterms:modified xsi:type="dcterms:W3CDTF">2024-08-04T16:48:40Z</dcterms:modified>
  <dc:identifier>DAGMzJmafiM</dc:identifier>
</cp:coreProperties>
</file>