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D0F080-D124-4318-A120-75C8D907F17C}"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D0F080-D124-4318-A120-75C8D907F17C}"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D0F080-D124-4318-A120-75C8D907F17C}"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D0F080-D124-4318-A120-75C8D907F17C}"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D0F080-D124-4318-A120-75C8D907F17C}"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D0F080-D124-4318-A120-75C8D907F17C}"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D0F080-D124-4318-A120-75C8D907F17C}"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D0F080-D124-4318-A120-75C8D907F17C}"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0F080-D124-4318-A120-75C8D907F17C}"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D0F080-D124-4318-A120-75C8D907F17C}"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D0F080-D124-4318-A120-75C8D907F17C}"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2CB7-E3F6-4650-A137-C694679D22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0F080-D124-4318-A120-75C8D907F17C}"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12CB7-E3F6-4650-A137-C694679D22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shot_17.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228600" y="228600"/>
            <a:ext cx="8458200" cy="6400800"/>
          </a:xfrm>
        </p:spPr>
        <p:txBody>
          <a:bodyPr/>
          <a:lstStyle/>
          <a:p>
            <a:pPr>
              <a:buNone/>
            </a:pPr>
            <a:r>
              <a:rPr lang="en-US" dirty="0" smtClean="0"/>
              <a:t>10. API and cloud</a:t>
            </a:r>
            <a:endParaRPr lang="en-US" dirty="0"/>
          </a:p>
        </p:txBody>
      </p:sp>
      <p:pic>
        <p:nvPicPr>
          <p:cNvPr id="4" name="Picture 3" descr="download.png"/>
          <p:cNvPicPr>
            <a:picLocks noChangeAspect="1"/>
          </p:cNvPicPr>
          <p:nvPr/>
        </p:nvPicPr>
        <p:blipFill>
          <a:blip r:embed="rId2"/>
          <a:stretch>
            <a:fillRect/>
          </a:stretch>
        </p:blipFill>
        <p:spPr>
          <a:xfrm>
            <a:off x="5638800" y="1066800"/>
            <a:ext cx="3505200" cy="1752600"/>
          </a:xfrm>
          <a:prstGeom prst="rect">
            <a:avLst/>
          </a:prstGeom>
        </p:spPr>
      </p:pic>
      <p:sp>
        <p:nvSpPr>
          <p:cNvPr id="7" name="Rectangle 6"/>
          <p:cNvSpPr/>
          <p:nvPr/>
        </p:nvSpPr>
        <p:spPr>
          <a:xfrm>
            <a:off x="228600" y="990600"/>
            <a:ext cx="5486400" cy="3416320"/>
          </a:xfrm>
          <a:prstGeom prst="rect">
            <a:avLst/>
          </a:prstGeom>
        </p:spPr>
        <p:txBody>
          <a:bodyPr wrap="square">
            <a:spAutoFit/>
          </a:bodyPr>
          <a:lstStyle/>
          <a:p>
            <a:r>
              <a:rPr lang="en-US" b="1" dirty="0" smtClean="0"/>
              <a:t>APIs (Application Programming Interfaces):</a:t>
            </a:r>
            <a:endParaRPr lang="en-US" dirty="0" smtClean="0"/>
          </a:p>
          <a:p>
            <a:r>
              <a:rPr lang="en-US" b="1" dirty="0" smtClean="0"/>
              <a:t>Function:</a:t>
            </a:r>
            <a:r>
              <a:rPr lang="en-US" dirty="0" smtClean="0"/>
              <a:t> APIs facilitate communication and data exchange between </a:t>
            </a:r>
            <a:r>
              <a:rPr lang="en-US" dirty="0" smtClean="0"/>
              <a:t>IOT </a:t>
            </a:r>
            <a:r>
              <a:rPr lang="en-US" dirty="0" smtClean="0"/>
              <a:t>devices and external applications or services. They allow devices to send data to the cloud and receive commands or information from the cloud platform.</a:t>
            </a:r>
          </a:p>
          <a:p>
            <a:r>
              <a:rPr lang="en-US" b="1" dirty="0" smtClean="0"/>
              <a:t>Use in Environmental Monitoring:</a:t>
            </a:r>
            <a:r>
              <a:rPr lang="en-US" dirty="0" smtClean="0"/>
              <a:t> APIs enable </a:t>
            </a:r>
            <a:r>
              <a:rPr lang="en-US" dirty="0" smtClean="0"/>
              <a:t>IOT </a:t>
            </a:r>
            <a:r>
              <a:rPr lang="en-US" dirty="0" smtClean="0"/>
              <a:t>devices (sensors and controllers) to transmit real-time data (such as temperature, humidity, and pollution levels) to cloud platforms for analysis and storage. They also allow external applications to retrieve this data, enabling monitoring, analysis, and decision-making.</a:t>
            </a:r>
            <a:endParaRPr lang="en-US" dirty="0"/>
          </a:p>
        </p:txBody>
      </p:sp>
      <p:sp>
        <p:nvSpPr>
          <p:cNvPr id="8" name="Rectangle 7"/>
          <p:cNvSpPr/>
          <p:nvPr/>
        </p:nvSpPr>
        <p:spPr>
          <a:xfrm>
            <a:off x="228600" y="4343400"/>
            <a:ext cx="8915400" cy="2308324"/>
          </a:xfrm>
          <a:prstGeom prst="rect">
            <a:avLst/>
          </a:prstGeom>
        </p:spPr>
        <p:txBody>
          <a:bodyPr wrap="square">
            <a:spAutoFit/>
          </a:bodyPr>
          <a:lstStyle/>
          <a:p>
            <a:r>
              <a:rPr lang="en-US" b="1" dirty="0" smtClean="0"/>
              <a:t>Cloud Platforms:</a:t>
            </a:r>
            <a:endParaRPr lang="en-US" dirty="0" smtClean="0"/>
          </a:p>
          <a:p>
            <a:r>
              <a:rPr lang="en-US" b="1" dirty="0" smtClean="0"/>
              <a:t>Function:</a:t>
            </a:r>
            <a:r>
              <a:rPr lang="en-US" dirty="0" smtClean="0"/>
              <a:t> Cloud platforms provide scalable, remote computing resources and storage over the internet. They process and store large volumes of data from </a:t>
            </a:r>
            <a:r>
              <a:rPr lang="en-US" dirty="0" smtClean="0"/>
              <a:t>IOT </a:t>
            </a:r>
            <a:r>
              <a:rPr lang="en-US" dirty="0" smtClean="0"/>
              <a:t>devices securely.</a:t>
            </a:r>
          </a:p>
          <a:p>
            <a:r>
              <a:rPr lang="en-US" b="1" dirty="0" smtClean="0"/>
              <a:t>Use in Environmental Monitoring:</a:t>
            </a:r>
            <a:r>
              <a:rPr lang="en-US" dirty="0" smtClean="0"/>
              <a:t> Cloud platforms receive data from </a:t>
            </a:r>
            <a:r>
              <a:rPr lang="en-US" dirty="0" err="1" smtClean="0"/>
              <a:t>IoT</a:t>
            </a:r>
            <a:r>
              <a:rPr lang="en-US" dirty="0" smtClean="0"/>
              <a:t> devices via APIs. They store, process, and analyze this data, allowing users to monitor environmental conditions in real time. Cloud platforms often offer features like data visualization, alerts, and historical analysis. Popular cloud platforms like AWS </a:t>
            </a:r>
            <a:r>
              <a:rPr lang="en-US" dirty="0" err="1" smtClean="0"/>
              <a:t>IoT</a:t>
            </a:r>
            <a:r>
              <a:rPr lang="en-US" dirty="0" smtClean="0"/>
              <a:t>, Azure </a:t>
            </a:r>
            <a:r>
              <a:rPr lang="en-US" dirty="0" err="1" smtClean="0"/>
              <a:t>IoT</a:t>
            </a:r>
            <a:r>
              <a:rPr lang="en-US" dirty="0" smtClean="0"/>
              <a:t>, or Google Cloud </a:t>
            </a:r>
            <a:r>
              <a:rPr lang="en-US" dirty="0" err="1" smtClean="0"/>
              <a:t>IoT</a:t>
            </a:r>
            <a:r>
              <a:rPr lang="en-US" dirty="0" smtClean="0"/>
              <a:t> are commonly used in environmental monitoring </a:t>
            </a:r>
            <a:r>
              <a:rPr lang="en-US" dirty="0" err="1" smtClean="0"/>
              <a:t>IoT</a:t>
            </a:r>
            <a:r>
              <a:rPr lang="en-US" dirty="0" smtClean="0"/>
              <a:t> applications.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Content Placeholder 3" descr="download (3).jpg"/>
          <p:cNvPicPr>
            <a:picLocks noGrp="1" noChangeAspect="1"/>
          </p:cNvPicPr>
          <p:nvPr>
            <p:ph idx="1"/>
          </p:nvPr>
        </p:nvPicPr>
        <p:blipFill>
          <a:blip r:embed="rId2"/>
          <a:stretch>
            <a:fillRect/>
          </a:stretch>
        </p:blipFill>
        <p:spPr>
          <a:xfrm>
            <a:off x="2209800" y="1371600"/>
            <a:ext cx="4648200" cy="2611697"/>
          </a:xfrm>
        </p:spPr>
      </p:pic>
      <p:sp>
        <p:nvSpPr>
          <p:cNvPr id="5" name="Rectangle 4"/>
          <p:cNvSpPr/>
          <p:nvPr/>
        </p:nvSpPr>
        <p:spPr>
          <a:xfrm>
            <a:off x="457200" y="4038600"/>
            <a:ext cx="8305800" cy="2677656"/>
          </a:xfrm>
          <a:prstGeom prst="rect">
            <a:avLst/>
          </a:prstGeom>
        </p:spPr>
        <p:txBody>
          <a:bodyPr wrap="square">
            <a:spAutoFit/>
          </a:bodyPr>
          <a:lstStyle/>
          <a:p>
            <a:r>
              <a:rPr lang="en-US" sz="2400" dirty="0" smtClean="0"/>
              <a:t>In conclusion, </a:t>
            </a:r>
            <a:r>
              <a:rPr lang="en-US" sz="2400" dirty="0" smtClean="0"/>
              <a:t>IOT </a:t>
            </a:r>
            <a:r>
              <a:rPr lang="en-US" sz="2400" dirty="0" smtClean="0"/>
              <a:t>technology revolutionizes environmental monitoring by enabling real-time data collection from sensors. Through </a:t>
            </a:r>
            <a:r>
              <a:rPr lang="en-US" sz="2400" dirty="0" smtClean="0"/>
              <a:t>IOT </a:t>
            </a:r>
            <a:r>
              <a:rPr lang="en-US" sz="2400" dirty="0" smtClean="0"/>
              <a:t>devices, data is transmitted to cloud platforms via APIs, facilitating efficient storage, analysis, and visualization. This seamless integration offers valuable insights, empowering informed decision-making for sustainable resource management and environmental conservation.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IOT and environmental monitoring </a:t>
            </a:r>
            <a:endParaRPr lang="en-US" dirty="0"/>
          </a:p>
        </p:txBody>
      </p:sp>
      <p:pic>
        <p:nvPicPr>
          <p:cNvPr id="4" name="Content Placeholder 3" descr="Screenshot_1.png"/>
          <p:cNvPicPr>
            <a:picLocks noGrp="1" noChangeAspect="1"/>
          </p:cNvPicPr>
          <p:nvPr>
            <p:ph idx="1"/>
          </p:nvPr>
        </p:nvPicPr>
        <p:blipFill>
          <a:blip r:embed="rId2"/>
          <a:stretch>
            <a:fillRect/>
          </a:stretch>
        </p:blipFill>
        <p:spPr>
          <a:xfrm>
            <a:off x="4800600" y="1524000"/>
            <a:ext cx="4115375" cy="2848373"/>
          </a:xfrm>
        </p:spPr>
      </p:pic>
      <p:sp>
        <p:nvSpPr>
          <p:cNvPr id="5" name="Rectangle 4"/>
          <p:cNvSpPr/>
          <p:nvPr/>
        </p:nvSpPr>
        <p:spPr>
          <a:xfrm>
            <a:off x="304800" y="1447800"/>
            <a:ext cx="4419600" cy="4093428"/>
          </a:xfrm>
          <a:prstGeom prst="rect">
            <a:avLst/>
          </a:prstGeom>
        </p:spPr>
        <p:txBody>
          <a:bodyPr wrap="square">
            <a:spAutoFit/>
          </a:bodyPr>
          <a:lstStyle/>
          <a:p>
            <a:r>
              <a:rPr lang="en-US" sz="2000" dirty="0" smtClean="0"/>
              <a:t>The Internet of Things (IOT) has revolutionized the way we monitor and manage our environment. With the help of IOT, we can collect and analyze data in real-time, allowing us to make informed decisions about our natural resources. Environmental monitoring using IOT involves the use of sensors, data collection, and analysis to track changes in our environment. This page will provide an overview of IOT and environmental monitoring, including its benefits and applications.</a:t>
            </a:r>
            <a:endParaRPr lang="en-US" sz="2000" dirty="0"/>
          </a:p>
        </p:txBody>
      </p:sp>
      <p:sp>
        <p:nvSpPr>
          <p:cNvPr id="6" name="Rectangle 5"/>
          <p:cNvSpPr/>
          <p:nvPr/>
        </p:nvSpPr>
        <p:spPr>
          <a:xfrm>
            <a:off x="4495800" y="4343401"/>
            <a:ext cx="4648200" cy="2308324"/>
          </a:xfrm>
          <a:prstGeom prst="rect">
            <a:avLst/>
          </a:prstGeom>
        </p:spPr>
        <p:txBody>
          <a:bodyPr wrap="square">
            <a:spAutoFit/>
          </a:bodyPr>
          <a:lstStyle/>
          <a:p>
            <a:r>
              <a:rPr lang="en-US" b="1" dirty="0"/>
              <a:t>Benefits of </a:t>
            </a:r>
            <a:r>
              <a:rPr lang="en-US" b="1" dirty="0" smtClean="0"/>
              <a:t>IOT </a:t>
            </a:r>
            <a:r>
              <a:rPr lang="en-US" b="1" dirty="0"/>
              <a:t>in Environmental Monitoring</a:t>
            </a:r>
          </a:p>
          <a:p>
            <a:pPr>
              <a:buFont typeface="Arial" pitchFamily="34" charset="0"/>
              <a:buChar char="•"/>
            </a:pPr>
            <a:r>
              <a:rPr lang="en-US" dirty="0"/>
              <a:t>Real-time monitoring allows for early detection of environmental problems, such as pollution or climate change.</a:t>
            </a:r>
          </a:p>
          <a:p>
            <a:pPr>
              <a:buFont typeface="Arial" pitchFamily="34" charset="0"/>
              <a:buChar char="•"/>
            </a:pPr>
            <a:r>
              <a:rPr lang="en-US" dirty="0"/>
              <a:t>Data analysis can identify trends and patterns in environmental data, helping us to better understand our ecosystem.</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and data collection</a:t>
            </a:r>
            <a:endParaRPr lang="en-US" dirty="0"/>
          </a:p>
        </p:txBody>
      </p:sp>
      <p:pic>
        <p:nvPicPr>
          <p:cNvPr id="4" name="Content Placeholder 3" descr="Screenshot_2.png"/>
          <p:cNvPicPr>
            <a:picLocks noGrp="1" noChangeAspect="1"/>
          </p:cNvPicPr>
          <p:nvPr>
            <p:ph idx="1"/>
          </p:nvPr>
        </p:nvPicPr>
        <p:blipFill>
          <a:blip r:embed="rId2"/>
          <a:stretch>
            <a:fillRect/>
          </a:stretch>
        </p:blipFill>
        <p:spPr>
          <a:xfrm>
            <a:off x="4953000" y="1524000"/>
            <a:ext cx="3953427" cy="2238688"/>
          </a:xfrm>
        </p:spPr>
      </p:pic>
      <p:sp>
        <p:nvSpPr>
          <p:cNvPr id="5" name="Rectangle 4"/>
          <p:cNvSpPr/>
          <p:nvPr/>
        </p:nvSpPr>
        <p:spPr>
          <a:xfrm>
            <a:off x="457200" y="1447800"/>
            <a:ext cx="4267200" cy="2246769"/>
          </a:xfrm>
          <a:prstGeom prst="rect">
            <a:avLst/>
          </a:prstGeom>
        </p:spPr>
        <p:txBody>
          <a:bodyPr wrap="square">
            <a:spAutoFit/>
          </a:bodyPr>
          <a:lstStyle/>
          <a:p>
            <a:r>
              <a:rPr lang="en-US" sz="2000" b="1" dirty="0" smtClean="0"/>
              <a:t>Types of Sensors</a:t>
            </a:r>
          </a:p>
          <a:p>
            <a:pPr>
              <a:buFont typeface="Wingdings" pitchFamily="2" charset="2"/>
              <a:buChar char="q"/>
            </a:pPr>
            <a:r>
              <a:rPr lang="en-US" sz="2000" dirty="0" smtClean="0"/>
              <a:t>Temperature sensors for monitoring ambient temperature.</a:t>
            </a:r>
          </a:p>
          <a:p>
            <a:pPr>
              <a:buFont typeface="Wingdings" pitchFamily="2" charset="2"/>
              <a:buChar char="q"/>
            </a:pPr>
            <a:r>
              <a:rPr lang="en-US" sz="2000" dirty="0" smtClean="0"/>
              <a:t>Humidity sensors for measuring moisture in the air or soil.</a:t>
            </a:r>
          </a:p>
          <a:p>
            <a:pPr>
              <a:buFont typeface="Wingdings" pitchFamily="2" charset="2"/>
              <a:buChar char="q"/>
            </a:pPr>
            <a:r>
              <a:rPr lang="en-US" sz="2000" dirty="0" smtClean="0"/>
              <a:t>Air quality sensors for measuring pollutants such as CO2, CO, and NO2.</a:t>
            </a:r>
            <a:endParaRPr lang="en-US" sz="2000" dirty="0"/>
          </a:p>
        </p:txBody>
      </p:sp>
      <p:sp>
        <p:nvSpPr>
          <p:cNvPr id="6" name="Rectangle 5"/>
          <p:cNvSpPr/>
          <p:nvPr/>
        </p:nvSpPr>
        <p:spPr>
          <a:xfrm>
            <a:off x="381000" y="3962400"/>
            <a:ext cx="5486400" cy="1938992"/>
          </a:xfrm>
          <a:prstGeom prst="rect">
            <a:avLst/>
          </a:prstGeom>
        </p:spPr>
        <p:txBody>
          <a:bodyPr wrap="square">
            <a:spAutoFit/>
          </a:bodyPr>
          <a:lstStyle/>
          <a:p>
            <a:r>
              <a:rPr lang="en-US" sz="2000" b="1" dirty="0" smtClean="0"/>
              <a:t>Data Collection</a:t>
            </a:r>
          </a:p>
          <a:p>
            <a:pPr>
              <a:buFont typeface="Wingdings" pitchFamily="2" charset="2"/>
              <a:buChar char="q"/>
            </a:pPr>
            <a:r>
              <a:rPr lang="en-US" sz="2000" dirty="0" smtClean="0"/>
              <a:t>Sensors collect data on environmental factors such as temperature, humidity, and air quality.</a:t>
            </a:r>
          </a:p>
          <a:p>
            <a:pPr>
              <a:buFont typeface="Wingdings" pitchFamily="2" charset="2"/>
              <a:buChar char="q"/>
            </a:pPr>
            <a:r>
              <a:rPr lang="en-US" sz="2000" dirty="0" smtClean="0"/>
              <a:t>Data can be collected through wired or wireless connections, and stored in a cloud-based database for analysis.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used in environmental monitoring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Temperature and humidity sensor</a:t>
            </a:r>
            <a:endParaRPr lang="en-US" dirty="0"/>
          </a:p>
        </p:txBody>
      </p:sp>
      <p:pic>
        <p:nvPicPr>
          <p:cNvPr id="5" name="Picture 4" descr="dht-11-sensor-module-india-400x400.jpg"/>
          <p:cNvPicPr>
            <a:picLocks noChangeAspect="1"/>
          </p:cNvPicPr>
          <p:nvPr/>
        </p:nvPicPr>
        <p:blipFill>
          <a:blip r:embed="rId2"/>
          <a:stretch>
            <a:fillRect/>
          </a:stretch>
        </p:blipFill>
        <p:spPr>
          <a:xfrm>
            <a:off x="6705600" y="1447800"/>
            <a:ext cx="2057400" cy="2286000"/>
          </a:xfrm>
          <a:prstGeom prst="rect">
            <a:avLst/>
          </a:prstGeom>
        </p:spPr>
      </p:pic>
      <p:sp>
        <p:nvSpPr>
          <p:cNvPr id="6" name="Rectangle 5"/>
          <p:cNvSpPr/>
          <p:nvPr/>
        </p:nvSpPr>
        <p:spPr>
          <a:xfrm>
            <a:off x="838200" y="2133600"/>
            <a:ext cx="5791200" cy="2092881"/>
          </a:xfrm>
          <a:prstGeom prst="rect">
            <a:avLst/>
          </a:prstGeom>
        </p:spPr>
        <p:txBody>
          <a:bodyPr wrap="square">
            <a:spAutoFit/>
          </a:bodyPr>
          <a:lstStyle/>
          <a:p>
            <a:r>
              <a:rPr lang="en-US" sz="2000" b="1" dirty="0"/>
              <a:t>Temperature Sensor</a:t>
            </a:r>
            <a:r>
              <a:rPr lang="en-US" b="1" dirty="0"/>
              <a:t>:</a:t>
            </a:r>
            <a:endParaRPr lang="en-US" dirty="0"/>
          </a:p>
          <a:p>
            <a:r>
              <a:rPr lang="en-US" b="1" dirty="0"/>
              <a:t>Function:</a:t>
            </a:r>
            <a:r>
              <a:rPr lang="en-US" dirty="0"/>
              <a:t> Temperature sensors measure the ambient </a:t>
            </a:r>
            <a:r>
              <a:rPr lang="en-US" sz="2000" dirty="0"/>
              <a:t>temperature</a:t>
            </a:r>
            <a:r>
              <a:rPr lang="en-US" dirty="0"/>
              <a:t> of a given area or object.</a:t>
            </a:r>
          </a:p>
          <a:p>
            <a:r>
              <a:rPr lang="en-US" b="1" dirty="0"/>
              <a:t>Types:</a:t>
            </a:r>
            <a:r>
              <a:rPr lang="en-US" dirty="0"/>
              <a:t> There are various types of temperature sensors, including thermocouples, resistance temperature detectors (RTDs), and </a:t>
            </a:r>
            <a:r>
              <a:rPr lang="en-US" dirty="0" err="1"/>
              <a:t>thermistors</a:t>
            </a:r>
            <a:r>
              <a:rPr lang="en-US" dirty="0"/>
              <a:t>, each with different accuracy levels and application suitability.</a:t>
            </a:r>
          </a:p>
        </p:txBody>
      </p:sp>
      <p:sp>
        <p:nvSpPr>
          <p:cNvPr id="7" name="Rectangle 6"/>
          <p:cNvSpPr/>
          <p:nvPr/>
        </p:nvSpPr>
        <p:spPr>
          <a:xfrm>
            <a:off x="838200" y="4267200"/>
            <a:ext cx="7467600" cy="1938992"/>
          </a:xfrm>
          <a:prstGeom prst="rect">
            <a:avLst/>
          </a:prstGeom>
        </p:spPr>
        <p:txBody>
          <a:bodyPr wrap="square">
            <a:spAutoFit/>
          </a:bodyPr>
          <a:lstStyle/>
          <a:p>
            <a:r>
              <a:rPr lang="en-US" sz="2000" b="1" dirty="0"/>
              <a:t>Humidity Sensor:</a:t>
            </a:r>
            <a:endParaRPr lang="en-US" sz="2000" dirty="0"/>
          </a:p>
          <a:p>
            <a:r>
              <a:rPr lang="en-US" sz="2000" b="1" dirty="0"/>
              <a:t>Function:</a:t>
            </a:r>
            <a:r>
              <a:rPr lang="en-US" sz="2000" dirty="0"/>
              <a:t> Humidity sensors measure the moisture content or relative humidity (RH) in the air.</a:t>
            </a:r>
          </a:p>
          <a:p>
            <a:r>
              <a:rPr lang="en-US" sz="2000" b="1" dirty="0"/>
              <a:t>Types:</a:t>
            </a:r>
            <a:r>
              <a:rPr lang="en-US" sz="2000" dirty="0"/>
              <a:t> Capacitive, resistive, and thermal conductivity sensors are common types of humidity sensors, each with its specific sensing mechanism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pPr>
              <a:buNone/>
            </a:pPr>
            <a:r>
              <a:rPr lang="en-US" dirty="0" smtClean="0"/>
              <a:t>2. Air quality sensor</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3. Water quality sensor</a:t>
            </a:r>
          </a:p>
          <a:p>
            <a:pPr>
              <a:buNone/>
            </a:pPr>
            <a:endParaRPr lang="en-US" dirty="0" smtClean="0"/>
          </a:p>
        </p:txBody>
      </p:sp>
      <p:pic>
        <p:nvPicPr>
          <p:cNvPr id="4" name="Picture 3" descr="download.jpg"/>
          <p:cNvPicPr>
            <a:picLocks noChangeAspect="1"/>
          </p:cNvPicPr>
          <p:nvPr/>
        </p:nvPicPr>
        <p:blipFill>
          <a:blip r:embed="rId2"/>
          <a:stretch>
            <a:fillRect/>
          </a:stretch>
        </p:blipFill>
        <p:spPr>
          <a:xfrm>
            <a:off x="6781801" y="1066800"/>
            <a:ext cx="2362200" cy="2362200"/>
          </a:xfrm>
          <a:prstGeom prst="rect">
            <a:avLst/>
          </a:prstGeom>
        </p:spPr>
      </p:pic>
      <p:sp>
        <p:nvSpPr>
          <p:cNvPr id="5" name="Rectangle 4"/>
          <p:cNvSpPr/>
          <p:nvPr/>
        </p:nvSpPr>
        <p:spPr>
          <a:xfrm>
            <a:off x="228600" y="914401"/>
            <a:ext cx="6781800" cy="2554545"/>
          </a:xfrm>
          <a:prstGeom prst="rect">
            <a:avLst/>
          </a:prstGeom>
        </p:spPr>
        <p:txBody>
          <a:bodyPr wrap="square">
            <a:spAutoFit/>
          </a:bodyPr>
          <a:lstStyle/>
          <a:p>
            <a:r>
              <a:rPr lang="en-US" sz="1600" dirty="0"/>
              <a:t>Air quality sensors are devices designed to measure the level of pollutants and particulate matter present in the air. These sensors detect various harmful substances such as particulate matter (PM2.5 and PM10), carbon dioxide (CO2), volatile organic compounds (VOCs), ozone (O3), and other pollutants. By providing real-time data on air quality, these sensors help individuals, communities, and governments monitor pollution levels and take necessary measures to improve air quality. Air quality sensors are widely used in environmental monitoring systems, smart buildings, industrial facilities, and wearable devices to raise awareness about air pollution and its impact on health and the environment</a:t>
            </a:r>
            <a:r>
              <a:rPr lang="en-US" sz="1600" dirty="0" smtClean="0"/>
              <a:t>.</a:t>
            </a:r>
          </a:p>
        </p:txBody>
      </p:sp>
      <p:pic>
        <p:nvPicPr>
          <p:cNvPr id="7" name="Picture 6" descr="Seeed-101020753-30214428-01.jpg"/>
          <p:cNvPicPr>
            <a:picLocks noChangeAspect="1"/>
          </p:cNvPicPr>
          <p:nvPr/>
        </p:nvPicPr>
        <p:blipFill>
          <a:blip r:embed="rId3"/>
          <a:stretch>
            <a:fillRect/>
          </a:stretch>
        </p:blipFill>
        <p:spPr>
          <a:xfrm>
            <a:off x="6019800" y="4724400"/>
            <a:ext cx="3124200" cy="2133600"/>
          </a:xfrm>
          <a:prstGeom prst="rect">
            <a:avLst/>
          </a:prstGeom>
        </p:spPr>
      </p:pic>
      <p:sp>
        <p:nvSpPr>
          <p:cNvPr id="8" name="Rectangle 7"/>
          <p:cNvSpPr/>
          <p:nvPr/>
        </p:nvSpPr>
        <p:spPr>
          <a:xfrm>
            <a:off x="304800" y="4495800"/>
            <a:ext cx="6553200" cy="1877437"/>
          </a:xfrm>
          <a:prstGeom prst="rect">
            <a:avLst/>
          </a:prstGeom>
        </p:spPr>
        <p:txBody>
          <a:bodyPr wrap="square">
            <a:spAutoFit/>
          </a:bodyPr>
          <a:lstStyle/>
          <a:p>
            <a:r>
              <a:rPr lang="en-US" sz="1600" dirty="0"/>
              <a:t>Water quality sensors are devices used to assess the physical, chemical, and biological characteristics of water. These sensors measure parameters such as pH levels, dissolved oxygen, turbidity, conductivity, temperature, and the presence of specific contaminants like heavy metals, pesticides, or bacteria. By collecting accurate data on </a:t>
            </a:r>
            <a:r>
              <a:rPr lang="en-US" dirty="0"/>
              <a:t>water</a:t>
            </a:r>
            <a:r>
              <a:rPr lang="en-US" sz="1600" dirty="0"/>
              <a:t> quality, these sensors help in monitoring the safety and suitability of water for various purposes, including drinking, industrial processes, </a:t>
            </a:r>
            <a:r>
              <a:rPr lang="en-US" dirty="0"/>
              <a:t>agriculture</a:t>
            </a:r>
            <a:r>
              <a:rPr lang="en-US" sz="1600" dirty="0"/>
              <a:t>, and aquatic ecosystems.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lstStyle/>
          <a:p>
            <a:pPr>
              <a:buNone/>
            </a:pPr>
            <a:r>
              <a:rPr lang="en-US" dirty="0" smtClean="0"/>
              <a:t>4. Soil sensor</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5.Light sensor</a:t>
            </a:r>
          </a:p>
          <a:p>
            <a:pPr>
              <a:buNone/>
            </a:pPr>
            <a:endParaRPr lang="en-US" dirty="0"/>
          </a:p>
        </p:txBody>
      </p:sp>
      <p:pic>
        <p:nvPicPr>
          <p:cNvPr id="4" name="Picture 3" descr="Soil Moisture sensor-1000x1000.jpg"/>
          <p:cNvPicPr>
            <a:picLocks noChangeAspect="1"/>
          </p:cNvPicPr>
          <p:nvPr/>
        </p:nvPicPr>
        <p:blipFill>
          <a:blip r:embed="rId2"/>
          <a:stretch>
            <a:fillRect/>
          </a:stretch>
        </p:blipFill>
        <p:spPr>
          <a:xfrm>
            <a:off x="6248400" y="228600"/>
            <a:ext cx="2895600" cy="2895600"/>
          </a:xfrm>
          <a:prstGeom prst="rect">
            <a:avLst/>
          </a:prstGeom>
        </p:spPr>
      </p:pic>
      <p:sp>
        <p:nvSpPr>
          <p:cNvPr id="5" name="Rectangle 4"/>
          <p:cNvSpPr/>
          <p:nvPr/>
        </p:nvSpPr>
        <p:spPr>
          <a:xfrm>
            <a:off x="228600" y="609601"/>
            <a:ext cx="6629400" cy="2554545"/>
          </a:xfrm>
          <a:prstGeom prst="rect">
            <a:avLst/>
          </a:prstGeom>
        </p:spPr>
        <p:txBody>
          <a:bodyPr wrap="square">
            <a:spAutoFit/>
          </a:bodyPr>
          <a:lstStyle/>
          <a:p>
            <a:r>
              <a:rPr lang="en-US" sz="1600" dirty="0"/>
              <a:t>Soil sensors, also known as soil moisture sensors or soil moisture meters, are devices used to measure the moisture content in the soil. These sensors provide information about the water content in the soil, which is crucial for efficient irrigation and proper plant growth. Soil sensors work by measuring the volumetric water content in the soil, indicating how much water is available to the plants. By analyzing this data, farmers and gardeners can optimize their irrigation practices, conserve water, and prevent overwatering or </a:t>
            </a:r>
            <a:r>
              <a:rPr lang="en-US" sz="1600" dirty="0" smtClean="0"/>
              <a:t>under watering</a:t>
            </a:r>
            <a:r>
              <a:rPr lang="en-US" sz="1600" dirty="0"/>
              <a:t>. Soil sensors are essential tools in precision agriculture, helping farmers make informed decisions about irrigation schedules and improving crop yield while conserving water resources.</a:t>
            </a:r>
          </a:p>
        </p:txBody>
      </p:sp>
      <p:pic>
        <p:nvPicPr>
          <p:cNvPr id="6" name="Picture 5" descr="MakerbazarDigitalLDRModule2_500x.jpg"/>
          <p:cNvPicPr>
            <a:picLocks noChangeAspect="1"/>
          </p:cNvPicPr>
          <p:nvPr/>
        </p:nvPicPr>
        <p:blipFill>
          <a:blip r:embed="rId3"/>
          <a:stretch>
            <a:fillRect/>
          </a:stretch>
        </p:blipFill>
        <p:spPr>
          <a:xfrm>
            <a:off x="6629400" y="3200400"/>
            <a:ext cx="2514600" cy="2914650"/>
          </a:xfrm>
          <a:prstGeom prst="rect">
            <a:avLst/>
          </a:prstGeom>
        </p:spPr>
      </p:pic>
      <p:sp>
        <p:nvSpPr>
          <p:cNvPr id="7" name="Rectangle 6"/>
          <p:cNvSpPr/>
          <p:nvPr/>
        </p:nvSpPr>
        <p:spPr>
          <a:xfrm>
            <a:off x="152400" y="4114800"/>
            <a:ext cx="6705600" cy="2308324"/>
          </a:xfrm>
          <a:prstGeom prst="rect">
            <a:avLst/>
          </a:prstGeom>
        </p:spPr>
        <p:txBody>
          <a:bodyPr wrap="square">
            <a:spAutoFit/>
          </a:bodyPr>
          <a:lstStyle/>
          <a:p>
            <a:r>
              <a:rPr lang="en-US" sz="1600" dirty="0"/>
              <a:t>A light sensor, also known as a </a:t>
            </a:r>
            <a:r>
              <a:rPr lang="en-US" sz="1600" dirty="0" smtClean="0"/>
              <a:t>photo resistor </a:t>
            </a:r>
            <a:r>
              <a:rPr lang="en-US" sz="1600" dirty="0"/>
              <a:t>or photocell, is a device that detects and measures the intensity of light in its surroundings. When exposed to light, the sensor's resistance changes, and this variation is used to determine light levels. Light sensors are commonly used in various applications, such as automatic street lights, photography equipment, ambient light adjustment in electronic devices (like </a:t>
            </a:r>
            <a:r>
              <a:rPr lang="en-US" sz="1600" dirty="0" smtClean="0"/>
              <a:t>smart phones </a:t>
            </a:r>
            <a:r>
              <a:rPr lang="en-US" sz="1600" dirty="0"/>
              <a:t>and laptops), and energy-saving systems that adjust lighting based on natural light availability. They play a crucial role in ensuring energy efficiency and enhancing user experience in electronic devices and lighting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lstStyle/>
          <a:p>
            <a:pPr>
              <a:buNone/>
            </a:pPr>
            <a:r>
              <a:rPr lang="en-US" dirty="0" smtClean="0"/>
              <a:t> 6.Motion sensor</a:t>
            </a:r>
          </a:p>
          <a:p>
            <a:pPr>
              <a:buNone/>
            </a:pPr>
            <a:endParaRPr lang="en-US" dirty="0"/>
          </a:p>
          <a:p>
            <a:pPr>
              <a:buNone/>
            </a:pPr>
            <a:endParaRPr lang="en-US" dirty="0" smtClean="0"/>
          </a:p>
          <a:p>
            <a:pPr>
              <a:buNone/>
            </a:pPr>
            <a:endParaRPr lang="en-US" dirty="0"/>
          </a:p>
          <a:p>
            <a:pPr>
              <a:buNone/>
            </a:pPr>
            <a:endParaRPr lang="en-US" dirty="0" smtClean="0"/>
          </a:p>
          <a:p>
            <a:pPr>
              <a:buNone/>
            </a:pPr>
            <a:r>
              <a:rPr lang="en-US" dirty="0" smtClean="0"/>
              <a:t> 7.Sound sensor</a:t>
            </a:r>
          </a:p>
          <a:p>
            <a:pPr>
              <a:buNone/>
            </a:pPr>
            <a:endParaRPr lang="en-US" dirty="0"/>
          </a:p>
        </p:txBody>
      </p:sp>
      <p:pic>
        <p:nvPicPr>
          <p:cNvPr id="4" name="Picture 3" descr="axirissensorc-web.jpg"/>
          <p:cNvPicPr>
            <a:picLocks noChangeAspect="1"/>
          </p:cNvPicPr>
          <p:nvPr/>
        </p:nvPicPr>
        <p:blipFill>
          <a:blip r:embed="rId2"/>
          <a:stretch>
            <a:fillRect/>
          </a:stretch>
        </p:blipFill>
        <p:spPr>
          <a:xfrm>
            <a:off x="6400800" y="0"/>
            <a:ext cx="2743200" cy="2743200"/>
          </a:xfrm>
          <a:prstGeom prst="rect">
            <a:avLst/>
          </a:prstGeom>
        </p:spPr>
      </p:pic>
      <p:sp>
        <p:nvSpPr>
          <p:cNvPr id="5" name="Rectangle 4"/>
          <p:cNvSpPr/>
          <p:nvPr/>
        </p:nvSpPr>
        <p:spPr>
          <a:xfrm>
            <a:off x="228600" y="609600"/>
            <a:ext cx="6477000" cy="2246769"/>
          </a:xfrm>
          <a:prstGeom prst="rect">
            <a:avLst/>
          </a:prstGeom>
        </p:spPr>
        <p:txBody>
          <a:bodyPr wrap="square">
            <a:spAutoFit/>
          </a:bodyPr>
          <a:lstStyle/>
          <a:p>
            <a:r>
              <a:rPr lang="en-US" sz="2000" dirty="0"/>
              <a:t>A motion sensor is a device that detects movement in its vicinity. It uses various technologies like infrared, ultrasonic, or microwave to sense changes in the surrounding environment. When motion is detected, it triggers actions such as turning on lights, activating alarms, or recording </a:t>
            </a:r>
            <a:r>
              <a:rPr lang="en-US" sz="2000" dirty="0" smtClean="0"/>
              <a:t>video</a:t>
            </a:r>
            <a:r>
              <a:rPr lang="en-US" sz="2000" dirty="0"/>
              <a:t>, making motion sensors valuable in security systems, lighting control, and automation applications.</a:t>
            </a:r>
          </a:p>
        </p:txBody>
      </p:sp>
      <p:pic>
        <p:nvPicPr>
          <p:cNvPr id="7" name="Picture 6" descr="download (1).jpg"/>
          <p:cNvPicPr>
            <a:picLocks noChangeAspect="1"/>
          </p:cNvPicPr>
          <p:nvPr/>
        </p:nvPicPr>
        <p:blipFill>
          <a:blip r:embed="rId3"/>
          <a:stretch>
            <a:fillRect/>
          </a:stretch>
        </p:blipFill>
        <p:spPr>
          <a:xfrm>
            <a:off x="6248400" y="2473233"/>
            <a:ext cx="2895601" cy="4384767"/>
          </a:xfrm>
          <a:prstGeom prst="rect">
            <a:avLst/>
          </a:prstGeom>
        </p:spPr>
      </p:pic>
      <p:sp>
        <p:nvSpPr>
          <p:cNvPr id="8" name="Rectangle 7"/>
          <p:cNvSpPr/>
          <p:nvPr/>
        </p:nvSpPr>
        <p:spPr>
          <a:xfrm>
            <a:off x="457200" y="3429000"/>
            <a:ext cx="6400800" cy="2554545"/>
          </a:xfrm>
          <a:prstGeom prst="rect">
            <a:avLst/>
          </a:prstGeom>
        </p:spPr>
        <p:txBody>
          <a:bodyPr wrap="square">
            <a:spAutoFit/>
          </a:bodyPr>
          <a:lstStyle/>
          <a:p>
            <a:r>
              <a:rPr lang="en-US" sz="2000" dirty="0"/>
              <a:t>A sound sensor, also known as a microphone or sound detector, captures audio signals and converts them into electrical signals. These sensors are used in various applications, including voice recognition systems, noise monitoring, and smart devices that respond to sound commands. Sound sensors are essential components in audio technology, enabling devices to interact with the surrounding environment based on detected sounds.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pPr>
              <a:buNone/>
            </a:pPr>
            <a:r>
              <a:rPr lang="en-US" dirty="0" smtClean="0"/>
              <a:t>8. GPS module:</a:t>
            </a:r>
          </a:p>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9. ESP32</a:t>
            </a:r>
          </a:p>
          <a:p>
            <a:pPr>
              <a:buNone/>
            </a:pPr>
            <a:endParaRPr lang="en-US" dirty="0"/>
          </a:p>
        </p:txBody>
      </p:sp>
      <p:pic>
        <p:nvPicPr>
          <p:cNvPr id="4" name="Picture 3" descr="ublox-neo-6m-gps-module-india-400x400.jpg"/>
          <p:cNvPicPr>
            <a:picLocks noChangeAspect="1"/>
          </p:cNvPicPr>
          <p:nvPr/>
        </p:nvPicPr>
        <p:blipFill>
          <a:blip r:embed="rId2"/>
          <a:stretch>
            <a:fillRect/>
          </a:stretch>
        </p:blipFill>
        <p:spPr>
          <a:xfrm>
            <a:off x="6553200" y="0"/>
            <a:ext cx="2590800" cy="2590800"/>
          </a:xfrm>
          <a:prstGeom prst="rect">
            <a:avLst/>
          </a:prstGeom>
        </p:spPr>
      </p:pic>
      <p:sp>
        <p:nvSpPr>
          <p:cNvPr id="5" name="Rectangle 4"/>
          <p:cNvSpPr/>
          <p:nvPr/>
        </p:nvSpPr>
        <p:spPr>
          <a:xfrm>
            <a:off x="381000" y="914401"/>
            <a:ext cx="6096000" cy="2246769"/>
          </a:xfrm>
          <a:prstGeom prst="rect">
            <a:avLst/>
          </a:prstGeom>
        </p:spPr>
        <p:txBody>
          <a:bodyPr wrap="square">
            <a:spAutoFit/>
          </a:bodyPr>
          <a:lstStyle/>
          <a:p>
            <a:r>
              <a:rPr lang="en-US" sz="2000" dirty="0"/>
              <a:t>A GPS module is a device that receives signals from satellites to determine its precise location on Earth. It provides accurate latitude, longitude, and altitude information, enabling navigation and location-based services in devices like </a:t>
            </a:r>
            <a:r>
              <a:rPr lang="en-US" sz="2000" dirty="0" err="1"/>
              <a:t>smartphones</a:t>
            </a:r>
            <a:r>
              <a:rPr lang="en-US" sz="2000" dirty="0"/>
              <a:t>, cars, and drones. GPS modules are crucial for mapping, tracking, and various applications requiring accurate positioning.</a:t>
            </a:r>
          </a:p>
        </p:txBody>
      </p:sp>
      <p:pic>
        <p:nvPicPr>
          <p:cNvPr id="6" name="Picture 5" descr="download (2).jpg"/>
          <p:cNvPicPr>
            <a:picLocks noChangeAspect="1"/>
          </p:cNvPicPr>
          <p:nvPr/>
        </p:nvPicPr>
        <p:blipFill>
          <a:blip r:embed="rId3"/>
          <a:stretch>
            <a:fillRect/>
          </a:stretch>
        </p:blipFill>
        <p:spPr>
          <a:xfrm>
            <a:off x="5991648" y="3886200"/>
            <a:ext cx="3152352" cy="2019300"/>
          </a:xfrm>
          <a:prstGeom prst="rect">
            <a:avLst/>
          </a:prstGeom>
        </p:spPr>
      </p:pic>
      <p:sp>
        <p:nvSpPr>
          <p:cNvPr id="7" name="Rectangle 6"/>
          <p:cNvSpPr/>
          <p:nvPr/>
        </p:nvSpPr>
        <p:spPr>
          <a:xfrm>
            <a:off x="381000" y="3733800"/>
            <a:ext cx="5791200" cy="2585323"/>
          </a:xfrm>
          <a:prstGeom prst="rect">
            <a:avLst/>
          </a:prstGeom>
        </p:spPr>
        <p:txBody>
          <a:bodyPr wrap="square">
            <a:spAutoFit/>
          </a:bodyPr>
          <a:lstStyle/>
          <a:p>
            <a:r>
              <a:rPr lang="en-US" dirty="0"/>
              <a:t>The ESP32 is a versatile microcontroller with integrated Wi-Fi and Bluetooth capabilities, commonly used in environmental monitoring systems. It enables wireless communication, data collection from sensors (such as temperature and humidity sensors), and real-time data transmission to cloud platforms. ESP32-based solutions are popular for their low power consumption, making them ideal for battery-operated environmental monitoring devices.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br>
              <a:rPr lang="en-US" dirty="0" smtClean="0"/>
            </a:br>
            <a:endParaRPr lang="en-US" dirty="0"/>
          </a:p>
        </p:txBody>
      </p:sp>
      <p:sp>
        <p:nvSpPr>
          <p:cNvPr id="3" name="Content Placeholder 2"/>
          <p:cNvSpPr>
            <a:spLocks noGrp="1"/>
          </p:cNvSpPr>
          <p:nvPr>
            <p:ph idx="1"/>
          </p:nvPr>
        </p:nvSpPr>
        <p:spPr>
          <a:xfrm>
            <a:off x="0" y="0"/>
            <a:ext cx="8686800" cy="6858000"/>
          </a:xfrm>
        </p:spPr>
        <p:txBody>
          <a:bodyPr/>
          <a:lstStyle/>
          <a:p>
            <a:pPr>
              <a:buNone/>
            </a:pPr>
            <a:r>
              <a:rPr lang="en-US" dirty="0" smtClean="0"/>
              <a:t>9. </a:t>
            </a:r>
            <a:r>
              <a:rPr lang="en-US" dirty="0" err="1" smtClean="0"/>
              <a:t>Arduino</a:t>
            </a:r>
            <a:r>
              <a:rPr lang="en-US" dirty="0" smtClean="0"/>
              <a:t> </a:t>
            </a:r>
            <a:r>
              <a:rPr lang="en-US" dirty="0" err="1" smtClean="0"/>
              <a:t>uno</a:t>
            </a:r>
            <a:r>
              <a:rPr lang="en-US" dirty="0" smtClean="0"/>
              <a:t> </a:t>
            </a:r>
          </a:p>
          <a:p>
            <a:pPr>
              <a:buNone/>
            </a:pPr>
            <a:endParaRPr lang="en-US" dirty="0"/>
          </a:p>
        </p:txBody>
      </p:sp>
      <p:pic>
        <p:nvPicPr>
          <p:cNvPr id="4" name="Picture 3" descr="arduinounor3_lrg.jpg"/>
          <p:cNvPicPr>
            <a:picLocks noChangeAspect="1"/>
          </p:cNvPicPr>
          <p:nvPr/>
        </p:nvPicPr>
        <p:blipFill>
          <a:blip r:embed="rId2" cstate="print"/>
          <a:stretch>
            <a:fillRect/>
          </a:stretch>
        </p:blipFill>
        <p:spPr>
          <a:xfrm>
            <a:off x="4876800" y="0"/>
            <a:ext cx="4267200" cy="4206240"/>
          </a:xfrm>
          <a:prstGeom prst="rect">
            <a:avLst/>
          </a:prstGeom>
        </p:spPr>
      </p:pic>
      <p:sp>
        <p:nvSpPr>
          <p:cNvPr id="5" name="Rectangle 4"/>
          <p:cNvSpPr/>
          <p:nvPr/>
        </p:nvSpPr>
        <p:spPr>
          <a:xfrm>
            <a:off x="609600" y="1166843"/>
            <a:ext cx="5486400" cy="4401205"/>
          </a:xfrm>
          <a:prstGeom prst="rect">
            <a:avLst/>
          </a:prstGeom>
        </p:spPr>
        <p:txBody>
          <a:bodyPr wrap="square">
            <a:spAutoFit/>
          </a:bodyPr>
          <a:lstStyle/>
          <a:p>
            <a:r>
              <a:rPr lang="en-US" sz="2000" dirty="0"/>
              <a:t>The </a:t>
            </a:r>
            <a:r>
              <a:rPr lang="en-US" sz="2000" dirty="0" err="1"/>
              <a:t>Arduino</a:t>
            </a:r>
            <a:r>
              <a:rPr lang="en-US" sz="2000" dirty="0"/>
              <a:t> Uno is a popular microcontroller board extensively used </a:t>
            </a:r>
            <a:r>
              <a:rPr lang="en-US" sz="2000"/>
              <a:t>in </a:t>
            </a:r>
            <a:r>
              <a:rPr lang="en-US" sz="2000" smtClean="0"/>
              <a:t>IOT-based </a:t>
            </a:r>
            <a:r>
              <a:rPr lang="en-US" sz="2000" dirty="0"/>
              <a:t>environmental monitoring systems. Its ease of use and versatility make it a preferred choice for hobbyists and professionals alike. In environmental monitoring, </a:t>
            </a:r>
            <a:r>
              <a:rPr lang="en-US" sz="2000" dirty="0" err="1"/>
              <a:t>Arduino</a:t>
            </a:r>
            <a:r>
              <a:rPr lang="en-US" sz="2000" dirty="0"/>
              <a:t> Uno interfaces with various sensors (like temperature, humidity, and air quality sensors) to collect data. This data is then processed and transmitted to the cloud or other devices through Wi-Fi or other communication modules. </a:t>
            </a:r>
            <a:r>
              <a:rPr lang="en-US" sz="2000" dirty="0" err="1"/>
              <a:t>Arduino</a:t>
            </a:r>
            <a:r>
              <a:rPr lang="en-US" sz="2000" dirty="0"/>
              <a:t> Uno's flexibility and vast community support enable the creation of custom, low-cost, and efficient </a:t>
            </a:r>
            <a:r>
              <a:rPr lang="en-US" sz="2000" dirty="0" err="1"/>
              <a:t>IoT</a:t>
            </a:r>
            <a:r>
              <a:rPr lang="en-US" sz="2000" dirty="0"/>
              <a:t> solutions for monitoring and analyzing environmental conditions.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1420</Words>
  <Application>Microsoft Office PowerPoint</Application>
  <PresentationFormat>On-screen Show (4:3)</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Introduction to IOT and environmental monitoring </vt:lpstr>
      <vt:lpstr>Sensors and data collection</vt:lpstr>
      <vt:lpstr>hardware used in environmental monitoring</vt:lpstr>
      <vt:lpstr> </vt:lpstr>
      <vt:lpstr> </vt:lpstr>
      <vt:lpstr>  </vt:lpstr>
      <vt:lpstr>  </vt:lpstr>
      <vt:lpstr>   </vt:lpstr>
      <vt:lpst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benjamin paradox</dc:creator>
  <cp:lastModifiedBy>benjamin paradox</cp:lastModifiedBy>
  <cp:revision>25</cp:revision>
  <dcterms:created xsi:type="dcterms:W3CDTF">2023-10-08T12:53:19Z</dcterms:created>
  <dcterms:modified xsi:type="dcterms:W3CDTF">2023-10-09T17:08:37Z</dcterms:modified>
</cp:coreProperties>
</file>