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64" r:id="rId4"/>
    <p:sldId id="263" r:id="rId5"/>
    <p:sldId id="267" r:id="rId6"/>
    <p:sldId id="268" r:id="rId7"/>
    <p:sldId id="269" r:id="rId8"/>
    <p:sldId id="270" r:id="rId9"/>
    <p:sldId id="266"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6"/>
    <p:restoredTop sz="94707"/>
  </p:normalViewPr>
  <p:slideViewPr>
    <p:cSldViewPr snapToGrid="0" snapToObjects="1">
      <p:cViewPr varScale="1">
        <p:scale>
          <a:sx n="127" d="100"/>
          <a:sy n="127" d="100"/>
        </p:scale>
        <p:origin x="21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66FD7-3498-0B4D-9145-F6CC0C99EBB2}" type="doc">
      <dgm:prSet loTypeId="urn:microsoft.com/office/officeart/2005/8/layout/StepDownProcess" loCatId="" qsTypeId="urn:microsoft.com/office/officeart/2005/8/quickstyle/simple5" qsCatId="simple" csTypeId="urn:microsoft.com/office/officeart/2005/8/colors/accent3_2" csCatId="accent3" phldr="1"/>
      <dgm:spPr/>
      <dgm:t>
        <a:bodyPr/>
        <a:lstStyle/>
        <a:p>
          <a:endParaRPr lang="en-US"/>
        </a:p>
      </dgm:t>
    </dgm:pt>
    <dgm:pt modelId="{87A72A75-A151-7242-BABF-FF2B75AF8696}">
      <dgm:prSet phldrT="[Text]"/>
      <dgm:spPr/>
      <dgm:t>
        <a:bodyPr/>
        <a:lstStyle/>
        <a:p>
          <a:r>
            <a:rPr lang="en-US" dirty="0">
              <a:latin typeface="Century Gothic" panose="020B0502020202020204" pitchFamily="34" charset="0"/>
            </a:rPr>
            <a:t>Extract</a:t>
          </a:r>
        </a:p>
      </dgm:t>
    </dgm:pt>
    <dgm:pt modelId="{DE7BBFC9-C225-8447-B95D-BC18CB80392F}" type="parTrans" cxnId="{1186A163-CC77-EC4F-AB0E-FC8DF6FE314B}">
      <dgm:prSet/>
      <dgm:spPr/>
      <dgm:t>
        <a:bodyPr/>
        <a:lstStyle/>
        <a:p>
          <a:endParaRPr lang="en-US"/>
        </a:p>
      </dgm:t>
    </dgm:pt>
    <dgm:pt modelId="{0073E522-1B50-4048-AC83-DB35AC7F218A}" type="sibTrans" cxnId="{1186A163-CC77-EC4F-AB0E-FC8DF6FE314B}">
      <dgm:prSet/>
      <dgm:spPr/>
      <dgm:t>
        <a:bodyPr/>
        <a:lstStyle/>
        <a:p>
          <a:endParaRPr lang="en-US"/>
        </a:p>
      </dgm:t>
    </dgm:pt>
    <dgm:pt modelId="{109D9106-E671-CB43-9DDC-E8DDA81A9E17}">
      <dgm:prSet phldrT="[Text]"/>
      <dgm:spPr/>
      <dgm:t>
        <a:bodyPr/>
        <a:lstStyle/>
        <a:p>
          <a:r>
            <a:rPr lang="en-US" dirty="0">
              <a:latin typeface="Century Gothic" panose="020B0502020202020204" pitchFamily="34" charset="0"/>
            </a:rPr>
            <a:t>Retrieve list of trending stock tickers for 10 regions</a:t>
          </a:r>
        </a:p>
      </dgm:t>
    </dgm:pt>
    <dgm:pt modelId="{FA969AB6-6826-1743-BB2F-FF23699CF57D}" type="parTrans" cxnId="{3A367AB5-651A-5E40-ACA2-5AAB3DF265C5}">
      <dgm:prSet/>
      <dgm:spPr/>
      <dgm:t>
        <a:bodyPr/>
        <a:lstStyle/>
        <a:p>
          <a:endParaRPr lang="en-US"/>
        </a:p>
      </dgm:t>
    </dgm:pt>
    <dgm:pt modelId="{4F9E2E29-BDDC-3E42-B88C-9EAB511B84AF}" type="sibTrans" cxnId="{3A367AB5-651A-5E40-ACA2-5AAB3DF265C5}">
      <dgm:prSet/>
      <dgm:spPr/>
      <dgm:t>
        <a:bodyPr/>
        <a:lstStyle/>
        <a:p>
          <a:endParaRPr lang="en-US"/>
        </a:p>
      </dgm:t>
    </dgm:pt>
    <dgm:pt modelId="{7F18378E-3146-1947-8A0F-24DC26BBD163}">
      <dgm:prSet phldrT="[Text]"/>
      <dgm:spPr/>
      <dgm:t>
        <a:bodyPr/>
        <a:lstStyle/>
        <a:p>
          <a:r>
            <a:rPr lang="en-US" dirty="0">
              <a:latin typeface="Century Gothic" panose="020B0502020202020204" pitchFamily="34" charset="0"/>
            </a:rPr>
            <a:t>Transform</a:t>
          </a:r>
        </a:p>
      </dgm:t>
    </dgm:pt>
    <dgm:pt modelId="{1F16C9C7-6428-DA41-B632-23762CE5C82C}" type="parTrans" cxnId="{7DF96760-BBCC-4049-BD07-B38E1E8C8C1A}">
      <dgm:prSet/>
      <dgm:spPr/>
      <dgm:t>
        <a:bodyPr/>
        <a:lstStyle/>
        <a:p>
          <a:endParaRPr lang="en-US"/>
        </a:p>
      </dgm:t>
    </dgm:pt>
    <dgm:pt modelId="{73597E3A-D792-ED44-8621-80744A1F632E}" type="sibTrans" cxnId="{7DF96760-BBCC-4049-BD07-B38E1E8C8C1A}">
      <dgm:prSet/>
      <dgm:spPr/>
      <dgm:t>
        <a:bodyPr/>
        <a:lstStyle/>
        <a:p>
          <a:endParaRPr lang="en-US"/>
        </a:p>
      </dgm:t>
    </dgm:pt>
    <dgm:pt modelId="{C02033F1-694D-D847-8D58-B345D46E4438}">
      <dgm:prSet phldrT="[Text]"/>
      <dgm:spPr/>
      <dgm:t>
        <a:bodyPr/>
        <a:lstStyle/>
        <a:p>
          <a:r>
            <a:rPr lang="en-US" dirty="0">
              <a:latin typeface="Century Gothic" panose="020B0502020202020204" pitchFamily="34" charset="0"/>
            </a:rPr>
            <a:t>Convert timestamp and </a:t>
          </a:r>
          <a:r>
            <a:rPr lang="en-US" dirty="0" err="1">
              <a:latin typeface="Century Gothic" panose="020B0502020202020204" pitchFamily="34" charset="0"/>
            </a:rPr>
            <a:t>startintervals</a:t>
          </a:r>
          <a:r>
            <a:rPr lang="en-US" dirty="0">
              <a:latin typeface="Century Gothic" panose="020B0502020202020204" pitchFamily="34" charset="0"/>
            </a:rPr>
            <a:t> to </a:t>
          </a:r>
          <a:r>
            <a:rPr lang="en-US" dirty="0" err="1">
              <a:latin typeface="Century Gothic" panose="020B0502020202020204" pitchFamily="34" charset="0"/>
            </a:rPr>
            <a:t>db</a:t>
          </a:r>
          <a:r>
            <a:rPr lang="en-US" dirty="0">
              <a:latin typeface="Century Gothic" panose="020B0502020202020204" pitchFamily="34" charset="0"/>
            </a:rPr>
            <a:t> readable formats</a:t>
          </a:r>
        </a:p>
      </dgm:t>
    </dgm:pt>
    <dgm:pt modelId="{95188C5E-7857-F84E-B65F-86AC0DA9D08F}" type="parTrans" cxnId="{F0B2EAA1-23F0-4D44-9050-9813EF15C2A6}">
      <dgm:prSet/>
      <dgm:spPr/>
      <dgm:t>
        <a:bodyPr/>
        <a:lstStyle/>
        <a:p>
          <a:endParaRPr lang="en-US"/>
        </a:p>
      </dgm:t>
    </dgm:pt>
    <dgm:pt modelId="{B83B6414-DF6F-7449-B2EB-4F396FAD30E2}" type="sibTrans" cxnId="{F0B2EAA1-23F0-4D44-9050-9813EF15C2A6}">
      <dgm:prSet/>
      <dgm:spPr/>
      <dgm:t>
        <a:bodyPr/>
        <a:lstStyle/>
        <a:p>
          <a:endParaRPr lang="en-US"/>
        </a:p>
      </dgm:t>
    </dgm:pt>
    <dgm:pt modelId="{6521695D-E434-9F45-86EF-1F4B185543E9}">
      <dgm:prSet phldrT="[Text]"/>
      <dgm:spPr/>
      <dgm:t>
        <a:bodyPr/>
        <a:lstStyle/>
        <a:p>
          <a:r>
            <a:rPr lang="en-US" dirty="0"/>
            <a:t>Load</a:t>
          </a:r>
        </a:p>
      </dgm:t>
    </dgm:pt>
    <dgm:pt modelId="{00C10CE2-9B07-914C-9834-A65863C2B1D2}" type="parTrans" cxnId="{69EC7872-6DDE-CD49-BBDB-6A0E5BA905E9}">
      <dgm:prSet/>
      <dgm:spPr/>
      <dgm:t>
        <a:bodyPr/>
        <a:lstStyle/>
        <a:p>
          <a:endParaRPr lang="en-US"/>
        </a:p>
      </dgm:t>
    </dgm:pt>
    <dgm:pt modelId="{C111FFA4-C0D2-1B4D-A872-4143550F950A}" type="sibTrans" cxnId="{69EC7872-6DDE-CD49-BBDB-6A0E5BA905E9}">
      <dgm:prSet/>
      <dgm:spPr/>
      <dgm:t>
        <a:bodyPr/>
        <a:lstStyle/>
        <a:p>
          <a:endParaRPr lang="en-US"/>
        </a:p>
      </dgm:t>
    </dgm:pt>
    <dgm:pt modelId="{6AC50483-9196-8846-A476-57C94A95F8C6}">
      <dgm:prSet phldrT="[Text]"/>
      <dgm:spPr/>
      <dgm:t>
        <a:bodyPr/>
        <a:lstStyle/>
        <a:p>
          <a:r>
            <a:rPr lang="en-US" dirty="0">
              <a:latin typeface="Century Gothic" panose="020B0502020202020204" pitchFamily="34" charset="0"/>
            </a:rPr>
            <a:t>Import extracted tables to Postgres</a:t>
          </a:r>
        </a:p>
      </dgm:t>
    </dgm:pt>
    <dgm:pt modelId="{915542F5-4C48-6242-BC1F-DD7528E41D22}" type="parTrans" cxnId="{9015FEE9-D806-6E4C-85B7-F66BD4B452B4}">
      <dgm:prSet/>
      <dgm:spPr/>
      <dgm:t>
        <a:bodyPr/>
        <a:lstStyle/>
        <a:p>
          <a:endParaRPr lang="en-US"/>
        </a:p>
      </dgm:t>
    </dgm:pt>
    <dgm:pt modelId="{C315D931-AF73-9449-A4D3-40F29692F30B}" type="sibTrans" cxnId="{9015FEE9-D806-6E4C-85B7-F66BD4B452B4}">
      <dgm:prSet/>
      <dgm:spPr/>
      <dgm:t>
        <a:bodyPr/>
        <a:lstStyle/>
        <a:p>
          <a:endParaRPr lang="en-US"/>
        </a:p>
      </dgm:t>
    </dgm:pt>
    <dgm:pt modelId="{8540D4A3-1856-894B-BF9E-DB3E2372F1A0}">
      <dgm:prSet phldrT="[Text]"/>
      <dgm:spPr/>
      <dgm:t>
        <a:bodyPr/>
        <a:lstStyle/>
        <a:p>
          <a:r>
            <a:rPr lang="en-US" dirty="0">
              <a:latin typeface="Century Gothic" panose="020B0502020202020204" pitchFamily="34" charset="0"/>
            </a:rPr>
            <a:t>Pull detailed quote data for tickers identified</a:t>
          </a:r>
        </a:p>
      </dgm:t>
    </dgm:pt>
    <dgm:pt modelId="{B947D745-14AA-0549-901D-55C1D34E2505}" type="parTrans" cxnId="{EF0ED80F-FC67-E04C-9827-EA1840341997}">
      <dgm:prSet/>
      <dgm:spPr/>
      <dgm:t>
        <a:bodyPr/>
        <a:lstStyle/>
        <a:p>
          <a:endParaRPr lang="en-US"/>
        </a:p>
      </dgm:t>
    </dgm:pt>
    <dgm:pt modelId="{636EC848-DB53-C64F-A66B-BB21B29C0B8E}" type="sibTrans" cxnId="{EF0ED80F-FC67-E04C-9827-EA1840341997}">
      <dgm:prSet/>
      <dgm:spPr/>
      <dgm:t>
        <a:bodyPr/>
        <a:lstStyle/>
        <a:p>
          <a:endParaRPr lang="en-US"/>
        </a:p>
      </dgm:t>
    </dgm:pt>
    <dgm:pt modelId="{18447502-1ED2-A549-9455-C9CDCA893723}">
      <dgm:prSet phldrT="[Text]"/>
      <dgm:spPr/>
      <dgm:t>
        <a:bodyPr/>
        <a:lstStyle/>
        <a:p>
          <a:r>
            <a:rPr lang="en-US" dirty="0">
              <a:latin typeface="Century Gothic" panose="020B0502020202020204" pitchFamily="34" charset="0"/>
            </a:rPr>
            <a:t>Find 10-year History (open/close/high/low/volume) of the tickers </a:t>
          </a:r>
        </a:p>
      </dgm:t>
    </dgm:pt>
    <dgm:pt modelId="{48D958DD-41D3-1A48-ABEC-8CFD3D7E801B}" type="parTrans" cxnId="{D6F475FB-0327-7E42-8AA8-6150D3A2994D}">
      <dgm:prSet/>
      <dgm:spPr/>
      <dgm:t>
        <a:bodyPr/>
        <a:lstStyle/>
        <a:p>
          <a:endParaRPr lang="en-US"/>
        </a:p>
      </dgm:t>
    </dgm:pt>
    <dgm:pt modelId="{FA44DB3D-B122-1147-9125-6E720D108F0A}" type="sibTrans" cxnId="{D6F475FB-0327-7E42-8AA8-6150D3A2994D}">
      <dgm:prSet/>
      <dgm:spPr/>
      <dgm:t>
        <a:bodyPr/>
        <a:lstStyle/>
        <a:p>
          <a:endParaRPr lang="en-US"/>
        </a:p>
      </dgm:t>
    </dgm:pt>
    <dgm:pt modelId="{6BFB21DA-ECA3-9D49-AAFB-F2A47D0E80C9}">
      <dgm:prSet phldrT="[Text]"/>
      <dgm:spPr/>
      <dgm:t>
        <a:bodyPr/>
        <a:lstStyle/>
        <a:p>
          <a:r>
            <a:rPr lang="en-US" dirty="0">
              <a:latin typeface="Century Gothic" panose="020B0502020202020204" pitchFamily="34" charset="0"/>
            </a:rPr>
            <a:t>Reduce quote data attributes to only those needed to answer our questions </a:t>
          </a:r>
        </a:p>
      </dgm:t>
    </dgm:pt>
    <dgm:pt modelId="{2F27F00D-4998-2D4E-9ECE-786F4A0D94E9}" type="parTrans" cxnId="{95EEEF0E-641F-2B48-9137-4901D1511F9C}">
      <dgm:prSet/>
      <dgm:spPr/>
      <dgm:t>
        <a:bodyPr/>
        <a:lstStyle/>
        <a:p>
          <a:endParaRPr lang="en-US"/>
        </a:p>
      </dgm:t>
    </dgm:pt>
    <dgm:pt modelId="{F4D07096-7ED6-1C43-92D9-96A6C910C95E}" type="sibTrans" cxnId="{95EEEF0E-641F-2B48-9137-4901D1511F9C}">
      <dgm:prSet/>
      <dgm:spPr/>
      <dgm:t>
        <a:bodyPr/>
        <a:lstStyle/>
        <a:p>
          <a:endParaRPr lang="en-US"/>
        </a:p>
      </dgm:t>
    </dgm:pt>
    <dgm:pt modelId="{BA86D564-AD74-DC42-8905-B32AF15F19D5}">
      <dgm:prSet phldrT="[Text]"/>
      <dgm:spPr/>
      <dgm:t>
        <a:bodyPr/>
        <a:lstStyle/>
        <a:p>
          <a:r>
            <a:rPr lang="en-US" dirty="0">
              <a:latin typeface="Century Gothic" panose="020B0502020202020204" pitchFamily="34" charset="0"/>
            </a:rPr>
            <a:t>Import reduced tables to Postgres </a:t>
          </a:r>
        </a:p>
      </dgm:t>
    </dgm:pt>
    <dgm:pt modelId="{C3EEAB0C-F3E4-ED4A-A701-3160A40B36BB}" type="parTrans" cxnId="{0ED97B23-8B2A-2D4F-AC51-B511835E422C}">
      <dgm:prSet/>
      <dgm:spPr/>
      <dgm:t>
        <a:bodyPr/>
        <a:lstStyle/>
        <a:p>
          <a:endParaRPr lang="en-US"/>
        </a:p>
      </dgm:t>
    </dgm:pt>
    <dgm:pt modelId="{E48B0F1F-A7DB-2848-97F1-30F19C068F39}" type="sibTrans" cxnId="{0ED97B23-8B2A-2D4F-AC51-B511835E422C}">
      <dgm:prSet/>
      <dgm:spPr/>
      <dgm:t>
        <a:bodyPr/>
        <a:lstStyle/>
        <a:p>
          <a:endParaRPr lang="en-US"/>
        </a:p>
      </dgm:t>
    </dgm:pt>
    <dgm:pt modelId="{AEE5FA70-92C6-5048-B3C8-23E158E91B7B}" type="pres">
      <dgm:prSet presAssocID="{C0E66FD7-3498-0B4D-9145-F6CC0C99EBB2}" presName="rootnode" presStyleCnt="0">
        <dgm:presLayoutVars>
          <dgm:chMax/>
          <dgm:chPref/>
          <dgm:dir/>
          <dgm:animLvl val="lvl"/>
        </dgm:presLayoutVars>
      </dgm:prSet>
      <dgm:spPr/>
    </dgm:pt>
    <dgm:pt modelId="{E27A3F5A-E71A-7445-BF48-5D8B94C1E41C}" type="pres">
      <dgm:prSet presAssocID="{87A72A75-A151-7242-BABF-FF2B75AF8696}" presName="composite" presStyleCnt="0"/>
      <dgm:spPr/>
    </dgm:pt>
    <dgm:pt modelId="{945E2995-9C70-F648-99FE-598EE481A409}" type="pres">
      <dgm:prSet presAssocID="{87A72A75-A151-7242-BABF-FF2B75AF8696}" presName="bentUpArrow1" presStyleLbl="alignImgPlace1" presStyleIdx="0" presStyleCnt="2"/>
      <dgm:spPr/>
    </dgm:pt>
    <dgm:pt modelId="{4C3C1C88-BE3F-EA41-9217-40F3EDAB60FF}" type="pres">
      <dgm:prSet presAssocID="{87A72A75-A151-7242-BABF-FF2B75AF8696}" presName="ParentText" presStyleLbl="node1" presStyleIdx="0" presStyleCnt="3">
        <dgm:presLayoutVars>
          <dgm:chMax val="1"/>
          <dgm:chPref val="1"/>
          <dgm:bulletEnabled val="1"/>
        </dgm:presLayoutVars>
      </dgm:prSet>
      <dgm:spPr/>
    </dgm:pt>
    <dgm:pt modelId="{4C982E81-4BDB-AF4B-9BD1-CF17F5875D11}" type="pres">
      <dgm:prSet presAssocID="{87A72A75-A151-7242-BABF-FF2B75AF8696}" presName="ChildText" presStyleLbl="revTx" presStyleIdx="0" presStyleCnt="3" custScaleX="414770" custLinFactX="67042" custLinFactNeighborX="100000" custLinFactNeighborY="-6358">
        <dgm:presLayoutVars>
          <dgm:chMax val="0"/>
          <dgm:chPref val="0"/>
          <dgm:bulletEnabled val="1"/>
        </dgm:presLayoutVars>
      </dgm:prSet>
      <dgm:spPr/>
    </dgm:pt>
    <dgm:pt modelId="{06C453A7-E46F-D744-B459-C9553D04CA58}" type="pres">
      <dgm:prSet presAssocID="{0073E522-1B50-4048-AC83-DB35AC7F218A}" presName="sibTrans" presStyleCnt="0"/>
      <dgm:spPr/>
    </dgm:pt>
    <dgm:pt modelId="{74490BF2-5A12-984B-A31B-0C8690CFBCD7}" type="pres">
      <dgm:prSet presAssocID="{7F18378E-3146-1947-8A0F-24DC26BBD163}" presName="composite" presStyleCnt="0"/>
      <dgm:spPr/>
    </dgm:pt>
    <dgm:pt modelId="{69C674A9-3922-3248-A554-A37CC22660D8}" type="pres">
      <dgm:prSet presAssocID="{7F18378E-3146-1947-8A0F-24DC26BBD163}" presName="bentUpArrow1" presStyleLbl="alignImgPlace1" presStyleIdx="1" presStyleCnt="2"/>
      <dgm:spPr/>
    </dgm:pt>
    <dgm:pt modelId="{EBA4B967-B3B6-DC44-9DCA-24D81489354B}" type="pres">
      <dgm:prSet presAssocID="{7F18378E-3146-1947-8A0F-24DC26BBD163}" presName="ParentText" presStyleLbl="node1" presStyleIdx="1" presStyleCnt="3">
        <dgm:presLayoutVars>
          <dgm:chMax val="1"/>
          <dgm:chPref val="1"/>
          <dgm:bulletEnabled val="1"/>
        </dgm:presLayoutVars>
      </dgm:prSet>
      <dgm:spPr/>
    </dgm:pt>
    <dgm:pt modelId="{72D9934C-4F61-B64F-A88F-1973CE7071D4}" type="pres">
      <dgm:prSet presAssocID="{7F18378E-3146-1947-8A0F-24DC26BBD163}" presName="ChildText" presStyleLbl="revTx" presStyleIdx="1" presStyleCnt="3" custScaleX="325340" custLinFactX="100000" custLinFactNeighborX="111182" custLinFactNeighborY="-1882">
        <dgm:presLayoutVars>
          <dgm:chMax val="0"/>
          <dgm:chPref val="0"/>
          <dgm:bulletEnabled val="1"/>
        </dgm:presLayoutVars>
      </dgm:prSet>
      <dgm:spPr/>
    </dgm:pt>
    <dgm:pt modelId="{15545AC6-9736-9342-B305-1821B84CD3BA}" type="pres">
      <dgm:prSet presAssocID="{73597E3A-D792-ED44-8621-80744A1F632E}" presName="sibTrans" presStyleCnt="0"/>
      <dgm:spPr/>
    </dgm:pt>
    <dgm:pt modelId="{D25EB469-580E-A44C-81A2-FAA9FE0597E3}" type="pres">
      <dgm:prSet presAssocID="{6521695D-E434-9F45-86EF-1F4B185543E9}" presName="composite" presStyleCnt="0"/>
      <dgm:spPr/>
    </dgm:pt>
    <dgm:pt modelId="{73ADAC34-EA11-3042-AEA8-AA2674A03FC6}" type="pres">
      <dgm:prSet presAssocID="{6521695D-E434-9F45-86EF-1F4B185543E9}" presName="ParentText" presStyleLbl="node1" presStyleIdx="2" presStyleCnt="3">
        <dgm:presLayoutVars>
          <dgm:chMax val="1"/>
          <dgm:chPref val="1"/>
          <dgm:bulletEnabled val="1"/>
        </dgm:presLayoutVars>
      </dgm:prSet>
      <dgm:spPr/>
    </dgm:pt>
    <dgm:pt modelId="{8B214B7E-4FEA-724C-A26C-4E02E859D60F}" type="pres">
      <dgm:prSet presAssocID="{6521695D-E434-9F45-86EF-1F4B185543E9}" presName="FinalChildText" presStyleLbl="revTx" presStyleIdx="2" presStyleCnt="3" custScaleX="193656" custLinFactNeighborX="50982" custLinFactNeighborY="-4748">
        <dgm:presLayoutVars>
          <dgm:chMax val="0"/>
          <dgm:chPref val="0"/>
          <dgm:bulletEnabled val="1"/>
        </dgm:presLayoutVars>
      </dgm:prSet>
      <dgm:spPr/>
    </dgm:pt>
  </dgm:ptLst>
  <dgm:cxnLst>
    <dgm:cxn modelId="{95EEEF0E-641F-2B48-9137-4901D1511F9C}" srcId="{7F18378E-3146-1947-8A0F-24DC26BBD163}" destId="{6BFB21DA-ECA3-9D49-AAFB-F2A47D0E80C9}" srcOrd="1" destOrd="0" parTransId="{2F27F00D-4998-2D4E-9ECE-786F4A0D94E9}" sibTransId="{F4D07096-7ED6-1C43-92D9-96A6C910C95E}"/>
    <dgm:cxn modelId="{EF0ED80F-FC67-E04C-9827-EA1840341997}" srcId="{87A72A75-A151-7242-BABF-FF2B75AF8696}" destId="{8540D4A3-1856-894B-BF9E-DB3E2372F1A0}" srcOrd="1" destOrd="0" parTransId="{B947D745-14AA-0549-901D-55C1D34E2505}" sibTransId="{636EC848-DB53-C64F-A66B-BB21B29C0B8E}"/>
    <dgm:cxn modelId="{A287EF22-7755-1645-9D3C-DE0E0F5BB784}" type="presOf" srcId="{18447502-1ED2-A549-9455-C9CDCA893723}" destId="{4C982E81-4BDB-AF4B-9BD1-CF17F5875D11}" srcOrd="0" destOrd="2" presId="urn:microsoft.com/office/officeart/2005/8/layout/StepDownProcess"/>
    <dgm:cxn modelId="{0ED97B23-8B2A-2D4F-AC51-B511835E422C}" srcId="{6521695D-E434-9F45-86EF-1F4B185543E9}" destId="{BA86D564-AD74-DC42-8905-B32AF15F19D5}" srcOrd="1" destOrd="0" parTransId="{C3EEAB0C-F3E4-ED4A-A701-3160A40B36BB}" sibTransId="{E48B0F1F-A7DB-2848-97F1-30F19C068F39}"/>
    <dgm:cxn modelId="{75921830-59A0-DC47-AC2A-B9256C7F6FBD}" type="presOf" srcId="{6521695D-E434-9F45-86EF-1F4B185543E9}" destId="{73ADAC34-EA11-3042-AEA8-AA2674A03FC6}" srcOrd="0" destOrd="0" presId="urn:microsoft.com/office/officeart/2005/8/layout/StepDownProcess"/>
    <dgm:cxn modelId="{46901D33-42AC-0149-AEA3-D6AC0C72B73F}" type="presOf" srcId="{BA86D564-AD74-DC42-8905-B32AF15F19D5}" destId="{8B214B7E-4FEA-724C-A26C-4E02E859D60F}" srcOrd="0" destOrd="1" presId="urn:microsoft.com/office/officeart/2005/8/layout/StepDownProcess"/>
    <dgm:cxn modelId="{A1060638-F1E9-9F43-90D8-156C1C2E063E}" type="presOf" srcId="{C02033F1-694D-D847-8D58-B345D46E4438}" destId="{72D9934C-4F61-B64F-A88F-1973CE7071D4}" srcOrd="0" destOrd="0" presId="urn:microsoft.com/office/officeart/2005/8/layout/StepDownProcess"/>
    <dgm:cxn modelId="{159EF35A-40B9-9F47-BB51-A1BD814DA175}" type="presOf" srcId="{109D9106-E671-CB43-9DDC-E8DDA81A9E17}" destId="{4C982E81-4BDB-AF4B-9BD1-CF17F5875D11}" srcOrd="0" destOrd="0" presId="urn:microsoft.com/office/officeart/2005/8/layout/StepDownProcess"/>
    <dgm:cxn modelId="{7DF96760-BBCC-4049-BD07-B38E1E8C8C1A}" srcId="{C0E66FD7-3498-0B4D-9145-F6CC0C99EBB2}" destId="{7F18378E-3146-1947-8A0F-24DC26BBD163}" srcOrd="1" destOrd="0" parTransId="{1F16C9C7-6428-DA41-B632-23762CE5C82C}" sibTransId="{73597E3A-D792-ED44-8621-80744A1F632E}"/>
    <dgm:cxn modelId="{1186A163-CC77-EC4F-AB0E-FC8DF6FE314B}" srcId="{C0E66FD7-3498-0B4D-9145-F6CC0C99EBB2}" destId="{87A72A75-A151-7242-BABF-FF2B75AF8696}" srcOrd="0" destOrd="0" parTransId="{DE7BBFC9-C225-8447-B95D-BC18CB80392F}" sibTransId="{0073E522-1B50-4048-AC83-DB35AC7F218A}"/>
    <dgm:cxn modelId="{96B8E16B-B8A2-9948-AEE3-FB5107A1153A}" type="presOf" srcId="{C0E66FD7-3498-0B4D-9145-F6CC0C99EBB2}" destId="{AEE5FA70-92C6-5048-B3C8-23E158E91B7B}" srcOrd="0" destOrd="0" presId="urn:microsoft.com/office/officeart/2005/8/layout/StepDownProcess"/>
    <dgm:cxn modelId="{69EC7872-6DDE-CD49-BBDB-6A0E5BA905E9}" srcId="{C0E66FD7-3498-0B4D-9145-F6CC0C99EBB2}" destId="{6521695D-E434-9F45-86EF-1F4B185543E9}" srcOrd="2" destOrd="0" parTransId="{00C10CE2-9B07-914C-9834-A65863C2B1D2}" sibTransId="{C111FFA4-C0D2-1B4D-A872-4143550F950A}"/>
    <dgm:cxn modelId="{A9CE2882-BF8A-F943-BF21-BADFA52C5BBC}" type="presOf" srcId="{8540D4A3-1856-894B-BF9E-DB3E2372F1A0}" destId="{4C982E81-4BDB-AF4B-9BD1-CF17F5875D11}" srcOrd="0" destOrd="1" presId="urn:microsoft.com/office/officeart/2005/8/layout/StepDownProcess"/>
    <dgm:cxn modelId="{E4B45589-5137-D940-B42C-8B77C4730620}" type="presOf" srcId="{87A72A75-A151-7242-BABF-FF2B75AF8696}" destId="{4C3C1C88-BE3F-EA41-9217-40F3EDAB60FF}" srcOrd="0" destOrd="0" presId="urn:microsoft.com/office/officeart/2005/8/layout/StepDownProcess"/>
    <dgm:cxn modelId="{F0B2EAA1-23F0-4D44-9050-9813EF15C2A6}" srcId="{7F18378E-3146-1947-8A0F-24DC26BBD163}" destId="{C02033F1-694D-D847-8D58-B345D46E4438}" srcOrd="0" destOrd="0" parTransId="{95188C5E-7857-F84E-B65F-86AC0DA9D08F}" sibTransId="{B83B6414-DF6F-7449-B2EB-4F396FAD30E2}"/>
    <dgm:cxn modelId="{582150AF-953F-7644-99D4-75BAC75CF8F6}" type="presOf" srcId="{6BFB21DA-ECA3-9D49-AAFB-F2A47D0E80C9}" destId="{72D9934C-4F61-B64F-A88F-1973CE7071D4}" srcOrd="0" destOrd="1" presId="urn:microsoft.com/office/officeart/2005/8/layout/StepDownProcess"/>
    <dgm:cxn modelId="{3A367AB5-651A-5E40-ACA2-5AAB3DF265C5}" srcId="{87A72A75-A151-7242-BABF-FF2B75AF8696}" destId="{109D9106-E671-CB43-9DDC-E8DDA81A9E17}" srcOrd="0" destOrd="0" parTransId="{FA969AB6-6826-1743-BB2F-FF23699CF57D}" sibTransId="{4F9E2E29-BDDC-3E42-B88C-9EAB511B84AF}"/>
    <dgm:cxn modelId="{CEB172B9-5164-6C42-8E96-927AABF09D5B}" type="presOf" srcId="{7F18378E-3146-1947-8A0F-24DC26BBD163}" destId="{EBA4B967-B3B6-DC44-9DCA-24D81489354B}" srcOrd="0" destOrd="0" presId="urn:microsoft.com/office/officeart/2005/8/layout/StepDownProcess"/>
    <dgm:cxn modelId="{CF0808D5-5C26-424F-BBE7-429E48BA7DF0}" type="presOf" srcId="{6AC50483-9196-8846-A476-57C94A95F8C6}" destId="{8B214B7E-4FEA-724C-A26C-4E02E859D60F}" srcOrd="0" destOrd="0" presId="urn:microsoft.com/office/officeart/2005/8/layout/StepDownProcess"/>
    <dgm:cxn modelId="{9015FEE9-D806-6E4C-85B7-F66BD4B452B4}" srcId="{6521695D-E434-9F45-86EF-1F4B185543E9}" destId="{6AC50483-9196-8846-A476-57C94A95F8C6}" srcOrd="0" destOrd="0" parTransId="{915542F5-4C48-6242-BC1F-DD7528E41D22}" sibTransId="{C315D931-AF73-9449-A4D3-40F29692F30B}"/>
    <dgm:cxn modelId="{D6F475FB-0327-7E42-8AA8-6150D3A2994D}" srcId="{87A72A75-A151-7242-BABF-FF2B75AF8696}" destId="{18447502-1ED2-A549-9455-C9CDCA893723}" srcOrd="2" destOrd="0" parTransId="{48D958DD-41D3-1A48-ABEC-8CFD3D7E801B}" sibTransId="{FA44DB3D-B122-1147-9125-6E720D108F0A}"/>
    <dgm:cxn modelId="{A532FF69-9920-854A-8069-AC35C007460D}" type="presParOf" srcId="{AEE5FA70-92C6-5048-B3C8-23E158E91B7B}" destId="{E27A3F5A-E71A-7445-BF48-5D8B94C1E41C}" srcOrd="0" destOrd="0" presId="urn:microsoft.com/office/officeart/2005/8/layout/StepDownProcess"/>
    <dgm:cxn modelId="{0C8FF9AE-61F4-3C42-9316-35C38D65DEF4}" type="presParOf" srcId="{E27A3F5A-E71A-7445-BF48-5D8B94C1E41C}" destId="{945E2995-9C70-F648-99FE-598EE481A409}" srcOrd="0" destOrd="0" presId="urn:microsoft.com/office/officeart/2005/8/layout/StepDownProcess"/>
    <dgm:cxn modelId="{3C651C1C-9DE1-5940-A6E5-6F66F824197F}" type="presParOf" srcId="{E27A3F5A-E71A-7445-BF48-5D8B94C1E41C}" destId="{4C3C1C88-BE3F-EA41-9217-40F3EDAB60FF}" srcOrd="1" destOrd="0" presId="urn:microsoft.com/office/officeart/2005/8/layout/StepDownProcess"/>
    <dgm:cxn modelId="{AD970D03-39B1-1340-BAC4-8B101A8EEDE4}" type="presParOf" srcId="{E27A3F5A-E71A-7445-BF48-5D8B94C1E41C}" destId="{4C982E81-4BDB-AF4B-9BD1-CF17F5875D11}" srcOrd="2" destOrd="0" presId="urn:microsoft.com/office/officeart/2005/8/layout/StepDownProcess"/>
    <dgm:cxn modelId="{86BB2436-27CE-F64B-A60B-704373080816}" type="presParOf" srcId="{AEE5FA70-92C6-5048-B3C8-23E158E91B7B}" destId="{06C453A7-E46F-D744-B459-C9553D04CA58}" srcOrd="1" destOrd="0" presId="urn:microsoft.com/office/officeart/2005/8/layout/StepDownProcess"/>
    <dgm:cxn modelId="{8A0D4806-2EFF-784C-99FD-92E19FE8C875}" type="presParOf" srcId="{AEE5FA70-92C6-5048-B3C8-23E158E91B7B}" destId="{74490BF2-5A12-984B-A31B-0C8690CFBCD7}" srcOrd="2" destOrd="0" presId="urn:microsoft.com/office/officeart/2005/8/layout/StepDownProcess"/>
    <dgm:cxn modelId="{F0C2FF37-52FF-4B42-8D26-C900C26E8DEC}" type="presParOf" srcId="{74490BF2-5A12-984B-A31B-0C8690CFBCD7}" destId="{69C674A9-3922-3248-A554-A37CC22660D8}" srcOrd="0" destOrd="0" presId="urn:microsoft.com/office/officeart/2005/8/layout/StepDownProcess"/>
    <dgm:cxn modelId="{9F263A8D-0154-2A44-BEB7-B4F774DA5C4F}" type="presParOf" srcId="{74490BF2-5A12-984B-A31B-0C8690CFBCD7}" destId="{EBA4B967-B3B6-DC44-9DCA-24D81489354B}" srcOrd="1" destOrd="0" presId="urn:microsoft.com/office/officeart/2005/8/layout/StepDownProcess"/>
    <dgm:cxn modelId="{1FE1BDC8-7935-0A42-8F54-A6B3DE287311}" type="presParOf" srcId="{74490BF2-5A12-984B-A31B-0C8690CFBCD7}" destId="{72D9934C-4F61-B64F-A88F-1973CE7071D4}" srcOrd="2" destOrd="0" presId="urn:microsoft.com/office/officeart/2005/8/layout/StepDownProcess"/>
    <dgm:cxn modelId="{802520E1-3148-F746-991C-C588FE6B8876}" type="presParOf" srcId="{AEE5FA70-92C6-5048-B3C8-23E158E91B7B}" destId="{15545AC6-9736-9342-B305-1821B84CD3BA}" srcOrd="3" destOrd="0" presId="urn:microsoft.com/office/officeart/2005/8/layout/StepDownProcess"/>
    <dgm:cxn modelId="{0CBF106E-0BFA-9C4D-8302-414FA9F66279}" type="presParOf" srcId="{AEE5FA70-92C6-5048-B3C8-23E158E91B7B}" destId="{D25EB469-580E-A44C-81A2-FAA9FE0597E3}" srcOrd="4" destOrd="0" presId="urn:microsoft.com/office/officeart/2005/8/layout/StepDownProcess"/>
    <dgm:cxn modelId="{8C416D16-86AD-9048-AAB7-EE5EF589840B}" type="presParOf" srcId="{D25EB469-580E-A44C-81A2-FAA9FE0597E3}" destId="{73ADAC34-EA11-3042-AEA8-AA2674A03FC6}" srcOrd="0" destOrd="0" presId="urn:microsoft.com/office/officeart/2005/8/layout/StepDownProcess"/>
    <dgm:cxn modelId="{B69A3E72-E511-1A4C-8FD0-F334BC9E81B1}" type="presParOf" srcId="{D25EB469-580E-A44C-81A2-FAA9FE0597E3}" destId="{8B214B7E-4FEA-724C-A26C-4E02E859D60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E2995-9C70-F648-99FE-598EE481A409}">
      <dsp:nvSpPr>
        <dsp:cNvPr id="0" name=""/>
        <dsp:cNvSpPr/>
      </dsp:nvSpPr>
      <dsp:spPr>
        <a:xfrm rot="5400000">
          <a:off x="1286035" y="1283786"/>
          <a:ext cx="1135398" cy="1292610"/>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C3C1C88-BE3F-EA41-9217-40F3EDAB60FF}">
      <dsp:nvSpPr>
        <dsp:cNvPr id="0" name=""/>
        <dsp:cNvSpPr/>
      </dsp:nvSpPr>
      <dsp:spPr>
        <a:xfrm>
          <a:off x="985224" y="25174"/>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entury Gothic" panose="020B0502020202020204" pitchFamily="34" charset="0"/>
            </a:rPr>
            <a:t>Extract</a:t>
          </a:r>
        </a:p>
      </dsp:txBody>
      <dsp:txXfrm>
        <a:off x="1050546" y="90496"/>
        <a:ext cx="1780698" cy="1207233"/>
      </dsp:txXfrm>
    </dsp:sp>
    <dsp:sp modelId="{4C982E81-4BDB-AF4B-9BD1-CF17F5875D11}">
      <dsp:nvSpPr>
        <dsp:cNvPr id="0" name=""/>
        <dsp:cNvSpPr/>
      </dsp:nvSpPr>
      <dsp:spPr>
        <a:xfrm>
          <a:off x="3030810" y="84020"/>
          <a:ext cx="5765834"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Retrieve list of trending stock tickers for 10 regions</a:t>
          </a:r>
        </a:p>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Pull detailed quote data for tickers identified</a:t>
          </a:r>
        </a:p>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Find 10-year History (open/close/high/low/volume) of the tickers </a:t>
          </a:r>
        </a:p>
      </dsp:txBody>
      <dsp:txXfrm>
        <a:off x="3030810" y="84020"/>
        <a:ext cx="5765834" cy="1081331"/>
      </dsp:txXfrm>
    </dsp:sp>
    <dsp:sp modelId="{69C674A9-3922-3248-A554-A37CC22660D8}">
      <dsp:nvSpPr>
        <dsp:cNvPr id="0" name=""/>
        <dsp:cNvSpPr/>
      </dsp:nvSpPr>
      <dsp:spPr>
        <a:xfrm rot="5400000">
          <a:off x="3777124" y="2786663"/>
          <a:ext cx="1135398" cy="1292610"/>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BA4B967-B3B6-DC44-9DCA-24D81489354B}">
      <dsp:nvSpPr>
        <dsp:cNvPr id="0" name=""/>
        <dsp:cNvSpPr/>
      </dsp:nvSpPr>
      <dsp:spPr>
        <a:xfrm>
          <a:off x="3476313" y="1528052"/>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Century Gothic" panose="020B0502020202020204" pitchFamily="34" charset="0"/>
            </a:rPr>
            <a:t>Transform</a:t>
          </a:r>
        </a:p>
      </dsp:txBody>
      <dsp:txXfrm>
        <a:off x="3541635" y="1593374"/>
        <a:ext cx="1780698" cy="1207233"/>
      </dsp:txXfrm>
    </dsp:sp>
    <dsp:sp modelId="{72D9934C-4F61-B64F-A88F-1973CE7071D4}">
      <dsp:nvSpPr>
        <dsp:cNvPr id="0" name=""/>
        <dsp:cNvSpPr/>
      </dsp:nvSpPr>
      <dsp:spPr>
        <a:xfrm>
          <a:off x="6382423" y="1635298"/>
          <a:ext cx="4522642"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Convert timestamp and </a:t>
          </a:r>
          <a:r>
            <a:rPr lang="en-US" sz="1500" kern="1200" dirty="0" err="1">
              <a:latin typeface="Century Gothic" panose="020B0502020202020204" pitchFamily="34" charset="0"/>
            </a:rPr>
            <a:t>startintervals</a:t>
          </a:r>
          <a:r>
            <a:rPr lang="en-US" sz="1500" kern="1200" dirty="0">
              <a:latin typeface="Century Gothic" panose="020B0502020202020204" pitchFamily="34" charset="0"/>
            </a:rPr>
            <a:t> to </a:t>
          </a:r>
          <a:r>
            <a:rPr lang="en-US" sz="1500" kern="1200" dirty="0" err="1">
              <a:latin typeface="Century Gothic" panose="020B0502020202020204" pitchFamily="34" charset="0"/>
            </a:rPr>
            <a:t>db</a:t>
          </a:r>
          <a:r>
            <a:rPr lang="en-US" sz="1500" kern="1200" dirty="0">
              <a:latin typeface="Century Gothic" panose="020B0502020202020204" pitchFamily="34" charset="0"/>
            </a:rPr>
            <a:t> readable formats</a:t>
          </a:r>
        </a:p>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Reduce quote data attributes to only those needed to answer our questions </a:t>
          </a:r>
        </a:p>
      </dsp:txBody>
      <dsp:txXfrm>
        <a:off x="6382423" y="1635298"/>
        <a:ext cx="4522642" cy="1081331"/>
      </dsp:txXfrm>
    </dsp:sp>
    <dsp:sp modelId="{73ADAC34-EA11-3042-AEA8-AA2674A03FC6}">
      <dsp:nvSpPr>
        <dsp:cNvPr id="0" name=""/>
        <dsp:cNvSpPr/>
      </dsp:nvSpPr>
      <dsp:spPr>
        <a:xfrm>
          <a:off x="6243913" y="3030930"/>
          <a:ext cx="1911342" cy="1337877"/>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Load</a:t>
          </a:r>
        </a:p>
      </dsp:txBody>
      <dsp:txXfrm>
        <a:off x="6309235" y="3096252"/>
        <a:ext cx="1780698" cy="1207233"/>
      </dsp:txXfrm>
    </dsp:sp>
    <dsp:sp modelId="{8B214B7E-4FEA-724C-A26C-4E02E859D60F}">
      <dsp:nvSpPr>
        <dsp:cNvPr id="0" name=""/>
        <dsp:cNvSpPr/>
      </dsp:nvSpPr>
      <dsp:spPr>
        <a:xfrm>
          <a:off x="8212999" y="3107185"/>
          <a:ext cx="2692066" cy="108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Import extracted tables to Postgres</a:t>
          </a:r>
        </a:p>
        <a:p>
          <a:pPr marL="114300" lvl="1" indent="-114300" algn="l" defTabSz="666750">
            <a:lnSpc>
              <a:spcPct val="90000"/>
            </a:lnSpc>
            <a:spcBef>
              <a:spcPct val="0"/>
            </a:spcBef>
            <a:spcAft>
              <a:spcPct val="15000"/>
            </a:spcAft>
            <a:buChar char="•"/>
          </a:pPr>
          <a:r>
            <a:rPr lang="en-US" sz="1500" kern="1200" dirty="0">
              <a:latin typeface="Century Gothic" panose="020B0502020202020204" pitchFamily="34" charset="0"/>
            </a:rPr>
            <a:t>Import reduced tables to Postgres </a:t>
          </a:r>
        </a:p>
      </dsp:txBody>
      <dsp:txXfrm>
        <a:off x="8212999" y="3107185"/>
        <a:ext cx="2692066" cy="108133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FB98-B42B-4041-8907-505EE9E0C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D8DB28-0341-A34A-960A-603F5318E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D1B72D-72B3-284A-887F-086F7E887E68}"/>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E094F0FD-F92D-744D-8264-7249E67D9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0FC87-CE94-6D4E-907F-25F0CF13FB23}"/>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410205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32E6-3772-AE4F-8FBE-36AE05196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3B8D3A-2CB6-4F4F-95E9-89EC249B1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A0C0E-3445-4A40-970B-ED19983BE100}"/>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17B0F741-2DEA-2940-A830-78CC6DD2B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295-AA3A-A542-A095-DB2836627DE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294833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4FF36-584D-E24D-96A8-91B7E3515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8D915-CDBA-754B-955D-4D5EBC3377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65789-C21A-7F4E-922E-4A0B0DD51AC1}"/>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8F4CBC0E-7183-AA4B-AEBE-E7DBF5268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7ACDA-83FF-9746-AAB6-64648F394683}"/>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19448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D584-A4B6-8948-98E5-8D87475FE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AF4B9-1481-B44E-823C-3375DFF7A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4D49A-45E5-8F41-8611-A3DCAE6158DC}"/>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85B91BBA-5A20-4047-9952-8D89B1963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812F5-49F0-ED42-B1A2-2E392C039C05}"/>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30139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643D-FFB1-E14E-821C-E3A1A3B6F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47E00F-7093-784A-ACBF-3B844BAB8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0BCDEB-3FEE-FA4E-BBFC-A46BC902C2FD}"/>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2529FDD6-E984-C046-88C5-E0B867B7D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FCCD5-7C08-C941-B1E4-76CB49544F5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85709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23F1-254C-F541-AC30-30E5F7275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F0520-B451-C744-82E9-52713B872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1F275-C48B-3F4F-A379-AD33978D7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AB1CF-6BAC-484A-83BC-35685AC409FD}"/>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BE8B0ED1-7F20-D54E-A581-3D37B83E5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35F8B-6E22-F949-B53D-21C296052895}"/>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185865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E860-0E71-D144-B3C3-FE395972F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89F59-785D-A141-B8D7-289983A31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4B7FE-321A-6C4F-BCC0-4DEB34C5E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3BBBB-C08D-B94E-B4FC-C924E3091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6D5DC-27BA-0F4E-AEE5-B2129E0CF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0E82D-E5ED-5C4E-97E1-69A7A805C630}"/>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8" name="Footer Placeholder 7">
            <a:extLst>
              <a:ext uri="{FF2B5EF4-FFF2-40B4-BE49-F238E27FC236}">
                <a16:creationId xmlns:a16="http://schemas.microsoft.com/office/drawing/2014/main" id="{96E28235-35ED-5943-8F64-E2062B62F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32BFE-1FAE-9842-BE8F-7BD9D28C5E88}"/>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17630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DF54-17D2-1D43-A24B-B9F95C55C7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397F0B-3575-BB47-A7B9-79B5B512F7E9}"/>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4" name="Footer Placeholder 3">
            <a:extLst>
              <a:ext uri="{FF2B5EF4-FFF2-40B4-BE49-F238E27FC236}">
                <a16:creationId xmlns:a16="http://schemas.microsoft.com/office/drawing/2014/main" id="{6B730186-18AC-FE4C-9BBA-D0A366A5A0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4710EA-43BE-174E-9A83-1755247D5C9B}"/>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43525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58DC7-7538-4B41-A204-FE41C9C5344F}"/>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3" name="Footer Placeholder 2">
            <a:extLst>
              <a:ext uri="{FF2B5EF4-FFF2-40B4-BE49-F238E27FC236}">
                <a16:creationId xmlns:a16="http://schemas.microsoft.com/office/drawing/2014/main" id="{4D480E88-3F43-6F4D-89DD-3FB5EDFA7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693A2-550F-0A4F-BF33-32BE0A56D1CC}"/>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23163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A9B-DAA8-5946-AFF5-A585B401F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5F6BD8-3511-7E40-BF12-E7B961F00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31423A-7F6B-FE44-8C2F-D4270217D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81D53-AD0A-644A-945D-587EB80F4C03}"/>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2F35CAE1-F1C8-0C4A-9B48-554776ABD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CAFB3-12DB-C44C-81E6-90D7ADDC8FD0}"/>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242520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22C5-AF1C-5F44-AAB3-04EABFC5A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B3823-8697-D24B-BEA8-B32B07AD2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83786-75B9-744D-A4E8-68F4A5877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BC57C-0AA8-AC4A-A995-FC7B9E94E363}"/>
              </a:ext>
            </a:extLst>
          </p:cNvPr>
          <p:cNvSpPr>
            <a:spLocks noGrp="1"/>
          </p:cNvSpPr>
          <p:nvPr>
            <p:ph type="dt" sz="half" idx="10"/>
          </p:nvPr>
        </p:nvSpPr>
        <p:spPr/>
        <p:txBody>
          <a:bodyPr/>
          <a:lstStyle/>
          <a:p>
            <a:fld id="{BD0B0D71-B23A-3748-AD15-7DD1F56CCDAB}" type="datetimeFigureOut">
              <a:rPr lang="en-US" smtClean="0"/>
              <a:t>9/23/21</a:t>
            </a:fld>
            <a:endParaRPr lang="en-US"/>
          </a:p>
        </p:txBody>
      </p:sp>
      <p:sp>
        <p:nvSpPr>
          <p:cNvPr id="6" name="Footer Placeholder 5">
            <a:extLst>
              <a:ext uri="{FF2B5EF4-FFF2-40B4-BE49-F238E27FC236}">
                <a16:creationId xmlns:a16="http://schemas.microsoft.com/office/drawing/2014/main" id="{EBF8D7DE-D9A2-7B45-BF20-8BD6DFC3D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F8599-3C7F-2E4F-8F09-33BD940AEE74}"/>
              </a:ext>
            </a:extLst>
          </p:cNvPr>
          <p:cNvSpPr>
            <a:spLocks noGrp="1"/>
          </p:cNvSpPr>
          <p:nvPr>
            <p:ph type="sldNum" sz="quarter" idx="12"/>
          </p:nvPr>
        </p:nvSpPr>
        <p:spPr/>
        <p:txBody>
          <a:bodyPr/>
          <a:lstStyle/>
          <a:p>
            <a:fld id="{61ADD46B-4089-B947-B6FB-D30D6331F993}" type="slidenum">
              <a:rPr lang="en-US" smtClean="0"/>
              <a:t>‹#›</a:t>
            </a:fld>
            <a:endParaRPr lang="en-US"/>
          </a:p>
        </p:txBody>
      </p:sp>
    </p:spTree>
    <p:extLst>
      <p:ext uri="{BB962C8B-B14F-4D97-AF65-F5344CB8AC3E}">
        <p14:creationId xmlns:p14="http://schemas.microsoft.com/office/powerpoint/2010/main" val="351009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177A1-0D9E-2749-8C98-267F1574A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5AFD9-BC75-9342-98DB-DCA762B51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37178-A53B-6141-871E-9253C5920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B0D71-B23A-3748-AD15-7DD1F56CCDAB}" type="datetimeFigureOut">
              <a:rPr lang="en-US" smtClean="0"/>
              <a:t>9/23/21</a:t>
            </a:fld>
            <a:endParaRPr lang="en-US"/>
          </a:p>
        </p:txBody>
      </p:sp>
      <p:sp>
        <p:nvSpPr>
          <p:cNvPr id="5" name="Footer Placeholder 4">
            <a:extLst>
              <a:ext uri="{FF2B5EF4-FFF2-40B4-BE49-F238E27FC236}">
                <a16:creationId xmlns:a16="http://schemas.microsoft.com/office/drawing/2014/main" id="{B35E1A15-54DC-2E47-8747-22D52B131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ED093F-DFD8-9F4E-AE7E-A6AC183E7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DD46B-4089-B947-B6FB-D30D6331F993}" type="slidenum">
              <a:rPr lang="en-US" smtClean="0"/>
              <a:t>‹#›</a:t>
            </a:fld>
            <a:endParaRPr lang="en-US"/>
          </a:p>
        </p:txBody>
      </p:sp>
    </p:spTree>
    <p:extLst>
      <p:ext uri="{BB962C8B-B14F-4D97-AF65-F5344CB8AC3E}">
        <p14:creationId xmlns:p14="http://schemas.microsoft.com/office/powerpoint/2010/main" val="384676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tock exchange numbers">
            <a:extLst>
              <a:ext uri="{FF2B5EF4-FFF2-40B4-BE49-F238E27FC236}">
                <a16:creationId xmlns:a16="http://schemas.microsoft.com/office/drawing/2014/main" id="{3E407F7D-16E8-4036-88E9-957D88E9D6F0}"/>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477981" y="1122363"/>
            <a:ext cx="6686494" cy="3204134"/>
          </a:xfrm>
        </p:spPr>
        <p:txBody>
          <a:bodyPr vert="horz" lIns="91440" tIns="45720" rIns="91440" bIns="45720" rtlCol="0" anchor="b">
            <a:normAutofit/>
          </a:bodyPr>
          <a:lstStyle/>
          <a:p>
            <a:br>
              <a:rPr lang="en-US" sz="3000" b="1" dirty="0"/>
            </a:br>
            <a:r>
              <a:rPr lang="en-US" sz="3600" b="1" dirty="0">
                <a:latin typeface="Century Gothic" panose="020B0502020202020204" pitchFamily="34" charset="0"/>
              </a:rPr>
              <a:t>Stock Trends ETL Process</a:t>
            </a:r>
            <a:br>
              <a:rPr lang="en-US" sz="3600" b="1" dirty="0">
                <a:latin typeface="Century Gothic" panose="020B0502020202020204" pitchFamily="34" charset="0"/>
              </a:rPr>
            </a:br>
            <a:r>
              <a:rPr lang="en-US" sz="3200" b="1" dirty="0">
                <a:latin typeface="Century Gothic" panose="020B0502020202020204" pitchFamily="34" charset="0"/>
              </a:rPr>
              <a:t>Sweet Trends:</a:t>
            </a:r>
            <a:br>
              <a:rPr lang="en-US" sz="3000" dirty="0">
                <a:latin typeface="Century Gothic" panose="020B0502020202020204" pitchFamily="34" charset="0"/>
              </a:rPr>
            </a:br>
            <a:r>
              <a:rPr lang="en-US" sz="2000" dirty="0">
                <a:latin typeface="Century Gothic" panose="020B0502020202020204" pitchFamily="34" charset="0"/>
              </a:rPr>
              <a:t>Ricky Lee | Henry Tirado | Vanessa Villagomez</a:t>
            </a:r>
            <a:br>
              <a:rPr lang="en-US" sz="3000" dirty="0"/>
            </a:br>
            <a:endParaRPr lang="en-US" sz="3000"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584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latin typeface="Century Gothic" panose="020B0502020202020204" pitchFamily="34" charset="0"/>
              </a:rPr>
              <a:t>What’s Next</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a:bodyPr>
          <a:lstStyle/>
          <a:p>
            <a:r>
              <a:rPr lang="en-US" dirty="0">
                <a:latin typeface="Century Gothic" panose="020B0502020202020204" pitchFamily="34" charset="0"/>
              </a:rPr>
              <a:t>Further transform the extracted data in order analyze the data by answering the questions. </a:t>
            </a:r>
          </a:p>
          <a:p>
            <a:r>
              <a:rPr lang="en-US" dirty="0">
                <a:latin typeface="Century Gothic" panose="020B0502020202020204" pitchFamily="34" charset="0"/>
              </a:rPr>
              <a:t>Create visualization to further analyze the data. </a:t>
            </a:r>
          </a:p>
          <a:p>
            <a:r>
              <a:rPr lang="en-US" dirty="0">
                <a:latin typeface="Century Gothic" panose="020B0502020202020204" pitchFamily="34" charset="0"/>
              </a:rPr>
              <a:t>Review raw data extracted to identify if there are other data points worth analyzing. </a:t>
            </a:r>
          </a:p>
          <a:p>
            <a:endParaRPr lang="en-US" dirty="0"/>
          </a:p>
          <a:p>
            <a:endParaRPr lang="en-US" dirty="0"/>
          </a:p>
        </p:txBody>
      </p:sp>
    </p:spTree>
    <p:extLst>
      <p:ext uri="{BB962C8B-B14F-4D97-AF65-F5344CB8AC3E}">
        <p14:creationId xmlns:p14="http://schemas.microsoft.com/office/powerpoint/2010/main" val="345195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1222695" y="2362317"/>
            <a:ext cx="10905066" cy="1135737"/>
          </a:xfrm>
        </p:spPr>
        <p:txBody>
          <a:bodyPr>
            <a:normAutofit/>
          </a:bodyPr>
          <a:lstStyle/>
          <a:p>
            <a:r>
              <a:rPr lang="en-US" b="1" dirty="0">
                <a:latin typeface="Century Gothic" panose="020B0502020202020204" pitchFamily="34" charset="0"/>
              </a:rPr>
              <a:t>THANK YOU!</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17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3600" b="1">
                <a:latin typeface="Century Gothic" panose="020B0502020202020204" pitchFamily="34" charset="0"/>
              </a:rPr>
              <a:t>Introduction</a:t>
            </a:r>
            <a:endParaRPr lang="en-US" sz="3600" b="1" dirty="0">
              <a:latin typeface="Century Gothic" panose="020B0502020202020204" pitchFamily="34"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310300"/>
            <a:ext cx="10451361" cy="4857382"/>
          </a:xfrm>
        </p:spPr>
        <p:txBody>
          <a:bodyPr>
            <a:normAutofit fontScale="25000" lnSpcReduction="20000"/>
          </a:bodyPr>
          <a:lstStyle/>
          <a:p>
            <a:pPr marL="0" indent="0">
              <a:lnSpc>
                <a:spcPct val="120000"/>
              </a:lnSpc>
              <a:buNone/>
            </a:pPr>
            <a:r>
              <a:rPr lang="en-US" sz="9600">
                <a:latin typeface="Century Gothic" panose="020B0502020202020204" pitchFamily="34" charset="0"/>
              </a:rPr>
              <a:t>Curious about stock trends? We, the "Sweet Stocks," will be </a:t>
            </a:r>
            <a:r>
              <a:rPr lang="en-US" sz="9600" b="1">
                <a:latin typeface="Century Gothic" panose="020B0502020202020204" pitchFamily="34" charset="0"/>
              </a:rPr>
              <a:t>Extracting</a:t>
            </a:r>
            <a:r>
              <a:rPr lang="en-US" sz="9600">
                <a:latin typeface="Century Gothic" panose="020B0502020202020204" pitchFamily="34" charset="0"/>
              </a:rPr>
              <a:t> data from a reputable source and will </a:t>
            </a:r>
            <a:r>
              <a:rPr lang="en-US" sz="9600" b="1">
                <a:latin typeface="Century Gothic" panose="020B0502020202020204" pitchFamily="34" charset="0"/>
              </a:rPr>
              <a:t>Transform</a:t>
            </a:r>
            <a:r>
              <a:rPr lang="en-US" sz="9600">
                <a:latin typeface="Century Gothic" panose="020B0502020202020204" pitchFamily="34" charset="0"/>
              </a:rPr>
              <a:t> the data as best possible to </a:t>
            </a:r>
            <a:r>
              <a:rPr lang="en-US" sz="9600" b="1">
                <a:latin typeface="Century Gothic" panose="020B0502020202020204" pitchFamily="34" charset="0"/>
              </a:rPr>
              <a:t>Load</a:t>
            </a:r>
            <a:r>
              <a:rPr lang="en-US" sz="9600">
                <a:latin typeface="Century Gothic" panose="020B0502020202020204" pitchFamily="34" charset="0"/>
              </a:rPr>
              <a:t> structured data that will show specific stock trends. </a:t>
            </a:r>
          </a:p>
          <a:p>
            <a:pPr marL="0" indent="0">
              <a:lnSpc>
                <a:spcPct val="120000"/>
              </a:lnSpc>
              <a:buNone/>
            </a:pPr>
            <a:endParaRPr lang="en-US" sz="9600">
              <a:latin typeface="Century Gothic" panose="020B0502020202020204" pitchFamily="34" charset="0"/>
            </a:endParaRPr>
          </a:p>
          <a:p>
            <a:pPr marL="0" indent="0">
              <a:lnSpc>
                <a:spcPct val="120000"/>
              </a:lnSpc>
              <a:buNone/>
            </a:pPr>
            <a:r>
              <a:rPr lang="en-US" sz="9600">
                <a:latin typeface="Century Gothic" panose="020B0502020202020204" pitchFamily="34" charset="0"/>
              </a:rPr>
              <a:t>As a way to guide our efforts, we've asked the following questions:</a:t>
            </a:r>
          </a:p>
          <a:p>
            <a:pPr>
              <a:lnSpc>
                <a:spcPct val="120000"/>
              </a:lnSpc>
            </a:pPr>
            <a:r>
              <a:rPr lang="en-US" sz="9600">
                <a:latin typeface="Century Gothic" panose="020B0502020202020204" pitchFamily="34" charset="0"/>
              </a:rPr>
              <a:t>What are the stocks of most interest per specified regions?</a:t>
            </a:r>
          </a:p>
          <a:p>
            <a:pPr>
              <a:lnSpc>
                <a:spcPct val="120000"/>
              </a:lnSpc>
            </a:pPr>
            <a:r>
              <a:rPr lang="en-US" sz="9600">
                <a:latin typeface="Century Gothic" panose="020B0502020202020204" pitchFamily="34" charset="0"/>
              </a:rPr>
              <a:t>Are trending stocks the most volatile stocks in the specified regions? Compare the 20 trending stocks vs. SYP (symbol tracks S&amp;P 500 - tracks top 500 companies in the U.S.)</a:t>
            </a:r>
          </a:p>
          <a:p>
            <a:pPr>
              <a:lnSpc>
                <a:spcPct val="120000"/>
              </a:lnSpc>
            </a:pPr>
            <a:r>
              <a:rPr lang="en-US" sz="9600">
                <a:latin typeface="Century Gothic" panose="020B0502020202020204" pitchFamily="34" charset="0"/>
              </a:rPr>
              <a:t>Among the 20 trending stocks, what is the average gain or loss "pre-covid" vs. "during covid"? ("Pre-covid Period" - March 2019 to March 2020 vs. "During Covid Period " – March 2020 to March 2021)</a:t>
            </a:r>
          </a:p>
          <a:p>
            <a:endParaRPr lang="en-US" dirty="0"/>
          </a:p>
        </p:txBody>
      </p:sp>
    </p:spTree>
    <p:extLst>
      <p:ext uri="{BB962C8B-B14F-4D97-AF65-F5344CB8AC3E}">
        <p14:creationId xmlns:p14="http://schemas.microsoft.com/office/powerpoint/2010/main" val="179402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latin typeface="Century Gothic" panose="020B0502020202020204" pitchFamily="34" charset="0"/>
              </a:rPr>
              <a:t>Sources and Platforms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451361" cy="4857382"/>
          </a:xfrm>
        </p:spPr>
        <p:txBody>
          <a:bodyPr>
            <a:normAutofit/>
          </a:bodyPr>
          <a:lstStyle/>
          <a:p>
            <a:r>
              <a:rPr lang="en-US" dirty="0">
                <a:latin typeface="Century Gothic" panose="020B0502020202020204" pitchFamily="34" charset="0"/>
              </a:rPr>
              <a:t>Open Source Library: </a:t>
            </a:r>
            <a:r>
              <a:rPr lang="en-US" dirty="0" err="1">
                <a:latin typeface="Century Gothic" panose="020B0502020202020204" pitchFamily="34" charset="0"/>
              </a:rPr>
              <a:t>Yahoo_Fin</a:t>
            </a:r>
            <a:endParaRPr lang="en-US" dirty="0">
              <a:latin typeface="Century Gothic" panose="020B0502020202020204" pitchFamily="34" charset="0"/>
            </a:endParaRPr>
          </a:p>
          <a:p>
            <a:r>
              <a:rPr lang="en-US" dirty="0" err="1">
                <a:latin typeface="Century Gothic" panose="020B0502020202020204" pitchFamily="34" charset="0"/>
              </a:rPr>
              <a:t>Jupyter</a:t>
            </a:r>
            <a:r>
              <a:rPr lang="en-US" dirty="0">
                <a:latin typeface="Century Gothic" panose="020B0502020202020204" pitchFamily="34" charset="0"/>
              </a:rPr>
              <a:t> Notebook</a:t>
            </a:r>
          </a:p>
          <a:p>
            <a:r>
              <a:rPr lang="en-US" dirty="0">
                <a:latin typeface="Century Gothic" panose="020B0502020202020204" pitchFamily="34" charset="0"/>
              </a:rPr>
              <a:t>Pandas/Python</a:t>
            </a:r>
          </a:p>
          <a:p>
            <a:r>
              <a:rPr lang="en-US" dirty="0">
                <a:latin typeface="Century Gothic" panose="020B0502020202020204" pitchFamily="34" charset="0"/>
              </a:rPr>
              <a:t>Requests</a:t>
            </a:r>
          </a:p>
          <a:p>
            <a:r>
              <a:rPr lang="en-US" dirty="0">
                <a:latin typeface="Century Gothic" panose="020B0502020202020204" pitchFamily="34" charset="0"/>
              </a:rPr>
              <a:t>PostgreSQL</a:t>
            </a:r>
          </a:p>
          <a:p>
            <a:endParaRPr lang="en-US" dirty="0"/>
          </a:p>
          <a:p>
            <a:endParaRPr lang="en-US" dirty="0"/>
          </a:p>
        </p:txBody>
      </p:sp>
    </p:spTree>
    <p:extLst>
      <p:ext uri="{BB962C8B-B14F-4D97-AF65-F5344CB8AC3E}">
        <p14:creationId xmlns:p14="http://schemas.microsoft.com/office/powerpoint/2010/main" val="105643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sz="4000" b="1" dirty="0">
                <a:latin typeface="Century Gothic" panose="020B0502020202020204" pitchFamily="34" charset="0"/>
              </a:rPr>
              <a:t>ETL Process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A4DA6F0-5314-A744-8E99-648F69D279B0}"/>
              </a:ext>
            </a:extLst>
          </p:cNvPr>
          <p:cNvGraphicFramePr>
            <a:graphicFrameLocks noGrp="1"/>
          </p:cNvGraphicFramePr>
          <p:nvPr>
            <p:ph idx="1"/>
            <p:extLst>
              <p:ext uri="{D42A27DB-BD31-4B8C-83A1-F6EECF244321}">
                <p14:modId xmlns:p14="http://schemas.microsoft.com/office/powerpoint/2010/main" val="3132243609"/>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99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panose="020B0502020202020204" pitchFamily="34" charset="0"/>
              </a:rPr>
              <a:t>Extract Example: API to </a:t>
            </a:r>
            <a:r>
              <a:rPr lang="en-US" b="1" dirty="0" err="1">
                <a:latin typeface="Century Gothic" panose="020B0502020202020204" pitchFamily="34" charset="0"/>
              </a:rPr>
              <a:t>DataFrame</a:t>
            </a:r>
            <a:endParaRPr lang="en-US" b="1" dirty="0">
              <a:latin typeface="Century Gothic" panose="020B0502020202020204" pitchFamily="34" charset="0"/>
            </a:endParaRPr>
          </a:p>
        </p:txBody>
      </p:sp>
      <p:pic>
        <p:nvPicPr>
          <p:cNvPr id="14" name="Content Placeholder 4" descr="Text&#10;&#10;Description automatically generated">
            <a:extLst>
              <a:ext uri="{FF2B5EF4-FFF2-40B4-BE49-F238E27FC236}">
                <a16:creationId xmlns:a16="http://schemas.microsoft.com/office/drawing/2014/main" id="{4F66D843-4F00-9242-A778-EC7FE077B541}"/>
              </a:ext>
            </a:extLst>
          </p:cNvPr>
          <p:cNvPicPr>
            <a:picLocks noGrp="1" noChangeAspect="1"/>
          </p:cNvPicPr>
          <p:nvPr>
            <p:ph idx="1"/>
          </p:nvPr>
        </p:nvPicPr>
        <p:blipFill>
          <a:blip r:embed="rId2"/>
          <a:stretch>
            <a:fillRect/>
          </a:stretch>
        </p:blipFill>
        <p:spPr>
          <a:xfrm>
            <a:off x="3123607" y="1629799"/>
            <a:ext cx="6212322" cy="4547164"/>
          </a:xfrm>
        </p:spPr>
      </p:pic>
    </p:spTree>
    <p:extLst>
      <p:ext uri="{BB962C8B-B14F-4D97-AF65-F5344CB8AC3E}">
        <p14:creationId xmlns:p14="http://schemas.microsoft.com/office/powerpoint/2010/main" val="276475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panose="020B0502020202020204" pitchFamily="34" charset="0"/>
              </a:rPr>
              <a:t>Transformation Example:</a:t>
            </a:r>
          </a:p>
        </p:txBody>
      </p:sp>
      <p:pic>
        <p:nvPicPr>
          <p:cNvPr id="18" name="Content Placeholder 4" descr="Graphical user interface, text, application, email&#10;&#10;Description automatically generated">
            <a:extLst>
              <a:ext uri="{FF2B5EF4-FFF2-40B4-BE49-F238E27FC236}">
                <a16:creationId xmlns:a16="http://schemas.microsoft.com/office/drawing/2014/main" id="{80D8971E-7730-6B4C-85BB-84B7D8F9ABD7}"/>
              </a:ext>
            </a:extLst>
          </p:cNvPr>
          <p:cNvPicPr>
            <a:picLocks noGrp="1" noChangeAspect="1"/>
          </p:cNvPicPr>
          <p:nvPr>
            <p:ph idx="1"/>
          </p:nvPr>
        </p:nvPicPr>
        <p:blipFill>
          <a:blip r:embed="rId2"/>
          <a:stretch>
            <a:fillRect/>
          </a:stretch>
        </p:blipFill>
        <p:spPr>
          <a:xfrm>
            <a:off x="1460076" y="1629799"/>
            <a:ext cx="8889038" cy="4547164"/>
          </a:xfrm>
        </p:spPr>
      </p:pic>
    </p:spTree>
    <p:extLst>
      <p:ext uri="{BB962C8B-B14F-4D97-AF65-F5344CB8AC3E}">
        <p14:creationId xmlns:p14="http://schemas.microsoft.com/office/powerpoint/2010/main" val="31594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30" y="304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PostgreSQL Tables</a:t>
            </a:r>
          </a:p>
        </p:txBody>
      </p:sp>
      <p:pic>
        <p:nvPicPr>
          <p:cNvPr id="14" name="Content Placeholder 4" descr="A picture containing table&#10;&#10;Description automatically generated">
            <a:extLst>
              <a:ext uri="{FF2B5EF4-FFF2-40B4-BE49-F238E27FC236}">
                <a16:creationId xmlns:a16="http://schemas.microsoft.com/office/drawing/2014/main" id="{C7B6CCA2-F9CD-5E4D-A32D-46DD886EA7B9}"/>
              </a:ext>
            </a:extLst>
          </p:cNvPr>
          <p:cNvPicPr>
            <a:picLocks noGrp="1" noChangeAspect="1"/>
          </p:cNvPicPr>
          <p:nvPr>
            <p:ph idx="1"/>
          </p:nvPr>
        </p:nvPicPr>
        <p:blipFill>
          <a:blip r:embed="rId2"/>
          <a:stretch>
            <a:fillRect/>
          </a:stretch>
        </p:blipFill>
        <p:spPr>
          <a:xfrm>
            <a:off x="5733080" y="447478"/>
            <a:ext cx="1616921" cy="5963043"/>
          </a:xfrm>
        </p:spPr>
      </p:pic>
    </p:spTree>
    <p:extLst>
      <p:ext uri="{BB962C8B-B14F-4D97-AF65-F5344CB8AC3E}">
        <p14:creationId xmlns:p14="http://schemas.microsoft.com/office/powerpoint/2010/main" val="323538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6E6D1C-9884-7F4E-8477-42AF223A3E05}"/>
              </a:ext>
            </a:extLst>
          </p:cNvPr>
          <p:cNvSpPr txBox="1">
            <a:spLocks/>
          </p:cNvSpPr>
          <p:nvPr/>
        </p:nvSpPr>
        <p:spPr>
          <a:xfrm>
            <a:off x="507029" y="304236"/>
            <a:ext cx="112067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panose="020B0502020202020204" pitchFamily="34" charset="0"/>
              </a:rPr>
              <a:t>Load Example: </a:t>
            </a:r>
            <a:r>
              <a:rPr lang="en-US" b="1" dirty="0" err="1">
                <a:latin typeface="Century Gothic" panose="020B0502020202020204" pitchFamily="34" charset="0"/>
              </a:rPr>
              <a:t>DataFrame</a:t>
            </a:r>
            <a:r>
              <a:rPr lang="en-US" b="1" dirty="0">
                <a:latin typeface="Century Gothic" panose="020B0502020202020204" pitchFamily="34" charset="0"/>
              </a:rPr>
              <a:t> to PostgreSQL</a:t>
            </a:r>
          </a:p>
        </p:txBody>
      </p:sp>
      <p:pic>
        <p:nvPicPr>
          <p:cNvPr id="14" name="Content Placeholder 4" descr="A picture containing text&#10;&#10;Description automatically generated">
            <a:extLst>
              <a:ext uri="{FF2B5EF4-FFF2-40B4-BE49-F238E27FC236}">
                <a16:creationId xmlns:a16="http://schemas.microsoft.com/office/drawing/2014/main" id="{D98F9667-6A60-C043-80B5-D6111BE4789F}"/>
              </a:ext>
            </a:extLst>
          </p:cNvPr>
          <p:cNvPicPr>
            <a:picLocks noGrp="1" noChangeAspect="1"/>
          </p:cNvPicPr>
          <p:nvPr>
            <p:ph idx="1"/>
          </p:nvPr>
        </p:nvPicPr>
        <p:blipFill>
          <a:blip r:embed="rId2"/>
          <a:stretch>
            <a:fillRect/>
          </a:stretch>
        </p:blipFill>
        <p:spPr>
          <a:xfrm>
            <a:off x="2579646" y="1629799"/>
            <a:ext cx="6742346" cy="4547164"/>
          </a:xfrm>
        </p:spPr>
      </p:pic>
    </p:spTree>
    <p:extLst>
      <p:ext uri="{BB962C8B-B14F-4D97-AF65-F5344CB8AC3E}">
        <p14:creationId xmlns:p14="http://schemas.microsoft.com/office/powerpoint/2010/main" val="386484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23D40-1D32-DA4C-9A4B-6D1EE3CFDA5B}"/>
              </a:ext>
            </a:extLst>
          </p:cNvPr>
          <p:cNvSpPr>
            <a:spLocks noGrp="1"/>
          </p:cNvSpPr>
          <p:nvPr>
            <p:ph type="title"/>
          </p:nvPr>
        </p:nvSpPr>
        <p:spPr>
          <a:xfrm>
            <a:off x="643467" y="321734"/>
            <a:ext cx="10905066" cy="1135737"/>
          </a:xfrm>
        </p:spPr>
        <p:txBody>
          <a:bodyPr>
            <a:normAutofit/>
          </a:bodyPr>
          <a:lstStyle/>
          <a:p>
            <a:r>
              <a:rPr lang="en-US" b="1" dirty="0">
                <a:latin typeface="Century Gothic" panose="020B0502020202020204" pitchFamily="34" charset="0"/>
              </a:rPr>
              <a:t>Challenges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E53861-94DB-0843-9E98-4052618C8C78}"/>
              </a:ext>
            </a:extLst>
          </p:cNvPr>
          <p:cNvSpPr>
            <a:spLocks noGrp="1"/>
          </p:cNvSpPr>
          <p:nvPr>
            <p:ph idx="1"/>
          </p:nvPr>
        </p:nvSpPr>
        <p:spPr>
          <a:xfrm>
            <a:off x="838200" y="1457471"/>
            <a:ext cx="10905066" cy="5161606"/>
          </a:xfrm>
        </p:spPr>
        <p:txBody>
          <a:bodyPr>
            <a:normAutofit fontScale="40000" lnSpcReduction="20000"/>
          </a:bodyPr>
          <a:lstStyle/>
          <a:p>
            <a:pPr>
              <a:lnSpc>
                <a:spcPct val="120000"/>
              </a:lnSpc>
            </a:pPr>
            <a:r>
              <a:rPr lang="en-US" sz="4400" dirty="0">
                <a:latin typeface="Century Gothic" panose="020B0502020202020204" pitchFamily="34" charset="0"/>
              </a:rPr>
              <a:t>Our main challenges revolved around the APIs we chose to use.  We had to learn how they were accessed, how they worked, and what their limitations were.  For the quotes API, we could only specify 10 ticker symbols at a time; for the history API we could only specify 1 ticker symbol at a time.  For both, we had to run Python 'for' loops to cycle through the varying list of ticker symbols that were trending.</a:t>
            </a:r>
          </a:p>
          <a:p>
            <a:pPr>
              <a:lnSpc>
                <a:spcPct val="120000"/>
              </a:lnSpc>
            </a:pPr>
            <a:r>
              <a:rPr lang="en-US" sz="4400" dirty="0">
                <a:latin typeface="Century Gothic" panose="020B0502020202020204" pitchFamily="34" charset="0"/>
              </a:rPr>
              <a:t>For the open-source library, some ticker symbols were not returning any data and killing the 'for' loop.  'try/except' error handling had to be added to prevent the loop from ending prematurely.</a:t>
            </a:r>
          </a:p>
          <a:p>
            <a:pPr>
              <a:lnSpc>
                <a:spcPct val="120000"/>
              </a:lnSpc>
            </a:pPr>
            <a:r>
              <a:rPr lang="en-US" sz="4400" dirty="0">
                <a:latin typeface="Century Gothic" panose="020B0502020202020204" pitchFamily="34" charset="0"/>
              </a:rPr>
              <a:t>Once the data was decoded into JSON, we had to figure out how to reach the data we sought which was sometimes multiple levels of dictionaries and lists deep.</a:t>
            </a:r>
          </a:p>
          <a:p>
            <a:pPr>
              <a:lnSpc>
                <a:spcPct val="120000"/>
              </a:lnSpc>
            </a:pPr>
            <a:r>
              <a:rPr lang="en-US" sz="4400" dirty="0">
                <a:latin typeface="Century Gothic" panose="020B0502020202020204" pitchFamily="34" charset="0"/>
              </a:rPr>
              <a:t>Our PostgreSQL loading kept requiring us to update our table create SQL statements to compensate for mixed case column names and numeric columns that were not large enough.</a:t>
            </a:r>
          </a:p>
          <a:p>
            <a:endParaRPr lang="en-US" dirty="0"/>
          </a:p>
          <a:p>
            <a:endParaRPr lang="en-US" dirty="0"/>
          </a:p>
        </p:txBody>
      </p:sp>
    </p:spTree>
    <p:extLst>
      <p:ext uri="{BB962C8B-B14F-4D97-AF65-F5344CB8AC3E}">
        <p14:creationId xmlns:p14="http://schemas.microsoft.com/office/powerpoint/2010/main" val="3281798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498</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Century Gothic</vt:lpstr>
      <vt:lpstr>Office Theme</vt:lpstr>
      <vt:lpstr> Stock Trends ETL Process Sweet Trends: Ricky Lee | Henry Tirado | Vanessa Villagomez </vt:lpstr>
      <vt:lpstr>Introduction</vt:lpstr>
      <vt:lpstr>Sources and Platforms</vt:lpstr>
      <vt:lpstr>ETL Process</vt:lpstr>
      <vt:lpstr>PowerPoint Presentation</vt:lpstr>
      <vt:lpstr>PowerPoint Presentation</vt:lpstr>
      <vt:lpstr>PowerPoint Presentation</vt:lpstr>
      <vt:lpstr>PowerPoint Presentation</vt:lpstr>
      <vt:lpstr>Challenges</vt:lpstr>
      <vt:lpstr>What’s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Tirado</dc:creator>
  <cp:lastModifiedBy>Vanessa Villagomez</cp:lastModifiedBy>
  <cp:revision>8</cp:revision>
  <dcterms:created xsi:type="dcterms:W3CDTF">2021-09-23T22:33:59Z</dcterms:created>
  <dcterms:modified xsi:type="dcterms:W3CDTF">2021-09-24T03:29:18Z</dcterms:modified>
</cp:coreProperties>
</file>