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9" r:id="rId9"/>
    <p:sldId id="265" r:id="rId10"/>
    <p:sldId id="268" r:id="rId11"/>
    <p:sldId id="271" r:id="rId12"/>
    <p:sldId id="270" r:id="rId13"/>
    <p:sldId id="272" r:id="rId14"/>
    <p:sldId id="273" r:id="rId15"/>
    <p:sldId id="261" r:id="rId16"/>
    <p:sldId id="264" r:id="rId17"/>
  </p:sldIdLst>
  <p:sldSz cx="9144000" cy="5143500" type="screen16x9"/>
  <p:notesSz cx="6858000" cy="9144000"/>
  <p:embeddedFontLst>
    <p:embeddedFont>
      <p:font typeface="Raleway" charset="0"/>
      <p:regular r:id="rId19"/>
      <p:bold r:id="rId20"/>
      <p:italic r:id="rId21"/>
      <p:boldItalic r:id="rId22"/>
    </p:embeddedFont>
    <p:embeddedFont>
      <p:font typeface="La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26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O0P5-SMxk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Effet photoélectrique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ALLARD Valentin • 26/04/2020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2183" y="655225"/>
            <a:ext cx="8363176" cy="843070"/>
          </a:xfrm>
        </p:spPr>
        <p:txBody>
          <a:bodyPr/>
          <a:lstStyle/>
          <a:p>
            <a:r>
              <a:rPr lang="fr-BE" sz="1600" dirty="0" smtClean="0"/>
              <a:t>Le fait d’</a:t>
            </a:r>
            <a:r>
              <a:rPr lang="fr-BE" sz="1600" b="1" dirty="0" smtClean="0"/>
              <a:t>augmenter l’intensité </a:t>
            </a:r>
            <a:r>
              <a:rPr lang="fr-BE" sz="1600" dirty="0" smtClean="0"/>
              <a:t>permet d’</a:t>
            </a:r>
            <a:r>
              <a:rPr lang="fr-BE" sz="1600" b="1" dirty="0" smtClean="0"/>
              <a:t>augmenter le nombre de photons émis </a:t>
            </a:r>
            <a:r>
              <a:rPr lang="fr-BE" sz="1600" dirty="0" smtClean="0"/>
              <a:t>(l’énergie de chacun de ces photons restera la même ; E</a:t>
            </a:r>
            <a:r>
              <a:rPr lang="fr-BE" sz="1100" dirty="0" smtClean="0"/>
              <a:t>Photon</a:t>
            </a:r>
            <a:r>
              <a:rPr lang="fr-BE" sz="1600" dirty="0" smtClean="0"/>
              <a:t>) </a:t>
            </a:r>
            <a:endParaRPr lang="fr-BE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1641514" y="1421175"/>
            <a:ext cx="7039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>
                <a:latin typeface="Lato" charset="0"/>
              </a:rPr>
              <a:t>Comme </a:t>
            </a:r>
            <a:r>
              <a:rPr lang="fr-BE" sz="1600" b="1" dirty="0" smtClean="0">
                <a:latin typeface="Lato" charset="0"/>
              </a:rPr>
              <a:t>un seul photon interagit avec un seul électron</a:t>
            </a:r>
            <a:r>
              <a:rPr lang="fr-BE" sz="1600" dirty="0" smtClean="0">
                <a:latin typeface="Lato" charset="0"/>
              </a:rPr>
              <a:t>, si on est dans le </a:t>
            </a:r>
            <a:r>
              <a:rPr lang="fr-BE" sz="1600" b="1" dirty="0" smtClean="0">
                <a:latin typeface="Lato" charset="0"/>
              </a:rPr>
              <a:t>cas f&lt;f</a:t>
            </a:r>
            <a:r>
              <a:rPr lang="fr-BE" sz="1000" b="1" dirty="0" smtClean="0">
                <a:latin typeface="Lato" charset="0"/>
              </a:rPr>
              <a:t>0</a:t>
            </a:r>
            <a:r>
              <a:rPr lang="fr-BE" sz="1600" dirty="0" smtClean="0">
                <a:latin typeface="Lato" charset="0"/>
              </a:rPr>
              <a:t> ; peu importe l’intensité de la source lumineuse, </a:t>
            </a:r>
            <a:r>
              <a:rPr lang="fr-BE" sz="1600" b="1" dirty="0" smtClean="0">
                <a:latin typeface="Lato" charset="0"/>
              </a:rPr>
              <a:t>l’énergie de chacun de ces photons ne sera pas suffisante pour arracher les électrons</a:t>
            </a:r>
            <a:r>
              <a:rPr lang="fr-BE" sz="1600" dirty="0" smtClean="0">
                <a:latin typeface="Lato" charset="0"/>
              </a:rPr>
              <a:t>.</a:t>
            </a:r>
            <a:endParaRPr lang="fr-BE" sz="1600" dirty="0">
              <a:latin typeface="Lato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28660" y="3303224"/>
            <a:ext cx="6711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>
                <a:latin typeface="Lato" charset="0"/>
              </a:rPr>
              <a:t>MAIS </a:t>
            </a:r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l’énergie cinétique des électrons émis ne dépend pas de l’intensité de la source lumineuse</a:t>
            </a:r>
            <a:r>
              <a:rPr lang="fr-BE" sz="1600" dirty="0" smtClean="0">
                <a:latin typeface="Lato" charset="0"/>
              </a:rPr>
              <a:t>.</a:t>
            </a:r>
            <a:endParaRPr lang="fr-BE" sz="1600" dirty="0">
              <a:latin typeface="Lato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37842" y="2342920"/>
            <a:ext cx="7076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>
                <a:latin typeface="Lato" charset="0"/>
              </a:rPr>
              <a:t>Si on est dans le </a:t>
            </a:r>
            <a:r>
              <a:rPr lang="fr-BE" sz="1600" b="1" dirty="0" smtClean="0">
                <a:latin typeface="Lato" charset="0"/>
              </a:rPr>
              <a:t>cas f&gt;f</a:t>
            </a:r>
            <a:r>
              <a:rPr lang="fr-BE" sz="900" b="1" dirty="0" smtClean="0">
                <a:latin typeface="Lato" charset="0"/>
              </a:rPr>
              <a:t>0</a:t>
            </a:r>
            <a:r>
              <a:rPr lang="fr-BE" sz="1600" dirty="0" smtClean="0">
                <a:latin typeface="Lato" charset="0"/>
              </a:rPr>
              <a:t>, on aura un </a:t>
            </a:r>
            <a:r>
              <a:rPr lang="fr-BE" sz="1600" b="1" dirty="0" smtClean="0">
                <a:latin typeface="Lato" charset="0"/>
              </a:rPr>
              <a:t>effet photoélectrique</a:t>
            </a:r>
            <a:r>
              <a:rPr lang="fr-BE" sz="1600" dirty="0" smtClean="0">
                <a:latin typeface="Lato" charset="0"/>
              </a:rPr>
              <a:t>. En </a:t>
            </a:r>
            <a:r>
              <a:rPr lang="fr-BE" sz="1600" b="1" dirty="0" smtClean="0">
                <a:latin typeface="Lato" charset="0"/>
              </a:rPr>
              <a:t>augmentant l’intensité de la source, on augment le nombre de photons émis et</a:t>
            </a:r>
            <a:r>
              <a:rPr lang="fr-BE" sz="1600" dirty="0" smtClean="0">
                <a:latin typeface="Lato" charset="0"/>
              </a:rPr>
              <a:t>, de facto, </a:t>
            </a:r>
            <a:r>
              <a:rPr lang="fr-BE" sz="1600" b="1" dirty="0" smtClean="0">
                <a:latin typeface="Lato" charset="0"/>
              </a:rPr>
              <a:t>le nombre d’électrons émis </a:t>
            </a:r>
            <a:r>
              <a:rPr lang="fr-BE" sz="1600" dirty="0" smtClean="0">
                <a:latin typeface="Lato" charset="0"/>
              </a:rPr>
              <a:t>(ce qui augmente l’intensité du courant observé) </a:t>
            </a:r>
            <a:endParaRPr lang="fr-BE" sz="1600" dirty="0">
              <a:latin typeface="Lato" charset="0"/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1244906" y="1487277"/>
            <a:ext cx="341523" cy="209320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èche droite 9"/>
          <p:cNvSpPr/>
          <p:nvPr/>
        </p:nvSpPr>
        <p:spPr>
          <a:xfrm>
            <a:off x="1211855" y="2412694"/>
            <a:ext cx="341523" cy="209320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Flèche droite 10"/>
          <p:cNvSpPr/>
          <p:nvPr/>
        </p:nvSpPr>
        <p:spPr>
          <a:xfrm>
            <a:off x="1211856" y="3371161"/>
            <a:ext cx="341523" cy="209320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ZoneTexte 11"/>
          <p:cNvSpPr txBox="1"/>
          <p:nvPr/>
        </p:nvSpPr>
        <p:spPr>
          <a:xfrm>
            <a:off x="330505" y="3999123"/>
            <a:ext cx="854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solidFill>
                  <a:srgbClr val="FF0000"/>
                </a:solidFill>
              </a:rPr>
              <a:t>Le modèle du photon permet d’expliquer pourquoi une source rouge de très forte intensité ne provoque pas d’effet photoélectrique !</a:t>
            </a:r>
            <a:endParaRPr lang="fr-B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4" grpId="0" build="allAtOnce"/>
      <p:bldP spid="6" grpId="0" build="allAtOnce"/>
      <p:bldP spid="9" grpId="0" animBg="1"/>
      <p:bldP spid="10" grpId="0" animBg="1"/>
      <p:bldP spid="11" grpId="0" animBg="1"/>
      <p:bldP spid="1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573" y="575950"/>
            <a:ext cx="8347277" cy="635400"/>
          </a:xfrm>
        </p:spPr>
        <p:txBody>
          <a:bodyPr/>
          <a:lstStyle/>
          <a:p>
            <a:pPr algn="ctr"/>
            <a:r>
              <a:rPr lang="fr-BE" sz="2400" dirty="0" smtClean="0"/>
              <a:t>Exercice</a:t>
            </a:r>
            <a:endParaRPr lang="fr-BE" sz="2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2182" y="974713"/>
            <a:ext cx="8374194" cy="2043908"/>
          </a:xfrm>
        </p:spPr>
        <p:txBody>
          <a:bodyPr/>
          <a:lstStyle/>
          <a:p>
            <a:pPr>
              <a:buNone/>
            </a:pPr>
            <a:r>
              <a:rPr lang="fr-BE" dirty="0" smtClean="0"/>
              <a:t>On éclaire une plaque de </a:t>
            </a:r>
            <a:r>
              <a:rPr lang="fr-BE" dirty="0" smtClean="0"/>
              <a:t>Zinc (W</a:t>
            </a:r>
            <a:r>
              <a:rPr lang="fr-BE" sz="1050" dirty="0" smtClean="0"/>
              <a:t>Extraction</a:t>
            </a:r>
            <a:r>
              <a:rPr lang="fr-BE" dirty="0" smtClean="0"/>
              <a:t>=3.4 eV), </a:t>
            </a:r>
            <a:r>
              <a:rPr lang="fr-BE" dirty="0" smtClean="0"/>
              <a:t>en utilisant une lumière ultraviolette de longueur d’onde 200 nm. Y </a:t>
            </a:r>
            <a:r>
              <a:rPr lang="fr-BE" dirty="0" smtClean="0"/>
              <a:t>aura t-il </a:t>
            </a:r>
            <a:r>
              <a:rPr lang="fr-BE" dirty="0" smtClean="0"/>
              <a:t>des électrons </a:t>
            </a:r>
            <a:r>
              <a:rPr lang="fr-BE" dirty="0" smtClean="0"/>
              <a:t>arrachés et quelle est la fréquence seuil </a:t>
            </a:r>
            <a:r>
              <a:rPr lang="fr-BE" dirty="0" smtClean="0"/>
              <a:t>? Si </a:t>
            </a:r>
            <a:r>
              <a:rPr lang="fr-BE" dirty="0" smtClean="0"/>
              <a:t>des électrons sont arrachés</a:t>
            </a:r>
            <a:r>
              <a:rPr lang="fr-BE" dirty="0" smtClean="0"/>
              <a:t>, </a:t>
            </a:r>
            <a:r>
              <a:rPr lang="fr-BE" dirty="0" smtClean="0"/>
              <a:t>quelle sera leur énergie </a:t>
            </a:r>
            <a:r>
              <a:rPr lang="fr-BE" dirty="0" smtClean="0"/>
              <a:t>cinétique ? </a:t>
            </a:r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612" y="2301781"/>
            <a:ext cx="4886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920878" y="2111658"/>
            <a:ext cx="270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L’énergie d’un photon est plus grande que le travail d’extraction : On a un effet photo-électrique </a:t>
            </a:r>
            <a:endParaRPr lang="fr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397" y="4172524"/>
            <a:ext cx="51911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885992" y="4048790"/>
            <a:ext cx="270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L’énergie cinétique des électrons est de 2,8 eV</a:t>
            </a:r>
            <a:endParaRPr lang="fr-B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59" y="3370702"/>
            <a:ext cx="4772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6018193" y="3310660"/>
            <a:ext cx="270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La fréquence seuil du zinc est de 820 </a:t>
            </a:r>
            <a:r>
              <a:rPr lang="fr-BE" dirty="0" err="1" smtClean="0"/>
              <a:t>THz</a:t>
            </a:r>
            <a:r>
              <a:rPr lang="fr-BE" dirty="0" smtClean="0"/>
              <a:t> (UV)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  <p:bldP spid="1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Nature quantique du photon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2520" y="1580639"/>
            <a:ext cx="8131822" cy="1283747"/>
          </a:xfrm>
        </p:spPr>
        <p:txBody>
          <a:bodyPr/>
          <a:lstStyle/>
          <a:p>
            <a:r>
              <a:rPr lang="fr-BE" sz="1600" dirty="0" smtClean="0"/>
              <a:t>Le modèle </a:t>
            </a:r>
            <a:r>
              <a:rPr lang="fr-BE" sz="1600" b="1" dirty="0" smtClean="0"/>
              <a:t>ondulatoire</a:t>
            </a:r>
            <a:r>
              <a:rPr lang="fr-BE" sz="1600" dirty="0" smtClean="0"/>
              <a:t> permet de tenir compte des </a:t>
            </a:r>
            <a:r>
              <a:rPr lang="fr-BE" sz="1600" b="1" dirty="0" smtClean="0"/>
              <a:t>phénomènes de diffraction et d’interférence</a:t>
            </a:r>
            <a:r>
              <a:rPr lang="fr-BE" sz="1600" dirty="0" smtClean="0"/>
              <a:t>.</a:t>
            </a:r>
          </a:p>
          <a:p>
            <a:r>
              <a:rPr lang="fr-BE" sz="1600" dirty="0" smtClean="0"/>
              <a:t>Le modèle </a:t>
            </a:r>
            <a:r>
              <a:rPr lang="fr-BE" sz="1600" b="1" dirty="0" smtClean="0"/>
              <a:t>corpusculaire</a:t>
            </a:r>
            <a:r>
              <a:rPr lang="fr-BE" sz="1600" dirty="0" smtClean="0"/>
              <a:t> permet de tenir compte des </a:t>
            </a:r>
            <a:r>
              <a:rPr lang="fr-BE" sz="1600" b="1" dirty="0" smtClean="0"/>
              <a:t>phénomènes dans lesquels un échange d’énergie est mis en jeu</a:t>
            </a:r>
            <a:r>
              <a:rPr lang="fr-BE" sz="1600" dirty="0" smtClean="0"/>
              <a:t> (effet photoélectrique). </a:t>
            </a:r>
            <a:endParaRPr lang="fr-BE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572877" y="1156771"/>
            <a:ext cx="817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latin typeface="Lato" charset="0"/>
              </a:rPr>
              <a:t>La </a:t>
            </a:r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lumière</a:t>
            </a:r>
            <a:r>
              <a:rPr lang="fr-BE" sz="1600" dirty="0" smtClean="0">
                <a:latin typeface="Lato" charset="0"/>
              </a:rPr>
              <a:t> se présente sous </a:t>
            </a:r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deux aspects</a:t>
            </a:r>
            <a:r>
              <a:rPr lang="fr-BE" sz="1600" dirty="0" smtClean="0">
                <a:solidFill>
                  <a:srgbClr val="FF0000"/>
                </a:solidFill>
                <a:latin typeface="Lato" charset="0"/>
              </a:rPr>
              <a:t> </a:t>
            </a:r>
            <a:r>
              <a:rPr lang="fr-BE" sz="1600" dirty="0" smtClean="0">
                <a:latin typeface="Lato" charset="0"/>
              </a:rPr>
              <a:t>: </a:t>
            </a:r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corpusculaire et ondulatoire</a:t>
            </a:r>
            <a:endParaRPr lang="fr-BE" sz="1600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0843" y="2930487"/>
            <a:ext cx="817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500" b="1" dirty="0" smtClean="0">
                <a:solidFill>
                  <a:srgbClr val="FF0000"/>
                </a:solidFill>
                <a:latin typeface="Lato" charset="0"/>
              </a:rPr>
              <a:t>Le photon se comporte à la fois comme une onde et une particule : Dualité onde-corpuscule !</a:t>
            </a:r>
            <a:endParaRPr lang="fr-BE" sz="1500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2028" y="3415229"/>
            <a:ext cx="81745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500" dirty="0" smtClean="0">
                <a:latin typeface="Lato" charset="0"/>
              </a:rPr>
              <a:t>En 1923, </a:t>
            </a:r>
            <a:r>
              <a:rPr lang="fr-BE" sz="1500" b="1" dirty="0" smtClean="0">
                <a:latin typeface="Lato" charset="0"/>
              </a:rPr>
              <a:t>De Broglie</a:t>
            </a:r>
            <a:r>
              <a:rPr lang="fr-BE" sz="1500" dirty="0" smtClean="0">
                <a:latin typeface="Lato" charset="0"/>
              </a:rPr>
              <a:t> généralisa cette dualité à la matière : </a:t>
            </a:r>
          </a:p>
          <a:p>
            <a:pPr algn="ctr"/>
            <a:r>
              <a:rPr lang="fr-BE" sz="2400" b="1" dirty="0" smtClean="0">
                <a:solidFill>
                  <a:srgbClr val="FF0000"/>
                </a:solidFill>
                <a:latin typeface="Lato" charset="0"/>
              </a:rPr>
              <a:t>p=</a:t>
            </a:r>
            <a:r>
              <a:rPr lang="fr-BE" sz="2400" b="1" dirty="0" err="1" smtClean="0">
                <a:solidFill>
                  <a:srgbClr val="FF0000"/>
                </a:solidFill>
                <a:latin typeface="Lato" charset="0"/>
              </a:rPr>
              <a:t>mv</a:t>
            </a:r>
            <a:r>
              <a:rPr lang="fr-BE" sz="2400" b="1" dirty="0" smtClean="0">
                <a:solidFill>
                  <a:srgbClr val="FF0000"/>
                </a:solidFill>
                <a:latin typeface="Lato" charset="0"/>
              </a:rPr>
              <a:t>=h/</a:t>
            </a:r>
            <a:r>
              <a:rPr lang="el-GR" sz="2400" b="1" dirty="0" smtClean="0">
                <a:solidFill>
                  <a:srgbClr val="FF0000"/>
                </a:solidFill>
                <a:latin typeface="Lato" charset="0"/>
              </a:rPr>
              <a:t>λ</a:t>
            </a:r>
            <a:endParaRPr lang="fr-BE" sz="2400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69484" y="4186410"/>
            <a:ext cx="817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500" dirty="0" smtClean="0">
                <a:latin typeface="Lato" charset="0"/>
              </a:rPr>
              <a:t>Naissance de la </a:t>
            </a:r>
            <a:r>
              <a:rPr lang="fr-BE" sz="1500" b="1" dirty="0" smtClean="0">
                <a:solidFill>
                  <a:srgbClr val="FF0000"/>
                </a:solidFill>
                <a:latin typeface="Lato" charset="0"/>
              </a:rPr>
              <a:t>mécanique quantique </a:t>
            </a:r>
            <a:endParaRPr lang="fr-BE" sz="1500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3062689" y="4230477"/>
            <a:ext cx="341523" cy="209320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allAtOnce"/>
      <p:bldP spid="9" grpId="0" build="allAtOnce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506" y="575950"/>
            <a:ext cx="8391344" cy="635400"/>
          </a:xfrm>
        </p:spPr>
        <p:txBody>
          <a:bodyPr/>
          <a:lstStyle/>
          <a:p>
            <a:pPr algn="ctr"/>
            <a:r>
              <a:rPr lang="fr-BE" dirty="0" smtClean="0"/>
              <a:t>Expérience de Tonomura</a:t>
            </a:r>
            <a:endParaRPr lang="fr-BE" dirty="0"/>
          </a:p>
        </p:txBody>
      </p:sp>
      <p:pic>
        <p:nvPicPr>
          <p:cNvPr id="1026" name="Picture 2" descr="Interférences photon par photon / particule par particule - Maxicou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806" y="1402030"/>
            <a:ext cx="7600300" cy="264414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912615" y="1289111"/>
            <a:ext cx="2699132" cy="273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506" y="575950"/>
            <a:ext cx="8391344" cy="635400"/>
          </a:xfrm>
        </p:spPr>
        <p:txBody>
          <a:bodyPr/>
          <a:lstStyle/>
          <a:p>
            <a:pPr algn="ctr"/>
            <a:r>
              <a:rPr lang="fr-BE" dirty="0" smtClean="0"/>
              <a:t>Expérience de Tonomura</a:t>
            </a:r>
            <a:endParaRPr lang="fr-BE" dirty="0"/>
          </a:p>
        </p:txBody>
      </p:sp>
      <p:pic>
        <p:nvPicPr>
          <p:cNvPr id="36866" name="Picture 2" descr="Fichier:Double-slit experiment results Tanamura four.jpg —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567" y="1150438"/>
            <a:ext cx="5871784" cy="3432579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720289" y="2324559"/>
            <a:ext cx="2137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latin typeface="Lato" charset="0"/>
              </a:rPr>
              <a:t>Voir vidéo : </a:t>
            </a:r>
            <a:r>
              <a:rPr lang="fr-BE" sz="1600" b="1" dirty="0" smtClean="0">
                <a:latin typeface="Lato" charset="0"/>
                <a:hlinkClick r:id="rId3"/>
              </a:rPr>
              <a:t>https://www.youtube.com/watch?v=jvO0P5-SMxk</a:t>
            </a:r>
            <a:endParaRPr lang="fr-BE" sz="1600" b="1" dirty="0"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Conclusions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 smtClean="0"/>
              <a:t>Points importants à retenir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939500" y="143219"/>
            <a:ext cx="3837000" cy="4276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Lato"/>
              <a:buAutoNum type="arabicPeriod"/>
            </a:pPr>
            <a:r>
              <a:rPr lang="fr-BE" dirty="0" smtClean="0"/>
              <a:t>La lumière est composée de photons dont l’énergie d’un photon est proportionnelle à la fréquence de la source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-BE" dirty="0" smtClean="0"/>
              <a:t>L’intensité de la source lumineuse est proportionnelle aux nombre de photons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-BE" dirty="0" smtClean="0"/>
              <a:t>La lumière se propage comme une onde mais interagit de façon corpusculaire avec la matière (dualité onde-corpuscule)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Plan du cours</a:t>
            </a:r>
            <a:endParaRPr dirty="0"/>
          </a:p>
        </p:txBody>
      </p:sp>
      <p:sp>
        <p:nvSpPr>
          <p:cNvPr id="7" name="Google Shape;151;p21"/>
          <p:cNvSpPr txBox="1">
            <a:spLocks/>
          </p:cNvSpPr>
          <p:nvPr/>
        </p:nvSpPr>
        <p:spPr>
          <a:xfrm>
            <a:off x="5047832" y="383755"/>
            <a:ext cx="3837000" cy="427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  <a:tabLst/>
              <a:defRPr/>
            </a:pPr>
            <a:r>
              <a:rPr kumimoji="0" lang="fr-B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Lumière : Onde</a:t>
            </a:r>
            <a:r>
              <a:rPr kumimoji="0" lang="fr-B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ou corpuscule ?</a:t>
            </a:r>
            <a:endParaRPr kumimoji="0" lang="fr-B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  <a:tabLst/>
              <a:defRPr/>
            </a:pPr>
            <a:r>
              <a:rPr kumimoji="0" lang="fr-B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Effet photoélectrique : expérience</a:t>
            </a:r>
            <a:r>
              <a:rPr kumimoji="0" lang="fr-B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et observations</a:t>
            </a:r>
            <a:endParaRPr kumimoji="0" lang="fr-B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  <a:tabLst/>
              <a:defRPr/>
            </a:pPr>
            <a:r>
              <a:rPr kumimoji="0" lang="fr-B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Effet photoélectrique VS modèle</a:t>
            </a:r>
            <a:r>
              <a:rPr kumimoji="0" lang="fr-B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ondulatoire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  <a:tabLst/>
              <a:defRPr/>
            </a:pPr>
            <a:r>
              <a:rPr lang="fr-BE" sz="1800" baseline="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Notions</a:t>
            </a:r>
            <a:r>
              <a:rPr lang="fr-BE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de photon et de travail d’extraction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  <a:tabLst/>
              <a:defRPr/>
            </a:pPr>
            <a:r>
              <a:rPr kumimoji="0" lang="fr-B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Nature quantique</a:t>
            </a:r>
            <a:r>
              <a:rPr kumimoji="0" lang="fr-B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de la lumière</a:t>
            </a:r>
            <a:endParaRPr kumimoji="0" lang="fr-B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Lumière : phénomène ondulatoire ou corpusculaire ? </a:t>
            </a:r>
            <a:endParaRPr sz="24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 smtClean="0">
                <a:solidFill>
                  <a:schemeClr val="dk1"/>
                </a:solidFill>
              </a:rPr>
              <a:t>Phénomène </a:t>
            </a:r>
            <a:r>
              <a:rPr lang="fr" sz="1800" b="1" i="1" dirty="0" smtClean="0">
                <a:solidFill>
                  <a:schemeClr val="dk1"/>
                </a:solidFill>
              </a:rPr>
              <a:t>ondulatoire</a:t>
            </a:r>
            <a:endParaRPr sz="1800" b="1" i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Propagation d’une onde : </a:t>
            </a:r>
            <a:r>
              <a:rPr lang="fr" sz="1600" b="1" dirty="0" smtClean="0"/>
              <a:t>propagation en ligne droite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b="1" dirty="0" smtClean="0"/>
              <a:t>Réflexion</a:t>
            </a:r>
            <a:r>
              <a:rPr lang="fr" sz="1600" dirty="0" smtClean="0"/>
              <a:t> et </a:t>
            </a:r>
            <a:r>
              <a:rPr lang="fr" sz="1600" b="1" dirty="0" smtClean="0"/>
              <a:t>réfraction</a:t>
            </a:r>
            <a:endParaRPr lang="fr" sz="16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b="1" dirty="0" smtClean="0"/>
              <a:t>Diffraction</a:t>
            </a:r>
            <a:r>
              <a:rPr lang="fr" sz="1600" dirty="0" smtClean="0"/>
              <a:t> et </a:t>
            </a:r>
            <a:r>
              <a:rPr lang="fr" sz="1600" b="1" dirty="0" smtClean="0"/>
              <a:t>interférence</a:t>
            </a:r>
            <a:r>
              <a:rPr lang="fr" sz="1600" dirty="0" smtClean="0"/>
              <a:t> (Fentes de Young, réseaux de diffraction, iridescence) </a:t>
            </a: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fr-BE" sz="1800" b="1" dirty="0" smtClean="0">
                <a:solidFill>
                  <a:schemeClr val="dk1"/>
                </a:solidFill>
              </a:rPr>
              <a:t>Phénomène </a:t>
            </a:r>
            <a:r>
              <a:rPr lang="fr-BE" sz="1800" b="1" i="1" dirty="0" smtClean="0">
                <a:solidFill>
                  <a:schemeClr val="dk1"/>
                </a:solidFill>
              </a:rPr>
              <a:t>corpusculaire</a:t>
            </a:r>
            <a:endParaRPr sz="1800" b="1" i="1" dirty="0">
              <a:solidFill>
                <a:schemeClr val="dk1"/>
              </a:solidFill>
            </a:endParaRPr>
          </a:p>
          <a:p>
            <a:pPr indent="-330200">
              <a:spcBef>
                <a:spcPts val="1600"/>
              </a:spcBef>
              <a:spcAft>
                <a:spcPts val="1200"/>
              </a:spcAft>
              <a:buSzPts val="1600"/>
            </a:pPr>
            <a:r>
              <a:rPr lang="fr" sz="1600" dirty="0" smtClean="0"/>
              <a:t>Particules de lumière interagissant faiblement (probabilité de collision faible) : </a:t>
            </a:r>
            <a:r>
              <a:rPr lang="fr" sz="1600" b="1" dirty="0" smtClean="0"/>
              <a:t>propagation en ligne droite</a:t>
            </a:r>
            <a:r>
              <a:rPr lang="fr" sz="1600" dirty="0" smtClean="0"/>
              <a:t> 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/>
              <a:t>Réflexion</a:t>
            </a:r>
            <a:r>
              <a:rPr lang="fr" sz="1600" dirty="0" smtClean="0"/>
              <a:t> et </a:t>
            </a:r>
            <a:r>
              <a:rPr lang="fr" sz="1600" b="1" dirty="0" smtClean="0"/>
              <a:t>réfraction </a:t>
            </a:r>
            <a:endParaRPr sz="1800" b="1" dirty="0"/>
          </a:p>
        </p:txBody>
      </p:sp>
      <p:pic>
        <p:nvPicPr>
          <p:cNvPr id="14338" name="Picture 2" descr="OPUS : Physique 534 : Résumés de la matière : La lumière, onde et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955036">
            <a:off x="93179" y="714850"/>
            <a:ext cx="2161977" cy="1202560"/>
          </a:xfrm>
          <a:prstGeom prst="rect">
            <a:avLst/>
          </a:prstGeom>
          <a:noFill/>
        </p:spPr>
      </p:pic>
      <p:pic>
        <p:nvPicPr>
          <p:cNvPr id="14340" name="Picture 4" descr="Technologie Particule Effet De Lumière Lumière, Particule, D'effet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620555">
            <a:off x="520778" y="2205991"/>
            <a:ext cx="1539206" cy="2324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 smtClean="0"/>
              <a:t>Effet photoélectrique : présentation du dispositif expérimental </a:t>
            </a:r>
            <a:endParaRPr sz="2800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034790" y="1520328"/>
            <a:ext cx="4653839" cy="308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Cellule photoélectrique = Tube à vide (transparent) avec électrode métallique et anode.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/>
              <a:t>Electrode et anode isolées dans l’ampoule mais connectées entre elles par des fils </a:t>
            </a:r>
            <a:r>
              <a:rPr lang="fr" sz="1600" dirty="0" smtClean="0"/>
              <a:t>passant par un ampèremètre et un générateur tel que U</a:t>
            </a:r>
            <a:r>
              <a:rPr lang="fr" sz="1000" dirty="0" smtClean="0"/>
              <a:t>Anode</a:t>
            </a:r>
            <a:r>
              <a:rPr lang="fr" sz="1600" dirty="0" smtClean="0"/>
              <a:t>&gt;U</a:t>
            </a:r>
            <a:r>
              <a:rPr lang="fr" sz="1000" dirty="0" smtClean="0"/>
              <a:t>Electrode</a:t>
            </a:r>
            <a:r>
              <a:rPr lang="fr" sz="1600" dirty="0" smtClean="0"/>
              <a:t> 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/>
              <a:t>Source lumineuse monochromatique </a:t>
            </a:r>
            <a:r>
              <a:rPr lang="fr" sz="1600" dirty="0" smtClean="0"/>
              <a:t>d’intensité </a:t>
            </a:r>
            <a:r>
              <a:rPr lang="fr" sz="1600" i="1" dirty="0" smtClean="0"/>
              <a:t>I</a:t>
            </a:r>
            <a:r>
              <a:rPr lang="fr" sz="1600" dirty="0" smtClean="0"/>
              <a:t> et de fréquence </a:t>
            </a:r>
            <a:r>
              <a:rPr lang="fr" sz="1600" i="1" dirty="0" smtClean="0"/>
              <a:t>f</a:t>
            </a:r>
            <a:r>
              <a:rPr lang="fr" sz="1600" dirty="0" smtClean="0"/>
              <a:t> réglables.</a:t>
            </a:r>
            <a:endParaRPr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55858"/>
            <a:ext cx="4067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731770" y="3188970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 smtClean="0"/>
              <a:t>Anode</a:t>
            </a:r>
            <a:endParaRPr lang="fr-BE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98270" y="2895600"/>
            <a:ext cx="17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 smtClean="0"/>
              <a:t>Tube à vide </a:t>
            </a:r>
            <a:endParaRPr lang="fr-BE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1893570"/>
            <a:ext cx="254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 smtClean="0"/>
              <a:t>Electrode métallique</a:t>
            </a:r>
            <a:endParaRPr lang="fr-BE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030730" y="4213860"/>
            <a:ext cx="17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 smtClean="0"/>
              <a:t>Ampèremètre</a:t>
            </a:r>
            <a:endParaRPr lang="fr-B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Effet photoélectrique : observations</a:t>
            </a:r>
            <a:endParaRPr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78795" y="1068636"/>
            <a:ext cx="6235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b="1" dirty="0" smtClean="0">
                <a:latin typeface="Lato" charset="0"/>
              </a:rPr>
              <a:t>Electrode éclairée</a:t>
            </a:r>
            <a:r>
              <a:rPr lang="fr-BE" sz="1500" dirty="0" smtClean="0">
                <a:latin typeface="Lato" charset="0"/>
              </a:rPr>
              <a:t> par la lumière → </a:t>
            </a:r>
            <a:r>
              <a:rPr lang="fr-BE" sz="1500" b="1" dirty="0" smtClean="0">
                <a:latin typeface="Lato" charset="0"/>
              </a:rPr>
              <a:t>Arrachage des électrons</a:t>
            </a:r>
            <a:r>
              <a:rPr lang="fr-BE" sz="1500" dirty="0" smtClean="0">
                <a:latin typeface="Lato" charset="0"/>
              </a:rPr>
              <a:t> qui sont captés par l’anode → </a:t>
            </a:r>
            <a:r>
              <a:rPr lang="fr-BE" sz="1500" b="1" dirty="0" smtClean="0">
                <a:latin typeface="Lato" charset="0"/>
              </a:rPr>
              <a:t>Courant</a:t>
            </a:r>
            <a:r>
              <a:rPr lang="fr-BE" sz="1500" dirty="0" smtClean="0">
                <a:latin typeface="Lato" charset="0"/>
              </a:rPr>
              <a:t> de faible intensité dans l’ampèremètre.   </a:t>
            </a:r>
            <a:endParaRPr lang="fr-BE" sz="1500" dirty="0">
              <a:latin typeface="Lato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465941" y="1672728"/>
            <a:ext cx="6235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Effet photoélectrique = Emission d’électrons par un métal lorsqu’il est éclairé par de la lumière </a:t>
            </a:r>
            <a:endParaRPr lang="fr-BE" sz="1600" b="1" dirty="0">
              <a:solidFill>
                <a:srgbClr val="FF0000"/>
              </a:solidFill>
              <a:latin typeface="Lato" charset="0"/>
            </a:endParaRPr>
          </a:p>
        </p:txBody>
      </p:sp>
      <p:pic>
        <p:nvPicPr>
          <p:cNvPr id="10242" name="Picture 2" descr="Fichier:Effet photoelectrique.png — Wikipé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538" y="2331818"/>
            <a:ext cx="3459298" cy="2313542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3701668" y="3910988"/>
            <a:ext cx="50236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500" b="1" dirty="0" smtClean="0">
                <a:solidFill>
                  <a:srgbClr val="FF0000"/>
                </a:solidFill>
                <a:latin typeface="Lato" charset="0"/>
              </a:rPr>
              <a:t>De la lumière rouge de très forte intensité n’arrache aucun électron mais de la lumière violette de très faible intensité arrache des électrons… </a:t>
            </a:r>
            <a:endParaRPr lang="fr-BE" sz="1500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10" name="Google Shape;86;p15"/>
          <p:cNvSpPr txBox="1">
            <a:spLocks noGrp="1"/>
          </p:cNvSpPr>
          <p:nvPr>
            <p:ph type="body" idx="2"/>
          </p:nvPr>
        </p:nvSpPr>
        <p:spPr>
          <a:xfrm>
            <a:off x="3676380" y="2032057"/>
            <a:ext cx="5330460" cy="1636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600"/>
              </a:spcBef>
              <a:spcAft>
                <a:spcPts val="1200"/>
              </a:spcAft>
              <a:buSzPts val="1600"/>
            </a:pPr>
            <a:r>
              <a:rPr lang="fr" sz="1600" dirty="0" smtClean="0"/>
              <a:t>Pour une intensitée donnée : émission d’électrons (courant) uniquement au-delà d’une </a:t>
            </a:r>
            <a:r>
              <a:rPr lang="fr" sz="1600" b="1" u="sng" dirty="0" smtClean="0"/>
              <a:t>fréquence seuil</a:t>
            </a:r>
            <a:r>
              <a:rPr lang="fr" sz="1600" dirty="0" smtClean="0"/>
              <a:t>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/>
              <a:t>Pour une fréquence donnée ; </a:t>
            </a:r>
            <a:r>
              <a:rPr lang="fr" sz="1600" b="1" dirty="0" smtClean="0"/>
              <a:t>plus l’intensité augmente, plus le courant est intense </a:t>
            </a: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85590" y="575950"/>
            <a:ext cx="833626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 smtClean="0"/>
              <a:t>Effet photoélectrique : tentative d’intérprétation via le modèle ondulatoire</a:t>
            </a:r>
            <a:endParaRPr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2708" y="3668617"/>
            <a:ext cx="826265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Le modèle ondulatoire ne permet pas d’expliquer pourquoi une lumière intense de fréquence inférieure à la fréquence seuil ne réussit pas à arracher d’électrons ! </a:t>
            </a:r>
            <a:endParaRPr lang="fr-BE" sz="1800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54217" y="3150824"/>
            <a:ext cx="4671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rgbClr val="FF0000"/>
                </a:solidFill>
              </a:rPr>
              <a:t>PROBLEME : Jamais observé durant l’expérience…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1905918" y="3216926"/>
            <a:ext cx="760164" cy="187286"/>
          </a:xfrm>
          <a:prstGeom prst="rightArrow">
            <a:avLst/>
          </a:prstGeom>
          <a:solidFill>
            <a:srgbClr val="FF3B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Google Shape;86;p15"/>
          <p:cNvSpPr txBox="1">
            <a:spLocks noGrp="1"/>
          </p:cNvSpPr>
          <p:nvPr>
            <p:ph type="body" idx="2"/>
          </p:nvPr>
        </p:nvSpPr>
        <p:spPr>
          <a:xfrm>
            <a:off x="253389" y="1031725"/>
            <a:ext cx="8626206" cy="1964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600"/>
              </a:spcBef>
              <a:spcAft>
                <a:spcPts val="1200"/>
              </a:spcAft>
              <a:buSzPts val="1600"/>
            </a:pPr>
            <a:r>
              <a:rPr lang="fr" dirty="0" smtClean="0"/>
              <a:t>Considérons </a:t>
            </a:r>
            <a:r>
              <a:rPr lang="fr" b="1" dirty="0" smtClean="0"/>
              <a:t>l’électrode éclairée par de la lumière de fréquence f inférieure à la fréquence seuil f</a:t>
            </a:r>
            <a:r>
              <a:rPr lang="fr" sz="1000" b="1" dirty="0" smtClean="0"/>
              <a:t>0</a:t>
            </a:r>
            <a:r>
              <a:rPr lang="fr" b="1" dirty="0" smtClean="0"/>
              <a:t>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fr" dirty="0" smtClean="0"/>
              <a:t>L’électron accumule, petit à petit, l’énergie de l’onde électromagnétique.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fr" b="1" dirty="0" smtClean="0"/>
              <a:t>Au bout d’un temps suffisament long, l’électron </a:t>
            </a:r>
            <a:r>
              <a:rPr lang="fr" dirty="0" smtClean="0"/>
              <a:t>aura accumulé suffisamment d’énergie et il sera </a:t>
            </a:r>
            <a:r>
              <a:rPr lang="fr" b="1" dirty="0" smtClean="0"/>
              <a:t>arraché du métal de l’électrode…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3" grpId="0" build="p"/>
      <p:bldP spid="14" grpId="0" animBg="1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 smtClean="0"/>
              <a:t>Effet photoélectrique : interprétation via le modèle corpusculaire et notion de photon</a:t>
            </a:r>
            <a:endParaRPr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2842351" y="1850833"/>
            <a:ext cx="55414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1" indent="-265113">
              <a:spcBef>
                <a:spcPts val="600"/>
              </a:spcBef>
              <a:buFont typeface="Arial" pitchFamily="34" charset="0"/>
              <a:buChar char="•"/>
            </a:pPr>
            <a:r>
              <a:rPr lang="fr-BE" sz="1500" dirty="0" smtClean="0">
                <a:latin typeface="Lato" charset="0"/>
              </a:rPr>
              <a:t> </a:t>
            </a:r>
            <a:r>
              <a:rPr lang="fr-BE" sz="1500" b="1" dirty="0" smtClean="0">
                <a:latin typeface="Lato" charset="0"/>
              </a:rPr>
              <a:t>Lumière</a:t>
            </a:r>
            <a:r>
              <a:rPr lang="fr-BE" sz="1500" dirty="0" smtClean="0">
                <a:latin typeface="Lato" charset="0"/>
              </a:rPr>
              <a:t> =  corpuscules (grains) de charge électrique et de masse nulle, voyageant à la vitesse de la lumière c=3x10^8 m/s : les </a:t>
            </a:r>
            <a:r>
              <a:rPr lang="fr-BE" sz="1500" b="1" u="sng" dirty="0" smtClean="0">
                <a:latin typeface="Lato" charset="0"/>
              </a:rPr>
              <a:t>photons</a:t>
            </a:r>
            <a:r>
              <a:rPr lang="fr-BE" sz="1500" dirty="0" smtClean="0">
                <a:latin typeface="Lato" charset="0"/>
              </a:rPr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42351" y="2666082"/>
            <a:ext cx="5905041" cy="200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Chaque photon de fréquence f transporte une énergie E</a:t>
            </a:r>
            <a:r>
              <a:rPr lang="fr-BE" sz="1050" b="1" dirty="0" smtClean="0">
                <a:solidFill>
                  <a:srgbClr val="FF0000"/>
                </a:solidFill>
                <a:latin typeface="Lato" charset="0"/>
              </a:rPr>
              <a:t>photon</a:t>
            </a:r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 (quantum d’énergie) donnée par : </a:t>
            </a:r>
          </a:p>
          <a:p>
            <a:pPr algn="ctr"/>
            <a:r>
              <a:rPr lang="fr-BE" sz="2800" b="1" dirty="0" smtClean="0">
                <a:solidFill>
                  <a:srgbClr val="FF0000"/>
                </a:solidFill>
                <a:latin typeface="Lato" charset="0"/>
              </a:rPr>
              <a:t>E</a:t>
            </a:r>
            <a:r>
              <a:rPr lang="fr-BE" sz="1200" b="1" dirty="0" smtClean="0">
                <a:solidFill>
                  <a:srgbClr val="FF0000"/>
                </a:solidFill>
                <a:latin typeface="Lato" charset="0"/>
              </a:rPr>
              <a:t>Photon</a:t>
            </a:r>
            <a:r>
              <a:rPr lang="fr-BE" sz="2800" b="1" dirty="0" smtClean="0">
                <a:solidFill>
                  <a:srgbClr val="FF0000"/>
                </a:solidFill>
                <a:latin typeface="Lato" charset="0"/>
              </a:rPr>
              <a:t>=hf=</a:t>
            </a:r>
            <a:r>
              <a:rPr lang="fr-BE" sz="2800" b="1" dirty="0" err="1" smtClean="0">
                <a:solidFill>
                  <a:srgbClr val="FF0000"/>
                </a:solidFill>
                <a:latin typeface="Lato" charset="0"/>
              </a:rPr>
              <a:t>hc</a:t>
            </a:r>
            <a:r>
              <a:rPr lang="fr-BE" sz="2800" b="1" dirty="0" smtClean="0">
                <a:solidFill>
                  <a:srgbClr val="FF0000"/>
                </a:solidFill>
                <a:latin typeface="Lato" charset="0"/>
              </a:rPr>
              <a:t>/</a:t>
            </a:r>
            <a:r>
              <a:rPr lang="el-GR" sz="2800" b="1" dirty="0" smtClean="0">
                <a:solidFill>
                  <a:srgbClr val="FF0000"/>
                </a:solidFill>
                <a:latin typeface="Lato" charset="0"/>
              </a:rPr>
              <a:t>λ</a:t>
            </a:r>
            <a:r>
              <a:rPr lang="fr-BE" sz="2800" b="1" dirty="0" smtClean="0">
                <a:solidFill>
                  <a:srgbClr val="FF0000"/>
                </a:solidFill>
                <a:latin typeface="Lato" charset="0"/>
              </a:rPr>
              <a:t>        </a:t>
            </a:r>
            <a:r>
              <a:rPr lang="fr-BE" sz="2000" b="1" dirty="0" smtClean="0">
                <a:solidFill>
                  <a:srgbClr val="FF0000"/>
                </a:solidFill>
                <a:latin typeface="Lato" charset="0"/>
              </a:rPr>
              <a:t>(</a:t>
            </a:r>
            <a:r>
              <a:rPr lang="fr-BE" sz="1800" b="1" dirty="0" err="1" smtClean="0">
                <a:solidFill>
                  <a:srgbClr val="FF0000"/>
                </a:solidFill>
                <a:latin typeface="Lato" charset="0"/>
              </a:rPr>
              <a:t>tq</a:t>
            </a:r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 h=6,63*10^-34 </a:t>
            </a:r>
            <a:r>
              <a:rPr lang="fr-BE" sz="1800" b="1" dirty="0" err="1" smtClean="0">
                <a:solidFill>
                  <a:srgbClr val="FF0000"/>
                </a:solidFill>
                <a:latin typeface="Lato" charset="0"/>
              </a:rPr>
              <a:t>J.s</a:t>
            </a:r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)</a:t>
            </a:r>
            <a:endParaRPr lang="fr-BE" sz="2400" b="1" dirty="0" smtClean="0">
              <a:solidFill>
                <a:srgbClr val="FF0000"/>
              </a:solidFill>
              <a:latin typeface="Lato" charset="0"/>
            </a:endParaRPr>
          </a:p>
          <a:p>
            <a:pPr algn="ctr"/>
            <a:endParaRPr lang="fr-BE" sz="2400" b="1" dirty="0" smtClean="0">
              <a:solidFill>
                <a:srgbClr val="FF0000"/>
              </a:solidFill>
              <a:latin typeface="Lato" charset="0"/>
            </a:endParaRPr>
          </a:p>
          <a:p>
            <a:pPr algn="ctr"/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Effet photoélectrique = Collision, conservant l’énergie, entre 1 photon incident avec 1 électron du métal !</a:t>
            </a:r>
            <a:endParaRPr lang="fr-BE" sz="2400" b="1" dirty="0" smtClean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89812" y="1266940"/>
            <a:ext cx="5916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500" dirty="0" smtClean="0">
                <a:latin typeface="Lato" charset="0"/>
              </a:rPr>
              <a:t>En 1905, Einstein fournit une explication à cet effet en l’interprétant via le modèle corpusculaire :  </a:t>
            </a:r>
            <a:endParaRPr lang="fr-BE" sz="1500" dirty="0">
              <a:latin typeface="Lato" charset="0"/>
            </a:endParaRPr>
          </a:p>
        </p:txBody>
      </p:sp>
      <p:pic>
        <p:nvPicPr>
          <p:cNvPr id="35842" name="Picture 2" descr="Interactions rayonnement-matiè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286" y="1927950"/>
            <a:ext cx="2588964" cy="1558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573" y="575950"/>
            <a:ext cx="8347277" cy="635400"/>
          </a:xfrm>
        </p:spPr>
        <p:txBody>
          <a:bodyPr/>
          <a:lstStyle/>
          <a:p>
            <a:pPr algn="ctr"/>
            <a:r>
              <a:rPr lang="fr-BE" sz="2400" dirty="0" smtClean="0"/>
              <a:t>Exercices</a:t>
            </a:r>
            <a:endParaRPr lang="fr-BE" sz="2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2182" y="1095899"/>
            <a:ext cx="8374194" cy="545614"/>
          </a:xfrm>
        </p:spPr>
        <p:txBody>
          <a:bodyPr/>
          <a:lstStyle/>
          <a:p>
            <a:pPr>
              <a:buNone/>
            </a:pPr>
            <a:r>
              <a:rPr lang="fr-BE" dirty="0" smtClean="0"/>
              <a:t>Exercice 1 : Calculez l’énergie d’un photo pour </a:t>
            </a:r>
            <a:r>
              <a:rPr lang="el-GR" dirty="0" smtClean="0"/>
              <a:t>λ</a:t>
            </a:r>
            <a:r>
              <a:rPr lang="fr-BE" dirty="0" smtClean="0"/>
              <a:t>=400 nm et </a:t>
            </a:r>
            <a:r>
              <a:rPr lang="el-GR" dirty="0" smtClean="0"/>
              <a:t>λ</a:t>
            </a:r>
            <a:r>
              <a:rPr lang="fr-BE" dirty="0" smtClean="0"/>
              <a:t>=750 </a:t>
            </a:r>
            <a:r>
              <a:rPr lang="fr-BE" dirty="0" smtClean="0"/>
              <a:t>nm (où on a :1eV=1,60*10^-19 J)</a:t>
            </a:r>
            <a:endParaRPr lang="fr-BE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338312" y="2581340"/>
            <a:ext cx="8374194" cy="977108"/>
          </a:xfrm>
        </p:spPr>
        <p:txBody>
          <a:bodyPr/>
          <a:lstStyle/>
          <a:p>
            <a:pPr>
              <a:buNone/>
            </a:pPr>
            <a:r>
              <a:rPr lang="fr-BE" dirty="0" smtClean="0"/>
              <a:t>Exercice 2 : L’intensité de la lumière solaire à la surface terrestre est environ 1400 W/m². Si </a:t>
            </a:r>
            <a:r>
              <a:rPr lang="fr-BE" dirty="0" smtClean="0"/>
              <a:t>la longueur d’onde </a:t>
            </a:r>
            <a:r>
              <a:rPr lang="fr-BE" dirty="0" smtClean="0"/>
              <a:t>moyenne d’un photon est </a:t>
            </a:r>
            <a:r>
              <a:rPr lang="fr-BE" dirty="0" smtClean="0"/>
              <a:t>de λ </a:t>
            </a:r>
            <a:r>
              <a:rPr lang="fr-BE" dirty="0" smtClean="0"/>
              <a:t>= 600 </a:t>
            </a:r>
            <a:r>
              <a:rPr lang="fr-BE" dirty="0" smtClean="0"/>
              <a:t>nm, </a:t>
            </a:r>
            <a:r>
              <a:rPr lang="fr-BE" dirty="0" smtClean="0"/>
              <a:t>calculez le nombre de photons frappant une surface de 1 </a:t>
            </a:r>
            <a:r>
              <a:rPr lang="fr-BE" dirty="0" smtClean="0"/>
              <a:t>cm² </a:t>
            </a:r>
            <a:r>
              <a:rPr lang="fr-BE" dirty="0" smtClean="0"/>
              <a:t>à chaque seconde. </a:t>
            </a:r>
            <a:endParaRPr lang="fr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8343" y="2048679"/>
            <a:ext cx="4781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7308" y="1574953"/>
            <a:ext cx="4695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209" y="3584154"/>
            <a:ext cx="50006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9208" y="3988853"/>
            <a:ext cx="4105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91275" y="3347085"/>
            <a:ext cx="2419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6229350" y="3863340"/>
            <a:ext cx="270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Photons frappant 1cm² par seconde ! </a:t>
            </a:r>
            <a:endParaRPr lang="fr-BE" dirty="0"/>
          </a:p>
        </p:txBody>
      </p:sp>
      <p:sp>
        <p:nvSpPr>
          <p:cNvPr id="14" name="Flèche droite 13"/>
          <p:cNvSpPr/>
          <p:nvPr/>
        </p:nvSpPr>
        <p:spPr>
          <a:xfrm>
            <a:off x="5651653" y="3811836"/>
            <a:ext cx="341523" cy="209320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9658" y="1712843"/>
            <a:ext cx="8505022" cy="843070"/>
          </a:xfrm>
        </p:spPr>
        <p:txBody>
          <a:bodyPr/>
          <a:lstStyle/>
          <a:p>
            <a:r>
              <a:rPr lang="fr-BE" sz="1600" dirty="0" smtClean="0"/>
              <a:t>Cas </a:t>
            </a:r>
            <a:r>
              <a:rPr lang="fr-BE" sz="1600" b="1" dirty="0" smtClean="0"/>
              <a:t>E</a:t>
            </a:r>
            <a:r>
              <a:rPr lang="fr-BE" sz="900" b="1" dirty="0" smtClean="0"/>
              <a:t>Photon</a:t>
            </a:r>
            <a:r>
              <a:rPr lang="fr-BE" sz="1600" b="1" dirty="0" smtClean="0"/>
              <a:t>&lt;</a:t>
            </a:r>
            <a:r>
              <a:rPr lang="fr-BE" sz="1600" b="1" dirty="0" err="1" smtClean="0"/>
              <a:t>W</a:t>
            </a:r>
            <a:r>
              <a:rPr lang="fr-BE" sz="900" b="1" dirty="0" err="1" smtClean="0"/>
              <a:t>Extraction</a:t>
            </a:r>
            <a:r>
              <a:rPr lang="fr-BE" sz="1600" b="1" dirty="0" smtClean="0"/>
              <a:t> ↔ f&lt;f</a:t>
            </a:r>
            <a:r>
              <a:rPr lang="fr-BE" sz="900" b="1" dirty="0" smtClean="0"/>
              <a:t>0</a:t>
            </a:r>
            <a:r>
              <a:rPr lang="fr-BE" sz="1600" dirty="0" smtClean="0"/>
              <a:t> : Il n’y a </a:t>
            </a:r>
            <a:r>
              <a:rPr lang="fr-BE" sz="1600" b="1" dirty="0" smtClean="0"/>
              <a:t>pas d’effet photoélectrique</a:t>
            </a:r>
            <a:r>
              <a:rPr lang="fr-BE" sz="1600" dirty="0" smtClean="0"/>
              <a:t>.</a:t>
            </a:r>
          </a:p>
          <a:p>
            <a:r>
              <a:rPr lang="fr-BE" sz="1600" dirty="0" smtClean="0"/>
              <a:t>Cas </a:t>
            </a:r>
            <a:r>
              <a:rPr lang="fr-BE" sz="1600" b="1" dirty="0" smtClean="0"/>
              <a:t>E</a:t>
            </a:r>
            <a:r>
              <a:rPr lang="fr-BE" sz="900" b="1" dirty="0" smtClean="0"/>
              <a:t>Photon</a:t>
            </a:r>
            <a:r>
              <a:rPr lang="fr-BE" sz="1600" b="1" dirty="0" smtClean="0"/>
              <a:t>=</a:t>
            </a:r>
            <a:r>
              <a:rPr lang="fr-BE" sz="1600" b="1" dirty="0" err="1" smtClean="0"/>
              <a:t>W</a:t>
            </a:r>
            <a:r>
              <a:rPr lang="fr-BE" sz="900" b="1" dirty="0" err="1" smtClean="0"/>
              <a:t>Extraction</a:t>
            </a:r>
            <a:r>
              <a:rPr lang="fr-BE" sz="1600" b="1" dirty="0" smtClean="0"/>
              <a:t> ↔ f=f</a:t>
            </a:r>
            <a:r>
              <a:rPr lang="fr-BE" sz="900" b="1" dirty="0" smtClean="0"/>
              <a:t>0</a:t>
            </a:r>
            <a:r>
              <a:rPr lang="fr-BE" sz="1600" dirty="0" smtClean="0"/>
              <a:t> : </a:t>
            </a:r>
            <a:r>
              <a:rPr lang="fr-BE" sz="1600" b="1" dirty="0" smtClean="0"/>
              <a:t>Effet photoélectrique</a:t>
            </a:r>
            <a:r>
              <a:rPr lang="fr-BE" sz="1600" dirty="0" smtClean="0"/>
              <a:t> mais électron </a:t>
            </a:r>
            <a:r>
              <a:rPr lang="fr-BE" sz="1600" b="1" dirty="0" smtClean="0"/>
              <a:t>d’énergie cinétique nulle</a:t>
            </a:r>
            <a:r>
              <a:rPr lang="fr-BE" sz="1600" dirty="0" smtClean="0"/>
              <a:t>.</a:t>
            </a:r>
          </a:p>
          <a:p>
            <a:endParaRPr lang="fr-BE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561860" y="672029"/>
            <a:ext cx="8174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500" dirty="0" smtClean="0">
                <a:latin typeface="Lato" charset="0"/>
              </a:rPr>
              <a:t>Durant la collision, </a:t>
            </a:r>
            <a:r>
              <a:rPr lang="fr-BE" sz="1500" b="1" dirty="0" smtClean="0">
                <a:latin typeface="Lato" charset="0"/>
              </a:rPr>
              <a:t>le photon apporte l’énergie nécessaire E</a:t>
            </a:r>
            <a:r>
              <a:rPr lang="fr-BE" sz="1200" b="1" dirty="0" smtClean="0">
                <a:latin typeface="Lato" charset="0"/>
              </a:rPr>
              <a:t>photon</a:t>
            </a:r>
            <a:r>
              <a:rPr lang="fr-BE" sz="1500" b="1" dirty="0" smtClean="0">
                <a:latin typeface="Lato" charset="0"/>
              </a:rPr>
              <a:t> qui sert  à extraire l’électron du métal et à lui donner une énergie cinétique</a:t>
            </a:r>
            <a:r>
              <a:rPr lang="fr-BE" sz="1500" dirty="0" smtClean="0">
                <a:latin typeface="Lato" charset="0"/>
              </a:rPr>
              <a:t> :  </a:t>
            </a:r>
            <a:endParaRPr lang="fr-BE" sz="1500" dirty="0">
              <a:latin typeface="Lato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33880" y="1299990"/>
            <a:ext cx="38889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E</a:t>
            </a:r>
            <a:r>
              <a:rPr lang="fr-BE" sz="1050" b="1" dirty="0" smtClean="0">
                <a:solidFill>
                  <a:srgbClr val="FF0000"/>
                </a:solidFill>
                <a:latin typeface="Lato" charset="0"/>
              </a:rPr>
              <a:t>Photon</a:t>
            </a:r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=</a:t>
            </a:r>
            <a:r>
              <a:rPr lang="fr-BE" sz="1800" b="1" dirty="0" err="1" smtClean="0">
                <a:solidFill>
                  <a:srgbClr val="FF0000"/>
                </a:solidFill>
                <a:latin typeface="Lato" charset="0"/>
              </a:rPr>
              <a:t>W</a:t>
            </a:r>
            <a:r>
              <a:rPr lang="fr-BE" sz="1050" b="1" dirty="0" err="1" smtClean="0">
                <a:solidFill>
                  <a:srgbClr val="FF0000"/>
                </a:solidFill>
                <a:latin typeface="Lato" charset="0"/>
              </a:rPr>
              <a:t>Extraction</a:t>
            </a:r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+</a:t>
            </a:r>
            <a:r>
              <a:rPr lang="fr-BE" sz="1800" b="1" dirty="0" err="1" smtClean="0">
                <a:solidFill>
                  <a:srgbClr val="FF0000"/>
                </a:solidFill>
                <a:latin typeface="Lato" charset="0"/>
              </a:rPr>
              <a:t>E</a:t>
            </a:r>
            <a:r>
              <a:rPr lang="fr-BE" sz="900" b="1" dirty="0" err="1" smtClean="0">
                <a:solidFill>
                  <a:srgbClr val="FF0000"/>
                </a:solidFill>
                <a:latin typeface="Lato" charset="0"/>
              </a:rPr>
              <a:t>c</a:t>
            </a:r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=hf</a:t>
            </a:r>
            <a:r>
              <a:rPr lang="fr-BE" sz="900" b="1" dirty="0" smtClean="0">
                <a:solidFill>
                  <a:srgbClr val="FF0000"/>
                </a:solidFill>
                <a:latin typeface="Lato" charset="0"/>
              </a:rPr>
              <a:t>0</a:t>
            </a:r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+m</a:t>
            </a:r>
            <a:r>
              <a:rPr lang="fr-BE" sz="1050" b="1" dirty="0" smtClean="0">
                <a:solidFill>
                  <a:srgbClr val="FF0000"/>
                </a:solidFill>
                <a:latin typeface="Lato" charset="0"/>
              </a:rPr>
              <a:t>e</a:t>
            </a:r>
            <a:r>
              <a:rPr lang="fr-BE" sz="1800" b="1" dirty="0" smtClean="0">
                <a:solidFill>
                  <a:srgbClr val="FF0000"/>
                </a:solidFill>
                <a:latin typeface="Lato" charset="0"/>
              </a:rPr>
              <a:t>v²/2</a:t>
            </a:r>
            <a:endParaRPr lang="fr-BE" sz="1800" b="1" dirty="0">
              <a:solidFill>
                <a:srgbClr val="FF0000"/>
              </a:solidFill>
              <a:latin typeface="Lato" charset="0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6300" y="2551907"/>
            <a:ext cx="3634482" cy="19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texte 2"/>
          <p:cNvSpPr>
            <a:spLocks noGrp="1"/>
          </p:cNvSpPr>
          <p:nvPr>
            <p:ph type="body" idx="1"/>
          </p:nvPr>
        </p:nvSpPr>
        <p:spPr>
          <a:xfrm>
            <a:off x="418641" y="2599981"/>
            <a:ext cx="5122843" cy="1586429"/>
          </a:xfrm>
        </p:spPr>
        <p:txBody>
          <a:bodyPr/>
          <a:lstStyle/>
          <a:p>
            <a:r>
              <a:rPr lang="fr-BE" sz="1600" dirty="0" smtClean="0"/>
              <a:t>Cas </a:t>
            </a:r>
            <a:r>
              <a:rPr lang="fr-BE" sz="1600" b="1" dirty="0" smtClean="0"/>
              <a:t>E</a:t>
            </a:r>
            <a:r>
              <a:rPr lang="fr-BE" sz="900" b="1" dirty="0" smtClean="0"/>
              <a:t>Photon</a:t>
            </a:r>
            <a:r>
              <a:rPr lang="fr-BE" sz="1600" b="1" dirty="0" smtClean="0"/>
              <a:t>&gt;W</a:t>
            </a:r>
            <a:r>
              <a:rPr lang="fr-BE" sz="900" b="1" dirty="0" smtClean="0"/>
              <a:t>Extraction</a:t>
            </a:r>
            <a:r>
              <a:rPr lang="fr-BE" sz="1600" b="1" dirty="0" smtClean="0"/>
              <a:t> ↔ f&gt;f</a:t>
            </a:r>
            <a:r>
              <a:rPr lang="fr-BE" sz="900" b="1" dirty="0" smtClean="0"/>
              <a:t>0</a:t>
            </a:r>
            <a:r>
              <a:rPr lang="fr-BE" sz="1600" dirty="0" smtClean="0"/>
              <a:t> : </a:t>
            </a:r>
            <a:r>
              <a:rPr lang="fr-BE" sz="1600" b="1" dirty="0" smtClean="0"/>
              <a:t>Effet photoélectrique</a:t>
            </a:r>
            <a:r>
              <a:rPr lang="fr-BE" sz="1600" dirty="0" smtClean="0"/>
              <a:t> avec électron ayant une énergie cinétique : </a:t>
            </a:r>
          </a:p>
          <a:p>
            <a:pPr>
              <a:buNone/>
            </a:pPr>
            <a:endParaRPr lang="fr-BE" sz="1100" dirty="0" smtClean="0"/>
          </a:p>
          <a:p>
            <a:pPr algn="ctr">
              <a:buNone/>
            </a:pPr>
            <a:r>
              <a:rPr lang="fr-BE" sz="2000" b="1" dirty="0" err="1" smtClean="0">
                <a:latin typeface="Lato" charset="0"/>
              </a:rPr>
              <a:t>E</a:t>
            </a:r>
            <a:r>
              <a:rPr lang="fr-BE" sz="1050" b="1" dirty="0" err="1" smtClean="0">
                <a:latin typeface="Lato" charset="0"/>
              </a:rPr>
              <a:t>c</a:t>
            </a:r>
            <a:r>
              <a:rPr lang="fr-BE" sz="2000" b="1" dirty="0" smtClean="0">
                <a:latin typeface="Lato" charset="0"/>
              </a:rPr>
              <a:t>=E</a:t>
            </a:r>
            <a:r>
              <a:rPr lang="fr-BE" sz="1050" b="1" dirty="0" smtClean="0">
                <a:latin typeface="Lato" charset="0"/>
              </a:rPr>
              <a:t>Photon</a:t>
            </a:r>
            <a:r>
              <a:rPr lang="fr-BE" sz="2000" b="1" dirty="0" smtClean="0">
                <a:latin typeface="Lato" charset="0"/>
              </a:rPr>
              <a:t>-</a:t>
            </a:r>
            <a:r>
              <a:rPr lang="fr-BE" sz="2000" b="1" dirty="0" err="1" smtClean="0">
                <a:latin typeface="Lato" charset="0"/>
              </a:rPr>
              <a:t>W</a:t>
            </a:r>
            <a:r>
              <a:rPr lang="fr-BE" sz="1050" b="1" dirty="0" err="1" smtClean="0">
                <a:latin typeface="Lato" charset="0"/>
              </a:rPr>
              <a:t>Extraction</a:t>
            </a:r>
            <a:r>
              <a:rPr lang="fr-BE" sz="2000" b="1" dirty="0" smtClean="0">
                <a:latin typeface="Lato" charset="0"/>
              </a:rPr>
              <a:t>=h(f-f</a:t>
            </a:r>
            <a:r>
              <a:rPr lang="fr-BE" sz="1050" b="1" dirty="0" smtClean="0">
                <a:latin typeface="Lato" charset="0"/>
              </a:rPr>
              <a:t>0</a:t>
            </a:r>
            <a:r>
              <a:rPr lang="fr-BE" sz="2000" b="1" dirty="0" smtClean="0">
                <a:latin typeface="Lato" charset="0"/>
              </a:rPr>
              <a:t>)</a:t>
            </a:r>
          </a:p>
          <a:p>
            <a:pPr algn="ctr">
              <a:buNone/>
            </a:pPr>
            <a:r>
              <a:rPr lang="fr-BE" sz="1600" dirty="0" smtClean="0"/>
              <a:t>(Droite de pente h et de racine f</a:t>
            </a:r>
            <a:r>
              <a:rPr lang="fr-BE" sz="900" dirty="0" smtClean="0"/>
              <a:t>0</a:t>
            </a:r>
            <a:r>
              <a:rPr lang="fr-BE" sz="1600" dirty="0" smtClean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 rot="19123756">
            <a:off x="7337234" y="3451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smtClean="0"/>
              <a:t>Pente h</a:t>
            </a:r>
            <a:endParaRPr lang="fr-BE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05928" y="4109292"/>
            <a:ext cx="4726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solidFill>
                  <a:srgbClr val="FF0000"/>
                </a:solidFill>
              </a:rPr>
              <a:t>Le modèle du photon permet d’expliquer l’existence d’une fréquence seuil !</a:t>
            </a:r>
            <a:endParaRPr lang="fr-B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allAtOnce" animBg="1"/>
      <p:bldP spid="10" grpId="0" uiExpand="1" build="p"/>
      <p:bldP spid="11" grpId="0" build="allAtOnce"/>
      <p:bldP spid="12" grpId="0" build="allAtOnce"/>
    </p:bldLst>
  </p:timing>
</p:sld>
</file>

<file path=ppt/theme/theme1.xml><?xml version="1.0" encoding="utf-8"?>
<a:theme xmlns:a="http://schemas.openxmlformats.org/drawingml/2006/main" name="Swiss">
  <a:themeElements>
    <a:clrScheme name="Personnalisé 12">
      <a:dk1>
        <a:srgbClr val="00192E"/>
      </a:dk1>
      <a:lt1>
        <a:sysClr val="window" lastClr="FFFFFF"/>
      </a:lt1>
      <a:dk2>
        <a:srgbClr val="00192E"/>
      </a:dk2>
      <a:lt2>
        <a:srgbClr val="D6ECFF"/>
      </a:lt2>
      <a:accent1>
        <a:srgbClr val="007DEA"/>
      </a:accent1>
      <a:accent2>
        <a:srgbClr val="007DEA"/>
      </a:accent2>
      <a:accent3>
        <a:srgbClr val="0081A5"/>
      </a:accent3>
      <a:accent4>
        <a:srgbClr val="00ADDC"/>
      </a:accent4>
      <a:accent5>
        <a:srgbClr val="738AC8"/>
      </a:accent5>
      <a:accent6>
        <a:srgbClr val="0D6055"/>
      </a:accent6>
      <a:hlink>
        <a:srgbClr val="43E4CF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522</TotalTime>
  <Words>993</Words>
  <Application>Microsoft Office PowerPoint</Application>
  <PresentationFormat>Affichage à l'écran (16:9)</PresentationFormat>
  <Paragraphs>83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Raleway</vt:lpstr>
      <vt:lpstr>Lato</vt:lpstr>
      <vt:lpstr>Swiss</vt:lpstr>
      <vt:lpstr>Effet photoélectrique</vt:lpstr>
      <vt:lpstr>Plan du cours</vt:lpstr>
      <vt:lpstr>Lumière : phénomène ondulatoire ou corpusculaire ? </vt:lpstr>
      <vt:lpstr>Effet photoélectrique : présentation du dispositif expérimental </vt:lpstr>
      <vt:lpstr>Effet photoélectrique : observations</vt:lpstr>
      <vt:lpstr>Effet photoélectrique : tentative d’intérprétation via le modèle ondulatoire</vt:lpstr>
      <vt:lpstr>Effet photoélectrique : interprétation via le modèle corpusculaire et notion de photon</vt:lpstr>
      <vt:lpstr>Exercices</vt:lpstr>
      <vt:lpstr>Diapositive 9</vt:lpstr>
      <vt:lpstr>Diapositive 10</vt:lpstr>
      <vt:lpstr>Exercice</vt:lpstr>
      <vt:lpstr>Nature quantique du photon</vt:lpstr>
      <vt:lpstr>Expérience de Tonomura</vt:lpstr>
      <vt:lpstr>Expérience de Tonomura</vt:lpstr>
      <vt:lpstr>Conclusions</vt:lpstr>
      <vt:lpstr>Points importants à retenir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Effet photoélectrique</dc:title>
  <dc:creator>Fujitsu</dc:creator>
  <cp:lastModifiedBy>Fujitsu</cp:lastModifiedBy>
  <cp:revision>82</cp:revision>
  <dcterms:modified xsi:type="dcterms:W3CDTF">2020-05-02T13:39:53Z</dcterms:modified>
</cp:coreProperties>
</file>