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1" r:id="rId19"/>
    <p:sldId id="264" r:id="rId20"/>
  </p:sldIdLst>
  <p:sldSz cx="9144000" cy="5143500" type="screen16x9"/>
  <p:notesSz cx="6858000" cy="9144000"/>
  <p:embeddedFontLst>
    <p:embeddedFont>
      <p:font typeface="Raleway" charset="0"/>
      <p:regular r:id="rId22"/>
      <p:bold r:id="rId23"/>
      <p:italic r:id="rId24"/>
      <p:boldItalic r:id="rId25"/>
    </p:embeddedFont>
    <p:embeddedFont>
      <p:font typeface="La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D2E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 snapToGrid="0">
      <p:cViewPr>
        <p:scale>
          <a:sx n="100" d="100"/>
          <a:sy n="100" d="100"/>
        </p:scale>
        <p:origin x="-432" y="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Magnétisme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ALLARD Valentin • </a:t>
            </a:r>
            <a:r>
              <a:rPr lang="fr" dirty="0" smtClean="0"/>
              <a:t>28/04/2020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Champ magnétique créé par une bobine (solénoïde)</a:t>
            </a:r>
            <a:endParaRPr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55180" y="1403498"/>
            <a:ext cx="8574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Sens et direction de B données par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la règle de la main droite/tire bouchon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.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Lignes de champ B rectilignes et uniformes, à l’intérieur du solénoïde.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Norme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:                             (N=Nombre de spires et L=Longueur du solénoïde)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0122" y="96047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Un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solénoïde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est un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fil conducteur enroulé en hélice autour d’un (long) cylindre de longueur L.</a:t>
            </a:r>
            <a:endParaRPr lang="fr-BE" sz="16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41988" name="Picture 4" descr="https://encrypted-tbn0.gstatic.com/images?q=tbn%3AANd9GcSYRcQD7htPPmgx-cwvvmcYFH3q2S_GYmIFmxgPct5i1joZ1aWS&amp;usqp=CA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50" y="3082925"/>
            <a:ext cx="3095625" cy="1476375"/>
          </a:xfrm>
          <a:prstGeom prst="rect">
            <a:avLst/>
          </a:prstGeom>
          <a:noFill/>
        </p:spPr>
      </p:pic>
      <p:pic>
        <p:nvPicPr>
          <p:cNvPr id="41990" name="Picture 6" descr="https://upload.wikimedia.org/wikipedia/commons/thumb/0/0d/VFPt_Solenoid_correct2.svg/1920px-VFPt_Solenoid_correct2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9516" y="3162300"/>
            <a:ext cx="2962859" cy="1295400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162444">
            <a:off x="7220952" y="1847850"/>
            <a:ext cx="164682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2575" y="2357438"/>
            <a:ext cx="1028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Solénoïde = Assemblage de nombreuses spires</a:t>
            </a:r>
            <a:endParaRPr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70122" y="10843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800" b="1" u="sng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EXERCICE :</a:t>
            </a:r>
            <a:r>
              <a:rPr lang="fr-BE" sz="1600" u="sng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Un solénoïde de 32 cm et de 1,2 cm de diamètre produit un champ magnétique de   0.20 T en son centre lorsqu’un courant de 3,7 A le traverse, combien de spires comporte-t’il ? </a:t>
            </a:r>
            <a:endParaRPr lang="fr-BE" sz="1600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525" y="2390775"/>
            <a:ext cx="5143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914400" y="3448050"/>
            <a:ext cx="741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latin typeface="Lato" charset="0"/>
              </a:rPr>
              <a:t>Il faut environ N=13800 spires pour former ce solénoïde ! </a:t>
            </a:r>
            <a:endParaRPr lang="fr-BE" sz="1600" dirty="0"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dirty="0" smtClean="0"/>
              <a:t>Force électromagnétique (ou force de Laplace)</a:t>
            </a:r>
            <a:endParaRPr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70122" y="96047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Considérons un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fil rectiligne de longueur L passant entre le pôles d’un aimant de champ magnétique B et relié à un générateur d’intensité I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. </a:t>
            </a:r>
            <a:endParaRPr lang="fr-BE" sz="1600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45058" name="Picture 2" descr="A) La force de Lapla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" y="1582737"/>
            <a:ext cx="2641501" cy="2332038"/>
          </a:xfrm>
          <a:prstGeom prst="rect">
            <a:avLst/>
          </a:prstGeom>
          <a:noFill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7025" y="1971676"/>
            <a:ext cx="2207012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3131730" y="2308373"/>
            <a:ext cx="36214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sens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et la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direction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de la force F sont données par la </a:t>
            </a:r>
            <a:r>
              <a:rPr lang="fr" sz="1600" b="1" dirty="0" smtClean="0">
                <a:solidFill>
                  <a:srgbClr val="FF0000"/>
                </a:solidFill>
                <a:latin typeface="Lato" charset="0"/>
              </a:rPr>
              <a:t>règle de la main droite.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Norme : </a:t>
            </a:r>
            <a:r>
              <a:rPr lang="fr" sz="1800" b="1" dirty="0" smtClean="0">
                <a:solidFill>
                  <a:srgbClr val="FF0000"/>
                </a:solidFill>
                <a:latin typeface="Lato" charset="0"/>
              </a:rPr>
              <a:t>F=BIL.Sin(</a:t>
            </a:r>
            <a:r>
              <a:rPr lang="el-GR" sz="1800" b="1" dirty="0" smtClean="0">
                <a:solidFill>
                  <a:srgbClr val="FF0000"/>
                </a:solidFill>
                <a:latin typeface="Lato" charset="0"/>
              </a:rPr>
              <a:t>θ</a:t>
            </a:r>
            <a:r>
              <a:rPr lang="fr" sz="1800" b="1" dirty="0" smtClean="0">
                <a:solidFill>
                  <a:srgbClr val="FF0000"/>
                </a:solidFill>
                <a:latin typeface="Lato" charset="0"/>
              </a:rPr>
              <a:t>)    </a:t>
            </a:r>
            <a:r>
              <a:rPr lang="fr" sz="1600" dirty="0" smtClean="0">
                <a:solidFill>
                  <a:srgbClr val="FF0000"/>
                </a:solidFill>
                <a:latin typeface="Lato" charset="0"/>
              </a:rPr>
              <a:t>(où : </a:t>
            </a:r>
            <a:r>
              <a:rPr lang="el-GR" sz="1600" dirty="0" smtClean="0">
                <a:solidFill>
                  <a:srgbClr val="FF0000"/>
                </a:solidFill>
                <a:latin typeface="Lato" charset="0"/>
              </a:rPr>
              <a:t>θ </a:t>
            </a:r>
            <a:r>
              <a:rPr lang="fr-BE" sz="1600" dirty="0" smtClean="0">
                <a:solidFill>
                  <a:srgbClr val="FF0000"/>
                </a:solidFill>
                <a:latin typeface="Lato" charset="0"/>
              </a:rPr>
              <a:t>= </a:t>
            </a:r>
            <a:r>
              <a:rPr lang="fr" sz="1600" dirty="0" smtClean="0">
                <a:solidFill>
                  <a:srgbClr val="FF0000"/>
                </a:solidFill>
                <a:latin typeface="Lato" charset="0"/>
              </a:rPr>
              <a:t>angle entre I et B)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131730" y="1660673"/>
            <a:ext cx="575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Une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force (de Laplace) s’applique sur le fil lorsqu’il est parcouru par le courant I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.  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7650" y="4048125"/>
            <a:ext cx="863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chemeClr val="tx1"/>
                </a:solidFill>
                <a:latin typeface="Lato" charset="0"/>
              </a:rPr>
              <a:t> </a:t>
            </a:r>
            <a:r>
              <a:rPr lang="fr-BE" sz="1600" b="1" dirty="0" smtClean="0">
                <a:solidFill>
                  <a:schemeClr val="tx1"/>
                </a:solidFill>
                <a:latin typeface="Lato" charset="0"/>
              </a:rPr>
              <a:t>Si le courant I possède la même direction que le champ magnétique B </a:t>
            </a:r>
            <a:r>
              <a:rPr lang="fr-BE" sz="1600" dirty="0" smtClean="0">
                <a:solidFill>
                  <a:schemeClr val="tx1"/>
                </a:solidFill>
                <a:latin typeface="Lato" charset="0"/>
              </a:rPr>
              <a:t>alors, </a:t>
            </a:r>
            <a:r>
              <a:rPr lang="el-GR" sz="1600" dirty="0" smtClean="0">
                <a:solidFill>
                  <a:schemeClr val="tx1"/>
                </a:solidFill>
                <a:latin typeface="Lato" charset="0"/>
              </a:rPr>
              <a:t>θ</a:t>
            </a:r>
            <a:r>
              <a:rPr lang="fr-BE" sz="1600" dirty="0" smtClean="0">
                <a:solidFill>
                  <a:schemeClr val="tx1"/>
                </a:solidFill>
                <a:latin typeface="Lato" charset="0"/>
              </a:rPr>
              <a:t>=0° ;</a:t>
            </a:r>
            <a:r>
              <a:rPr lang="fr-BE" sz="1600" b="1" dirty="0" smtClean="0">
                <a:solidFill>
                  <a:schemeClr val="tx1"/>
                </a:solidFill>
                <a:latin typeface="Lato" charset="0"/>
              </a:rPr>
              <a:t> la force de Laplace F sera nulle ! </a:t>
            </a:r>
            <a:endParaRPr lang="fr-BE" sz="1600" b="1" dirty="0">
              <a:solidFill>
                <a:schemeClr val="tx1"/>
              </a:solidFill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build="allAtOnce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dirty="0" smtClean="0"/>
              <a:t>Interaction entre deux fils conducteurs rectilignes</a:t>
            </a:r>
            <a:endParaRPr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70122" y="96047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Considérons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deux longs fils conducteurs séparés d’une distance d et parcourus, respectivement par un courant I</a:t>
            </a:r>
            <a:r>
              <a:rPr lang="fr-BE" sz="105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et I</a:t>
            </a:r>
            <a:r>
              <a:rPr lang="fr-BE" sz="105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2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.</a:t>
            </a:r>
            <a:endParaRPr lang="fr-BE" sz="16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31730" y="1660673"/>
            <a:ext cx="575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 fil 1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est plongé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dans le champ magnétique du fil 2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et subit donc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une force de Laplace F</a:t>
            </a:r>
            <a:r>
              <a:rPr lang="fr" sz="105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1/2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sur une longueur L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. 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22205" y="2298848"/>
            <a:ext cx="575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 fil 2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est plongé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dans le champ magnétique du fil 1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et subit donc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une force de Laplace F</a:t>
            </a:r>
            <a:r>
              <a:rPr lang="fr" sz="12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2/1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sur une longueur L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.  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338" y="3662363"/>
            <a:ext cx="94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7150" y="4143375"/>
            <a:ext cx="914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2150" y="3681413"/>
            <a:ext cx="21907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00725" y="4181475"/>
            <a:ext cx="2171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3425" y="2057400"/>
            <a:ext cx="76200" cy="1943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2114550" y="2057400"/>
            <a:ext cx="76200" cy="1952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771525" y="1457325"/>
            <a:ext cx="0" cy="542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143125" y="1333500"/>
            <a:ext cx="9525" cy="6858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866775" y="3267075"/>
            <a:ext cx="1152525" cy="952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2298184" y="3110024"/>
            <a:ext cx="283092" cy="290402"/>
          </a:xfrm>
          <a:prstGeom prst="ellipse">
            <a:avLst/>
          </a:prstGeom>
          <a:noFill/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Ellipse 25"/>
          <p:cNvSpPr/>
          <p:nvPr/>
        </p:nvSpPr>
        <p:spPr>
          <a:xfrm>
            <a:off x="364609" y="3119549"/>
            <a:ext cx="283092" cy="290402"/>
          </a:xfrm>
          <a:prstGeom prst="ellipse">
            <a:avLst/>
          </a:prstGeom>
          <a:noFill/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ZoneTexte 26"/>
          <p:cNvSpPr txBox="1"/>
          <p:nvPr/>
        </p:nvSpPr>
        <p:spPr>
          <a:xfrm>
            <a:off x="371475" y="4038600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/>
              <a:t>Fil 1</a:t>
            </a:r>
            <a:endParaRPr lang="fr-BE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762125" y="4029075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/>
              <a:t>Fil 2</a:t>
            </a:r>
            <a:endParaRPr lang="fr-BE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38175" y="155257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FF0000"/>
                </a:solidFill>
              </a:rPr>
              <a:t>I</a:t>
            </a:r>
            <a:r>
              <a:rPr lang="fr-BE" sz="1100" b="1" dirty="0" smtClean="0">
                <a:solidFill>
                  <a:srgbClr val="FF0000"/>
                </a:solidFill>
              </a:rPr>
              <a:t>1</a:t>
            </a:r>
            <a:endParaRPr lang="fr-BE" sz="1800" b="1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000250" y="154305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FF0000"/>
                </a:solidFill>
              </a:rPr>
              <a:t>I</a:t>
            </a:r>
            <a:r>
              <a:rPr lang="fr-BE" sz="1100" b="1" dirty="0" smtClean="0">
                <a:solidFill>
                  <a:srgbClr val="FF0000"/>
                </a:solidFill>
              </a:rPr>
              <a:t>2</a:t>
            </a:r>
            <a:endParaRPr lang="fr-BE" sz="1800" b="1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38225" y="292417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</a:t>
            </a:r>
            <a:endParaRPr lang="fr-BE" sz="18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Connecteur droit 33"/>
          <p:cNvCxnSpPr>
            <a:stCxn id="23" idx="3"/>
            <a:endCxn id="23" idx="7"/>
          </p:cNvCxnSpPr>
          <p:nvPr/>
        </p:nvCxnSpPr>
        <p:spPr>
          <a:xfrm flipV="1">
            <a:off x="2339642" y="3152552"/>
            <a:ext cx="200176" cy="205346"/>
          </a:xfrm>
          <a:prstGeom prst="line">
            <a:avLst/>
          </a:prstGeom>
          <a:ln w="28575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3" idx="1"/>
            <a:endCxn id="23" idx="5"/>
          </p:cNvCxnSpPr>
          <p:nvPr/>
        </p:nvCxnSpPr>
        <p:spPr>
          <a:xfrm>
            <a:off x="2339642" y="3152552"/>
            <a:ext cx="200176" cy="205346"/>
          </a:xfrm>
          <a:prstGeom prst="line">
            <a:avLst/>
          </a:prstGeom>
          <a:ln w="28575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466725" y="3228975"/>
            <a:ext cx="76200" cy="66675"/>
          </a:xfrm>
          <a:prstGeom prst="ellipse">
            <a:avLst/>
          </a:prstGeom>
          <a:solidFill>
            <a:srgbClr val="05DD2E"/>
          </a:solidFill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ZoneTexte 37"/>
          <p:cNvSpPr txBox="1"/>
          <p:nvPr/>
        </p:nvSpPr>
        <p:spPr>
          <a:xfrm>
            <a:off x="0" y="2762250"/>
            <a:ext cx="819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05DD2E"/>
                </a:solidFill>
              </a:rPr>
              <a:t>B</a:t>
            </a:r>
            <a:r>
              <a:rPr lang="fr-BE" sz="1100" b="1" dirty="0" smtClean="0">
                <a:solidFill>
                  <a:srgbClr val="05DD2E"/>
                </a:solidFill>
              </a:rPr>
              <a:t>2</a:t>
            </a:r>
            <a:endParaRPr lang="fr-BE" sz="1800" b="1" dirty="0">
              <a:solidFill>
                <a:srgbClr val="05DD2E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076450" y="2762250"/>
            <a:ext cx="819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05DD2E"/>
                </a:solidFill>
              </a:rPr>
              <a:t>B</a:t>
            </a:r>
            <a:r>
              <a:rPr lang="fr-BE" sz="1100" b="1" dirty="0" smtClean="0">
                <a:solidFill>
                  <a:srgbClr val="05DD2E"/>
                </a:solidFill>
              </a:rPr>
              <a:t>1</a:t>
            </a:r>
            <a:endParaRPr lang="fr-BE" sz="1800" b="1" dirty="0">
              <a:solidFill>
                <a:srgbClr val="05DD2E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809625" y="2571750"/>
            <a:ext cx="447675" cy="95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1695450" y="2562225"/>
            <a:ext cx="438151" cy="95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23900" y="2171700"/>
            <a:ext cx="819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7030A0"/>
                </a:solidFill>
              </a:rPr>
              <a:t>F</a:t>
            </a:r>
            <a:r>
              <a:rPr lang="fr-BE" sz="1100" b="1" dirty="0" smtClean="0">
                <a:solidFill>
                  <a:srgbClr val="7030A0"/>
                </a:solidFill>
              </a:rPr>
              <a:t>1/2</a:t>
            </a:r>
            <a:endParaRPr lang="fr-BE" sz="1800" b="1" dirty="0">
              <a:solidFill>
                <a:srgbClr val="7030A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38275" y="2181225"/>
            <a:ext cx="819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800" b="1" dirty="0" smtClean="0">
                <a:solidFill>
                  <a:srgbClr val="7030A0"/>
                </a:solidFill>
              </a:rPr>
              <a:t>F</a:t>
            </a:r>
            <a:r>
              <a:rPr lang="fr-BE" sz="1100" b="1" dirty="0" smtClean="0">
                <a:solidFill>
                  <a:srgbClr val="7030A0"/>
                </a:solidFill>
              </a:rPr>
              <a:t>2/1</a:t>
            </a:r>
            <a:endParaRPr lang="fr-BE" sz="1800" b="1" dirty="0">
              <a:solidFill>
                <a:srgbClr val="7030A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133725" y="3124200"/>
            <a:ext cx="253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latin typeface="Lato" charset="0"/>
              </a:rPr>
              <a:t>Champs magnétiques des fils  </a:t>
            </a:r>
            <a:endParaRPr lang="fr-BE" dirty="0">
              <a:latin typeface="Lato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724525" y="3105150"/>
            <a:ext cx="253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latin typeface="Lato" charset="0"/>
              </a:rPr>
              <a:t>Forces de Laplace  exercées sur les fils</a:t>
            </a:r>
            <a:endParaRPr lang="fr-BE" dirty="0">
              <a:latin typeface="Lato" charset="0"/>
            </a:endParaRPr>
          </a:p>
        </p:txBody>
      </p:sp>
      <p:sp>
        <p:nvSpPr>
          <p:cNvPr id="48" name="Flèche droite 47"/>
          <p:cNvSpPr/>
          <p:nvPr/>
        </p:nvSpPr>
        <p:spPr>
          <a:xfrm>
            <a:off x="5048250" y="4038600"/>
            <a:ext cx="571500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0" grpId="0" build="allAtOnce"/>
      <p:bldP spid="23" grpId="0" animBg="1"/>
      <p:bldP spid="26" grpId="0" animBg="1"/>
      <p:bldP spid="37" grpId="0" animBg="1"/>
      <p:bldP spid="38" grpId="0" build="allAtOnce"/>
      <p:bldP spid="39" grpId="0" build="allAtOnce"/>
      <p:bldP spid="44" grpId="0" build="allAtOnce"/>
      <p:bldP spid="45" grpId="0" build="allAtOnce"/>
      <p:bldP spid="46" grpId="0" build="allAtOnce"/>
      <p:bldP spid="47" grpId="0" build="allAtOnce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dirty="0" smtClean="0"/>
              <a:t>Utilité ? : Définition de l’Ampère</a:t>
            </a:r>
            <a:endParaRPr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70122" y="96047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Avec les précédentes formules ci-dessus, il est possible de définir l’ampère. </a:t>
            </a:r>
            <a:endParaRPr lang="fr-BE" sz="1600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22205" y="1393973"/>
            <a:ext cx="57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Considérons que les deux fils 1 et 2 sont séparés d’une distance d=1m et qu’ils sont parcourus par des courants de I</a:t>
            </a:r>
            <a:r>
              <a:rPr lang="fr" sz="105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=I</a:t>
            </a:r>
            <a:r>
              <a:rPr lang="fr" sz="105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2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=1A. On a, alors…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547813"/>
            <a:ext cx="2857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2476500"/>
            <a:ext cx="4057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3152775" y="3248025"/>
            <a:ext cx="5753100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1 Ampère = Courant circulant dans deux conducteurs rectilignes séparés par une distance de 1m et produisant, l’un sur l’autre, une force de 0,0000002 N par mètre de longueur. </a:t>
            </a:r>
            <a:endParaRPr lang="fr-BE" sz="1600" b="1" dirty="0">
              <a:solidFill>
                <a:srgbClr val="FF0000"/>
              </a:solidFill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dirty="0" smtClean="0"/>
              <a:t>Force électromagnétique : cas de la chambre à bulles</a:t>
            </a:r>
            <a:br>
              <a:rPr lang="fr-BE" sz="2400" dirty="0" smtClean="0"/>
            </a:br>
            <a:endParaRPr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70122" y="96047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Considérons une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charge électrique q en mouvement dans un champ magnétique constant</a:t>
            </a:r>
            <a:endParaRPr lang="fr-BE" sz="16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476500" y="2822723"/>
            <a:ext cx="6410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La règle de la main droite reste applicable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où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v remplace I.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86026" y="1660673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La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formule de la force de Lorentz reste applicable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où on a : </a:t>
            </a:r>
            <a:r>
              <a:rPr lang="fr" sz="1600" b="1" dirty="0" smtClean="0">
                <a:solidFill>
                  <a:srgbClr val="FF0000"/>
                </a:solidFill>
                <a:latin typeface="Lato" charset="0"/>
              </a:rPr>
              <a:t>I=q/t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et </a:t>
            </a:r>
            <a:r>
              <a:rPr lang="fr" sz="1600" b="1" dirty="0" smtClean="0">
                <a:solidFill>
                  <a:srgbClr val="FF0000"/>
                </a:solidFill>
                <a:latin typeface="Lato" charset="0"/>
              </a:rPr>
              <a:t>L=vt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(où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v=vitesse de la particule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et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t=temps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) 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0" y="4048125"/>
            <a:ext cx="863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La particule lancée dans le champ magnétique voit sa trajectoire s’incurver</a:t>
            </a:r>
            <a:r>
              <a:rPr lang="fr-BE" sz="1600" dirty="0" smtClean="0">
                <a:solidFill>
                  <a:schemeClr val="tx1"/>
                </a:solidFill>
                <a:latin typeface="Lato" charset="0"/>
              </a:rPr>
              <a:t>. Par le PFD : </a:t>
            </a:r>
            <a:r>
              <a:rPr lang="fr-BE" sz="2000" b="1" dirty="0" err="1" smtClean="0">
                <a:solidFill>
                  <a:srgbClr val="FF0000"/>
                </a:solidFill>
                <a:latin typeface="Lato" charset="0"/>
              </a:rPr>
              <a:t>qBvSin</a:t>
            </a:r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(</a:t>
            </a:r>
            <a:r>
              <a:rPr lang="el-GR" sz="2000" b="1" dirty="0" smtClean="0">
                <a:solidFill>
                  <a:srgbClr val="FF0000"/>
                </a:solidFill>
                <a:latin typeface="Lato" charset="0"/>
              </a:rPr>
              <a:t>α</a:t>
            </a:r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)=mv²/R</a:t>
            </a:r>
            <a:endParaRPr lang="fr-BE" sz="1600" b="1" dirty="0">
              <a:solidFill>
                <a:srgbClr val="FF0000"/>
              </a:solidFill>
              <a:latin typeface="Lato" charset="0"/>
            </a:endParaRPr>
          </a:p>
        </p:txBody>
      </p:sp>
      <p:pic>
        <p:nvPicPr>
          <p:cNvPr id="2050" name="Picture 2" descr="File:Path of charged particles in a magnetic field.png - Wikimedia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26" y="1617662"/>
            <a:ext cx="2025650" cy="2219525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943225" y="2343150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 smtClean="0">
                <a:solidFill>
                  <a:srgbClr val="FF0000"/>
                </a:solidFill>
                <a:latin typeface="Lato" charset="0"/>
              </a:rPr>
              <a:t>F=</a:t>
            </a:r>
            <a:r>
              <a:rPr lang="fr-BE" sz="2000" dirty="0" err="1" smtClean="0">
                <a:solidFill>
                  <a:srgbClr val="FF0000"/>
                </a:solidFill>
                <a:latin typeface="Lato" charset="0"/>
              </a:rPr>
              <a:t>qBvSin</a:t>
            </a:r>
            <a:r>
              <a:rPr lang="fr-BE" sz="2000" dirty="0" smtClean="0">
                <a:solidFill>
                  <a:srgbClr val="FF0000"/>
                </a:solidFill>
                <a:latin typeface="Lato" charset="0"/>
              </a:rPr>
              <a:t>(</a:t>
            </a:r>
            <a:r>
              <a:rPr lang="el-GR" sz="2000" dirty="0" smtClean="0">
                <a:solidFill>
                  <a:srgbClr val="FF0000"/>
                </a:solidFill>
                <a:latin typeface="Lato" charset="0"/>
              </a:rPr>
              <a:t>α</a:t>
            </a:r>
            <a:r>
              <a:rPr lang="fr-BE" sz="2000" dirty="0" smtClean="0">
                <a:solidFill>
                  <a:srgbClr val="FF0000"/>
                </a:solidFill>
                <a:latin typeface="Lato" charset="0"/>
              </a:rPr>
              <a:t>)   </a:t>
            </a:r>
            <a:r>
              <a:rPr lang="fr-BE" sz="1600" dirty="0" smtClean="0">
                <a:latin typeface="Lato" charset="0"/>
              </a:rPr>
              <a:t>(où </a:t>
            </a:r>
            <a:r>
              <a:rPr lang="el-GR" sz="1600" b="1" dirty="0" smtClean="0">
                <a:latin typeface="Lato" charset="0"/>
              </a:rPr>
              <a:t>α</a:t>
            </a:r>
            <a:r>
              <a:rPr lang="fr-BE" sz="1600" b="1" dirty="0" smtClean="0">
                <a:latin typeface="Lato" charset="0"/>
              </a:rPr>
              <a:t>=Angle entre v et B</a:t>
            </a:r>
            <a:r>
              <a:rPr lang="fr-BE" sz="1600" dirty="0" smtClean="0">
                <a:latin typeface="Lato" charset="0"/>
              </a:rPr>
              <a:t>)</a:t>
            </a:r>
            <a:endParaRPr lang="fr-BE" sz="1600" dirty="0">
              <a:latin typeface="Lato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486025" y="3251348"/>
            <a:ext cx="64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Pour les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charges q négatives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: le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sens de F sera opposé à celui donné par la règle de la main droite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allAtOnce"/>
      <p:bldP spid="13" grpId="0" build="allAtOnce"/>
      <p:bldP spid="10" grpId="0" build="allAtOnce"/>
      <p:bldP spid="1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ubble Chamber- Particle Tracks, Physics, Particle Physics&quot; iPa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031" y="666750"/>
            <a:ext cx="4292394" cy="386715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4572000" y="784373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La particule a donc une trajectoire incurvée dont le </a:t>
            </a:r>
            <a:r>
              <a:rPr lang="fr" sz="1600" b="1" dirty="0" smtClean="0">
                <a:solidFill>
                  <a:srgbClr val="FF0000"/>
                </a:solidFill>
                <a:latin typeface="Lato" charset="0"/>
              </a:rPr>
              <a:t>rayon de courbure R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est :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76850" y="1524000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R=</a:t>
            </a:r>
            <a:r>
              <a:rPr lang="fr-BE" sz="2000" b="1" dirty="0" err="1" smtClean="0">
                <a:solidFill>
                  <a:srgbClr val="FF0000"/>
                </a:solidFill>
                <a:latin typeface="Lato" charset="0"/>
              </a:rPr>
              <a:t>mv</a:t>
            </a:r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/(</a:t>
            </a:r>
            <a:r>
              <a:rPr lang="fr-BE" sz="2000" b="1" dirty="0" err="1" smtClean="0">
                <a:solidFill>
                  <a:srgbClr val="FF0000"/>
                </a:solidFill>
                <a:latin typeface="Lato" charset="0"/>
              </a:rPr>
              <a:t>qBSin</a:t>
            </a:r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(</a:t>
            </a:r>
            <a:r>
              <a:rPr lang="el-GR" sz="2000" b="1" dirty="0" smtClean="0">
                <a:solidFill>
                  <a:srgbClr val="FF0000"/>
                </a:solidFill>
                <a:latin typeface="Lato" charset="0"/>
              </a:rPr>
              <a:t>α</a:t>
            </a:r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))</a:t>
            </a:r>
            <a:endParaRPr lang="fr-BE" sz="16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62475" y="2051198"/>
            <a:ext cx="431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Les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particules de charge nulle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ne subissent pas la force de lorentz et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ne sont pas déviées.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572000" y="2879873"/>
            <a:ext cx="431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Plus la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particule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est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massive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, plus son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rayon de courbure R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est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élevé.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562475" y="3537098"/>
            <a:ext cx="431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Moins la particule est chargée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, plus son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rayon de courbure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R est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élevé</a:t>
            </a:r>
          </a:p>
        </p:txBody>
      </p:sp>
      <p:sp>
        <p:nvSpPr>
          <p:cNvPr id="13" name="Ellipse 12"/>
          <p:cNvSpPr/>
          <p:nvPr/>
        </p:nvSpPr>
        <p:spPr>
          <a:xfrm>
            <a:off x="659884" y="1586024"/>
            <a:ext cx="283092" cy="290402"/>
          </a:xfrm>
          <a:prstGeom prst="ellipse">
            <a:avLst/>
          </a:prstGeom>
          <a:noFill/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4" name="Connecteur droit 13"/>
          <p:cNvCxnSpPr/>
          <p:nvPr/>
        </p:nvCxnSpPr>
        <p:spPr>
          <a:xfrm>
            <a:off x="691817" y="1628552"/>
            <a:ext cx="200176" cy="205346"/>
          </a:xfrm>
          <a:prstGeom prst="line">
            <a:avLst/>
          </a:prstGeom>
          <a:ln w="28575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91817" y="1638077"/>
            <a:ext cx="200176" cy="205346"/>
          </a:xfrm>
          <a:prstGeom prst="line">
            <a:avLst/>
          </a:prstGeom>
          <a:ln w="28575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23875" y="1276350"/>
            <a:ext cx="466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rgbClr val="05DD2E"/>
                </a:solidFill>
              </a:rPr>
              <a:t>B</a:t>
            </a:r>
            <a:endParaRPr lang="fr-BE" b="1" dirty="0">
              <a:solidFill>
                <a:srgbClr val="05DD2E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57225" y="4181475"/>
            <a:ext cx="1028700" cy="952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04825" y="3829050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rgbClr val="00B0F0"/>
                </a:solidFill>
              </a:rPr>
              <a:t>v</a:t>
            </a:r>
            <a:endParaRPr lang="fr-BE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  <p:bldP spid="10" grpId="0" build="allAtOnce"/>
      <p:bldP spid="11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633413"/>
            <a:ext cx="4991100" cy="393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Conclusions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Points à retenir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-BE" dirty="0" smtClean="0"/>
              <a:t>Un champ magnétique peut être engendré par un courant.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fr-BE" dirty="0" smtClean="0"/>
              <a:t>Une force apparaît lorsqu’un courant s’écoule sous un champ magnétique.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fr-BE" dirty="0" smtClean="0"/>
              <a:t>L’interaction entre 2 fils permet de définir l’Ampère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Plan du cours</a:t>
            </a:r>
            <a:endParaRPr dirty="0"/>
          </a:p>
        </p:txBody>
      </p:sp>
      <p:sp>
        <p:nvSpPr>
          <p:cNvPr id="5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BE" dirty="0" smtClean="0"/>
              <a:t>Champ magnétique : propriétés </a:t>
            </a:r>
            <a:endParaRPr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-BE" dirty="0" smtClean="0"/>
              <a:t>Champ magnétique engendré par un courant électrique</a:t>
            </a:r>
            <a:endParaRPr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fr" dirty="0" smtClean="0"/>
              <a:t>Force de Laplace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fr" dirty="0" smtClean="0"/>
              <a:t>Interaction entre fils conducteurs rectilignes : définition de l’ampère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Magnétisme dans l’histoire</a:t>
            </a:r>
            <a:endParaRPr sz="24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45745" y="903383"/>
            <a:ext cx="6257580" cy="370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Thalès (</a:t>
            </a:r>
            <a:r>
              <a:rPr lang="fr" sz="1600" b="1" dirty="0" smtClean="0"/>
              <a:t>-600</a:t>
            </a:r>
            <a:r>
              <a:rPr lang="fr" sz="1600" dirty="0" smtClean="0"/>
              <a:t>) : certaines roches provenant de magnésie (actuelle Turquie) peuvent agir à distance sur des matériaux composés de fer → </a:t>
            </a:r>
            <a:r>
              <a:rPr lang="fr" sz="1600" b="1" dirty="0" smtClean="0"/>
              <a:t>Magnétisme</a:t>
            </a:r>
            <a:r>
              <a:rPr lang="fr" sz="1600" dirty="0" smtClean="0"/>
              <a:t>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Marins chinois (</a:t>
            </a:r>
            <a:r>
              <a:rPr lang="fr" sz="1600" b="1" dirty="0" smtClean="0"/>
              <a:t>~1000</a:t>
            </a:r>
            <a:r>
              <a:rPr lang="fr" sz="1600" dirty="0" smtClean="0"/>
              <a:t>) : utilisation d’aimants naturels comme </a:t>
            </a:r>
            <a:r>
              <a:rPr lang="fr" sz="1600" b="1" dirty="0" smtClean="0"/>
              <a:t>boussoles</a:t>
            </a:r>
            <a:r>
              <a:rPr lang="fr" sz="1600" dirty="0" smtClean="0"/>
              <a:t>.</a:t>
            </a:r>
            <a:endParaRPr lang="fr"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Pierre de Maricourt (</a:t>
            </a:r>
            <a:r>
              <a:rPr lang="fr" sz="1600" b="1" dirty="0" smtClean="0"/>
              <a:t>1269</a:t>
            </a:r>
            <a:r>
              <a:rPr lang="fr" sz="1600" dirty="0" smtClean="0"/>
              <a:t>) :  notion de </a:t>
            </a:r>
            <a:r>
              <a:rPr lang="fr" sz="1600" b="1" dirty="0" smtClean="0"/>
              <a:t>pole nord (N) et pole sud (S)</a:t>
            </a:r>
            <a:r>
              <a:rPr lang="fr" sz="1600" dirty="0" smtClean="0"/>
              <a:t> d’un aimant (~ Charges électriques e et -e).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 William Gilbert (</a:t>
            </a:r>
            <a:r>
              <a:rPr lang="fr" sz="1600" b="1" dirty="0" smtClean="0"/>
              <a:t>1600</a:t>
            </a:r>
            <a:r>
              <a:rPr lang="fr" sz="1600" dirty="0" smtClean="0"/>
              <a:t>) : la </a:t>
            </a:r>
            <a:r>
              <a:rPr lang="fr" sz="1600" b="1" dirty="0" smtClean="0"/>
              <a:t>Terre est un gigantesque aimant </a:t>
            </a:r>
            <a:r>
              <a:rPr lang="fr" sz="1600" dirty="0" smtClean="0"/>
              <a:t>possédant un pôle nord et un pôle sud.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824" y="574564"/>
            <a:ext cx="1261441" cy="11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46866"/>
            <a:ext cx="2402958" cy="218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223" y="1817724"/>
            <a:ext cx="2509284" cy="103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575950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Champ magnétique : propriétés génériques</a:t>
            </a:r>
            <a:endParaRPr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221665" y="2349796"/>
            <a:ext cx="5635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Direction :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Tangentielle à la ligne de champ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(en vert)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Sens :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Du pôle nord (N) au pôle sud (S)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Norme dont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l’unité est le Tesla (T)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0122" y="104553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  <a:buChar char="●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Aimant + Limaille de fer = Formation de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courbes reliant les pôles (lignes  de champ magnétique)</a:t>
            </a:r>
            <a:endParaRPr lang="fr-BE" sz="16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708" y="1687475"/>
            <a:ext cx="2907201" cy="212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3136606" y="1690576"/>
            <a:ext cx="577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Un aimant exerce un champ magnétique dans l’espace qui l’entoure. Ce champ est décrit par le vecteur B : </a:t>
            </a:r>
            <a:endParaRPr lang="fr-BE" sz="1600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6826" y="4115241"/>
            <a:ext cx="8608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200"/>
              </a:spcBef>
              <a:spcAft>
                <a:spcPts val="1200"/>
              </a:spcAft>
              <a:buSzPts val="1600"/>
            </a:pPr>
            <a:r>
              <a:rPr lang="fr" sz="20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Champ d’un aimant : B~1mT                                     Champ terrestre : B~10 </a:t>
            </a:r>
            <a:r>
              <a:rPr lang="el-GR" sz="20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μ</a:t>
            </a:r>
            <a:r>
              <a:rPr lang="fr-BE" sz="20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</a:t>
            </a:r>
            <a:endParaRPr lang="fr" sz="2000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1524001" y="2158409"/>
            <a:ext cx="379227" cy="141770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42260" y="2317898"/>
            <a:ext cx="290625" cy="269360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89098" y="2814086"/>
            <a:ext cx="400495" cy="184295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580709" y="3366979"/>
            <a:ext cx="343784" cy="35440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2243470" y="2441946"/>
            <a:ext cx="326067" cy="184296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2275367" y="2828260"/>
            <a:ext cx="304803" cy="145314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5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6"/>
          <p:cNvSpPr txBox="1">
            <a:spLocks/>
          </p:cNvSpPr>
          <p:nvPr/>
        </p:nvSpPr>
        <p:spPr>
          <a:xfrm>
            <a:off x="425302" y="575950"/>
            <a:ext cx="8296548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tabLst/>
              <a:defRPr/>
            </a:pPr>
            <a:r>
              <a:rPr kumimoji="0" lang="fr-B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Champ magnétique : propriétés génériques</a:t>
            </a:r>
            <a:endParaRPr kumimoji="0" lang="fr-BE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818" name="Picture 2" descr="Le champ magnétique | Définition - Cours de phys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431" y="1137572"/>
            <a:ext cx="4969318" cy="352425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273749" y="1233377"/>
            <a:ext cx="361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Aimant en forme de U et champ magnétique uniforme</a:t>
            </a:r>
            <a:endParaRPr lang="fr-BE" sz="20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84380" y="2083980"/>
            <a:ext cx="35938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Lignes de champ magnétique allant du pôle nord (N) au pôle sud (S).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Champ magnétique (en vert) tangent aux lignes de champ.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Champ magnétique uniforme à l’intérieur du « U »</a:t>
            </a: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de l’aimant. 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232298" y="1552353"/>
            <a:ext cx="786809" cy="255183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426689" y="2342708"/>
            <a:ext cx="506818" cy="613143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4114800" y="3001927"/>
            <a:ext cx="279991" cy="698203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157870" y="3285461"/>
            <a:ext cx="669852" cy="499730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371060" y="2658141"/>
            <a:ext cx="1" cy="499729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714846" y="2661685"/>
            <a:ext cx="1" cy="499729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055088" y="2672317"/>
            <a:ext cx="1" cy="499729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363432" y="2672318"/>
            <a:ext cx="1" cy="499729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2704215" y="1212112"/>
            <a:ext cx="336697" cy="609601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1967023" y="1244009"/>
            <a:ext cx="311890" cy="673397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1265274" y="1648047"/>
            <a:ext cx="684030" cy="311889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467833" y="2247016"/>
            <a:ext cx="524540" cy="198472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1013637" y="2778644"/>
            <a:ext cx="1" cy="499729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52132" y="3820634"/>
            <a:ext cx="613142" cy="230371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002466" y="3795823"/>
            <a:ext cx="326064" cy="460746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2594344" y="3785191"/>
            <a:ext cx="311890" cy="450112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1988289" y="2640420"/>
            <a:ext cx="67341" cy="485552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3735574" y="2640420"/>
            <a:ext cx="177207" cy="496185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575950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Champ magnétique : propriétés génériques</a:t>
            </a:r>
            <a:endParaRPr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65815" y="1116419"/>
            <a:ext cx="3466214" cy="110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Attraction entre deux pôles différents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(S-N et N-S) et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répulsion entre mêmes poles 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(N-N et S-S).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21" y="2254213"/>
            <a:ext cx="3442347" cy="232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4667694" y="1127051"/>
            <a:ext cx="4263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>
                <a:latin typeface="Lato" charset="0"/>
              </a:rPr>
              <a:t>La boussole étant une aiguille aimantée ; </a:t>
            </a:r>
            <a:r>
              <a:rPr lang="fr-BE" sz="1600" b="1" dirty="0" smtClean="0">
                <a:latin typeface="Lato" charset="0"/>
              </a:rPr>
              <a:t>le côté nord (sud) de l’aiguille est donc dirigé vers le pole sud (nord) de l’aimant</a:t>
            </a:r>
            <a:endParaRPr lang="fr-BE" sz="1600" b="1" dirty="0">
              <a:latin typeface="Lato" charset="0"/>
            </a:endParaRPr>
          </a:p>
        </p:txBody>
      </p:sp>
      <p:pic>
        <p:nvPicPr>
          <p:cNvPr id="33794" name="Picture 2" descr="Chapitre 10 : Champ magnétique :: PC-Fourmo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5526" y="2020186"/>
            <a:ext cx="2706042" cy="204168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3895061" y="4065180"/>
            <a:ext cx="4983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latin typeface="Lato" charset="0"/>
              </a:rPr>
              <a:t>Pour la Terre : Pole nord (sud) géographique = Pole sud (nord) magnétique </a:t>
            </a:r>
            <a:endParaRPr lang="fr-BE" sz="1600" dirty="0">
              <a:latin typeface="Lato" charset="0"/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3859619" y="1424763"/>
            <a:ext cx="723014" cy="212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575950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Champ magnétique : propriétés génériques</a:t>
            </a:r>
            <a:endParaRPr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244549" y="1119964"/>
            <a:ext cx="862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Impossibilité de couper un aimant en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deux/Impossibilité d’isoler séparément les pôles nord et sud</a:t>
            </a:r>
            <a:endParaRPr lang="fr-BE" sz="16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3" y="1839433"/>
            <a:ext cx="3587049" cy="253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3859619" y="2360428"/>
            <a:ext cx="5050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 smtClean="0">
                <a:latin typeface="Lato" charset="0"/>
              </a:rPr>
              <a:t>Contrairement à l’électricité, où il est possible de séparer les charges positives des charges négatives, </a:t>
            </a:r>
            <a:r>
              <a:rPr lang="fr-BE" sz="2000" b="1" dirty="0" smtClean="0">
                <a:solidFill>
                  <a:srgbClr val="FF0000"/>
                </a:solidFill>
                <a:latin typeface="Lato" charset="0"/>
              </a:rPr>
              <a:t>il est impossible de séparer les pôles nord et pôles sud d’un aimant ! ↔ Non existence de monopoles magnétiques </a:t>
            </a:r>
            <a:endParaRPr lang="fr-BE" sz="2000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1898" y="1662223"/>
            <a:ext cx="505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latin typeface="Lato" charset="0"/>
              </a:rPr>
              <a:t>Couper un aimant en deux donnera deux aimants plus petits. </a:t>
            </a:r>
            <a:endParaRPr lang="fr-BE" dirty="0"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Champ magnétique créé par un courant électrique</a:t>
            </a:r>
            <a:endParaRPr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796902" y="1828801"/>
            <a:ext cx="42317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Lignes de champ magnétique dans le plan perpendiculaire au conducteur. 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Inversion du sens du champ magnétique B si on inverse le sens du courant I.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1"/>
                </a:solidFill>
                <a:latin typeface="Lato" charset="0"/>
              </a:rPr>
              <a:t> Sens et direction de B données par la </a:t>
            </a:r>
            <a:r>
              <a:rPr lang="fr" sz="1600" b="1" dirty="0" smtClean="0">
                <a:solidFill>
                  <a:srgbClr val="FF0000"/>
                </a:solidFill>
                <a:latin typeface="Lato" charset="0"/>
              </a:rPr>
              <a:t>règle du tire-bouchon</a:t>
            </a:r>
            <a:r>
              <a:rPr lang="fr" sz="1600" b="1" dirty="0" smtClean="0">
                <a:solidFill>
                  <a:schemeClr val="tx1"/>
                </a:solidFill>
                <a:latin typeface="Lato" charset="0"/>
              </a:rPr>
              <a:t>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0122" y="960475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Oersted (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1820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) : déviation d’une aiguille aimantée lors du passage d’un courant électrique dans un fil situé non loin de la boussole → </a:t>
            </a:r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Production d’un champ magnétique B par un courant électrique I !</a:t>
            </a:r>
            <a:endParaRPr lang="fr-BE" sz="1600" b="1" dirty="0">
              <a:solidFill>
                <a:srgbClr val="FF0000"/>
              </a:solidFill>
              <a:latin typeface="Lato" charset="0"/>
            </a:endParaRPr>
          </a:p>
        </p:txBody>
      </p:sp>
      <p:pic>
        <p:nvPicPr>
          <p:cNvPr id="38914" name="Picture 2" descr="Magnetic fields of curr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1823" y="1731779"/>
            <a:ext cx="2860158" cy="2400632"/>
          </a:xfrm>
          <a:prstGeom prst="rect">
            <a:avLst/>
          </a:prstGeom>
          <a:noFill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343" y="1650039"/>
            <a:ext cx="1754150" cy="228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oneTexte 20"/>
          <p:cNvSpPr txBox="1"/>
          <p:nvPr/>
        </p:nvSpPr>
        <p:spPr>
          <a:xfrm>
            <a:off x="258724" y="4150244"/>
            <a:ext cx="8683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Norme</a:t>
            </a: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: B=                   (R=Distance par rapport au fil et                                                    )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1390" y="4042587"/>
            <a:ext cx="1000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9393" y="4107046"/>
            <a:ext cx="2047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469624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Champ magnétique créé par une boucle de courant </a:t>
            </a:r>
            <a:endParaRPr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55180" y="1403498"/>
            <a:ext cx="6390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Sens et direction du champ magnétique B,  à l’intérieur de la boucle, données par la </a:t>
            </a:r>
            <a:r>
              <a:rPr lang="fr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règle du tire bouchon.</a:t>
            </a:r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Lignes de champ B rectilignes et uniformes, à l’intérieur de la spire.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0122" y="96047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Une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spire de courant 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est un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fil électrique mis en boucle dans lequel on envoie un courant I </a:t>
            </a:r>
            <a:endParaRPr lang="fr-BE" sz="16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406500" y="4075816"/>
            <a:ext cx="6482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Norme :                        (R=Rayon de la spire)                                          </a:t>
            </a:r>
          </a:p>
        </p:txBody>
      </p:sp>
      <p:pic>
        <p:nvPicPr>
          <p:cNvPr id="40962" name="Picture 2" descr="Fichier:Magnetic field of wire loop.svg — Wikipé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4163" y="1392864"/>
            <a:ext cx="2313048" cy="2307265"/>
          </a:xfrm>
          <a:prstGeom prst="rect">
            <a:avLst/>
          </a:prstGeom>
          <a:noFill/>
        </p:spPr>
      </p:pic>
      <p:pic>
        <p:nvPicPr>
          <p:cNvPr id="40964" name="Picture 4" descr="What current carrying loop experiences are in a magnetic field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449" y="2765109"/>
            <a:ext cx="2355834" cy="1945115"/>
          </a:xfrm>
          <a:prstGeom prst="rect">
            <a:avLst/>
          </a:prstGeom>
          <a:noFill/>
        </p:spPr>
      </p:pic>
      <p:sp>
        <p:nvSpPr>
          <p:cNvPr id="12" name="Ellipse 11"/>
          <p:cNvSpPr/>
          <p:nvPr/>
        </p:nvSpPr>
        <p:spPr>
          <a:xfrm>
            <a:off x="7527852" y="2371061"/>
            <a:ext cx="372139" cy="372139"/>
          </a:xfrm>
          <a:prstGeom prst="ellipse">
            <a:avLst/>
          </a:prstGeom>
          <a:noFill/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8346558" y="1509824"/>
            <a:ext cx="6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i="1" dirty="0" smtClean="0">
                <a:solidFill>
                  <a:srgbClr val="FF0000"/>
                </a:solidFill>
              </a:rPr>
              <a:t>B</a:t>
            </a:r>
            <a:endParaRPr lang="fr-BE" sz="1800" b="1" i="1" dirty="0">
              <a:solidFill>
                <a:srgbClr val="FF0000"/>
              </a:solidFill>
            </a:endParaRP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9527" y="3994518"/>
            <a:ext cx="790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2424224" y="2794405"/>
            <a:ext cx="4125433" cy="1046440"/>
          </a:xfrm>
          <a:prstGeom prst="rect">
            <a:avLst/>
          </a:prstGeom>
          <a:noFill/>
          <a:ln w="12700">
            <a:solidFill>
              <a:srgbClr val="05DD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                </a:t>
            </a:r>
          </a:p>
          <a:p>
            <a:pPr algn="ctr"/>
            <a:r>
              <a:rPr lang="fr-BE" sz="1600" b="1" dirty="0" smtClean="0">
                <a:solidFill>
                  <a:srgbClr val="05DD2E"/>
                </a:solidFill>
                <a:latin typeface="Lato" charset="0"/>
              </a:rPr>
              <a:t>          = Vecteur entrant dans le plan </a:t>
            </a:r>
          </a:p>
          <a:p>
            <a:pPr algn="ctr"/>
            <a:r>
              <a:rPr lang="fr-BE" sz="1600" dirty="0" smtClean="0">
                <a:solidFill>
                  <a:srgbClr val="05DD2E"/>
                </a:solidFill>
                <a:latin typeface="Lato" charset="0"/>
              </a:rPr>
              <a:t> </a:t>
            </a:r>
          </a:p>
          <a:p>
            <a:pPr algn="ctr"/>
            <a:r>
              <a:rPr lang="fr-BE" sz="1600" b="1" dirty="0" smtClean="0">
                <a:solidFill>
                  <a:srgbClr val="05DD2E"/>
                </a:solidFill>
                <a:latin typeface="Lato" charset="0"/>
              </a:rPr>
              <a:t>= Vecteur sortant du plan </a:t>
            </a:r>
            <a:endParaRPr lang="fr-BE" b="1" dirty="0">
              <a:solidFill>
                <a:srgbClr val="05DD2E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2860158" y="2881423"/>
            <a:ext cx="372139" cy="372139"/>
          </a:xfrm>
          <a:prstGeom prst="ellipse">
            <a:avLst/>
          </a:prstGeom>
          <a:noFill/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Ellipse 16"/>
          <p:cNvSpPr/>
          <p:nvPr/>
        </p:nvSpPr>
        <p:spPr>
          <a:xfrm>
            <a:off x="2874337" y="3374065"/>
            <a:ext cx="372139" cy="372139"/>
          </a:xfrm>
          <a:prstGeom prst="ellipse">
            <a:avLst/>
          </a:prstGeom>
          <a:noFill/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Ellipse 17"/>
          <p:cNvSpPr/>
          <p:nvPr/>
        </p:nvSpPr>
        <p:spPr>
          <a:xfrm>
            <a:off x="3028493" y="3525926"/>
            <a:ext cx="73152" cy="80468"/>
          </a:xfrm>
          <a:prstGeom prst="ellipse">
            <a:avLst/>
          </a:prstGeom>
          <a:solidFill>
            <a:srgbClr val="05DD2E"/>
          </a:solidFill>
          <a:ln>
            <a:solidFill>
              <a:srgbClr val="05D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19"/>
          <p:cNvCxnSpPr>
            <a:stCxn id="16" idx="3"/>
            <a:endCxn id="16" idx="7"/>
          </p:cNvCxnSpPr>
          <p:nvPr/>
        </p:nvCxnSpPr>
        <p:spPr>
          <a:xfrm flipV="1">
            <a:off x="2914657" y="2935921"/>
            <a:ext cx="263141" cy="263143"/>
          </a:xfrm>
          <a:prstGeom prst="line">
            <a:avLst/>
          </a:prstGeom>
          <a:ln w="19050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6" idx="1"/>
            <a:endCxn id="16" idx="5"/>
          </p:cNvCxnSpPr>
          <p:nvPr/>
        </p:nvCxnSpPr>
        <p:spPr>
          <a:xfrm>
            <a:off x="2914657" y="2935921"/>
            <a:ext cx="263141" cy="263143"/>
          </a:xfrm>
          <a:prstGeom prst="line">
            <a:avLst/>
          </a:prstGeom>
          <a:ln w="19050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2" idx="1"/>
            <a:endCxn id="12" idx="5"/>
          </p:cNvCxnSpPr>
          <p:nvPr/>
        </p:nvCxnSpPr>
        <p:spPr>
          <a:xfrm>
            <a:off x="7582351" y="2425559"/>
            <a:ext cx="263141" cy="263143"/>
          </a:xfrm>
          <a:prstGeom prst="line">
            <a:avLst/>
          </a:prstGeom>
          <a:ln w="19050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2" idx="3"/>
            <a:endCxn id="12" idx="7"/>
          </p:cNvCxnSpPr>
          <p:nvPr/>
        </p:nvCxnSpPr>
        <p:spPr>
          <a:xfrm flipV="1">
            <a:off x="7582351" y="2425559"/>
            <a:ext cx="263141" cy="263143"/>
          </a:xfrm>
          <a:prstGeom prst="line">
            <a:avLst/>
          </a:prstGeom>
          <a:ln w="19050"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1333805" y="3313786"/>
            <a:ext cx="12192" cy="398227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1566672" y="3319882"/>
            <a:ext cx="12192" cy="398227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1127760" y="3305252"/>
            <a:ext cx="12192" cy="398227"/>
          </a:xfrm>
          <a:prstGeom prst="straightConnector1">
            <a:avLst/>
          </a:prstGeom>
          <a:ln w="28575">
            <a:solidFill>
              <a:srgbClr val="05D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" grpId="0" build="allAtOnce"/>
      <p:bldP spid="12" grpId="0" animBg="1"/>
      <p:bldP spid="13" grpId="0" build="allAtOnce"/>
      <p:bldP spid="15" grpId="0" uiExpand="1" build="allAtOnce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wiss">
  <a:themeElements>
    <a:clrScheme name="Personnalisé 12">
      <a:dk1>
        <a:srgbClr val="00192E"/>
      </a:dk1>
      <a:lt1>
        <a:sysClr val="window" lastClr="FFFFFF"/>
      </a:lt1>
      <a:dk2>
        <a:srgbClr val="00192E"/>
      </a:dk2>
      <a:lt2>
        <a:srgbClr val="D6ECFF"/>
      </a:lt2>
      <a:accent1>
        <a:srgbClr val="007DEA"/>
      </a:accent1>
      <a:accent2>
        <a:srgbClr val="007DEA"/>
      </a:accent2>
      <a:accent3>
        <a:srgbClr val="0081A5"/>
      </a:accent3>
      <a:accent4>
        <a:srgbClr val="00ADDC"/>
      </a:accent4>
      <a:accent5>
        <a:srgbClr val="738AC8"/>
      </a:accent5>
      <a:accent6>
        <a:srgbClr val="0D6055"/>
      </a:accent6>
      <a:hlink>
        <a:srgbClr val="43E4CF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445</TotalTime>
  <Words>1207</Words>
  <Application>Microsoft Office PowerPoint</Application>
  <PresentationFormat>Affichage à l'écran (16:9)</PresentationFormat>
  <Paragraphs>101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Raleway</vt:lpstr>
      <vt:lpstr>Lato</vt:lpstr>
      <vt:lpstr>Swiss</vt:lpstr>
      <vt:lpstr>Magnétisme</vt:lpstr>
      <vt:lpstr>Plan du cours</vt:lpstr>
      <vt:lpstr>Magnétisme dans l’histoire</vt:lpstr>
      <vt:lpstr>Champ magnétique : propriétés génériques</vt:lpstr>
      <vt:lpstr>Diapositive 5</vt:lpstr>
      <vt:lpstr>Champ magnétique : propriétés génériques</vt:lpstr>
      <vt:lpstr>Champ magnétique : propriétés génériques</vt:lpstr>
      <vt:lpstr>Champ magnétique créé par un courant électrique</vt:lpstr>
      <vt:lpstr>Champ magnétique créé par une boucle de courant </vt:lpstr>
      <vt:lpstr>Champ magnétique créé par une bobine (solénoïde)</vt:lpstr>
      <vt:lpstr>Solénoïde = Assemblage de nombreuses spires</vt:lpstr>
      <vt:lpstr>Force électromagnétique (ou force de Laplace)</vt:lpstr>
      <vt:lpstr>Interaction entre deux fils conducteurs rectilignes</vt:lpstr>
      <vt:lpstr>Utilité ? : Définition de l’Ampère</vt:lpstr>
      <vt:lpstr>Force électromagnétique : cas de la chambre à bulles </vt:lpstr>
      <vt:lpstr>Diapositive 16</vt:lpstr>
      <vt:lpstr>Diapositive 17</vt:lpstr>
      <vt:lpstr>Conclusions</vt:lpstr>
      <vt:lpstr>Points à retenir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Effet photoélectrique</dc:title>
  <dc:creator>Fujitsu</dc:creator>
  <cp:lastModifiedBy>Fujitsu</cp:lastModifiedBy>
  <cp:revision>94</cp:revision>
  <dcterms:modified xsi:type="dcterms:W3CDTF">2020-05-04T09:11:35Z</dcterms:modified>
</cp:coreProperties>
</file>