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8" r:id="rId6"/>
    <p:sldId id="271" r:id="rId7"/>
    <p:sldId id="270" r:id="rId8"/>
    <p:sldId id="272" r:id="rId9"/>
    <p:sldId id="274" r:id="rId10"/>
    <p:sldId id="273" r:id="rId11"/>
    <p:sldId id="278" r:id="rId12"/>
    <p:sldId id="275" r:id="rId13"/>
    <p:sldId id="276" r:id="rId14"/>
    <p:sldId id="277" r:id="rId15"/>
    <p:sldId id="259" r:id="rId16"/>
    <p:sldId id="269" r:id="rId17"/>
  </p:sldIdLst>
  <p:sldSz cx="9144000" cy="5143500" type="screen16x9"/>
  <p:notesSz cx="6858000" cy="9144000"/>
  <p:embeddedFontLst>
    <p:embeddedFont>
      <p:font typeface="Raleway" charset="0"/>
      <p:regular r:id="rId19"/>
      <p:bold r:id="rId20"/>
      <p:italic r:id="rId21"/>
      <p:boldItalic r:id="rId22"/>
    </p:embeddedFont>
    <p:embeddedFont>
      <p:font typeface="La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D2E"/>
    <a:srgbClr val="FA54D6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 snapToGrid="0">
      <p:cViewPr>
        <p:scale>
          <a:sx n="90" d="100"/>
          <a:sy n="90" d="100"/>
        </p:scale>
        <p:origin x="-17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81000" y="630225"/>
            <a:ext cx="8322225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Bière et décroissance radioactive 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ALLARD Valentin • </a:t>
            </a:r>
            <a:r>
              <a:rPr lang="fr" dirty="0" smtClean="0"/>
              <a:t>10/05/2020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Constante de désintégration et notion de demi-vie 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255182" y="1034901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temps de demi-vie T</a:t>
            </a:r>
            <a:r>
              <a:rPr lang="fr-BE" sz="105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désigne le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temps que prend le verre de bière pour que l’ épaisseur de sa mousse (ou le nombre de bulles) soi(en)t réduite (réduits) de moitié. </a:t>
            </a:r>
            <a:endParaRPr lang="fr-BE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71164" y="1245664"/>
            <a:ext cx="3671164" cy="20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612190" y="2113221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On peut alors exprimer le temps de demi-vie T</a:t>
            </a:r>
            <a:r>
              <a:rPr lang="fr-BE" sz="11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en fonction de la constante  de désintégration: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7230" y="2701447"/>
            <a:ext cx="1381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178760" y="4124768"/>
            <a:ext cx="865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Pour le même nombre de 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bulles N(t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),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plus la demi-vie T</a:t>
            </a:r>
            <a:r>
              <a:rPr lang="fr-BE" sz="11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est longue, plus il faut d’avantage de temps pour qu’un même nombre de bulles éclate ! </a:t>
            </a:r>
            <a:endParaRPr lang="fr-BE" sz="1600" b="1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10" name="Image 9" descr="HauteurMousseMesur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05" y="1587290"/>
            <a:ext cx="3740727" cy="244549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V="1">
            <a:off x="564078" y="2784764"/>
            <a:ext cx="552203" cy="5937"/>
          </a:xfrm>
          <a:prstGeom prst="line">
            <a:avLst/>
          </a:prstGeom>
          <a:ln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112623" y="2782785"/>
            <a:ext cx="1979" cy="993568"/>
          </a:xfrm>
          <a:prstGeom prst="line">
            <a:avLst/>
          </a:prstGeom>
          <a:ln>
            <a:solidFill>
              <a:srgbClr val="05D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62098" y="3265714"/>
            <a:ext cx="1070759" cy="9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631643" y="3264912"/>
            <a:ext cx="500" cy="515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64931" y="3521630"/>
            <a:ext cx="1661582" cy="117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2225946" y="3525029"/>
            <a:ext cx="567" cy="2475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008474" y="3423684"/>
            <a:ext cx="486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Au bout de k demi-vies k*T</a:t>
            </a:r>
            <a:r>
              <a:rPr lang="fr-BE" sz="1050" b="1" dirty="0" smtClean="0">
                <a:solidFill>
                  <a:srgbClr val="FF0000"/>
                </a:solidFill>
                <a:latin typeface="Lato" charset="0"/>
              </a:rPr>
              <a:t>1/2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, l’épaisseur de la mousse est de e</a:t>
            </a:r>
            <a:r>
              <a:rPr lang="fr-BE" sz="1000" b="1" dirty="0" smtClean="0">
                <a:solidFill>
                  <a:srgbClr val="FF0000"/>
                </a:solidFill>
                <a:latin typeface="Lato" charset="0"/>
              </a:rPr>
              <a:t>0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/(2^k) 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et le nombre de bulles est de N</a:t>
            </a:r>
            <a:r>
              <a:rPr lang="fr-BE" sz="1000" b="1" dirty="0" smtClean="0">
                <a:solidFill>
                  <a:srgbClr val="FF0000"/>
                </a:solidFill>
                <a:latin typeface="Lato" charset="0"/>
              </a:rPr>
              <a:t>0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/(2^k)  </a:t>
            </a:r>
            <a:endParaRPr lang="fr-BE" b="1" dirty="0">
              <a:solidFill>
                <a:srgbClr val="FF0000"/>
              </a:solidFill>
              <a:latin typeface="Lato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50604" y="3806457"/>
            <a:ext cx="47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rgbClr val="05DD2E"/>
                </a:solidFill>
              </a:rPr>
              <a:t>T</a:t>
            </a:r>
            <a:r>
              <a:rPr lang="fr-BE" sz="1000" b="1" dirty="0" smtClean="0">
                <a:solidFill>
                  <a:srgbClr val="05DD2E"/>
                </a:solidFill>
              </a:rPr>
              <a:t>1/2</a:t>
            </a:r>
            <a:endParaRPr lang="fr-BE" b="1" dirty="0">
              <a:solidFill>
                <a:srgbClr val="05DD2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353878" y="3810001"/>
            <a:ext cx="6025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rgbClr val="FF0000"/>
                </a:solidFill>
              </a:rPr>
              <a:t>2T</a:t>
            </a:r>
            <a:r>
              <a:rPr lang="fr-BE" sz="1000" b="1" dirty="0" smtClean="0">
                <a:solidFill>
                  <a:srgbClr val="FF0000"/>
                </a:solidFill>
              </a:rPr>
              <a:t>1/2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54863" y="3547730"/>
            <a:ext cx="6025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rgbClr val="7030A0"/>
                </a:solidFill>
              </a:rPr>
              <a:t>3</a:t>
            </a:r>
            <a:r>
              <a:rPr lang="fr-BE" b="1" dirty="0" smtClean="0">
                <a:solidFill>
                  <a:srgbClr val="7030A0"/>
                </a:solidFill>
              </a:rPr>
              <a:t>T</a:t>
            </a:r>
            <a:r>
              <a:rPr lang="fr-BE" sz="1000" b="1" dirty="0" smtClean="0">
                <a:solidFill>
                  <a:srgbClr val="7030A0"/>
                </a:solidFill>
              </a:rPr>
              <a:t>1/2</a:t>
            </a:r>
            <a:endParaRPr lang="fr-BE" b="1" dirty="0">
              <a:solidFill>
                <a:srgbClr val="7030A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31536" y="1644724"/>
            <a:ext cx="4019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7" grpId="0" build="allAtOnce"/>
      <p:bldP spid="26" grpId="0" build="allAtOnce"/>
      <p:bldP spid="18" grpId="0" build="allAtOnce"/>
      <p:bldP spid="20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916" y="575950"/>
            <a:ext cx="8487934" cy="635400"/>
          </a:xfrm>
        </p:spPr>
        <p:txBody>
          <a:bodyPr/>
          <a:lstStyle/>
          <a:p>
            <a:pPr algn="ctr"/>
            <a:r>
              <a:rPr lang="fr-BE" dirty="0" smtClean="0"/>
              <a:t>Parallèle bière-radioactivité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4566051" y="1219902"/>
            <a:ext cx="4099484" cy="3426525"/>
          </a:xfrm>
        </p:spPr>
        <p:txBody>
          <a:bodyPr/>
          <a:lstStyle/>
          <a:p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fr-BE" b="1" dirty="0" smtClean="0">
                <a:solidFill>
                  <a:srgbClr val="FF0000"/>
                </a:solidFill>
              </a:rPr>
              <a:t> =Probabilité de désintégration d’un noyau radioactif</a:t>
            </a:r>
            <a:r>
              <a:rPr lang="fr-BE" dirty="0" smtClean="0">
                <a:solidFill>
                  <a:srgbClr val="FF0000"/>
                </a:solidFill>
              </a:rPr>
              <a:t>, </a:t>
            </a:r>
            <a:r>
              <a:rPr lang="fr-BE" dirty="0" smtClean="0"/>
              <a:t>dans le temps.</a:t>
            </a:r>
          </a:p>
          <a:p>
            <a:r>
              <a:rPr lang="fr-BE" b="1" dirty="0" smtClean="0"/>
              <a:t>N(t)-N(t+</a:t>
            </a:r>
            <a:r>
              <a:rPr lang="el-GR" b="1" dirty="0" smtClean="0"/>
              <a:t>Δ</a:t>
            </a:r>
            <a:r>
              <a:rPr lang="fr-BE" b="1" dirty="0" smtClean="0"/>
              <a:t>t)=-</a:t>
            </a:r>
            <a:r>
              <a:rPr lang="el-GR" b="1" dirty="0" smtClean="0"/>
              <a:t>Δ</a:t>
            </a:r>
            <a:r>
              <a:rPr lang="fr-BE" b="1" dirty="0" smtClean="0"/>
              <a:t>N=</a:t>
            </a:r>
            <a:r>
              <a:rPr lang="el-GR" b="1" dirty="0" smtClean="0"/>
              <a:t> λ</a:t>
            </a:r>
            <a:r>
              <a:rPr lang="fr-BE" b="1" dirty="0" smtClean="0"/>
              <a:t>N</a:t>
            </a:r>
            <a:r>
              <a:rPr lang="el-GR" b="1" dirty="0" smtClean="0"/>
              <a:t>Δ</a:t>
            </a:r>
            <a:r>
              <a:rPr lang="fr-BE" b="1" dirty="0" smtClean="0"/>
              <a:t>t                                       (où N(t)=Nombre de noyaux radioactifs)</a:t>
            </a:r>
          </a:p>
          <a:p>
            <a:pPr>
              <a:buNone/>
            </a:pPr>
            <a:endParaRPr lang="fr-BE" dirty="0" smtClean="0"/>
          </a:p>
          <a:p>
            <a:r>
              <a:rPr lang="fr-BE" dirty="0" smtClean="0"/>
              <a:t>On retrouve alors :</a:t>
            </a:r>
          </a:p>
          <a:p>
            <a:endParaRPr lang="fr-BE" dirty="0" smtClean="0"/>
          </a:p>
          <a:p>
            <a:pPr lvl="0"/>
            <a:r>
              <a:rPr lang="fr-BE" b="1" dirty="0" smtClean="0">
                <a:solidFill>
                  <a:srgbClr val="FF0000"/>
                </a:solidFill>
              </a:rPr>
              <a:t>Demi vie T</a:t>
            </a:r>
            <a:r>
              <a:rPr lang="fr-BE" sz="1000" b="1" dirty="0" smtClean="0">
                <a:solidFill>
                  <a:srgbClr val="FF0000"/>
                </a:solidFill>
              </a:rPr>
              <a:t>1/2</a:t>
            </a:r>
            <a:r>
              <a:rPr lang="fr-BE" b="1" dirty="0" smtClean="0">
                <a:solidFill>
                  <a:srgbClr val="FF0000"/>
                </a:solidFill>
              </a:rPr>
              <a:t>= 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temps 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que prend l’échantillon pour que sa radioactivité soit réduite de moitié.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90" y="2021840"/>
            <a:ext cx="4255226" cy="259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61507" y="1244009"/>
            <a:ext cx="4157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/>
              <a:t>Les raisonnements et concepts introduits par la mousse de bière sont les mêmes que ceux rencontrés dans la décroissance radioactive ! </a:t>
            </a:r>
            <a:endParaRPr lang="fr-B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5459" y="2454017"/>
            <a:ext cx="1819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181" y="2277160"/>
            <a:ext cx="8626158" cy="635400"/>
          </a:xfrm>
        </p:spPr>
        <p:txBody>
          <a:bodyPr/>
          <a:lstStyle/>
          <a:p>
            <a:pPr algn="ctr"/>
            <a:r>
              <a:rPr lang="fr-BE" dirty="0" err="1" smtClean="0"/>
              <a:t>Slides</a:t>
            </a:r>
            <a:r>
              <a:rPr lang="fr-BE" dirty="0" smtClean="0"/>
              <a:t> brouillon 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La décroissance radioactive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24200" y="2473621"/>
            <a:ext cx="572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On a : 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                                                                                      </a:t>
            </a: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endParaRPr lang="fr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0122" y="104553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Soit N</a:t>
            </a:r>
            <a:r>
              <a:rPr lang="fr-BE" sz="11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0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le nombre de noyaux radioactifs à l’instant initial t=0 et N(t) le nombre de noyaux radioactifs à l’instant t</a:t>
            </a:r>
            <a:endParaRPr lang="fr-BE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36606" y="1690576"/>
            <a:ext cx="5773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nombre de noyaux -</a:t>
            </a:r>
            <a:r>
              <a:rPr lang="el-G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N=N(t)-N(t+</a:t>
            </a:r>
            <a:r>
              <a:rPr lang="el-G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t) qui se sont désintégrés durant l’intervalle de temps </a:t>
            </a:r>
            <a:r>
              <a:rPr lang="el-G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 est proportionnel aux nombres de noyaux présents à l’instant t. </a:t>
            </a:r>
            <a:endParaRPr lang="fr-BE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4350" y="2390775"/>
            <a:ext cx="3390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3114675" y="2895600"/>
            <a:ext cx="577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latin typeface="Lato" charset="0"/>
              </a:rPr>
              <a:t>  ( </a:t>
            </a:r>
            <a:r>
              <a:rPr lang="el-GR" dirty="0" smtClean="0">
                <a:latin typeface="Lato" charset="0"/>
              </a:rPr>
              <a:t>λ</a:t>
            </a:r>
            <a:r>
              <a:rPr lang="fr-BE" dirty="0" smtClean="0">
                <a:latin typeface="Lato" charset="0"/>
              </a:rPr>
              <a:t>=Constante de désintégration (en unités de temps)) </a:t>
            </a:r>
            <a:endParaRPr lang="fr-BE" dirty="0">
              <a:latin typeface="Lato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4200" y="3283246"/>
            <a:ext cx="572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seule fonction N(t) respectant la condition ci-dessus et telle que N(t=0)=N0 est donnée par :   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                                                                                      </a:t>
            </a: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endParaRPr lang="fr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1088" y="3995738"/>
            <a:ext cx="1819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 build="p"/>
      <p:bldP spid="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Notion de demi-vie </a:t>
            </a:r>
            <a:endParaRPr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202020" y="104553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temps de demi-vie T</a:t>
            </a:r>
            <a:r>
              <a:rPr lang="fr-BE" sz="105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désigne le temps que prend l’échantillon pour que sa radioactivité soit réduite de moitié. </a:t>
            </a:r>
            <a:endParaRPr lang="fr-BE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223" y="1351443"/>
            <a:ext cx="3671164" cy="257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488" y="1833563"/>
            <a:ext cx="3724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590926" y="2400300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On peut alors exprimer le temps de demi-vie T</a:t>
            </a:r>
            <a:r>
              <a:rPr lang="fr-BE" sz="11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en fonction de la constante radioactive :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7863" y="3148013"/>
            <a:ext cx="1381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200025" y="4029075"/>
            <a:ext cx="865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Pour le même nombre de noyaux N(t), plus la demi-vie T</a:t>
            </a:r>
            <a:r>
              <a:rPr lang="fr-BE" sz="11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1/2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est longue, plus l’activité radioactive est faible : il faut d’avantage de temps pour qu’un même nombre de noyaux se désintègrent ! </a:t>
            </a:r>
            <a:endParaRPr lang="fr-BE" sz="1600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5" name="Google Shape;15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Rappels types de radioactivité</a:t>
            </a:r>
            <a:endParaRPr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-BE" dirty="0" smtClean="0"/>
              <a:t>Expérience de la mousse</a:t>
            </a:r>
            <a:endParaRPr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fr" dirty="0" smtClean="0"/>
              <a:t>Constante de désintégration </a:t>
            </a:r>
            <a:r>
              <a:rPr lang="fr" dirty="0" smtClean="0"/>
              <a:t>et </a:t>
            </a:r>
            <a:r>
              <a:rPr lang="fr" dirty="0" smtClean="0"/>
              <a:t>notion de </a:t>
            </a:r>
            <a:r>
              <a:rPr lang="fr" dirty="0" smtClean="0"/>
              <a:t>demi-vie</a:t>
            </a:r>
            <a:endParaRPr lang="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Rappels désintégration radioactive</a:t>
            </a:r>
            <a:br>
              <a:rPr lang="fr" sz="2400" dirty="0" smtClean="0"/>
            </a:br>
            <a:endParaRPr sz="24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45745" y="903383"/>
            <a:ext cx="6257580" cy="3097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Les radioéléments sont des éléments instables (trop énergétiques) : ils se transforment, au bout d’un certain temps, en autres éléments via des réactions spontanées.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Radioactivité </a:t>
            </a:r>
            <a:r>
              <a:rPr lang="el-GR" sz="1600" dirty="0" smtClean="0"/>
              <a:t>α</a:t>
            </a:r>
            <a:r>
              <a:rPr lang="fr-BE" sz="1600" dirty="0" smtClean="0"/>
              <a:t> :                                                     (en ~100 000 </a:t>
            </a:r>
            <a:r>
              <a:rPr lang="fr-BE" sz="1600" dirty="0" err="1" smtClean="0"/>
              <a:t>000</a:t>
            </a:r>
            <a:r>
              <a:rPr lang="fr-BE" sz="1600" dirty="0" smtClean="0"/>
              <a:t> ans )</a:t>
            </a:r>
            <a:endParaRPr lang="fr"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Radioactivité </a:t>
            </a:r>
            <a:r>
              <a:rPr lang="el-GR" sz="1600" dirty="0" smtClean="0"/>
              <a:t>β</a:t>
            </a:r>
            <a:r>
              <a:rPr lang="fr-BE" sz="1600" dirty="0" smtClean="0"/>
              <a:t>- :                                                    (en 5,27 ans)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BE" sz="1600" dirty="0" smtClean="0"/>
              <a:t>Radioactivité </a:t>
            </a:r>
            <a:r>
              <a:rPr lang="el-GR" sz="1600" dirty="0" smtClean="0"/>
              <a:t>β</a:t>
            </a:r>
            <a:r>
              <a:rPr lang="fr-BE" sz="1600" dirty="0" smtClean="0"/>
              <a:t>+ :                                                (en ~1 000 </a:t>
            </a:r>
            <a:r>
              <a:rPr lang="fr-BE" sz="1600" dirty="0" err="1" smtClean="0"/>
              <a:t>000</a:t>
            </a:r>
            <a:r>
              <a:rPr lang="fr-BE" sz="1600" dirty="0" smtClean="0"/>
              <a:t> </a:t>
            </a:r>
            <a:r>
              <a:rPr lang="fr-BE" sz="1600" dirty="0" err="1" smtClean="0"/>
              <a:t>000</a:t>
            </a:r>
            <a:r>
              <a:rPr lang="fr-BE" sz="1600" dirty="0" smtClean="0"/>
              <a:t> ans) </a:t>
            </a:r>
            <a:endParaRPr lang="fr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Radioactivité </a:t>
            </a:r>
            <a:r>
              <a:rPr lang="el-GR" sz="1600" dirty="0" smtClean="0"/>
              <a:t>γ</a:t>
            </a:r>
            <a:r>
              <a:rPr lang="fr-BE" sz="1600" dirty="0" smtClean="0"/>
              <a:t> :  </a:t>
            </a:r>
            <a:endParaRPr lang="fr" sz="16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2209800"/>
            <a:ext cx="1962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2719388"/>
            <a:ext cx="1876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650" y="700089"/>
            <a:ext cx="1676400" cy="172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Cobalt 60 — Wikipédi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0450" y="1682751"/>
            <a:ext cx="1362927" cy="12700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1525" y="32004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79741" y="3697916"/>
            <a:ext cx="1895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1053" y="2676526"/>
            <a:ext cx="161452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90588" y="3395663"/>
            <a:ext cx="1554855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18"/>
          <p:cNvSpPr txBox="1"/>
          <p:nvPr/>
        </p:nvSpPr>
        <p:spPr>
          <a:xfrm>
            <a:off x="2409825" y="4210050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Lato" charset="0"/>
              </a:rPr>
              <a:t>Le temps typique de la désintégration varie en fonction du radioélément</a:t>
            </a:r>
            <a:endParaRPr lang="fr-BE" b="1" dirty="0"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allAtOnce"/>
      <p:bldP spid="1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075" y="547375"/>
            <a:ext cx="8648750" cy="2891150"/>
          </a:xfrm>
        </p:spPr>
        <p:txBody>
          <a:bodyPr/>
          <a:lstStyle/>
          <a:p>
            <a:pPr algn="ctr"/>
            <a:r>
              <a:rPr lang="fr-BE" dirty="0" smtClean="0"/>
              <a:t>Si on a un échantillon contenant initialement N0 noyaux radioactifs,  est-il possible de déterminer le nombre de noyaux radioactifs N(t) après un temps t donné ? Quelle forme/propriétés aurait la formule de N(t) ?  </a:t>
            </a:r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257175" y="3762375"/>
            <a:ext cx="862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 smtClean="0">
                <a:latin typeface="Lato" charset="0"/>
              </a:rPr>
              <a:t>Pour cela, faisons un apéro et regardons la mousse de bière ;) ! </a:t>
            </a:r>
            <a:endParaRPr lang="fr-BE" sz="2400" dirty="0">
              <a:latin typeface="Lato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4448175" y="3057525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Hauteur de la mousse de bière</a:t>
            </a:r>
            <a:endParaRPr lang="fr-BE" dirty="0"/>
          </a:p>
        </p:txBody>
      </p:sp>
      <p:sp>
        <p:nvSpPr>
          <p:cNvPr id="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67010" y="1052239"/>
            <a:ext cx="6257580" cy="3097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Matériel  : De la bière, un verre, une règle…. </a:t>
            </a:r>
            <a:r>
              <a:rPr lang="fr-BE" sz="1600" dirty="0" smtClean="0"/>
              <a:t>E</a:t>
            </a:r>
            <a:r>
              <a:rPr lang="fr" sz="1600" dirty="0" smtClean="0"/>
              <a:t>t un chronomètre. 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Toutes les 10 secondes (pour t entre 0 et 60 secondes), on mesure la hauteur de la mousse h(t), on reporte les points (t;h(t)) sous forme d’un graphe.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On répète la même mesure mais toutes les 20 secondes (pour t entre 60 et 180 secondes).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Le graphe possède la forme d’une exponentielle décroissante </a:t>
            </a:r>
          </a:p>
        </p:txBody>
      </p:sp>
      <p:pic>
        <p:nvPicPr>
          <p:cNvPr id="9220" name="Picture 4" descr="Règle en aluminium - Paper Poetry - 20 cm - Perles &amp; C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" y="2062717"/>
            <a:ext cx="1417636" cy="1417637"/>
          </a:xfrm>
          <a:prstGeom prst="rect">
            <a:avLst/>
          </a:prstGeom>
          <a:noFill/>
        </p:spPr>
      </p:pic>
      <p:pic>
        <p:nvPicPr>
          <p:cNvPr id="9218" name="Picture 2" descr="Qu'est-ce qui rend la bière pétillante et alcoolisée ? - VivreIc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223" y="848722"/>
            <a:ext cx="2158211" cy="1213994"/>
          </a:xfrm>
          <a:prstGeom prst="rect">
            <a:avLst/>
          </a:prstGeom>
          <a:noFill/>
        </p:spPr>
      </p:pic>
      <p:pic>
        <p:nvPicPr>
          <p:cNvPr id="9222" name="Picture 6" descr="4 techniques pour mesurer son temps sur circuit - Motostand.com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786" y="3508745"/>
            <a:ext cx="2064388" cy="11483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0250" y="416461"/>
            <a:ext cx="6321600" cy="635400"/>
          </a:xfrm>
        </p:spPr>
        <p:txBody>
          <a:bodyPr/>
          <a:lstStyle/>
          <a:p>
            <a:r>
              <a:rPr lang="fr-BE" dirty="0" smtClean="0"/>
              <a:t>Aperçu des résultats </a:t>
            </a:r>
            <a:endParaRPr lang="fr-BE" dirty="0"/>
          </a:p>
        </p:txBody>
      </p:sp>
      <p:pic>
        <p:nvPicPr>
          <p:cNvPr id="5" name="Image 4" descr="HauteurMousseMes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5" y="1254642"/>
            <a:ext cx="4063191" cy="3034696"/>
          </a:xfrm>
          <a:prstGeom prst="rect">
            <a:avLst/>
          </a:prstGeom>
        </p:spPr>
      </p:pic>
      <p:pic>
        <p:nvPicPr>
          <p:cNvPr id="6" name="Image 5" descr="HauteurMousseMes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90" y="1203205"/>
            <a:ext cx="4117826" cy="3075501"/>
          </a:xfrm>
          <a:prstGeom prst="rect">
            <a:avLst/>
          </a:prstGeom>
        </p:spPr>
      </p:pic>
      <p:pic>
        <p:nvPicPr>
          <p:cNvPr id="7" name="Image 6" descr="HauteurMousseMes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1" y="1191378"/>
            <a:ext cx="4140735" cy="3092612"/>
          </a:xfrm>
          <a:prstGeom prst="rect">
            <a:avLst/>
          </a:prstGeom>
        </p:spPr>
      </p:pic>
      <p:sp>
        <p:nvSpPr>
          <p:cNvPr id="8" name="Google Shape;85;p15"/>
          <p:cNvSpPr txBox="1">
            <a:spLocks noGrp="1"/>
          </p:cNvSpPr>
          <p:nvPr>
            <p:ph type="body" idx="1"/>
          </p:nvPr>
        </p:nvSpPr>
        <p:spPr>
          <a:xfrm>
            <a:off x="4444666" y="754528"/>
            <a:ext cx="4433520" cy="332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BE" sz="1600" b="1" dirty="0" smtClean="0"/>
              <a:t>Décroissance rapide au début </a:t>
            </a:r>
            <a:r>
              <a:rPr lang="fr-BE" sz="1600" dirty="0" smtClean="0"/>
              <a:t>de la mesure.</a:t>
            </a:r>
            <a:endParaRPr lang="fr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b="1" dirty="0" smtClean="0"/>
              <a:t>Décroissance lente après un certain temps </a:t>
            </a:r>
            <a:r>
              <a:rPr lang="fr" sz="1600" dirty="0" smtClean="0"/>
              <a:t>(environ au-delà de 100 secondes).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Au bout  de plusieurs minutes (3,4-5 minutes), l’épaisseur de la mousse ne </a:t>
            </a:r>
            <a:r>
              <a:rPr lang="fr" sz="1600" dirty="0" smtClean="0"/>
              <a:t>décroît </a:t>
            </a:r>
            <a:r>
              <a:rPr lang="fr" sz="1600" dirty="0" smtClean="0"/>
              <a:t>quasiment plus !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Le graphe e(t) possède la </a:t>
            </a:r>
            <a:r>
              <a:rPr lang="fr" sz="1600" b="1" dirty="0" smtClean="0"/>
              <a:t>forme d’une exponentielle décroissante  </a:t>
            </a:r>
            <a:r>
              <a:rPr lang="fr" sz="1600" dirty="0" smtClean="0"/>
              <a:t>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7443" y="4244496"/>
            <a:ext cx="2190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Interprétation du phénomène </a:t>
            </a:r>
            <a:endParaRPr lang="fr-BE" dirty="0"/>
          </a:p>
        </p:txBody>
      </p:sp>
      <p:sp>
        <p:nvSpPr>
          <p:cNvPr id="7" name="Google Shape;85;p15"/>
          <p:cNvSpPr txBox="1">
            <a:spLocks noGrp="1"/>
          </p:cNvSpPr>
          <p:nvPr>
            <p:ph type="body" idx="1"/>
          </p:nvPr>
        </p:nvSpPr>
        <p:spPr>
          <a:xfrm>
            <a:off x="4029997" y="1296789"/>
            <a:ext cx="4837556" cy="332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-BE" sz="1600" dirty="0" smtClean="0"/>
              <a:t>Pression à l’intérieur des bulles supérieure à la pression atmosphérique .</a:t>
            </a:r>
            <a:endParaRPr lang="fr" sz="1600" dirty="0" smtClean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dirty="0" smtClean="0"/>
              <a:t>Liquide coulant vers le bas de la bulle, sous le poids, et fragilisant la paroi de la bulle qui peut se rompre sous l’effet de la surpression.  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600" b="1" dirty="0" smtClean="0"/>
              <a:t>Chaque bulle possède la même probabilité d’éclatement </a:t>
            </a:r>
            <a:r>
              <a:rPr lang="el-GR" sz="1600" b="1" dirty="0" smtClean="0"/>
              <a:t>λ</a:t>
            </a:r>
            <a:r>
              <a:rPr lang="fr-BE" sz="1600" b="1" dirty="0" smtClean="0"/>
              <a:t> au cours du temps. </a:t>
            </a:r>
          </a:p>
        </p:txBody>
      </p:sp>
      <p:sp>
        <p:nvSpPr>
          <p:cNvPr id="8" name="Ellipse 7"/>
          <p:cNvSpPr/>
          <p:nvPr/>
        </p:nvSpPr>
        <p:spPr>
          <a:xfrm>
            <a:off x="574158" y="978194"/>
            <a:ext cx="1403498" cy="1392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2459665" y="1938669"/>
            <a:ext cx="1403498" cy="1392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630865" y="3320902"/>
            <a:ext cx="1403498" cy="1392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/>
          <p:cNvSpPr/>
          <p:nvPr/>
        </p:nvSpPr>
        <p:spPr>
          <a:xfrm>
            <a:off x="659219" y="1063256"/>
            <a:ext cx="1233376" cy="12333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Ellipse 13"/>
          <p:cNvSpPr/>
          <p:nvPr/>
        </p:nvSpPr>
        <p:spPr>
          <a:xfrm>
            <a:off x="2544726" y="2013098"/>
            <a:ext cx="1233376" cy="12333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Ellipse 14"/>
          <p:cNvSpPr/>
          <p:nvPr/>
        </p:nvSpPr>
        <p:spPr>
          <a:xfrm>
            <a:off x="708838" y="3303182"/>
            <a:ext cx="1233376" cy="12333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7" name="Connecteur droit avec flèche 16"/>
          <p:cNvCxnSpPr>
            <a:stCxn id="11" idx="0"/>
          </p:cNvCxnSpPr>
          <p:nvPr/>
        </p:nvCxnSpPr>
        <p:spPr>
          <a:xfrm flipH="1">
            <a:off x="2498651" y="1938669"/>
            <a:ext cx="662763" cy="1772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2434856" y="2420678"/>
            <a:ext cx="81518" cy="5883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802913" y="2367516"/>
            <a:ext cx="46073" cy="662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317358" y="3111794"/>
            <a:ext cx="326066" cy="4607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760922" y="3154325"/>
            <a:ext cx="290622" cy="4607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147237" y="3250018"/>
            <a:ext cx="7089" cy="5351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175592" y="1920948"/>
            <a:ext cx="588334" cy="1630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29340" y="1509823"/>
            <a:ext cx="87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P&gt;</a:t>
            </a:r>
            <a:r>
              <a:rPr lang="fr-BE" b="1" dirty="0" err="1" smtClean="0"/>
              <a:t>P</a:t>
            </a:r>
            <a:r>
              <a:rPr lang="fr-BE" sz="1050" b="1" dirty="0" err="1" smtClean="0"/>
              <a:t>atm</a:t>
            </a:r>
            <a:endParaRPr lang="fr-BE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2704214" y="2459664"/>
            <a:ext cx="87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P&gt;</a:t>
            </a:r>
            <a:r>
              <a:rPr lang="fr-BE" b="1" dirty="0" err="1" smtClean="0"/>
              <a:t>P</a:t>
            </a:r>
            <a:r>
              <a:rPr lang="fr-BE" sz="1050" b="1" dirty="0" err="1" smtClean="0"/>
              <a:t>atm</a:t>
            </a:r>
            <a:endParaRPr lang="fr-BE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886047" y="3799367"/>
            <a:ext cx="871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P&gt;</a:t>
            </a:r>
            <a:r>
              <a:rPr lang="fr-BE" b="1" dirty="0" err="1" smtClean="0"/>
              <a:t>P</a:t>
            </a:r>
            <a:r>
              <a:rPr lang="fr-BE" sz="1050" b="1" dirty="0" err="1" smtClean="0"/>
              <a:t>atm</a:t>
            </a:r>
            <a:endParaRPr lang="fr-BE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2392326" y="4348716"/>
            <a:ext cx="629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>
                <a:solidFill>
                  <a:srgbClr val="FF0000"/>
                </a:solidFill>
                <a:latin typeface="Lato" charset="0"/>
              </a:rPr>
              <a:t>λ</a:t>
            </a:r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 = Probabilité d’éclatement d’une bulle au cours du temps </a:t>
            </a:r>
            <a:endParaRPr lang="fr-BE" b="1" dirty="0">
              <a:solidFill>
                <a:srgbClr val="FF0000"/>
              </a:solidFill>
              <a:latin typeface="La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8" grpId="0" uiExpand="1" animBg="1"/>
      <p:bldP spid="11" grpId="0" uiExpand="1" animBg="1"/>
      <p:bldP spid="12" grpId="0" animBg="1"/>
      <p:bldP spid="13" grpId="0" uiExpand="1" animBg="1"/>
      <p:bldP spid="14" grpId="0" uiExpand="1" animBg="1"/>
      <p:bldP spid="15" grpId="0" animBg="1"/>
      <p:bldP spid="31" grpId="0" uiExpand="1" build="allAtOnce"/>
      <p:bldP spid="32" grpId="0" uiExpand="1" build="allAtOnce"/>
      <p:bldP spid="33" grpId="0" build="allAtOnce"/>
      <p:bldP spid="3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25302" y="575950"/>
            <a:ext cx="829654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 smtClean="0"/>
              <a:t>Interprétation du phénomène</a:t>
            </a:r>
            <a:endParaRPr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3568" y="2303500"/>
            <a:ext cx="572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On a : 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                                                                                      </a:t>
            </a: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endParaRPr lang="fr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0122" y="104553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ctr">
              <a:spcBef>
                <a:spcPts val="1600"/>
              </a:spcBef>
              <a:buSzPts val="1600"/>
            </a:pP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Soit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</a:t>
            </a:r>
            <a:r>
              <a:rPr lang="fr-BE" sz="11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0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le nombre de bulles à l’instant initial </a:t>
            </a:r>
            <a:r>
              <a:rPr lang="fr-BE" sz="1600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t=0 et </a:t>
            </a:r>
            <a:r>
              <a:rPr lang="fr-BE" sz="1600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N(t) le nombre de bulles à l’instant t</a:t>
            </a:r>
            <a:endParaRPr lang="fr-BE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36606" y="1509822"/>
            <a:ext cx="5773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Le nombre de bulles-</a:t>
            </a:r>
            <a:r>
              <a:rPr lang="el-GR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N=N(t)-N(t+</a:t>
            </a:r>
            <a:r>
              <a:rPr lang="el-GR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t) qui se sont désintégrés durant l’intervalle de temps </a:t>
            </a:r>
            <a:r>
              <a:rPr lang="el-GR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Δ</a:t>
            </a:r>
            <a:r>
              <a:rPr lang="fr-BE" b="1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t 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est proportionnel aux nombres de bulles présentes à l’instant t. </a:t>
            </a:r>
            <a:endParaRPr lang="fr-BE" dirty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3717" y="2220655"/>
            <a:ext cx="3390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3114675" y="2725479"/>
            <a:ext cx="577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Lato" charset="0"/>
              </a:rPr>
              <a:t>  ( </a:t>
            </a:r>
            <a:r>
              <a:rPr lang="el-GR" b="1" dirty="0" smtClean="0">
                <a:latin typeface="Lato" charset="0"/>
              </a:rPr>
              <a:t>λ</a:t>
            </a:r>
            <a:r>
              <a:rPr lang="fr-BE" b="1" dirty="0" smtClean="0">
                <a:latin typeface="Lato" charset="0"/>
              </a:rPr>
              <a:t>=Constante de désintégration (en unités de 1/temps)) </a:t>
            </a:r>
            <a:endParaRPr lang="fr-BE" b="1" dirty="0">
              <a:latin typeface="Lato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4200" y="3091860"/>
            <a:ext cx="572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La seule fonction N(t) respectant la condition ci-dessus et telle que N(t=0)=N0 est donnée par :   </a:t>
            </a:r>
            <a:r>
              <a:rPr lang="fr-BE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                                                                                      </a:t>
            </a:r>
            <a:r>
              <a:rPr lang="fr" dirty="0" smtClean="0">
                <a:solidFill>
                  <a:schemeClr val="tx2">
                    <a:lumMod val="10000"/>
                  </a:schemeClr>
                </a:solidFill>
                <a:latin typeface="Lato" charset="0"/>
              </a:rPr>
              <a:t> </a:t>
            </a:r>
            <a:endParaRPr lang="fr" b="1" dirty="0" smtClean="0">
              <a:solidFill>
                <a:schemeClr val="tx2">
                  <a:lumMod val="10000"/>
                </a:schemeClr>
              </a:solidFill>
              <a:latin typeface="Lato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1087" y="3581069"/>
            <a:ext cx="1819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170120" y="4051004"/>
            <a:ext cx="8612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b="1" dirty="0" smtClean="0">
                <a:solidFill>
                  <a:srgbClr val="FF0000"/>
                </a:solidFill>
                <a:latin typeface="Lato" charset="0"/>
              </a:rPr>
              <a:t>L’épaisseur de la mousse e(t) étant proportionnelle aux nombre de bulles N(t), on explique bien le comportement exponentiel de e(t) : </a:t>
            </a:r>
            <a:endParaRPr lang="fr-BE" sz="1600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4770" y="4314160"/>
            <a:ext cx="17621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HauteurMousseMesur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6" y="1456661"/>
            <a:ext cx="3125972" cy="2445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  <p:bldP spid="16" grpId="0" build="allAtOnce"/>
      <p:bldP spid="19" grpId="0" build="p"/>
      <p:bldP spid="1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283" y="384564"/>
            <a:ext cx="8477301" cy="635400"/>
          </a:xfrm>
        </p:spPr>
        <p:txBody>
          <a:bodyPr/>
          <a:lstStyle/>
          <a:p>
            <a:pPr algn="ctr"/>
            <a:r>
              <a:rPr lang="fr-BE" dirty="0" smtClean="0"/>
              <a:t>Constante de désintégration</a:t>
            </a:r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5778162" y="1156108"/>
            <a:ext cx="3071400" cy="396245"/>
          </a:xfrm>
        </p:spPr>
        <p:txBody>
          <a:bodyPr/>
          <a:lstStyle/>
          <a:p>
            <a:r>
              <a:rPr lang="fr-BE" dirty="0" smtClean="0"/>
              <a:t>Droite tangente au point (</a:t>
            </a:r>
            <a:r>
              <a:rPr lang="fr-BE" dirty="0" smtClean="0"/>
              <a:t>t,e</a:t>
            </a:r>
            <a:r>
              <a:rPr lang="fr-BE" sz="1000" dirty="0" smtClean="0"/>
              <a:t>0</a:t>
            </a:r>
            <a:r>
              <a:rPr lang="fr-BE" dirty="0" smtClean="0"/>
              <a:t>) </a:t>
            </a:r>
            <a:endParaRPr lang="fr-BE" dirty="0"/>
          </a:p>
        </p:txBody>
      </p:sp>
      <p:pic>
        <p:nvPicPr>
          <p:cNvPr id="5" name="Image 4" descr="HauteurMousseMes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" y="946298"/>
            <a:ext cx="5619685" cy="4197202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754912" y="1222744"/>
            <a:ext cx="1233376" cy="34874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3"/>
          <p:cNvSpPr>
            <a:spLocks noGrp="1"/>
          </p:cNvSpPr>
          <p:nvPr>
            <p:ph type="body" idx="2"/>
          </p:nvPr>
        </p:nvSpPr>
        <p:spPr>
          <a:xfrm>
            <a:off x="5771074" y="1935829"/>
            <a:ext cx="3071400" cy="396245"/>
          </a:xfrm>
        </p:spPr>
        <p:txBody>
          <a:bodyPr/>
          <a:lstStyle/>
          <a:p>
            <a:r>
              <a:rPr lang="fr-BE" dirty="0" smtClean="0"/>
              <a:t>d(t) s’annule à </a:t>
            </a:r>
            <a:r>
              <a:rPr lang="fr-BE" dirty="0" smtClean="0"/>
              <a:t>t</a:t>
            </a:r>
            <a:r>
              <a:rPr lang="fr-BE" sz="1050" dirty="0" smtClean="0"/>
              <a:t>0</a:t>
            </a:r>
            <a:r>
              <a:rPr lang="fr-BE" dirty="0" smtClean="0"/>
              <a:t>=e</a:t>
            </a:r>
            <a:r>
              <a:rPr lang="fr-BE" sz="900" dirty="0" smtClean="0"/>
              <a:t>0</a:t>
            </a:r>
            <a:r>
              <a:rPr lang="fr-BE" dirty="0" smtClean="0"/>
              <a:t>/</a:t>
            </a:r>
            <a:r>
              <a:rPr lang="el-GR" dirty="0" smtClean="0"/>
              <a:t>λ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744281" y="2381693"/>
            <a:ext cx="691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0B050"/>
                </a:solidFill>
              </a:rPr>
              <a:t>d(t)</a:t>
            </a:r>
            <a:endParaRPr lang="fr-BE" b="1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74877" y="4405423"/>
            <a:ext cx="110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rgbClr val="00B050"/>
                </a:solidFill>
              </a:rPr>
              <a:t> t</a:t>
            </a:r>
            <a:r>
              <a:rPr lang="fr-BE" sz="1000" b="1" dirty="0" smtClean="0">
                <a:solidFill>
                  <a:srgbClr val="00B050"/>
                </a:solidFill>
              </a:rPr>
              <a:t>0</a:t>
            </a:r>
            <a:r>
              <a:rPr lang="fr-BE" b="1" dirty="0" smtClean="0">
                <a:solidFill>
                  <a:srgbClr val="00B050"/>
                </a:solidFill>
              </a:rPr>
              <a:t>=1/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endParaRPr lang="fr-BE" b="1" dirty="0">
              <a:solidFill>
                <a:srgbClr val="00B050"/>
              </a:solidFill>
            </a:endParaRPr>
          </a:p>
        </p:txBody>
      </p:sp>
      <p:sp>
        <p:nvSpPr>
          <p:cNvPr id="13" name="Espace réservé du texte 3"/>
          <p:cNvSpPr>
            <a:spLocks noGrp="1"/>
          </p:cNvSpPr>
          <p:nvPr>
            <p:ph type="body" idx="2"/>
          </p:nvPr>
        </p:nvSpPr>
        <p:spPr>
          <a:xfrm>
            <a:off x="5774618" y="2534795"/>
            <a:ext cx="3071400" cy="396245"/>
          </a:xfrm>
        </p:spPr>
        <p:txBody>
          <a:bodyPr/>
          <a:lstStyle/>
          <a:p>
            <a:r>
              <a:rPr lang="fr-BE" dirty="0" smtClean="0"/>
              <a:t>Décroissance rapide pour</a:t>
            </a:r>
            <a:r>
              <a:rPr lang="el-GR" dirty="0" smtClean="0"/>
              <a:t> λ </a:t>
            </a:r>
            <a:r>
              <a:rPr lang="fr-BE" dirty="0" smtClean="0"/>
              <a:t>élevé.</a:t>
            </a:r>
          </a:p>
          <a:p>
            <a:endParaRPr lang="fr-BE" dirty="0" smtClean="0"/>
          </a:p>
          <a:p>
            <a:r>
              <a:rPr lang="fr-BE" dirty="0" smtClean="0"/>
              <a:t>Décroissance lente pour </a:t>
            </a:r>
            <a:r>
              <a:rPr lang="el-GR" dirty="0" smtClean="0"/>
              <a:t>λ</a:t>
            </a:r>
            <a:r>
              <a:rPr lang="fr-BE" dirty="0" smtClean="0"/>
              <a:t> faible. </a:t>
            </a:r>
          </a:p>
          <a:p>
            <a:endParaRPr lang="fr-BE" dirty="0" smtClean="0"/>
          </a:p>
          <a:p>
            <a:r>
              <a:rPr lang="fr-BE" dirty="0" smtClean="0"/>
              <a:t>Aucune décroissance pour </a:t>
            </a:r>
            <a:r>
              <a:rPr lang="el-GR" dirty="0" smtClean="0"/>
              <a:t>λ</a:t>
            </a:r>
            <a:r>
              <a:rPr lang="fr-BE" dirty="0" smtClean="0"/>
              <a:t> nul. 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2052084" y="2477386"/>
            <a:ext cx="3561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solidFill>
                  <a:srgbClr val="FF0000"/>
                </a:solidFill>
                <a:latin typeface="Lato" charset="0"/>
              </a:rPr>
              <a:t>La constante de désintégration permet de déterminer si la décroissance sera rapide ou lente. </a:t>
            </a:r>
            <a:endParaRPr lang="fr-BE" b="1" dirty="0">
              <a:solidFill>
                <a:srgbClr val="FF0000"/>
              </a:solidFill>
              <a:latin typeface="Lato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841" y="1547480"/>
            <a:ext cx="148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9" grpId="0" build="allAtOnce"/>
      <p:bldP spid="10" grpId="0" build="allAtOnce"/>
      <p:bldP spid="11" grpId="0" build="allAtOnce"/>
      <p:bldP spid="13" grpId="0" uiExpand="1" build="allAtOnce"/>
      <p:bldP spid="14" grpId="0" build="allAtOnce"/>
    </p:bldLst>
  </p:timing>
</p:sld>
</file>

<file path=ppt/theme/theme1.xml><?xml version="1.0" encoding="utf-8"?>
<a:theme xmlns:a="http://schemas.openxmlformats.org/drawingml/2006/main" name="Swiss">
  <a:themeElements>
    <a:clrScheme name="Personnalisé 12">
      <a:dk1>
        <a:srgbClr val="00192E"/>
      </a:dk1>
      <a:lt1>
        <a:sysClr val="window" lastClr="FFFFFF"/>
      </a:lt1>
      <a:dk2>
        <a:srgbClr val="00192E"/>
      </a:dk2>
      <a:lt2>
        <a:srgbClr val="D6ECFF"/>
      </a:lt2>
      <a:accent1>
        <a:srgbClr val="007DEA"/>
      </a:accent1>
      <a:accent2>
        <a:srgbClr val="007DEA"/>
      </a:accent2>
      <a:accent3>
        <a:srgbClr val="0081A5"/>
      </a:accent3>
      <a:accent4>
        <a:srgbClr val="00ADDC"/>
      </a:accent4>
      <a:accent5>
        <a:srgbClr val="738AC8"/>
      </a:accent5>
      <a:accent6>
        <a:srgbClr val="0D6055"/>
      </a:accent6>
      <a:hlink>
        <a:srgbClr val="43E4CF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1292</TotalTime>
  <Words>898</Words>
  <Application>Microsoft Office PowerPoint</Application>
  <PresentationFormat>Affichage à l'écran (16:9)</PresentationFormat>
  <Paragraphs>78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Raleway</vt:lpstr>
      <vt:lpstr>Lato</vt:lpstr>
      <vt:lpstr>Swiss</vt:lpstr>
      <vt:lpstr>Bière et décroissance radioactive </vt:lpstr>
      <vt:lpstr>Plan du cours</vt:lpstr>
      <vt:lpstr>Rappels désintégration radioactive </vt:lpstr>
      <vt:lpstr>Si on a un échantillon contenant initialement N0 noyaux radioactifs,  est-il possible de déterminer le nombre de noyaux radioactifs N(t) après un temps t donné ? Quelle forme/propriétés aurait la formule de N(t) ?  </vt:lpstr>
      <vt:lpstr>Hauteur de la mousse de bière</vt:lpstr>
      <vt:lpstr>Aperçu des résultats </vt:lpstr>
      <vt:lpstr>Interprétation du phénomène </vt:lpstr>
      <vt:lpstr>Interprétation du phénomène</vt:lpstr>
      <vt:lpstr>Constante de désintégration</vt:lpstr>
      <vt:lpstr>Constante de désintégration et notion de demi-vie </vt:lpstr>
      <vt:lpstr>Diapositive 11</vt:lpstr>
      <vt:lpstr>Parallèle bière-radioactivité</vt:lpstr>
      <vt:lpstr>Diapositive 13</vt:lpstr>
      <vt:lpstr>Slides brouillon </vt:lpstr>
      <vt:lpstr>La décroissance radioactive</vt:lpstr>
      <vt:lpstr>Notion de demi-vie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Effet photoélectrique</dc:title>
  <dc:creator>Fujitsu</dc:creator>
  <cp:lastModifiedBy>Fujitsu</cp:lastModifiedBy>
  <cp:revision>176</cp:revision>
  <dcterms:modified xsi:type="dcterms:W3CDTF">2020-05-17T14:23:57Z</dcterms:modified>
</cp:coreProperties>
</file>