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68" d="100"/>
          <a:sy n="68" d="100"/>
        </p:scale>
        <p:origin x="7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C4E08-50B8-4BCA-9267-59937972DED2}"/>
              </a:ext>
            </a:extLst>
          </p:cNvPr>
          <p:cNvSpPr>
            <a:spLocks noGrp="1"/>
          </p:cNvSpPr>
          <p:nvPr>
            <p:ph type="ctrTitle"/>
          </p:nvPr>
        </p:nvSpPr>
        <p:spPr/>
        <p:txBody>
          <a:bodyPr/>
          <a:lstStyle/>
          <a:p>
            <a:r>
              <a:rPr lang="es-ES" sz="2800" b="1" cap="all" dirty="0"/>
              <a:t>TO LOCATE THE BEST LOCATION FOR</a:t>
            </a:r>
            <a:br>
              <a:rPr lang="es-ES" sz="2800" cap="all" dirty="0"/>
            </a:br>
            <a:r>
              <a:rPr lang="es-ES" sz="2800" b="1" cap="all" dirty="0"/>
              <a:t>A BUSINESS IN MADRID</a:t>
            </a:r>
            <a:endParaRPr lang="es-ES" sz="2800" dirty="0"/>
          </a:p>
        </p:txBody>
      </p:sp>
      <p:sp>
        <p:nvSpPr>
          <p:cNvPr id="3" name="Subtítulo 2">
            <a:extLst>
              <a:ext uri="{FF2B5EF4-FFF2-40B4-BE49-F238E27FC236}">
                <a16:creationId xmlns:a16="http://schemas.microsoft.com/office/drawing/2014/main" id="{0313C861-FE2A-4444-81CC-4EAF4770121A}"/>
              </a:ext>
            </a:extLst>
          </p:cNvPr>
          <p:cNvSpPr>
            <a:spLocks noGrp="1"/>
          </p:cNvSpPr>
          <p:nvPr>
            <p:ph type="subTitle" idx="1"/>
          </p:nvPr>
        </p:nvSpPr>
        <p:spPr/>
        <p:txBody>
          <a:bodyPr/>
          <a:lstStyle/>
          <a:p>
            <a:r>
              <a:rPr lang="es-ES" dirty="0" err="1"/>
              <a:t>Victor</a:t>
            </a:r>
            <a:r>
              <a:rPr lang="es-ES" dirty="0"/>
              <a:t> Ortuño Crespo</a:t>
            </a:r>
          </a:p>
        </p:txBody>
      </p:sp>
    </p:spTree>
    <p:extLst>
      <p:ext uri="{BB962C8B-B14F-4D97-AF65-F5344CB8AC3E}">
        <p14:creationId xmlns:p14="http://schemas.microsoft.com/office/powerpoint/2010/main" val="164742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27E02-5193-41DA-8410-17344A4C4504}"/>
              </a:ext>
            </a:extLst>
          </p:cNvPr>
          <p:cNvSpPr>
            <a:spLocks noGrp="1"/>
          </p:cNvSpPr>
          <p:nvPr>
            <p:ph type="title"/>
          </p:nvPr>
        </p:nvSpPr>
        <p:spPr/>
        <p:txBody>
          <a:bodyPr/>
          <a:lstStyle/>
          <a:p>
            <a:r>
              <a:rPr lang="es-ES" dirty="0"/>
              <a:t>DATA ORIGIN</a:t>
            </a:r>
          </a:p>
        </p:txBody>
      </p:sp>
      <p:sp>
        <p:nvSpPr>
          <p:cNvPr id="3" name="Marcador de contenido 2">
            <a:extLst>
              <a:ext uri="{FF2B5EF4-FFF2-40B4-BE49-F238E27FC236}">
                <a16:creationId xmlns:a16="http://schemas.microsoft.com/office/drawing/2014/main" id="{38165ED0-01C7-44F5-B593-547353CED138}"/>
              </a:ext>
            </a:extLst>
          </p:cNvPr>
          <p:cNvSpPr>
            <a:spLocks noGrp="1"/>
          </p:cNvSpPr>
          <p:nvPr>
            <p:ph idx="1"/>
          </p:nvPr>
        </p:nvSpPr>
        <p:spPr/>
        <p:txBody>
          <a:bodyPr>
            <a:normAutofit fontScale="70000" lnSpcReduction="20000"/>
          </a:bodyPr>
          <a:lstStyle/>
          <a:p>
            <a:pPr lvl="0"/>
            <a:r>
              <a:rPr lang="en-US" sz="2600" b="1" dirty="0"/>
              <a:t>The official foreign population statistics offered by Madrid’s City Hall website</a:t>
            </a:r>
            <a:r>
              <a:rPr lang="en-US" sz="2600" dirty="0"/>
              <a:t>: You will find the excel document in my GitHub ‘CAPSTONE’ folder. This information is critical, not only because we got the names of all the ‘neighborhood’ we are investigating, but because before we open our restaurant, we must familiarize ourselves with the foreign population in that region. Even though its obvious, we cannot invest in a project destined for Latin people, including typical foods, music and culture-based inside jokes, if they are found halfway across the Autonomous Region. </a:t>
            </a:r>
            <a:endParaRPr lang="es-ES" sz="2600" dirty="0"/>
          </a:p>
          <a:p>
            <a:pPr lvl="0"/>
            <a:r>
              <a:rPr lang="en-US" sz="2600" b="1" dirty="0"/>
              <a:t>Google Maps</a:t>
            </a:r>
            <a:r>
              <a:rPr lang="en-US" sz="2600" dirty="0"/>
              <a:t>: Considering I was unable to find a document containing all the coordinated I needed, I had to pull them from Google maps. Every coordinate is an exact replica of the information in their database.</a:t>
            </a:r>
            <a:endParaRPr lang="es-ES" sz="2600" dirty="0"/>
          </a:p>
          <a:p>
            <a:pPr lvl="0"/>
            <a:r>
              <a:rPr lang="en-US" sz="2600" b="1" dirty="0"/>
              <a:t>Foursquare</a:t>
            </a:r>
            <a:r>
              <a:rPr lang="en-US" sz="2600" dirty="0"/>
              <a:t>: This tool has been made available for all students (not exclusively). From this database, I pulled all the pertinent metadata of each venue in a 500m radius and filtered it to fit my needs. For example, venue location (Lat, </a:t>
            </a:r>
            <a:r>
              <a:rPr lang="en-US" sz="2600" dirty="0" err="1"/>
              <a:t>Lng</a:t>
            </a:r>
            <a:r>
              <a:rPr lang="en-US" sz="2600" dirty="0"/>
              <a:t>), type of venue, name, </a:t>
            </a:r>
            <a:r>
              <a:rPr lang="en-US" sz="2600" dirty="0" err="1"/>
              <a:t>etc</a:t>
            </a:r>
            <a:r>
              <a:rPr lang="en-US" sz="2600" dirty="0"/>
              <a:t>…</a:t>
            </a:r>
            <a:endParaRPr lang="es-ES" sz="2600" dirty="0"/>
          </a:p>
          <a:p>
            <a:endParaRPr lang="es-ES" dirty="0"/>
          </a:p>
        </p:txBody>
      </p:sp>
    </p:spTree>
    <p:extLst>
      <p:ext uri="{BB962C8B-B14F-4D97-AF65-F5344CB8AC3E}">
        <p14:creationId xmlns:p14="http://schemas.microsoft.com/office/powerpoint/2010/main" val="155351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315106-A7B3-4730-9E6C-5A878C466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2" name="Rectangle 11">
              <a:extLst>
                <a:ext uri="{FF2B5EF4-FFF2-40B4-BE49-F238E27FC236}">
                  <a16:creationId xmlns:a16="http://schemas.microsoft.com/office/drawing/2014/main" id="{BD4BC59E-CB55-4DBD-9167-83683CF5C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12B0D5C-D671-4BE5-A795-F9E3F4917F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4" name="Picture 13">
                <a:extLst>
                  <a:ext uri="{FF2B5EF4-FFF2-40B4-BE49-F238E27FC236}">
                    <a16:creationId xmlns:a16="http://schemas.microsoft.com/office/drawing/2014/main" id="{9C3C9968-3015-4513-8699-20563F8826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FF20E447-AC9A-4615-B8F6-3D2192D83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0CB558-FAA8-4F42-8DE5-6E14A66A114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7" name="Picture 16">
                <a:extLst>
                  <a:ext uri="{FF2B5EF4-FFF2-40B4-BE49-F238E27FC236}">
                    <a16:creationId xmlns:a16="http://schemas.microsoft.com/office/drawing/2014/main" id="{826614F0-52FE-48FC-AA4F-AE0E9CDCE39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ítulo 1">
            <a:extLst>
              <a:ext uri="{FF2B5EF4-FFF2-40B4-BE49-F238E27FC236}">
                <a16:creationId xmlns:a16="http://schemas.microsoft.com/office/drawing/2014/main" id="{EE161313-C7B7-45EB-BE0C-BB6195E209F9}"/>
              </a:ext>
            </a:extLst>
          </p:cNvPr>
          <p:cNvSpPr>
            <a:spLocks noGrp="1"/>
          </p:cNvSpPr>
          <p:nvPr>
            <p:ph type="title"/>
          </p:nvPr>
        </p:nvSpPr>
        <p:spPr>
          <a:xfrm>
            <a:off x="7535825" y="982132"/>
            <a:ext cx="3360772" cy="1303867"/>
          </a:xfrm>
        </p:spPr>
        <p:txBody>
          <a:bodyPr>
            <a:normAutofit/>
          </a:bodyPr>
          <a:lstStyle/>
          <a:p>
            <a:pPr>
              <a:lnSpc>
                <a:spcPct val="90000"/>
              </a:lnSpc>
            </a:pPr>
            <a:r>
              <a:rPr lang="es-ES" sz="2800"/>
              <a:t>FOREIGN POPULATION DATA</a:t>
            </a:r>
          </a:p>
        </p:txBody>
      </p:sp>
      <p:sp>
        <p:nvSpPr>
          <p:cNvPr id="19" name="Rectangle 18">
            <a:extLst>
              <a:ext uri="{FF2B5EF4-FFF2-40B4-BE49-F238E27FC236}">
                <a16:creationId xmlns:a16="http://schemas.microsoft.com/office/drawing/2014/main" id="{E336C991-AA99-423E-8FE1-5BA9C97F2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D2B860ED-0E27-4D8E-B5F4-C8C3F33C7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Marcador de contenido 19">
            <a:extLst>
              <a:ext uri="{FF2B5EF4-FFF2-40B4-BE49-F238E27FC236}">
                <a16:creationId xmlns:a16="http://schemas.microsoft.com/office/drawing/2014/main" id="{3DE70822-DBB0-4517-A5EB-277D40442109}"/>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7519960" y="2515281"/>
            <a:ext cx="3376507" cy="3733118"/>
          </a:xfrm>
          <a:prstGeom prst="rect">
            <a:avLst/>
          </a:prstGeom>
        </p:spPr>
      </p:pic>
      <p:pic>
        <p:nvPicPr>
          <p:cNvPr id="37" name="Imagen 36" descr="Imagen que contiene texto, computadora&#10;&#10;Descripción generada automáticamente">
            <a:extLst>
              <a:ext uri="{FF2B5EF4-FFF2-40B4-BE49-F238E27FC236}">
                <a16:creationId xmlns:a16="http://schemas.microsoft.com/office/drawing/2014/main" id="{86879248-161F-493E-9191-60A11553F976}"/>
              </a:ext>
            </a:extLst>
          </p:cNvPr>
          <p:cNvPicPr/>
          <p:nvPr/>
        </p:nvPicPr>
        <p:blipFill>
          <a:blip r:embed="rId6">
            <a:extLst>
              <a:ext uri="{28A0092B-C50C-407E-A947-70E740481C1C}">
                <a14:useLocalDpi xmlns:a14="http://schemas.microsoft.com/office/drawing/2010/main" val="0"/>
              </a:ext>
            </a:extLst>
          </a:blip>
          <a:stretch>
            <a:fillRect/>
          </a:stretch>
        </p:blipFill>
        <p:spPr>
          <a:xfrm>
            <a:off x="1283758" y="1120767"/>
            <a:ext cx="5567851" cy="4368682"/>
          </a:xfrm>
          <a:prstGeom prst="rect">
            <a:avLst/>
          </a:prstGeom>
        </p:spPr>
      </p:pic>
    </p:spTree>
    <p:extLst>
      <p:ext uri="{BB962C8B-B14F-4D97-AF65-F5344CB8AC3E}">
        <p14:creationId xmlns:p14="http://schemas.microsoft.com/office/powerpoint/2010/main" val="278921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025D8-7C87-4758-AB96-9100F1EF8E08}"/>
              </a:ext>
            </a:extLst>
          </p:cNvPr>
          <p:cNvSpPr>
            <a:spLocks noGrp="1"/>
          </p:cNvSpPr>
          <p:nvPr>
            <p:ph type="title"/>
          </p:nvPr>
        </p:nvSpPr>
        <p:spPr/>
        <p:txBody>
          <a:bodyPr/>
          <a:lstStyle/>
          <a:p>
            <a:r>
              <a:rPr lang="es-ES"/>
              <a:t>NEIGHBORHOOD MAP</a:t>
            </a:r>
            <a:endParaRPr lang="es-ES" dirty="0"/>
          </a:p>
        </p:txBody>
      </p:sp>
      <p:pic>
        <p:nvPicPr>
          <p:cNvPr id="4" name="Marcador de contenido 3">
            <a:extLst>
              <a:ext uri="{FF2B5EF4-FFF2-40B4-BE49-F238E27FC236}">
                <a16:creationId xmlns:a16="http://schemas.microsoft.com/office/drawing/2014/main" id="{7A8E5A03-18F9-4462-AD59-D91C5468E728}"/>
              </a:ext>
            </a:extLst>
          </p:cNvPr>
          <p:cNvPicPr>
            <a:picLocks noGrp="1"/>
          </p:cNvPicPr>
          <p:nvPr>
            <p:ph idx="1"/>
          </p:nvPr>
        </p:nvPicPr>
        <p:blipFill>
          <a:blip r:embed="rId2"/>
          <a:stretch>
            <a:fillRect/>
          </a:stretch>
        </p:blipFill>
        <p:spPr>
          <a:xfrm>
            <a:off x="3347199" y="2557463"/>
            <a:ext cx="5497601" cy="3317875"/>
          </a:xfrm>
          <a:prstGeom prst="rect">
            <a:avLst/>
          </a:prstGeom>
        </p:spPr>
      </p:pic>
    </p:spTree>
    <p:extLst>
      <p:ext uri="{BB962C8B-B14F-4D97-AF65-F5344CB8AC3E}">
        <p14:creationId xmlns:p14="http://schemas.microsoft.com/office/powerpoint/2010/main" val="302313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1" name="Group 10">
            <a:extLst>
              <a:ext uri="{FF2B5EF4-FFF2-40B4-BE49-F238E27FC236}">
                <a16:creationId xmlns:a16="http://schemas.microsoft.com/office/drawing/2014/main" id="{17928FC6-3192-4290-BD1C-82D3B2438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2" name="Rectangle 11">
              <a:extLst>
                <a:ext uri="{FF2B5EF4-FFF2-40B4-BE49-F238E27FC236}">
                  <a16:creationId xmlns:a16="http://schemas.microsoft.com/office/drawing/2014/main" id="{2BACAF58-6CD2-434A-BB54-90E6BA771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64BE82E-8E08-44EB-8F39-8406CFA2721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4" name="Picture 13">
                <a:extLst>
                  <a:ext uri="{FF2B5EF4-FFF2-40B4-BE49-F238E27FC236}">
                    <a16:creationId xmlns:a16="http://schemas.microsoft.com/office/drawing/2014/main" id="{3F325192-FF66-412F-982B-80AE346C90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AE885689-4D94-4830-ABD0-9A9273D6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4B314D82-6F65-49EE-AD39-488F3DEC44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7" name="Picture 16">
                <a:extLst>
                  <a:ext uri="{FF2B5EF4-FFF2-40B4-BE49-F238E27FC236}">
                    <a16:creationId xmlns:a16="http://schemas.microsoft.com/office/drawing/2014/main" id="{CBDA7C29-614B-41E5-A616-52D985948F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ítulo 1">
            <a:extLst>
              <a:ext uri="{FF2B5EF4-FFF2-40B4-BE49-F238E27FC236}">
                <a16:creationId xmlns:a16="http://schemas.microsoft.com/office/drawing/2014/main" id="{EE25F1C4-6763-4C98-AF08-A77CD445B3B7}"/>
              </a:ext>
            </a:extLst>
          </p:cNvPr>
          <p:cNvSpPr>
            <a:spLocks noGrp="1"/>
          </p:cNvSpPr>
          <p:nvPr>
            <p:ph type="title"/>
          </p:nvPr>
        </p:nvSpPr>
        <p:spPr>
          <a:xfrm>
            <a:off x="1092643" y="1092200"/>
            <a:ext cx="2928751" cy="2335014"/>
          </a:xfrm>
        </p:spPr>
        <p:txBody>
          <a:bodyPr>
            <a:normAutofit/>
          </a:bodyPr>
          <a:lstStyle/>
          <a:p>
            <a:r>
              <a:rPr lang="es-ES" sz="2400" dirty="0"/>
              <a:t>TOP 10 VENUES PER NEIGHBORHOOD</a:t>
            </a:r>
          </a:p>
        </p:txBody>
      </p:sp>
      <p:sp>
        <p:nvSpPr>
          <p:cNvPr id="23" name="Content Placeholder 7">
            <a:extLst>
              <a:ext uri="{FF2B5EF4-FFF2-40B4-BE49-F238E27FC236}">
                <a16:creationId xmlns:a16="http://schemas.microsoft.com/office/drawing/2014/main" id="{FC788092-C200-4BC9-AE3E-91E701813A4D}"/>
              </a:ext>
            </a:extLst>
          </p:cNvPr>
          <p:cNvSpPr>
            <a:spLocks noGrp="1"/>
          </p:cNvSpPr>
          <p:nvPr>
            <p:ph idx="1"/>
          </p:nvPr>
        </p:nvSpPr>
        <p:spPr>
          <a:xfrm>
            <a:off x="4554194" y="1092200"/>
            <a:ext cx="6546426" cy="2183876"/>
          </a:xfrm>
        </p:spPr>
        <p:txBody>
          <a:bodyPr>
            <a:normAutofit/>
          </a:bodyPr>
          <a:lstStyle/>
          <a:p>
            <a:r>
              <a:rPr lang="en-US" dirty="0"/>
              <a:t>This will show us the path to the most popular venues.</a:t>
            </a:r>
          </a:p>
          <a:p>
            <a:r>
              <a:rPr lang="en-US" dirty="0"/>
              <a:t>The next step is to marge the data and plot a map containing the assigned K cluster per region.</a:t>
            </a:r>
          </a:p>
        </p:txBody>
      </p:sp>
      <p:pic>
        <p:nvPicPr>
          <p:cNvPr id="4" name="Marcador de contenido 3" descr="Imagen que contiene captura de pantalla, interior, computadora, llenado&#10;&#10;Descripción generada automáticamente">
            <a:extLst>
              <a:ext uri="{FF2B5EF4-FFF2-40B4-BE49-F238E27FC236}">
                <a16:creationId xmlns:a16="http://schemas.microsoft.com/office/drawing/2014/main" id="{4B4EA990-3A39-450C-8708-C6E13AEF6B40}"/>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237957" y="3429000"/>
            <a:ext cx="9397218" cy="2666476"/>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85688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D13C-AAB2-4AD5-9CE4-815BAEF0EEC8}"/>
              </a:ext>
            </a:extLst>
          </p:cNvPr>
          <p:cNvSpPr>
            <a:spLocks noGrp="1"/>
          </p:cNvSpPr>
          <p:nvPr>
            <p:ph type="title"/>
          </p:nvPr>
        </p:nvSpPr>
        <p:spPr/>
        <p:txBody>
          <a:bodyPr/>
          <a:lstStyle/>
          <a:p>
            <a:r>
              <a:rPr lang="es-ES" dirty="0"/>
              <a:t>MAP WITH K CLUSTER REGIONS</a:t>
            </a:r>
          </a:p>
        </p:txBody>
      </p:sp>
      <p:pic>
        <p:nvPicPr>
          <p:cNvPr id="4" name="Marcador de contenido 3" descr="Imagen que contiene texto, mapa&#10;&#10;Descripción generada automáticamente">
            <a:extLst>
              <a:ext uri="{FF2B5EF4-FFF2-40B4-BE49-F238E27FC236}">
                <a16:creationId xmlns:a16="http://schemas.microsoft.com/office/drawing/2014/main" id="{E6D08BCC-0C3D-4EFB-870F-444856097C0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23056" y="2557463"/>
            <a:ext cx="5545887" cy="3317875"/>
          </a:xfrm>
          <a:prstGeom prst="rect">
            <a:avLst/>
          </a:prstGeom>
        </p:spPr>
      </p:pic>
    </p:spTree>
    <p:extLst>
      <p:ext uri="{BB962C8B-B14F-4D97-AF65-F5344CB8AC3E}">
        <p14:creationId xmlns:p14="http://schemas.microsoft.com/office/powerpoint/2010/main" val="3504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E5DADFF-4F07-4DF0-9923-0F922642835D}"/>
              </a:ext>
            </a:extLst>
          </p:cNvPr>
          <p:cNvSpPr>
            <a:spLocks noGrp="1"/>
          </p:cNvSpPr>
          <p:nvPr>
            <p:ph type="title"/>
          </p:nvPr>
        </p:nvSpPr>
        <p:spPr>
          <a:xfrm>
            <a:off x="952108" y="954756"/>
            <a:ext cx="2730414" cy="4946003"/>
          </a:xfrm>
        </p:spPr>
        <p:txBody>
          <a:bodyPr>
            <a:normAutofit/>
          </a:bodyPr>
          <a:lstStyle/>
          <a:p>
            <a:r>
              <a:rPr lang="es-ES" sz="3600">
                <a:solidFill>
                  <a:srgbClr val="FFFFFF"/>
                </a:solidFill>
              </a:rPr>
              <a:t>CLUSTERS THAT ANSWERED MY QUESTION</a:t>
            </a:r>
          </a:p>
        </p:txBody>
      </p:sp>
      <p:sp>
        <p:nvSpPr>
          <p:cNvPr id="19"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BEFAF53-E411-458C-8F0C-B8A759D5B889}"/>
              </a:ext>
            </a:extLst>
          </p:cNvPr>
          <p:cNvSpPr>
            <a:spLocks noGrp="1"/>
          </p:cNvSpPr>
          <p:nvPr>
            <p:ph idx="1"/>
          </p:nvPr>
        </p:nvSpPr>
        <p:spPr>
          <a:xfrm>
            <a:off x="5140934" y="635508"/>
            <a:ext cx="6816604" cy="5752592"/>
          </a:xfrm>
        </p:spPr>
        <p:txBody>
          <a:bodyPr anchor="ctr">
            <a:normAutofit fontScale="85000" lnSpcReduction="10000"/>
          </a:bodyPr>
          <a:lstStyle/>
          <a:p>
            <a:r>
              <a:rPr lang="en-US" dirty="0"/>
              <a:t>CLUSTER 1:</a:t>
            </a:r>
            <a:endParaRPr lang="es-ES" dirty="0"/>
          </a:p>
          <a:p>
            <a:pPr marL="0" indent="0">
              <a:buNone/>
            </a:pPr>
            <a:r>
              <a:rPr lang="en-US" dirty="0"/>
              <a:t>	There’s a larger variation of countries and regions in this cluster. We can mainly find Latin American countries, occupying 5/12 rows in this cluster. The top 3 most popular venues in each region are related to the food industry, such as: ‘Spanish Restaurants’, ‘Tapas Restaurants’, and ‘Grocery Stores’.</a:t>
            </a:r>
            <a:endParaRPr lang="es-ES" dirty="0"/>
          </a:p>
          <a:p>
            <a:pPr marL="0" indent="0">
              <a:buNone/>
            </a:pPr>
            <a:r>
              <a:rPr lang="en-US" dirty="0"/>
              <a:t> </a:t>
            </a:r>
            <a:endParaRPr lang="es-ES" dirty="0"/>
          </a:p>
          <a:p>
            <a:r>
              <a:rPr lang="en-US" dirty="0"/>
              <a:t>CLUSTER 2: </a:t>
            </a:r>
            <a:endParaRPr lang="es-ES" dirty="0"/>
          </a:p>
          <a:p>
            <a:pPr marL="0" indent="0">
              <a:buNone/>
            </a:pPr>
            <a:r>
              <a:rPr lang="en-US" dirty="0"/>
              <a:t>	The country density decreases again, however, it’s not all bad new, Honduras is the only participant in this cluster, making this a very useful data set. Moreover, several of the top 10 venues in this region are related to food.</a:t>
            </a:r>
            <a:endParaRPr lang="es-ES" dirty="0"/>
          </a:p>
          <a:p>
            <a:r>
              <a:rPr lang="en-US" dirty="0"/>
              <a:t>CLUSTER 3:</a:t>
            </a:r>
            <a:endParaRPr lang="es-ES" dirty="0"/>
          </a:p>
          <a:p>
            <a:pPr marL="0" indent="0">
              <a:buNone/>
            </a:pPr>
            <a:r>
              <a:rPr lang="en-US" dirty="0"/>
              <a:t>	I found cluster 3 to be just as lucky, as Ecuador is the sole participant of this cluster. There’s a lower density of food-related venues in this region, however, </a:t>
            </a:r>
            <a:r>
              <a:rPr lang="en-US" dirty="0" err="1"/>
              <a:t>wcan</a:t>
            </a:r>
            <a:r>
              <a:rPr lang="en-US" dirty="0"/>
              <a:t> find a couple of Bars and Pubs in the data.</a:t>
            </a:r>
            <a:endParaRPr lang="es-ES" dirty="0"/>
          </a:p>
          <a:p>
            <a:endParaRPr lang="es-ES" dirty="0">
              <a:solidFill>
                <a:srgbClr val="212121"/>
              </a:solidFill>
            </a:endParaRPr>
          </a:p>
        </p:txBody>
      </p:sp>
    </p:spTree>
    <p:extLst>
      <p:ext uri="{BB962C8B-B14F-4D97-AF65-F5344CB8AC3E}">
        <p14:creationId xmlns:p14="http://schemas.microsoft.com/office/powerpoint/2010/main" val="149909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315106-A7B3-4730-9E6C-5A878C466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2" name="Rectangle 11">
              <a:extLst>
                <a:ext uri="{FF2B5EF4-FFF2-40B4-BE49-F238E27FC236}">
                  <a16:creationId xmlns:a16="http://schemas.microsoft.com/office/drawing/2014/main" id="{BD4BC59E-CB55-4DBD-9167-83683CF5C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12B0D5C-D671-4BE5-A795-F9E3F4917F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4" name="Picture 13">
                <a:extLst>
                  <a:ext uri="{FF2B5EF4-FFF2-40B4-BE49-F238E27FC236}">
                    <a16:creationId xmlns:a16="http://schemas.microsoft.com/office/drawing/2014/main" id="{9C3C9968-3015-4513-8699-20563F8826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FF20E447-AC9A-4615-B8F6-3D2192D83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0CB558-FAA8-4F42-8DE5-6E14A66A114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7" name="Picture 16">
                <a:extLst>
                  <a:ext uri="{FF2B5EF4-FFF2-40B4-BE49-F238E27FC236}">
                    <a16:creationId xmlns:a16="http://schemas.microsoft.com/office/drawing/2014/main" id="{826614F0-52FE-48FC-AA4F-AE0E9CDCE39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ítulo 1">
            <a:extLst>
              <a:ext uri="{FF2B5EF4-FFF2-40B4-BE49-F238E27FC236}">
                <a16:creationId xmlns:a16="http://schemas.microsoft.com/office/drawing/2014/main" id="{F5EF41DE-4ADE-44A8-8D5C-F8F6910F1FBB}"/>
              </a:ext>
            </a:extLst>
          </p:cNvPr>
          <p:cNvSpPr>
            <a:spLocks noGrp="1"/>
          </p:cNvSpPr>
          <p:nvPr>
            <p:ph type="title"/>
          </p:nvPr>
        </p:nvSpPr>
        <p:spPr>
          <a:xfrm>
            <a:off x="7535825" y="982132"/>
            <a:ext cx="3360772" cy="1303867"/>
          </a:xfrm>
        </p:spPr>
        <p:txBody>
          <a:bodyPr>
            <a:normAutofit/>
          </a:bodyPr>
          <a:lstStyle/>
          <a:p>
            <a:pPr>
              <a:lnSpc>
                <a:spcPct val="90000"/>
              </a:lnSpc>
            </a:pPr>
            <a:r>
              <a:rPr lang="es-ES" sz="3700"/>
              <a:t>CONCLUSION (Pt.1)</a:t>
            </a:r>
          </a:p>
        </p:txBody>
      </p:sp>
      <p:sp>
        <p:nvSpPr>
          <p:cNvPr id="19" name="Rectangle 18">
            <a:extLst>
              <a:ext uri="{FF2B5EF4-FFF2-40B4-BE49-F238E27FC236}">
                <a16:creationId xmlns:a16="http://schemas.microsoft.com/office/drawing/2014/main" id="{E336C991-AA99-423E-8FE1-5BA9C97F2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Imagen que contiene texto, mapa&#10;&#10;Descripción generada automáticamente">
            <a:extLst>
              <a:ext uri="{FF2B5EF4-FFF2-40B4-BE49-F238E27FC236}">
                <a16:creationId xmlns:a16="http://schemas.microsoft.com/office/drawing/2014/main" id="{AAE15115-FE88-468C-9B28-C67F8EAA7243}"/>
              </a:ext>
            </a:extLst>
          </p:cNvPr>
          <p:cNvPicPr>
            <a:picLocks/>
          </p:cNvPicPr>
          <p:nvPr/>
        </p:nvPicPr>
        <p:blipFill rotWithShape="1">
          <a:blip r:embed="rId5">
            <a:extLst>
              <a:ext uri="{28A0092B-C50C-407E-A947-70E740481C1C}">
                <a14:useLocalDpi xmlns:a14="http://schemas.microsoft.com/office/drawing/2010/main" val="0"/>
              </a:ext>
            </a:extLst>
          </a:blip>
          <a:srcRect l="5277" r="12304" b="3"/>
          <a:stretch/>
        </p:blipFill>
        <p:spPr>
          <a:xfrm>
            <a:off x="1412683" y="1410208"/>
            <a:ext cx="5278777" cy="3858780"/>
          </a:xfrm>
          <a:prstGeom prst="rect">
            <a:avLst/>
          </a:prstGeom>
        </p:spPr>
      </p:pic>
      <p:cxnSp>
        <p:nvCxnSpPr>
          <p:cNvPr id="21" name="Straight Connector 20">
            <a:extLst>
              <a:ext uri="{FF2B5EF4-FFF2-40B4-BE49-F238E27FC236}">
                <a16:creationId xmlns:a16="http://schemas.microsoft.com/office/drawing/2014/main" id="{D2B860ED-0E27-4D8E-B5F4-C8C3F33C7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467BA40C-447C-4E0E-A222-67F05EF5F78A}"/>
              </a:ext>
            </a:extLst>
          </p:cNvPr>
          <p:cNvSpPr>
            <a:spLocks noGrp="1"/>
          </p:cNvSpPr>
          <p:nvPr>
            <p:ph idx="1"/>
          </p:nvPr>
        </p:nvSpPr>
        <p:spPr>
          <a:xfrm>
            <a:off x="7535824" y="2556932"/>
            <a:ext cx="3360771" cy="3318936"/>
          </a:xfrm>
        </p:spPr>
        <p:txBody>
          <a:bodyPr>
            <a:normAutofit fontScale="85000" lnSpcReduction="10000"/>
          </a:bodyPr>
          <a:lstStyle/>
          <a:p>
            <a:pPr marL="0" indent="0">
              <a:buNone/>
            </a:pPr>
            <a:r>
              <a:rPr lang="en-US" dirty="0"/>
              <a:t>By clustering clusters 1, 2, and 3, we get the ultimate trio. Most of these clusters have food-related venues as their top 5. In cluster 1, we find a high density of Latin countries, occupying 5/12 rows in the data frame. To make the conclusion easier to visualize, I made a map containing the Latin counties in Clusters 1, 2, and 3:</a:t>
            </a:r>
            <a:endParaRPr lang="es-ES" dirty="0"/>
          </a:p>
          <a:p>
            <a:pPr marL="0" indent="0">
              <a:buNone/>
            </a:pPr>
            <a:endParaRPr lang="en-US" dirty="0"/>
          </a:p>
        </p:txBody>
      </p:sp>
      <p:sp>
        <p:nvSpPr>
          <p:cNvPr id="18" name="Elipse 17">
            <a:extLst>
              <a:ext uri="{FF2B5EF4-FFF2-40B4-BE49-F238E27FC236}">
                <a16:creationId xmlns:a16="http://schemas.microsoft.com/office/drawing/2014/main" id="{985FEF5F-62E7-40AF-ADB3-3BBC29733014}"/>
              </a:ext>
            </a:extLst>
          </p:cNvPr>
          <p:cNvSpPr/>
          <p:nvPr/>
        </p:nvSpPr>
        <p:spPr>
          <a:xfrm>
            <a:off x="3718092" y="1589012"/>
            <a:ext cx="1199153" cy="1083850"/>
          </a:xfrm>
          <a:prstGeom prst="ellipse">
            <a:avLst/>
          </a:prstGeom>
          <a:solidFill>
            <a:schemeClr val="dk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Tree>
    <p:extLst>
      <p:ext uri="{BB962C8B-B14F-4D97-AF65-F5344CB8AC3E}">
        <p14:creationId xmlns:p14="http://schemas.microsoft.com/office/powerpoint/2010/main" val="78636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120A006-8E9A-4E38-8F43-04C2CAFBB8BD}"/>
              </a:ext>
            </a:extLst>
          </p:cNvPr>
          <p:cNvSpPr>
            <a:spLocks noGrp="1"/>
          </p:cNvSpPr>
          <p:nvPr>
            <p:ph type="title"/>
          </p:nvPr>
        </p:nvSpPr>
        <p:spPr>
          <a:xfrm>
            <a:off x="952108" y="954756"/>
            <a:ext cx="2730414" cy="4946003"/>
          </a:xfrm>
        </p:spPr>
        <p:txBody>
          <a:bodyPr>
            <a:normAutofit/>
          </a:bodyPr>
          <a:lstStyle/>
          <a:p>
            <a:r>
              <a:rPr lang="es-ES" sz="2800">
                <a:solidFill>
                  <a:srgbClr val="FFFFFF"/>
                </a:solidFill>
              </a:rPr>
              <a:t>CONCLUSION (Pt. 2)</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A42D2CA-F40F-45E9-9223-E2EDADD6633F}"/>
              </a:ext>
            </a:extLst>
          </p:cNvPr>
          <p:cNvSpPr>
            <a:spLocks noGrp="1"/>
          </p:cNvSpPr>
          <p:nvPr>
            <p:ph idx="1"/>
          </p:nvPr>
        </p:nvSpPr>
        <p:spPr>
          <a:xfrm>
            <a:off x="5140934" y="469900"/>
            <a:ext cx="5953630" cy="5405968"/>
          </a:xfrm>
        </p:spPr>
        <p:txBody>
          <a:bodyPr anchor="ctr">
            <a:normAutofit/>
          </a:bodyPr>
          <a:lstStyle/>
          <a:p>
            <a:pPr marL="0" indent="0">
              <a:lnSpc>
                <a:spcPct val="90000"/>
              </a:lnSpc>
              <a:buNone/>
            </a:pPr>
            <a:r>
              <a:rPr lang="en-US">
                <a:solidFill>
                  <a:srgbClr val="212121"/>
                </a:solidFill>
              </a:rPr>
              <a:t>In the code, the map is interactive, and we can see how in the northern region we find foreigners from Peru, Colombia, and Brazil. Madrid’s subway system offers fast and easy connectivity between Madrid Centro and Chamartín. Considering all of these factors simultaneously, I conclude that the best location of our restaurant is in the region of Chamartín. It’s far enough from the Center, so it won’t be shadowed by other venues with higher reputation, but it’s close enough to the Center, allowing the subway system to do its magic. Moreover, because our main theme is based around Colombia, and Chamartín’s main foreign population are Colombians, this creates an added value.</a:t>
            </a:r>
            <a:endParaRPr lang="es-ES">
              <a:solidFill>
                <a:srgbClr val="212121"/>
              </a:solidFill>
            </a:endParaRPr>
          </a:p>
        </p:txBody>
      </p:sp>
    </p:spTree>
    <p:extLst>
      <p:ext uri="{BB962C8B-B14F-4D97-AF65-F5344CB8AC3E}">
        <p14:creationId xmlns:p14="http://schemas.microsoft.com/office/powerpoint/2010/main" val="33420604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otalTime>8</TotalTime>
  <Words>647</Words>
  <Application>Microsoft Office PowerPoint</Application>
  <PresentationFormat>Panorámica</PresentationFormat>
  <Paragraphs>24</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Garamond</vt:lpstr>
      <vt:lpstr>Orgánico</vt:lpstr>
      <vt:lpstr>TO LOCATE THE BEST LOCATION FOR A BUSINESS IN MADRID</vt:lpstr>
      <vt:lpstr>DATA ORIGIN</vt:lpstr>
      <vt:lpstr>FOREIGN POPULATION DATA</vt:lpstr>
      <vt:lpstr>NEIGHBORHOOD MAP</vt:lpstr>
      <vt:lpstr>TOP 10 VENUES PER NEIGHBORHOOD</vt:lpstr>
      <vt:lpstr>MAP WITH K CLUSTER REGIONS</vt:lpstr>
      <vt:lpstr>CLUSTERS THAT ANSWERED MY QUESTION</vt:lpstr>
      <vt:lpstr>CONCLUSION (Pt.1)</vt:lpstr>
      <vt:lpstr>CONCLUSION (Pt.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LOCATE THE BEST LOCATION FOR A BUSINESS IN MADRID</dc:title>
  <dc:creator>voc193@gmail.com</dc:creator>
  <cp:lastModifiedBy>voc193@gmail.com</cp:lastModifiedBy>
  <cp:revision>1</cp:revision>
  <dcterms:created xsi:type="dcterms:W3CDTF">2020-05-07T11:16:29Z</dcterms:created>
  <dcterms:modified xsi:type="dcterms:W3CDTF">2020-05-07T11:25:00Z</dcterms:modified>
</cp:coreProperties>
</file>