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72" d="100"/>
          <a:sy n="72" d="100"/>
        </p:scale>
        <p:origin x="133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2591686" y="730897"/>
            <a:ext cx="5886489" cy="40480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657521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 VIDHYA                                                                  Kingston Engineering College</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511321104110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77090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0438687-7D92-DEF2-1940-A58349E74804}"/>
              </a:ext>
            </a:extLst>
          </p:cNvPr>
          <p:cNvSpPr txBox="1"/>
          <p:nvPr/>
        </p:nvSpPr>
        <p:spPr>
          <a:xfrm>
            <a:off x="602879" y="1130368"/>
            <a:ext cx="8541121" cy="954107"/>
          </a:xfrm>
          <a:prstGeom prst="rect">
            <a:avLst/>
          </a:prstGeom>
          <a:noFill/>
        </p:spPr>
        <p:txBody>
          <a:bodyPr wrap="none" rtlCol="0">
            <a:spAutoFit/>
          </a:bodyPr>
          <a:lstStyle/>
          <a:p>
            <a:pPr algn="l"/>
            <a:r>
              <a:rPr lang="en-IN" b="0" i="0" dirty="0">
                <a:solidFill>
                  <a:srgbClr val="0D0D0D"/>
                </a:solidFill>
                <a:effectLst/>
                <a:latin typeface="Söhne"/>
              </a:rPr>
              <a:t>Database Schema Design:</a:t>
            </a:r>
          </a:p>
          <a:p>
            <a:pPr algn="l">
              <a:buFont typeface="Arial" panose="020B0604020202020204" pitchFamily="34" charset="0"/>
              <a:buChar char="•"/>
            </a:pPr>
            <a:r>
              <a:rPr lang="en-IN" b="0" i="0" dirty="0">
                <a:solidFill>
                  <a:srgbClr val="0D0D0D"/>
                </a:solidFill>
                <a:effectLst/>
                <a:latin typeface="Söhne"/>
              </a:rPr>
              <a:t>Utilize PostgreSQL for database management.</a:t>
            </a:r>
          </a:p>
          <a:p>
            <a:pPr algn="l">
              <a:buFont typeface="Arial" panose="020B0604020202020204" pitchFamily="34" charset="0"/>
              <a:buChar char="•"/>
            </a:pPr>
            <a:r>
              <a:rPr lang="en-IN" b="0" i="0" dirty="0">
                <a:solidFill>
                  <a:srgbClr val="0D0D0D"/>
                </a:solidFill>
                <a:effectLst/>
                <a:latin typeface="Söhne"/>
              </a:rPr>
              <a:t>Design database schema to store information about buses, routes, stops, schedules, bookings, and user accounts.</a:t>
            </a:r>
          </a:p>
          <a:p>
            <a:endParaRPr lang="en-IN" dirty="0"/>
          </a:p>
        </p:txBody>
      </p:sp>
      <p:sp>
        <p:nvSpPr>
          <p:cNvPr id="4" name="TextBox 3">
            <a:extLst>
              <a:ext uri="{FF2B5EF4-FFF2-40B4-BE49-F238E27FC236}">
                <a16:creationId xmlns:a16="http://schemas.microsoft.com/office/drawing/2014/main" id="{FDE8BEF6-9132-6E34-3339-A97592288FE9}"/>
              </a:ext>
            </a:extLst>
          </p:cNvPr>
          <p:cNvSpPr txBox="1"/>
          <p:nvPr/>
        </p:nvSpPr>
        <p:spPr>
          <a:xfrm>
            <a:off x="602879" y="1773757"/>
            <a:ext cx="8177137" cy="3108543"/>
          </a:xfrm>
          <a:prstGeom prst="rect">
            <a:avLst/>
          </a:prstGeom>
          <a:noFill/>
        </p:spPr>
        <p:txBody>
          <a:bodyPr wrap="square" rtlCol="0">
            <a:spAutoFit/>
          </a:bodyPr>
          <a:lstStyle/>
          <a:p>
            <a:pPr algn="l"/>
            <a:r>
              <a:rPr lang="en-US" b="0" i="0" dirty="0">
                <a:solidFill>
                  <a:srgbClr val="0D0D0D"/>
                </a:solidFill>
                <a:effectLst/>
                <a:latin typeface="Söhne"/>
              </a:rPr>
              <a:t>Backend Development:</a:t>
            </a:r>
          </a:p>
          <a:p>
            <a:pPr algn="l">
              <a:buFont typeface="Arial" panose="020B0604020202020204" pitchFamily="34" charset="0"/>
              <a:buChar char="•"/>
            </a:pPr>
            <a:r>
              <a:rPr lang="en-US" b="0" i="0" dirty="0">
                <a:solidFill>
                  <a:srgbClr val="0D0D0D"/>
                </a:solidFill>
                <a:effectLst/>
                <a:latin typeface="Söhne"/>
              </a:rPr>
              <a:t>Develop backend functionalities using Python and Django.</a:t>
            </a:r>
          </a:p>
          <a:p>
            <a:pPr algn="l">
              <a:buFont typeface="Arial" panose="020B0604020202020204" pitchFamily="34" charset="0"/>
              <a:buChar char="•"/>
            </a:pPr>
            <a:r>
              <a:rPr lang="en-US" b="0" i="0" dirty="0">
                <a:solidFill>
                  <a:srgbClr val="0D0D0D"/>
                </a:solidFill>
                <a:effectLst/>
                <a:latin typeface="Söhne"/>
              </a:rPr>
              <a:t>Implement user authentication and authorization mechanisms to secure user accounts and bookings</a:t>
            </a:r>
          </a:p>
          <a:p>
            <a:pPr algn="l"/>
            <a:r>
              <a:rPr lang="en-US" b="0" i="0" dirty="0">
                <a:solidFill>
                  <a:srgbClr val="0D0D0D"/>
                </a:solidFill>
                <a:effectLst/>
                <a:latin typeface="Söhne"/>
              </a:rPr>
              <a:t>Frontend Development:</a:t>
            </a:r>
          </a:p>
          <a:p>
            <a:pPr algn="l">
              <a:buFont typeface="Arial" panose="020B0604020202020204" pitchFamily="34" charset="0"/>
              <a:buChar char="•"/>
            </a:pPr>
            <a:r>
              <a:rPr lang="en-US" b="0" i="0" dirty="0">
                <a:solidFill>
                  <a:srgbClr val="0D0D0D"/>
                </a:solidFill>
                <a:effectLst/>
                <a:latin typeface="Söhne"/>
              </a:rPr>
              <a:t>Design user-friendly interfaces using HTML, CSS, and JavaScript.</a:t>
            </a:r>
          </a:p>
          <a:p>
            <a:pPr algn="l"/>
            <a:r>
              <a:rPr lang="en-US" b="0" i="0" dirty="0">
                <a:solidFill>
                  <a:srgbClr val="0D0D0D"/>
                </a:solidFill>
                <a:effectLst/>
                <a:latin typeface="Söhne"/>
              </a:rPr>
              <a:t>Integration and Testing:</a:t>
            </a:r>
          </a:p>
          <a:p>
            <a:pPr algn="l">
              <a:buFont typeface="Arial" panose="020B0604020202020204" pitchFamily="34" charset="0"/>
              <a:buChar char="•"/>
            </a:pPr>
            <a:r>
              <a:rPr lang="en-US" b="0" i="0" dirty="0">
                <a:solidFill>
                  <a:srgbClr val="0D0D0D"/>
                </a:solidFill>
                <a:effectLst/>
                <a:latin typeface="Söhne"/>
              </a:rPr>
              <a:t>Integrate frontend and backend components to create a cohesive web application.</a:t>
            </a:r>
          </a:p>
          <a:p>
            <a:pPr algn="l"/>
            <a:r>
              <a:rPr lang="en-US" b="0" i="0" dirty="0">
                <a:solidFill>
                  <a:srgbClr val="0D0D0D"/>
                </a:solidFill>
                <a:effectLst/>
                <a:latin typeface="Söhne"/>
              </a:rPr>
              <a:t>Deployment and Optimization:</a:t>
            </a:r>
          </a:p>
          <a:p>
            <a:pPr algn="l">
              <a:buFont typeface="Arial" panose="020B0604020202020204" pitchFamily="34" charset="0"/>
              <a:buChar char="•"/>
            </a:pPr>
            <a:r>
              <a:rPr lang="en-US" b="0" i="0" dirty="0">
                <a:solidFill>
                  <a:srgbClr val="0D0D0D"/>
                </a:solidFill>
                <a:effectLst/>
                <a:latin typeface="Söhne"/>
              </a:rPr>
              <a:t>Deploy the Bus Reservation System to a production environment, ensuring scalability and reliability.</a:t>
            </a:r>
          </a:p>
          <a:p>
            <a:pPr algn="l"/>
            <a:r>
              <a:rPr lang="en-US" b="0" i="0" dirty="0">
                <a:solidFill>
                  <a:srgbClr val="0D0D0D"/>
                </a:solidFill>
                <a:effectLst/>
                <a:latin typeface="Söhne"/>
              </a:rPr>
              <a:t>Results:</a:t>
            </a:r>
          </a:p>
          <a:p>
            <a:pPr algn="l">
              <a:buFont typeface="Arial" panose="020B0604020202020204" pitchFamily="34" charset="0"/>
              <a:buChar char="•"/>
            </a:pPr>
            <a:r>
              <a:rPr lang="en-US" b="0" i="0" dirty="0">
                <a:solidFill>
                  <a:srgbClr val="0D0D0D"/>
                </a:solidFill>
                <a:effectLst/>
                <a:latin typeface="Söhne"/>
              </a:rPr>
              <a:t>The Bus Reservation System provides users with a seamless booking experience, allowing them to search for buses, select seats, and make bookings with ease.</a:t>
            </a:r>
          </a:p>
          <a:p>
            <a:pPr algn="l">
              <a:buFont typeface="Arial" panose="020B0604020202020204" pitchFamily="34" charset="0"/>
              <a:buChar char="•"/>
            </a:pPr>
            <a:r>
              <a:rPr lang="en-US" b="0" i="0" dirty="0">
                <a:solidFill>
                  <a:srgbClr val="0D0D0D"/>
                </a:solidFill>
                <a:effectLst/>
                <a:latin typeface="Söhne"/>
              </a:rPr>
              <a:t>Passengers can track bus locations in real-time, reducing wait times and enhancing travel convenience</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754602" y="2077375"/>
            <a:ext cx="4758431" cy="2470216"/>
          </a:xfrm>
        </p:spPr>
        <p:txBody>
          <a:bodyPr/>
          <a:lstStyle/>
          <a:p>
            <a:endParaRPr lang="en-US" dirty="0"/>
          </a:p>
        </p:txBody>
      </p:sp>
      <p:pic>
        <p:nvPicPr>
          <p:cNvPr id="5" name="Picture 4">
            <a:extLst>
              <a:ext uri="{FF2B5EF4-FFF2-40B4-BE49-F238E27FC236}">
                <a16:creationId xmlns:a16="http://schemas.microsoft.com/office/drawing/2014/main" id="{47D813F8-1CAA-1B98-5F14-E46D48B0E4B6}"/>
              </a:ext>
            </a:extLst>
          </p:cNvPr>
          <p:cNvPicPr>
            <a:picLocks noChangeAspect="1"/>
          </p:cNvPicPr>
          <p:nvPr/>
        </p:nvPicPr>
        <p:blipFill>
          <a:blip r:embed="rId2"/>
          <a:stretch>
            <a:fillRect/>
          </a:stretch>
        </p:blipFill>
        <p:spPr>
          <a:xfrm>
            <a:off x="903552" y="1216241"/>
            <a:ext cx="6855532" cy="385623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6" name="Picture 5">
            <a:extLst>
              <a:ext uri="{FF2B5EF4-FFF2-40B4-BE49-F238E27FC236}">
                <a16:creationId xmlns:a16="http://schemas.microsoft.com/office/drawing/2014/main" id="{36CD8236-0A28-3964-7940-07412139C6DE}"/>
              </a:ext>
            </a:extLst>
          </p:cNvPr>
          <p:cNvPicPr>
            <a:picLocks noChangeAspect="1"/>
          </p:cNvPicPr>
          <p:nvPr/>
        </p:nvPicPr>
        <p:blipFill>
          <a:blip r:embed="rId2"/>
          <a:stretch>
            <a:fillRect/>
          </a:stretch>
        </p:blipFill>
        <p:spPr>
          <a:xfrm>
            <a:off x="186431" y="1061090"/>
            <a:ext cx="8522563" cy="379520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096DEF83-3FD1-951D-6BDA-B312F7C280C8}"/>
              </a:ext>
            </a:extLst>
          </p:cNvPr>
          <p:cNvPicPr>
            <a:picLocks noChangeAspect="1"/>
          </p:cNvPicPr>
          <p:nvPr/>
        </p:nvPicPr>
        <p:blipFill>
          <a:blip r:embed="rId2"/>
          <a:stretch>
            <a:fillRect/>
          </a:stretch>
        </p:blipFill>
        <p:spPr>
          <a:xfrm>
            <a:off x="471821" y="1057404"/>
            <a:ext cx="8043169" cy="365293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709FB8FB-B1C9-F2B5-F02D-10D13E93C587}"/>
              </a:ext>
            </a:extLst>
          </p:cNvPr>
          <p:cNvPicPr>
            <a:picLocks noChangeAspect="1"/>
          </p:cNvPicPr>
          <p:nvPr/>
        </p:nvPicPr>
        <p:blipFill>
          <a:blip r:embed="rId2"/>
          <a:stretch>
            <a:fillRect/>
          </a:stretch>
        </p:blipFill>
        <p:spPr>
          <a:xfrm>
            <a:off x="319597" y="1146146"/>
            <a:ext cx="7714694" cy="35431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37537C9B-B8F7-E387-91D6-2176CD6A35C2}"/>
              </a:ext>
            </a:extLst>
          </p:cNvPr>
          <p:cNvPicPr>
            <a:picLocks noChangeAspect="1"/>
          </p:cNvPicPr>
          <p:nvPr/>
        </p:nvPicPr>
        <p:blipFill>
          <a:blip r:embed="rId2"/>
          <a:stretch>
            <a:fillRect/>
          </a:stretch>
        </p:blipFill>
        <p:spPr>
          <a:xfrm>
            <a:off x="0" y="1109709"/>
            <a:ext cx="9144000" cy="355992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940458"/>
          </a:xfrm>
        </p:spPr>
        <p:txBody>
          <a:bodyPr/>
          <a:lstStyle/>
          <a:p>
            <a:pPr algn="l"/>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r>
              <a:rPr lang="en-US" b="0" i="0" dirty="0">
                <a:solidFill>
                  <a:srgbClr val="0D0D0D"/>
                </a:solidFill>
                <a:effectLst/>
                <a:latin typeface="Söhne"/>
              </a:rPr>
              <a:t>Mobile Application Development:</a:t>
            </a:r>
            <a:br>
              <a:rPr lang="en-US" b="0" i="0" dirty="0">
                <a:solidFill>
                  <a:srgbClr val="0D0D0D"/>
                </a:solidFill>
                <a:effectLst/>
                <a:latin typeface="Söhne"/>
              </a:rPr>
            </a:br>
            <a:r>
              <a:rPr lang="en-US" b="0" i="0" dirty="0">
                <a:solidFill>
                  <a:srgbClr val="0D0D0D"/>
                </a:solidFill>
                <a:effectLst/>
                <a:latin typeface="Söhne"/>
              </a:rPr>
              <a:t>Develop a companion mobile application for iOS and Android platforms to extend the reach of the Bus Reservation System.</a:t>
            </a:r>
            <a:br>
              <a:rPr lang="en-US" b="0" i="0" dirty="0">
                <a:solidFill>
                  <a:srgbClr val="0D0D0D"/>
                </a:solidFill>
                <a:effectLst/>
                <a:latin typeface="Söhne"/>
              </a:rPr>
            </a:br>
            <a:r>
              <a:rPr lang="en-US" b="0" i="0" dirty="0">
                <a:solidFill>
                  <a:srgbClr val="0D0D0D"/>
                </a:solidFill>
                <a:effectLst/>
                <a:latin typeface="Söhne"/>
              </a:rPr>
              <a:t>Provide users with the flexibility to book tickets, track buses, and manage bookings directly from their smartphones.</a:t>
            </a:r>
            <a:br>
              <a:rPr lang="en-US" b="0" i="0" dirty="0">
                <a:solidFill>
                  <a:srgbClr val="0D0D0D"/>
                </a:solidFill>
                <a:effectLst/>
                <a:latin typeface="Söhne"/>
              </a:rPr>
            </a:br>
            <a:endParaRPr lang="en-US" dirty="0"/>
          </a:p>
        </p:txBody>
      </p:sp>
      <p:sp>
        <p:nvSpPr>
          <p:cNvPr id="4" name="TextBox 3">
            <a:extLst>
              <a:ext uri="{FF2B5EF4-FFF2-40B4-BE49-F238E27FC236}">
                <a16:creationId xmlns:a16="http://schemas.microsoft.com/office/drawing/2014/main" id="{0725B604-14EC-D51F-FD71-C1D04100DECC}"/>
              </a:ext>
            </a:extLst>
          </p:cNvPr>
          <p:cNvSpPr txBox="1"/>
          <p:nvPr/>
        </p:nvSpPr>
        <p:spPr>
          <a:xfrm>
            <a:off x="133164" y="1660124"/>
            <a:ext cx="8167457" cy="1815882"/>
          </a:xfrm>
          <a:prstGeom prst="rect">
            <a:avLst/>
          </a:prstGeom>
          <a:noFill/>
        </p:spPr>
        <p:txBody>
          <a:bodyPr wrap="square" rtlCol="0">
            <a:spAutoFit/>
          </a:bodyPr>
          <a:lstStyle/>
          <a:p>
            <a:pPr algn="l"/>
            <a:r>
              <a:rPr lang="en-US" b="0" i="0" dirty="0">
                <a:solidFill>
                  <a:srgbClr val="0D0D0D"/>
                </a:solidFill>
                <a:effectLst/>
                <a:latin typeface="Söhne"/>
              </a:rPr>
              <a:t>Enhanced Real-time Tracking:</a:t>
            </a:r>
          </a:p>
          <a:p>
            <a:pPr algn="l">
              <a:buFont typeface="Arial" panose="020B0604020202020204" pitchFamily="34" charset="0"/>
              <a:buChar char="•"/>
            </a:pPr>
            <a:r>
              <a:rPr lang="en-US" b="0" i="0" dirty="0">
                <a:solidFill>
                  <a:srgbClr val="0D0D0D"/>
                </a:solidFill>
                <a:effectLst/>
                <a:latin typeface="Söhne"/>
              </a:rPr>
              <a:t>Integrate advanced GPS technologies such as geofencing and route optimization algorithms to improve real-time tracking accuracy.</a:t>
            </a:r>
          </a:p>
          <a:p>
            <a:pPr algn="l">
              <a:buFont typeface="Arial" panose="020B0604020202020204" pitchFamily="34" charset="0"/>
              <a:buChar char="•"/>
            </a:pPr>
            <a:r>
              <a:rPr lang="en-US" b="0" i="0" dirty="0">
                <a:solidFill>
                  <a:srgbClr val="0D0D0D"/>
                </a:solidFill>
                <a:effectLst/>
                <a:latin typeface="Söhne"/>
              </a:rPr>
              <a:t>Enable passengers to receive notifications about estimated arrival times, delays, and route changes.</a:t>
            </a:r>
          </a:p>
          <a:p>
            <a:pPr algn="l"/>
            <a:r>
              <a:rPr lang="en-US" b="0" i="0" dirty="0">
                <a:solidFill>
                  <a:srgbClr val="0D0D0D"/>
                </a:solidFill>
                <a:effectLst/>
                <a:latin typeface="Söhne"/>
              </a:rPr>
              <a:t>Personalization and Recommendation Engine:</a:t>
            </a:r>
          </a:p>
          <a:p>
            <a:pPr algn="l">
              <a:buFont typeface="Arial" panose="020B0604020202020204" pitchFamily="34" charset="0"/>
              <a:buChar char="•"/>
            </a:pPr>
            <a:r>
              <a:rPr lang="en-US" b="0" i="0" dirty="0">
                <a:solidFill>
                  <a:srgbClr val="0D0D0D"/>
                </a:solidFill>
                <a:effectLst/>
                <a:latin typeface="Söhne"/>
              </a:rPr>
              <a:t>Implement machine learning algorithms to analyze user preferences, booking history, and travel patterns.</a:t>
            </a:r>
          </a:p>
          <a:p>
            <a:pPr algn="l">
              <a:buFont typeface="Arial" panose="020B0604020202020204" pitchFamily="34" charset="0"/>
              <a:buChar char="•"/>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E81B675-89AE-7CD0-9B47-A8A266387B37}"/>
              </a:ext>
            </a:extLst>
          </p:cNvPr>
          <p:cNvSpPr txBox="1"/>
          <p:nvPr/>
        </p:nvSpPr>
        <p:spPr>
          <a:xfrm rot="10800000" flipV="1">
            <a:off x="423484" y="1398162"/>
            <a:ext cx="8582110" cy="954107"/>
          </a:xfrm>
          <a:prstGeom prst="rect">
            <a:avLst/>
          </a:prstGeom>
          <a:noFill/>
        </p:spPr>
        <p:txBody>
          <a:bodyPr wrap="square" rtlCol="0">
            <a:spAutoFit/>
          </a:bodyPr>
          <a:lstStyle/>
          <a:p>
            <a:r>
              <a:rPr lang="en-US" b="0" i="0" dirty="0">
                <a:solidFill>
                  <a:srgbClr val="0D0D0D"/>
                </a:solidFill>
                <a:effectLst/>
                <a:latin typeface="Söhne"/>
              </a:rPr>
              <a:t>The Bus Reservation System serves as a testament to the power of Python and Django in developing robust, scalable web applications tailored to the transportation industry's unique requirements. By leveraging the versatility of Python for backend development and the rapid development capabilities of Django for frontend interfaces, the system delivers an intuitive, feature-rich experience for both passengers and service providers.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80799" y="132822"/>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2C9F48BC-C986-E32B-A4EA-A295A347C59A}"/>
              </a:ext>
            </a:extLst>
          </p:cNvPr>
          <p:cNvSpPr txBox="1"/>
          <p:nvPr/>
        </p:nvSpPr>
        <p:spPr>
          <a:xfrm rot="10800000" flipV="1">
            <a:off x="732944" y="1186755"/>
            <a:ext cx="6394209" cy="1384995"/>
          </a:xfrm>
          <a:prstGeom prst="rect">
            <a:avLst/>
          </a:prstGeom>
          <a:noFill/>
        </p:spPr>
        <p:txBody>
          <a:bodyPr wrap="square" rtlCol="0">
            <a:spAutoFit/>
          </a:bodyPr>
          <a:lstStyle/>
          <a:p>
            <a:r>
              <a:rPr lang="en-US" b="0" i="0" dirty="0">
                <a:solidFill>
                  <a:srgbClr val="0D0D0D"/>
                </a:solidFill>
                <a:effectLst/>
                <a:latin typeface="Söhne"/>
              </a:rPr>
              <a:t>In today's fast-paced world, efficient transportation systems play a crucial role in ensuring smooth mobility for individuals and goods. Bus reservation systems are pivotal in managing the complexities of bus travel, offering convenience to passengers while optimizing operations for service providers. This abstract outlines the development of a robust bus reservation system leveraging the power of Python programming language and the Django web framework.</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DDB9EF1C-4EC7-5E4B-655A-3931A451F0B7}"/>
              </a:ext>
            </a:extLst>
          </p:cNvPr>
          <p:cNvSpPr txBox="1"/>
          <p:nvPr/>
        </p:nvSpPr>
        <p:spPr>
          <a:xfrm rot="10800000" flipV="1">
            <a:off x="656947" y="1188654"/>
            <a:ext cx="7286953" cy="1169551"/>
          </a:xfrm>
          <a:prstGeom prst="rect">
            <a:avLst/>
          </a:prstGeom>
          <a:noFill/>
        </p:spPr>
        <p:txBody>
          <a:bodyPr wrap="square" rtlCol="0">
            <a:spAutoFit/>
          </a:bodyPr>
          <a:lstStyle/>
          <a:p>
            <a:r>
              <a:rPr lang="en-US" b="0" i="0" dirty="0">
                <a:solidFill>
                  <a:srgbClr val="0D0D0D"/>
                </a:solidFill>
                <a:effectLst/>
                <a:latin typeface="Söhne"/>
              </a:rPr>
              <a:t>The transportation sector, specifically bus travel, faces numerous challenges in providing efficient and convenient services to passengers. Traditional booking systems often lack user-friendly interfaces, real-time information updates, and robust management capabilities. To address these challenges, there is a need for the development of a modern Bus Reservation System leveraging Python and Django technologies.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7886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93882-BDFD-9484-94CE-42E3935EF8B4}"/>
              </a:ext>
            </a:extLst>
          </p:cNvPr>
          <p:cNvSpPr txBox="1"/>
          <p:nvPr/>
        </p:nvSpPr>
        <p:spPr>
          <a:xfrm>
            <a:off x="1278385" y="1313899"/>
            <a:ext cx="6383044" cy="1169551"/>
          </a:xfrm>
          <a:prstGeom prst="rect">
            <a:avLst/>
          </a:prstGeom>
          <a:noFill/>
        </p:spPr>
        <p:txBody>
          <a:bodyPr wrap="square" rtlCol="0">
            <a:spAutoFit/>
          </a:bodyPr>
          <a:lstStyle/>
          <a:p>
            <a:r>
              <a:rPr lang="en-US" b="0" i="0" dirty="0">
                <a:solidFill>
                  <a:srgbClr val="0D0D0D"/>
                </a:solidFill>
                <a:effectLst/>
                <a:latin typeface="Söhne"/>
              </a:rPr>
              <a:t>serves as a primary mode of travel for many individuals and requires effective management to ensure a seamless experience for passengers. This project aims to develop a comprehensive Bus Reservation System using Python and Django, providing users with a modern, user-friendly platform for booking bus tickets, managing routes, and monitoring bus schedules.</a:t>
            </a:r>
            <a:endParaRPr lang="en-IN" dirty="0"/>
          </a:p>
        </p:txBody>
      </p:sp>
      <p:sp>
        <p:nvSpPr>
          <p:cNvPr id="5" name="TextBox 4">
            <a:extLst>
              <a:ext uri="{FF2B5EF4-FFF2-40B4-BE49-F238E27FC236}">
                <a16:creationId xmlns:a16="http://schemas.microsoft.com/office/drawing/2014/main" id="{39950CDC-1820-BC4B-DD39-D3E5A512A616}"/>
              </a:ext>
            </a:extLst>
          </p:cNvPr>
          <p:cNvSpPr txBox="1"/>
          <p:nvPr/>
        </p:nvSpPr>
        <p:spPr>
          <a:xfrm>
            <a:off x="1633489" y="2599275"/>
            <a:ext cx="4190261" cy="1384995"/>
          </a:xfrm>
          <a:prstGeom prst="rect">
            <a:avLst/>
          </a:prstGeom>
          <a:noFill/>
        </p:spPr>
        <p:txBody>
          <a:bodyPr wrap="square" rtlCol="0">
            <a:spAutoFit/>
          </a:bodyPr>
          <a:lstStyle/>
          <a:p>
            <a:r>
              <a:rPr lang="en-IN" b="0" i="0" dirty="0">
                <a:solidFill>
                  <a:srgbClr val="0D0D0D"/>
                </a:solidFill>
                <a:effectLst/>
                <a:latin typeface="Söhne"/>
              </a:rPr>
              <a:t>1.Design a user-friendly interface</a:t>
            </a:r>
          </a:p>
          <a:p>
            <a:r>
              <a:rPr lang="en-US" b="0" i="0" dirty="0">
                <a:solidFill>
                  <a:srgbClr val="0D0D0D"/>
                </a:solidFill>
                <a:effectLst/>
                <a:latin typeface="Söhne"/>
              </a:rPr>
              <a:t>2.Implement user authentication and authorization</a:t>
            </a:r>
          </a:p>
          <a:p>
            <a:r>
              <a:rPr lang="en-IN" b="0" i="0" dirty="0">
                <a:solidFill>
                  <a:srgbClr val="0D0D0D"/>
                </a:solidFill>
                <a:effectLst/>
                <a:latin typeface="Söhne"/>
              </a:rPr>
              <a:t>3.Integrate real-time tracking </a:t>
            </a:r>
          </a:p>
          <a:p>
            <a:r>
              <a:rPr lang="en-IN" b="0" i="0" dirty="0">
                <a:solidFill>
                  <a:srgbClr val="0D0D0D"/>
                </a:solidFill>
                <a:effectLst/>
                <a:latin typeface="Söhne"/>
              </a:rPr>
              <a:t>4.Develop robust administrative features</a:t>
            </a:r>
          </a:p>
          <a:p>
            <a:r>
              <a:rPr lang="en-IN" b="0" i="0" dirty="0">
                <a:solidFill>
                  <a:srgbClr val="0D0D0D"/>
                </a:solidFill>
                <a:effectLst/>
                <a:latin typeface="Söhne"/>
              </a:rPr>
              <a:t>5.Integrate secure payment gateways</a:t>
            </a:r>
          </a:p>
          <a:p>
            <a:r>
              <a:rPr lang="en-IN" b="0" i="0" dirty="0">
                <a:solidFill>
                  <a:srgbClr val="0D0D0D"/>
                </a:solidFill>
                <a:effectLst/>
                <a:latin typeface="Söhne"/>
              </a:rPr>
              <a:t>6.Implement reporting and analytics</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4885D5B-B64F-9C47-7701-EAB8C27DADC2}"/>
              </a:ext>
            </a:extLst>
          </p:cNvPr>
          <p:cNvSpPr txBox="1"/>
          <p:nvPr/>
        </p:nvSpPr>
        <p:spPr>
          <a:xfrm>
            <a:off x="757286" y="1221802"/>
            <a:ext cx="7629428" cy="1169551"/>
          </a:xfrm>
          <a:prstGeom prst="rect">
            <a:avLst/>
          </a:prstGeom>
          <a:noFill/>
        </p:spPr>
        <p:txBody>
          <a:bodyPr wrap="square" rtlCol="0">
            <a:spAutoFit/>
          </a:bodyPr>
          <a:lstStyle/>
          <a:p>
            <a:r>
              <a:rPr lang="en-US" b="0" i="0" dirty="0">
                <a:solidFill>
                  <a:srgbClr val="0D0D0D"/>
                </a:solidFill>
                <a:effectLst/>
                <a:latin typeface="Söhne"/>
              </a:rPr>
              <a:t>The proposed solution involves developing a Bus Reservation System using Python programming language and Django web framework. The system will address the aforementioned challenges by providing a user-friendly interface for booking tickets, real-time updates on bus schedules and availability, automated administrative tasks, secure payment integration, and robust data management capabilities.</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B0F4835-B06C-F9D7-85F3-7570BED16708}"/>
              </a:ext>
            </a:extLst>
          </p:cNvPr>
          <p:cNvSpPr txBox="1"/>
          <p:nvPr/>
        </p:nvSpPr>
        <p:spPr>
          <a:xfrm>
            <a:off x="457201" y="1029810"/>
            <a:ext cx="8136384" cy="2893100"/>
          </a:xfrm>
          <a:prstGeom prst="rect">
            <a:avLst/>
          </a:prstGeom>
          <a:noFill/>
        </p:spPr>
        <p:txBody>
          <a:bodyPr wrap="square" rtlCol="0">
            <a:spAutoFit/>
          </a:bodyPr>
          <a:lstStyle/>
          <a:p>
            <a:pPr algn="l">
              <a:buFont typeface="+mj-lt"/>
              <a:buAutoNum type="arabicPeriod"/>
            </a:pPr>
            <a:r>
              <a:rPr lang="en-US" b="0" i="0" dirty="0">
                <a:solidFill>
                  <a:srgbClr val="0D0D0D"/>
                </a:solidFill>
                <a:effectLst/>
                <a:latin typeface="Söhne"/>
              </a:rPr>
              <a:t>Design a user-friendly interface: Develop an intuitive web interface for passengers to search for buses, view schedules, select seats, and make bookings easily.</a:t>
            </a:r>
          </a:p>
          <a:p>
            <a:pPr algn="l">
              <a:buFont typeface="+mj-lt"/>
              <a:buAutoNum type="arabicPeriod"/>
            </a:pPr>
            <a:r>
              <a:rPr lang="en-US" b="0" i="0" dirty="0">
                <a:solidFill>
                  <a:srgbClr val="0D0D0D"/>
                </a:solidFill>
                <a:effectLst/>
                <a:latin typeface="Söhne"/>
              </a:rPr>
              <a:t>Implement user authentication and authorization: Enable users to register, log in securely, and manage their bookings, while ensuring data privacy and security.</a:t>
            </a:r>
          </a:p>
          <a:p>
            <a:pPr algn="l">
              <a:buFont typeface="+mj-lt"/>
              <a:buAutoNum type="arabicPeriod"/>
            </a:pPr>
            <a:r>
              <a:rPr lang="en-US" b="0" i="0" dirty="0">
                <a:solidFill>
                  <a:srgbClr val="0D0D0D"/>
                </a:solidFill>
                <a:effectLst/>
                <a:latin typeface="Söhne"/>
              </a:rPr>
              <a:t>Integrate real-time tracking: Incorporate GPS technologies to enable passengers to track bus locations in real-time, reducing wait times and enhancing travel convenience.</a:t>
            </a:r>
          </a:p>
          <a:p>
            <a:pPr algn="l">
              <a:buFont typeface="+mj-lt"/>
              <a:buAutoNum type="arabicPeriod"/>
            </a:pPr>
            <a:r>
              <a:rPr lang="en-US" b="0" i="0" dirty="0">
                <a:solidFill>
                  <a:srgbClr val="0D0D0D"/>
                </a:solidFill>
                <a:effectLst/>
                <a:latin typeface="Söhne"/>
              </a:rPr>
              <a:t>Develop robust administrative features: Implement functionalities for admins to manage bus routes, stops, schedules, and bookings efficiently through an administrative dashboard.</a:t>
            </a:r>
          </a:p>
          <a:p>
            <a:pPr algn="l">
              <a:buFont typeface="+mj-lt"/>
              <a:buAutoNum type="arabicPeriod"/>
            </a:pPr>
            <a:r>
              <a:rPr lang="en-US" b="0" i="0" dirty="0">
                <a:solidFill>
                  <a:srgbClr val="0D0D0D"/>
                </a:solidFill>
                <a:effectLst/>
                <a:latin typeface="Söhne"/>
              </a:rPr>
              <a:t>Integrate secure payment gateways: Enable passengers to complete transactions securely using multiple payment methods, ensuring a smooth booking experience.</a:t>
            </a:r>
          </a:p>
          <a:p>
            <a:pPr algn="l">
              <a:buFont typeface="+mj-lt"/>
              <a:buAutoNum type="arabicPeriod"/>
            </a:pPr>
            <a:r>
              <a:rPr lang="en-US" b="0" i="0" dirty="0">
                <a:solidFill>
                  <a:srgbClr val="0D0D0D"/>
                </a:solidFill>
                <a:effectLst/>
                <a:latin typeface="Söhne"/>
              </a:rPr>
              <a:t>Implement reporting and analytics: Develop reporting tools to generate insights into passenger preferences, booking patterns, and operational performance for informed decision-making.</a:t>
            </a:r>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716210"/>
          </a:xfrm>
          <a:prstGeom prst="rect">
            <a:avLst/>
          </a:prstGeom>
          <a:noFill/>
        </p:spPr>
        <p:txBody>
          <a:bodyPr wrap="square">
            <a:spAutoFit/>
          </a:bodyPr>
          <a:lstStyle/>
          <a:p>
            <a:pPr algn="l"/>
            <a:r>
              <a:rPr lang="en-US" b="0" i="0" dirty="0">
                <a:solidFill>
                  <a:srgbClr val="0D0D0D"/>
                </a:solidFill>
                <a:effectLst/>
                <a:latin typeface="Söhne"/>
              </a:rPr>
              <a:t>Technologies Used:</a:t>
            </a:r>
          </a:p>
          <a:p>
            <a:pPr algn="l">
              <a:buFont typeface="+mj-lt"/>
              <a:buAutoNum type="arabicPeriod"/>
            </a:pPr>
            <a:r>
              <a:rPr lang="en-US" b="0" i="0" dirty="0">
                <a:solidFill>
                  <a:srgbClr val="0D0D0D"/>
                </a:solidFill>
                <a:effectLst/>
                <a:latin typeface="Söhne"/>
              </a:rPr>
              <a:t>Python: Utilize the Python programming language for backend development, leveraging its simplicity, versatility, and extensive libraries for web application development.</a:t>
            </a:r>
          </a:p>
          <a:p>
            <a:pPr algn="l">
              <a:buFont typeface="+mj-lt"/>
              <a:buAutoNum type="arabicPeriod"/>
            </a:pPr>
            <a:r>
              <a:rPr lang="en-US" b="0" i="0" dirty="0">
                <a:solidFill>
                  <a:srgbClr val="0D0D0D"/>
                </a:solidFill>
                <a:effectLst/>
                <a:latin typeface="Söhne"/>
              </a:rPr>
              <a:t>Django: Employ the Django web framework for rapid development of the Bus Reservation System, utilizing its built-in features for user authentication, database management, and template rendering.</a:t>
            </a:r>
          </a:p>
          <a:p>
            <a:pPr algn="l">
              <a:buFont typeface="+mj-lt"/>
              <a:buAutoNum type="arabicPeriod"/>
            </a:pPr>
            <a:r>
              <a:rPr lang="en-US" b="0" i="0" dirty="0">
                <a:solidFill>
                  <a:srgbClr val="0D0D0D"/>
                </a:solidFill>
                <a:effectLst/>
                <a:latin typeface="Söhne"/>
              </a:rPr>
              <a:t>HTML/CSS/JavaScript: Develop the frontend components of the web application using HTML for structure, CSS for styling, and JavaScript for interactive elements and dynamic content.</a:t>
            </a:r>
          </a:p>
          <a:p>
            <a:pPr algn="l">
              <a:buFont typeface="+mj-lt"/>
              <a:buAutoNum type="arabicPeriod"/>
            </a:pPr>
            <a:r>
              <a:rPr lang="en-US" b="0" i="0" dirty="0">
                <a:solidFill>
                  <a:srgbClr val="0D0D0D"/>
                </a:solidFill>
                <a:effectLst/>
                <a:latin typeface="Söhne"/>
              </a:rPr>
              <a:t>PostgreSQL: Use the PostgreSQL database management system to store and manage data related to bus routes, schedules, bookings, and user accounts securely.</a:t>
            </a:r>
          </a:p>
          <a:p>
            <a:pPr algn="l">
              <a:buFont typeface="+mj-lt"/>
              <a:buAutoNum type="arabicPeriod"/>
            </a:pPr>
            <a:r>
              <a:rPr lang="en-US" b="0" i="0" dirty="0">
                <a:solidFill>
                  <a:srgbClr val="0D0D0D"/>
                </a:solidFill>
                <a:effectLst/>
                <a:latin typeface="Söhne"/>
              </a:rPr>
              <a:t>RESTful APIs: Implement RESTful APIs to facilitate communication between the frontend and backend components of the application, enabling seamless data exchange.</a:t>
            </a:r>
          </a:p>
          <a:p>
            <a:pPr algn="l">
              <a:buFont typeface="+mj-lt"/>
              <a:buAutoNum type="arabicPeriod"/>
            </a:pPr>
            <a:r>
              <a:rPr lang="en-US" b="0" i="0" dirty="0">
                <a:solidFill>
                  <a:srgbClr val="0D0D0D"/>
                </a:solidFill>
                <a:effectLst/>
                <a:latin typeface="Söhne"/>
              </a:rPr>
              <a:t>Git: Utilize version control with Git to track changes, collaborate with team members, and manage project updates efficiently.</a:t>
            </a:r>
          </a:p>
          <a:p>
            <a:pPr algn="l"/>
            <a:r>
              <a:rPr lang="en-US" b="0" i="0" dirty="0">
                <a:solidFill>
                  <a:srgbClr val="0D0D0D"/>
                </a:solidFill>
                <a:effectLst/>
                <a:latin typeface="Söhne"/>
              </a:rPr>
              <a:t>Project Timeline:</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192</TotalTime>
  <Words>1024</Words>
  <Application>Microsoft Office PowerPoint</Application>
  <PresentationFormat>On-screen Show (16:9)</PresentationFormat>
  <Paragraphs>84</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Mobile Application Development: Develop a companion mobile application for iOS and Android platforms to extend the reach of the Bus Reservation System. Provide users with the flexibility to book tickets, track buses, and manage bookings directly from their smartphones.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vidhya dhanush</cp:lastModifiedBy>
  <cp:revision>9</cp:revision>
  <dcterms:modified xsi:type="dcterms:W3CDTF">2024-04-08T06:42:45Z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