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Lilita One" charset="1" panose="02000000000000000000"/>
      <p:regular r:id="rId21"/>
    </p:embeddedFont>
    <p:embeddedFont>
      <p:font typeface="Bitter" charset="1" panose="02000000000000000000"/>
      <p:regular r:id="rId22"/>
    </p:embeddedFont>
    <p:embeddedFont>
      <p:font typeface="Bitter Bold" charset="1" panose="02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11175825" y="3527745"/>
            <a:ext cx="6626605" cy="10293616"/>
          </a:xfrm>
          <a:custGeom>
            <a:avLst/>
            <a:gdLst/>
            <a:ahLst/>
            <a:cxnLst/>
            <a:rect r="r" b="b" t="t" l="l"/>
            <a:pathLst>
              <a:path h="10293616" w="6626605">
                <a:moveTo>
                  <a:pt x="0" y="0"/>
                </a:moveTo>
                <a:lnTo>
                  <a:pt x="6626606" y="0"/>
                </a:lnTo>
                <a:lnTo>
                  <a:pt x="6626606" y="10293616"/>
                </a:lnTo>
                <a:lnTo>
                  <a:pt x="0" y="10293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350807" y="4156354"/>
            <a:ext cx="5937193" cy="6521818"/>
            <a:chOff x="0" y="0"/>
            <a:chExt cx="5803900" cy="6375400"/>
          </a:xfrm>
        </p:grpSpPr>
        <p:sp>
          <p:nvSpPr>
            <p:cNvPr name="Freeform 4" id="4"/>
            <p:cNvSpPr/>
            <p:nvPr/>
          </p:nvSpPr>
          <p:spPr>
            <a:xfrm flipH="false" flipV="false" rot="0">
              <a:off x="12700" y="12700"/>
              <a:ext cx="5778500" cy="6350000"/>
            </a:xfrm>
            <a:custGeom>
              <a:avLst/>
              <a:gdLst/>
              <a:ahLst/>
              <a:cxnLst/>
              <a:rect r="r" b="b" t="t" l="l"/>
              <a:pathLst>
                <a:path h="6350000" w="5778500">
                  <a:moveTo>
                    <a:pt x="2889250" y="0"/>
                  </a:moveTo>
                  <a:cubicBezTo>
                    <a:pt x="1258570" y="0"/>
                    <a:pt x="0" y="1144270"/>
                    <a:pt x="0" y="2917190"/>
                  </a:cubicBezTo>
                  <a:cubicBezTo>
                    <a:pt x="0" y="4175760"/>
                    <a:pt x="0" y="6350000"/>
                    <a:pt x="0" y="6350000"/>
                  </a:cubicBezTo>
                  <a:lnTo>
                    <a:pt x="2889250" y="6350000"/>
                  </a:lnTo>
                  <a:lnTo>
                    <a:pt x="5778500" y="6350000"/>
                  </a:lnTo>
                  <a:cubicBezTo>
                    <a:pt x="5778500" y="6350000"/>
                    <a:pt x="5778500" y="4175760"/>
                    <a:pt x="5778500" y="2917190"/>
                  </a:cubicBezTo>
                  <a:cubicBezTo>
                    <a:pt x="5778500" y="1144270"/>
                    <a:pt x="4519930" y="0"/>
                    <a:pt x="2889250" y="0"/>
                  </a:cubicBezTo>
                  <a:close/>
                </a:path>
              </a:pathLst>
            </a:custGeom>
            <a:blipFill>
              <a:blip r:embed="rId4"/>
              <a:stretch>
                <a:fillRect l="-30199" t="0" r="-30199" b="0"/>
              </a:stretch>
            </a:blipFill>
          </p:spPr>
        </p:sp>
        <p:sp>
          <p:nvSpPr>
            <p:cNvPr name="Freeform 5" id="5"/>
            <p:cNvSpPr/>
            <p:nvPr/>
          </p:nvSpPr>
          <p:spPr>
            <a:xfrm flipH="false" flipV="false" rot="0">
              <a:off x="0" y="0"/>
              <a:ext cx="5803900" cy="6375400"/>
            </a:xfrm>
            <a:custGeom>
              <a:avLst/>
              <a:gdLst/>
              <a:ahLst/>
              <a:cxnLst/>
              <a:rect r="r" b="b" t="t" l="l"/>
              <a:pathLst>
                <a:path h="6375400" w="5803900">
                  <a:moveTo>
                    <a:pt x="5803900" y="6375400"/>
                  </a:moveTo>
                  <a:lnTo>
                    <a:pt x="0" y="6375400"/>
                  </a:lnTo>
                  <a:lnTo>
                    <a:pt x="0" y="2929890"/>
                  </a:lnTo>
                  <a:cubicBezTo>
                    <a:pt x="0" y="2495550"/>
                    <a:pt x="74930" y="2089150"/>
                    <a:pt x="223520" y="1720850"/>
                  </a:cubicBezTo>
                  <a:cubicBezTo>
                    <a:pt x="365760" y="1367790"/>
                    <a:pt x="571500" y="1056640"/>
                    <a:pt x="836930" y="797560"/>
                  </a:cubicBezTo>
                  <a:cubicBezTo>
                    <a:pt x="1361440" y="283210"/>
                    <a:pt x="2095500" y="0"/>
                    <a:pt x="2901950" y="0"/>
                  </a:cubicBezTo>
                  <a:cubicBezTo>
                    <a:pt x="3708400" y="0"/>
                    <a:pt x="4441190" y="283210"/>
                    <a:pt x="4966970" y="797560"/>
                  </a:cubicBezTo>
                  <a:cubicBezTo>
                    <a:pt x="5232400" y="1056640"/>
                    <a:pt x="5438140" y="1367790"/>
                    <a:pt x="5580380" y="1722120"/>
                  </a:cubicBezTo>
                  <a:cubicBezTo>
                    <a:pt x="5728970" y="2090420"/>
                    <a:pt x="5803900" y="2496820"/>
                    <a:pt x="5803900" y="2931160"/>
                  </a:cubicBezTo>
                  <a:lnTo>
                    <a:pt x="5803900" y="6375400"/>
                  </a:lnTo>
                  <a:close/>
                  <a:moveTo>
                    <a:pt x="25400" y="6350000"/>
                  </a:moveTo>
                  <a:lnTo>
                    <a:pt x="5778500" y="6350000"/>
                  </a:lnTo>
                  <a:lnTo>
                    <a:pt x="5778500" y="2929890"/>
                  </a:lnTo>
                  <a:cubicBezTo>
                    <a:pt x="5778500" y="2499360"/>
                    <a:pt x="5703570" y="2095500"/>
                    <a:pt x="5557520" y="1731010"/>
                  </a:cubicBezTo>
                  <a:cubicBezTo>
                    <a:pt x="5416550" y="1380490"/>
                    <a:pt x="5212080" y="1073150"/>
                    <a:pt x="4949190" y="815340"/>
                  </a:cubicBezTo>
                  <a:cubicBezTo>
                    <a:pt x="4428490" y="306070"/>
                    <a:pt x="3700780" y="25400"/>
                    <a:pt x="2901950" y="25400"/>
                  </a:cubicBezTo>
                  <a:cubicBezTo>
                    <a:pt x="2103120" y="25400"/>
                    <a:pt x="1375410" y="306070"/>
                    <a:pt x="854710" y="815340"/>
                  </a:cubicBezTo>
                  <a:cubicBezTo>
                    <a:pt x="591820" y="1071880"/>
                    <a:pt x="387350" y="1380490"/>
                    <a:pt x="246380" y="1731010"/>
                  </a:cubicBezTo>
                  <a:cubicBezTo>
                    <a:pt x="100330" y="2095500"/>
                    <a:pt x="25400" y="2499360"/>
                    <a:pt x="25400" y="2929890"/>
                  </a:cubicBezTo>
                  <a:lnTo>
                    <a:pt x="25400" y="6350000"/>
                  </a:lnTo>
                  <a:close/>
                </a:path>
              </a:pathLst>
            </a:custGeom>
            <a:solidFill>
              <a:srgbClr val="7D9B76"/>
            </a:solidFill>
          </p:spPr>
        </p:sp>
      </p:grpSp>
      <p:sp>
        <p:nvSpPr>
          <p:cNvPr name="Freeform 6" id="6"/>
          <p:cNvSpPr/>
          <p:nvPr/>
        </p:nvSpPr>
        <p:spPr>
          <a:xfrm flipH="false" flipV="false" rot="5400000">
            <a:off x="1086374" y="4042286"/>
            <a:ext cx="4648255" cy="7220492"/>
          </a:xfrm>
          <a:custGeom>
            <a:avLst/>
            <a:gdLst/>
            <a:ahLst/>
            <a:cxnLst/>
            <a:rect r="r" b="b" t="t" l="l"/>
            <a:pathLst>
              <a:path h="7220492" w="4648255">
                <a:moveTo>
                  <a:pt x="0" y="0"/>
                </a:moveTo>
                <a:lnTo>
                  <a:pt x="4648255" y="0"/>
                </a:lnTo>
                <a:lnTo>
                  <a:pt x="4648255" y="7220492"/>
                </a:lnTo>
                <a:lnTo>
                  <a:pt x="0" y="72204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10800000">
            <a:off x="10754369" y="-9715275"/>
            <a:ext cx="7048062" cy="10948296"/>
          </a:xfrm>
          <a:custGeom>
            <a:avLst/>
            <a:gdLst/>
            <a:ahLst/>
            <a:cxnLst/>
            <a:rect r="r" b="b" t="t" l="l"/>
            <a:pathLst>
              <a:path h="10948296" w="7048062">
                <a:moveTo>
                  <a:pt x="0" y="0"/>
                </a:moveTo>
                <a:lnTo>
                  <a:pt x="7048062" y="0"/>
                </a:lnTo>
                <a:lnTo>
                  <a:pt x="7048062" y="10948296"/>
                </a:lnTo>
                <a:lnTo>
                  <a:pt x="0" y="109482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028700" y="2282223"/>
            <a:ext cx="12515248" cy="1254895"/>
          </a:xfrm>
          <a:prstGeom prst="rect">
            <a:avLst/>
          </a:prstGeom>
        </p:spPr>
        <p:txBody>
          <a:bodyPr anchor="t" rtlCol="false" tIns="0" lIns="0" bIns="0" rIns="0">
            <a:spAutoFit/>
          </a:bodyPr>
          <a:lstStyle/>
          <a:p>
            <a:pPr algn="l">
              <a:lnSpc>
                <a:spcPts val="9619"/>
              </a:lnSpc>
            </a:pPr>
            <a:r>
              <a:rPr lang="en-US" sz="8437">
                <a:solidFill>
                  <a:srgbClr val="000000"/>
                </a:solidFill>
                <a:latin typeface="Lilita One"/>
                <a:ea typeface="Lilita One"/>
                <a:cs typeface="Lilita One"/>
                <a:sym typeface="Lilita One"/>
              </a:rPr>
              <a:t>ZOMATO SALES ANALYSIS</a:t>
            </a:r>
          </a:p>
        </p:txBody>
      </p:sp>
      <p:sp>
        <p:nvSpPr>
          <p:cNvPr name="TextBox 9" id="9"/>
          <p:cNvSpPr txBox="true"/>
          <p:nvPr/>
        </p:nvSpPr>
        <p:spPr>
          <a:xfrm rot="0">
            <a:off x="1028700" y="4217401"/>
            <a:ext cx="7416257" cy="634836"/>
          </a:xfrm>
          <a:prstGeom prst="rect">
            <a:avLst/>
          </a:prstGeom>
        </p:spPr>
        <p:txBody>
          <a:bodyPr anchor="t" rtlCol="false" tIns="0" lIns="0" bIns="0" rIns="0">
            <a:spAutoFit/>
          </a:bodyPr>
          <a:lstStyle/>
          <a:p>
            <a:pPr algn="l">
              <a:lnSpc>
                <a:spcPts val="5244"/>
              </a:lnSpc>
            </a:pPr>
            <a:r>
              <a:rPr lang="en-US" sz="3473" spc="222">
                <a:solidFill>
                  <a:srgbClr val="000000"/>
                </a:solidFill>
                <a:latin typeface="Lilita One"/>
                <a:ea typeface="Lilita One"/>
                <a:cs typeface="Lilita One"/>
                <a:sym typeface="Lilita One"/>
              </a:rPr>
              <a:t>NAME: MR.VIKASH SHARMA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7767"/>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3599364"/>
            <a:ext cx="6545910" cy="6219901"/>
          </a:xfrm>
          <a:custGeom>
            <a:avLst/>
            <a:gdLst/>
            <a:ahLst/>
            <a:cxnLst/>
            <a:rect r="r" b="b" t="t" l="l"/>
            <a:pathLst>
              <a:path h="6219901" w="6545910">
                <a:moveTo>
                  <a:pt x="0" y="0"/>
                </a:moveTo>
                <a:lnTo>
                  <a:pt x="6545910" y="0"/>
                </a:lnTo>
                <a:lnTo>
                  <a:pt x="6545910" y="6219901"/>
                </a:lnTo>
                <a:lnTo>
                  <a:pt x="0" y="6219901"/>
                </a:lnTo>
                <a:lnTo>
                  <a:pt x="0" y="0"/>
                </a:lnTo>
                <a:close/>
              </a:path>
            </a:pathLst>
          </a:custGeom>
          <a:blipFill>
            <a:blip r:embed="rId2"/>
            <a:stretch>
              <a:fillRect l="0" t="0" r="0" b="0"/>
            </a:stretch>
          </a:blipFill>
        </p:spPr>
      </p:sp>
      <p:sp>
        <p:nvSpPr>
          <p:cNvPr name="TextBox 3" id="3"/>
          <p:cNvSpPr txBox="true"/>
          <p:nvPr/>
        </p:nvSpPr>
        <p:spPr>
          <a:xfrm rot="0">
            <a:off x="0" y="-66675"/>
            <a:ext cx="18288000" cy="3666039"/>
          </a:xfrm>
          <a:prstGeom prst="rect">
            <a:avLst/>
          </a:prstGeom>
        </p:spPr>
        <p:txBody>
          <a:bodyPr anchor="t" rtlCol="false" tIns="0" lIns="0" bIns="0" rIns="0">
            <a:spAutoFit/>
          </a:bodyPr>
          <a:lstStyle/>
          <a:p>
            <a:pPr algn="just" marL="747452" indent="-373726" lvl="1">
              <a:lnSpc>
                <a:spcPts val="4846"/>
              </a:lnSpc>
              <a:buFont typeface="Arial"/>
              <a:buChar char="•"/>
            </a:pPr>
            <a:r>
              <a:rPr lang="en-US" sz="3462">
                <a:solidFill>
                  <a:srgbClr val="000000"/>
                </a:solidFill>
                <a:latin typeface="Bitter"/>
                <a:ea typeface="Bitter"/>
                <a:cs typeface="Bitter"/>
                <a:sym typeface="Bitter"/>
              </a:rPr>
              <a:t>: Market Expansion Opportunities</a:t>
            </a:r>
          </a:p>
          <a:p>
            <a:pPr algn="just">
              <a:lnSpc>
                <a:spcPts val="4846"/>
              </a:lnSpc>
            </a:pPr>
            <a:r>
              <a:rPr lang="en-US" sz="3462">
                <a:solidFill>
                  <a:srgbClr val="000000"/>
                </a:solidFill>
                <a:latin typeface="Bitter"/>
                <a:ea typeface="Bitter"/>
                <a:cs typeface="Bitter"/>
                <a:sym typeface="Bitter"/>
              </a:rPr>
              <a:t>Content: </a:t>
            </a:r>
          </a:p>
          <a:p>
            <a:pPr algn="just" marL="747452" indent="-373726" lvl="1">
              <a:lnSpc>
                <a:spcPts val="4846"/>
              </a:lnSpc>
              <a:buFont typeface="Arial"/>
              <a:buChar char="•"/>
            </a:pPr>
            <a:r>
              <a:rPr lang="en-US" sz="3462">
                <a:solidFill>
                  <a:srgbClr val="000000"/>
                </a:solidFill>
                <a:latin typeface="Bitter"/>
                <a:ea typeface="Bitter"/>
                <a:cs typeface="Bitter"/>
                <a:sym typeface="Bitter"/>
              </a:rPr>
              <a:t>Insight: Emerging markets (e.g., Jakarta, São Paulo) have low restaurant presence.</a:t>
            </a:r>
          </a:p>
          <a:p>
            <a:pPr algn="just" marL="747452" indent="-373726" lvl="1">
              <a:lnSpc>
                <a:spcPts val="4846"/>
              </a:lnSpc>
              <a:buFont typeface="Arial"/>
              <a:buChar char="•"/>
            </a:pPr>
            <a:r>
              <a:rPr lang="en-US" sz="3462">
                <a:solidFill>
                  <a:srgbClr val="000000"/>
                </a:solidFill>
                <a:latin typeface="Bitter"/>
                <a:ea typeface="Bitter"/>
                <a:cs typeface="Bitter"/>
                <a:sym typeface="Bitter"/>
              </a:rPr>
              <a:t>Rationale: Low competition and growing urban demand make these markets attractive.</a:t>
            </a:r>
          </a:p>
          <a:p>
            <a:pPr algn="just" marL="747452" indent="-373726" lvl="1">
              <a:lnSpc>
                <a:spcPts val="4846"/>
              </a:lnSpc>
              <a:buFont typeface="Arial"/>
              <a:buChar char="•"/>
            </a:pPr>
            <a:r>
              <a:rPr lang="en-US" sz="3462">
                <a:solidFill>
                  <a:srgbClr val="000000"/>
                </a:solidFill>
                <a:latin typeface="Bitter"/>
                <a:ea typeface="Bitter"/>
                <a:cs typeface="Bitter"/>
                <a:sym typeface="Bitter"/>
              </a:rPr>
              <a:t>Recommendation: Partner with local chains to accelerate growth.</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7767"/>
        </a:solidFill>
      </p:bgPr>
    </p:bg>
    <p:spTree>
      <p:nvGrpSpPr>
        <p:cNvPr id="1" name=""/>
        <p:cNvGrpSpPr/>
        <p:nvPr/>
      </p:nvGrpSpPr>
      <p:grpSpPr>
        <a:xfrm>
          <a:off x="0" y="0"/>
          <a:ext cx="0" cy="0"/>
          <a:chOff x="0" y="0"/>
          <a:chExt cx="0" cy="0"/>
        </a:xfrm>
      </p:grpSpPr>
      <p:sp>
        <p:nvSpPr>
          <p:cNvPr name="Freeform 2" id="2"/>
          <p:cNvSpPr/>
          <p:nvPr/>
        </p:nvSpPr>
        <p:spPr>
          <a:xfrm flipH="false" flipV="false" rot="0">
            <a:off x="4848911" y="4069209"/>
            <a:ext cx="8590179" cy="5852059"/>
          </a:xfrm>
          <a:custGeom>
            <a:avLst/>
            <a:gdLst/>
            <a:ahLst/>
            <a:cxnLst/>
            <a:rect r="r" b="b" t="t" l="l"/>
            <a:pathLst>
              <a:path h="5852059" w="8590179">
                <a:moveTo>
                  <a:pt x="0" y="0"/>
                </a:moveTo>
                <a:lnTo>
                  <a:pt x="8590178" y="0"/>
                </a:lnTo>
                <a:lnTo>
                  <a:pt x="8590178" y="5852059"/>
                </a:lnTo>
                <a:lnTo>
                  <a:pt x="0" y="5852059"/>
                </a:lnTo>
                <a:lnTo>
                  <a:pt x="0" y="0"/>
                </a:lnTo>
                <a:close/>
              </a:path>
            </a:pathLst>
          </a:custGeom>
          <a:blipFill>
            <a:blip r:embed="rId2"/>
            <a:stretch>
              <a:fillRect l="0" t="0" r="0" b="0"/>
            </a:stretch>
          </a:blipFill>
        </p:spPr>
      </p:sp>
      <p:sp>
        <p:nvSpPr>
          <p:cNvPr name="TextBox 3" id="3"/>
          <p:cNvSpPr txBox="true"/>
          <p:nvPr/>
        </p:nvSpPr>
        <p:spPr>
          <a:xfrm rot="0">
            <a:off x="0" y="-59690"/>
            <a:ext cx="18288000" cy="2854992"/>
          </a:xfrm>
          <a:prstGeom prst="rect">
            <a:avLst/>
          </a:prstGeom>
        </p:spPr>
        <p:txBody>
          <a:bodyPr anchor="t" rtlCol="false" tIns="0" lIns="0" bIns="0" rIns="0">
            <a:spAutoFit/>
          </a:bodyPr>
          <a:lstStyle/>
          <a:p>
            <a:pPr algn="ctr">
              <a:lnSpc>
                <a:spcPts val="4527"/>
              </a:lnSpc>
              <a:spcBef>
                <a:spcPct val="0"/>
              </a:spcBef>
            </a:pPr>
            <a:r>
              <a:rPr lang="en-US" sz="3234">
                <a:solidFill>
                  <a:srgbClr val="000000"/>
                </a:solidFill>
                <a:latin typeface="Bitter"/>
                <a:ea typeface="Bitter"/>
                <a:cs typeface="Bitter"/>
                <a:sym typeface="Bitter"/>
              </a:rPr>
              <a:t>: Pricing Strategy Insights</a:t>
            </a:r>
          </a:p>
          <a:p>
            <a:pPr algn="ctr">
              <a:lnSpc>
                <a:spcPts val="4527"/>
              </a:lnSpc>
              <a:spcBef>
                <a:spcPct val="0"/>
              </a:spcBef>
            </a:pPr>
            <a:r>
              <a:rPr lang="en-US" sz="3234">
                <a:solidFill>
                  <a:srgbClr val="000000"/>
                </a:solidFill>
                <a:latin typeface="Bitter"/>
                <a:ea typeface="Bitter"/>
                <a:cs typeface="Bitter"/>
                <a:sym typeface="Bitter"/>
              </a:rPr>
              <a:t>Content: </a:t>
            </a:r>
          </a:p>
          <a:p>
            <a:pPr algn="ctr">
              <a:lnSpc>
                <a:spcPts val="4527"/>
              </a:lnSpc>
              <a:spcBef>
                <a:spcPct val="0"/>
              </a:spcBef>
            </a:pPr>
            <a:r>
              <a:rPr lang="en-US" sz="3234">
                <a:solidFill>
                  <a:srgbClr val="000000"/>
                </a:solidFill>
                <a:latin typeface="Bitter"/>
                <a:ea typeface="Bitter"/>
                <a:cs typeface="Bitter"/>
                <a:sym typeface="Bitter"/>
              </a:rPr>
              <a:t>Insight: Most restaurants are in the low-cost bracket (₹100–₹400 for two).</a:t>
            </a:r>
          </a:p>
          <a:p>
            <a:pPr algn="ctr">
              <a:lnSpc>
                <a:spcPts val="4527"/>
              </a:lnSpc>
              <a:spcBef>
                <a:spcPct val="0"/>
              </a:spcBef>
            </a:pPr>
            <a:r>
              <a:rPr lang="en-US" sz="3234">
                <a:solidFill>
                  <a:srgbClr val="000000"/>
                </a:solidFill>
                <a:latin typeface="Bitter"/>
                <a:ea typeface="Bitter"/>
                <a:cs typeface="Bitter"/>
                <a:sym typeface="Bitter"/>
              </a:rPr>
              <a:t>Rationale: Affordable pricing drives volume but limits margins in urban areas.</a:t>
            </a:r>
          </a:p>
          <a:p>
            <a:pPr algn="ctr">
              <a:lnSpc>
                <a:spcPts val="4527"/>
              </a:lnSpc>
              <a:spcBef>
                <a:spcPct val="0"/>
              </a:spcBef>
            </a:pPr>
            <a:r>
              <a:rPr lang="en-US" sz="3234">
                <a:solidFill>
                  <a:srgbClr val="000000"/>
                </a:solidFill>
                <a:latin typeface="Bitter"/>
                <a:ea typeface="Bitter"/>
                <a:cs typeface="Bitter"/>
                <a:sym typeface="Bitter"/>
              </a:rPr>
              <a:t>Recommendation: Introduce premium offerings in Tier-1 cities.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7767"/>
        </a:solidFill>
      </p:bgPr>
    </p:bg>
    <p:spTree>
      <p:nvGrpSpPr>
        <p:cNvPr id="1" name=""/>
        <p:cNvGrpSpPr/>
        <p:nvPr/>
      </p:nvGrpSpPr>
      <p:grpSpPr>
        <a:xfrm>
          <a:off x="0" y="0"/>
          <a:ext cx="0" cy="0"/>
          <a:chOff x="0" y="0"/>
          <a:chExt cx="0" cy="0"/>
        </a:xfrm>
      </p:grpSpPr>
      <p:sp>
        <p:nvSpPr>
          <p:cNvPr name="Freeform 2" id="2"/>
          <p:cNvSpPr/>
          <p:nvPr/>
        </p:nvSpPr>
        <p:spPr>
          <a:xfrm flipH="false" flipV="false" rot="0">
            <a:off x="5229115" y="3812532"/>
            <a:ext cx="7829770" cy="5926061"/>
          </a:xfrm>
          <a:custGeom>
            <a:avLst/>
            <a:gdLst/>
            <a:ahLst/>
            <a:cxnLst/>
            <a:rect r="r" b="b" t="t" l="l"/>
            <a:pathLst>
              <a:path h="5926061" w="7829770">
                <a:moveTo>
                  <a:pt x="0" y="0"/>
                </a:moveTo>
                <a:lnTo>
                  <a:pt x="7829770" y="0"/>
                </a:lnTo>
                <a:lnTo>
                  <a:pt x="7829770" y="5926061"/>
                </a:lnTo>
                <a:lnTo>
                  <a:pt x="0" y="5926061"/>
                </a:lnTo>
                <a:lnTo>
                  <a:pt x="0" y="0"/>
                </a:lnTo>
                <a:close/>
              </a:path>
            </a:pathLst>
          </a:custGeom>
          <a:blipFill>
            <a:blip r:embed="rId2"/>
            <a:stretch>
              <a:fillRect l="0" t="0" r="0" b="0"/>
            </a:stretch>
          </a:blipFill>
        </p:spPr>
      </p:sp>
      <p:sp>
        <p:nvSpPr>
          <p:cNvPr name="TextBox 3" id="3"/>
          <p:cNvSpPr txBox="true"/>
          <p:nvPr/>
        </p:nvSpPr>
        <p:spPr>
          <a:xfrm rot="0">
            <a:off x="0" y="45085"/>
            <a:ext cx="18288000" cy="2918945"/>
          </a:xfrm>
          <a:prstGeom prst="rect">
            <a:avLst/>
          </a:prstGeom>
        </p:spPr>
        <p:txBody>
          <a:bodyPr anchor="t" rtlCol="false" tIns="0" lIns="0" bIns="0" rIns="0">
            <a:spAutoFit/>
          </a:bodyPr>
          <a:lstStyle/>
          <a:p>
            <a:pPr algn="ctr">
              <a:lnSpc>
                <a:spcPts val="4616"/>
              </a:lnSpc>
              <a:spcBef>
                <a:spcPct val="0"/>
              </a:spcBef>
            </a:pPr>
            <a:r>
              <a:rPr lang="en-US" sz="3297">
                <a:solidFill>
                  <a:srgbClr val="000000"/>
                </a:solidFill>
                <a:latin typeface="Bitter"/>
                <a:ea typeface="Bitter"/>
                <a:cs typeface="Bitter"/>
                <a:sym typeface="Bitter"/>
              </a:rPr>
              <a:t>: Consumer Behavior Trends</a:t>
            </a:r>
          </a:p>
          <a:p>
            <a:pPr algn="ctr">
              <a:lnSpc>
                <a:spcPts val="4616"/>
              </a:lnSpc>
              <a:spcBef>
                <a:spcPct val="0"/>
              </a:spcBef>
            </a:pPr>
            <a:r>
              <a:rPr lang="en-US" sz="3297">
                <a:solidFill>
                  <a:srgbClr val="000000"/>
                </a:solidFill>
                <a:latin typeface="Bitter"/>
                <a:ea typeface="Bitter"/>
                <a:cs typeface="Bitter"/>
                <a:sym typeface="Bitter"/>
              </a:rPr>
              <a:t>Content: </a:t>
            </a:r>
          </a:p>
          <a:p>
            <a:pPr algn="ctr">
              <a:lnSpc>
                <a:spcPts val="4616"/>
              </a:lnSpc>
              <a:spcBef>
                <a:spcPct val="0"/>
              </a:spcBef>
            </a:pPr>
            <a:r>
              <a:rPr lang="en-US" sz="3297">
                <a:solidFill>
                  <a:srgbClr val="000000"/>
                </a:solidFill>
                <a:latin typeface="Bitter"/>
                <a:ea typeface="Bitter"/>
                <a:cs typeface="Bitter"/>
                <a:sym typeface="Bitter"/>
              </a:rPr>
              <a:t>Insight: Ratings and votes misalign, suggesting inconsistent engagement.</a:t>
            </a:r>
          </a:p>
          <a:p>
            <a:pPr algn="ctr">
              <a:lnSpc>
                <a:spcPts val="4616"/>
              </a:lnSpc>
              <a:spcBef>
                <a:spcPct val="0"/>
              </a:spcBef>
            </a:pPr>
            <a:r>
              <a:rPr lang="en-US" sz="3297">
                <a:solidFill>
                  <a:srgbClr val="000000"/>
                </a:solidFill>
                <a:latin typeface="Bitter"/>
                <a:ea typeface="Bitter"/>
                <a:cs typeface="Bitter"/>
                <a:sym typeface="Bitter"/>
              </a:rPr>
              <a:t>Rationale: Customers may not trust low-rated restaurants, impacting retention.</a:t>
            </a:r>
          </a:p>
          <a:p>
            <a:pPr algn="ctr">
              <a:lnSpc>
                <a:spcPts val="4616"/>
              </a:lnSpc>
              <a:spcBef>
                <a:spcPct val="0"/>
              </a:spcBef>
            </a:pPr>
            <a:r>
              <a:rPr lang="en-US" sz="3297">
                <a:solidFill>
                  <a:srgbClr val="000000"/>
                </a:solidFill>
                <a:latin typeface="Bitter"/>
                <a:ea typeface="Bitter"/>
                <a:cs typeface="Bitter"/>
                <a:sym typeface="Bitter"/>
              </a:rPr>
              <a:t>Recommendation: Launch loyalty programs and targeted campaigns.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7767"/>
        </a:solidFill>
      </p:bgPr>
    </p:bg>
    <p:spTree>
      <p:nvGrpSpPr>
        <p:cNvPr id="1" name=""/>
        <p:cNvGrpSpPr/>
        <p:nvPr/>
      </p:nvGrpSpPr>
      <p:grpSpPr>
        <a:xfrm>
          <a:off x="0" y="0"/>
          <a:ext cx="0" cy="0"/>
          <a:chOff x="0" y="0"/>
          <a:chExt cx="0" cy="0"/>
        </a:xfrm>
      </p:grpSpPr>
      <p:sp>
        <p:nvSpPr>
          <p:cNvPr name="Freeform 2" id="2"/>
          <p:cNvSpPr/>
          <p:nvPr/>
        </p:nvSpPr>
        <p:spPr>
          <a:xfrm flipH="false" flipV="false" rot="0">
            <a:off x="0" y="1748084"/>
            <a:ext cx="18288000" cy="6016155"/>
          </a:xfrm>
          <a:custGeom>
            <a:avLst/>
            <a:gdLst/>
            <a:ahLst/>
            <a:cxnLst/>
            <a:rect r="r" b="b" t="t" l="l"/>
            <a:pathLst>
              <a:path h="6016155" w="18288000">
                <a:moveTo>
                  <a:pt x="0" y="0"/>
                </a:moveTo>
                <a:lnTo>
                  <a:pt x="18288000" y="0"/>
                </a:lnTo>
                <a:lnTo>
                  <a:pt x="18288000" y="6016154"/>
                </a:lnTo>
                <a:lnTo>
                  <a:pt x="0" y="6016154"/>
                </a:lnTo>
                <a:lnTo>
                  <a:pt x="0" y="0"/>
                </a:lnTo>
                <a:close/>
              </a:path>
            </a:pathLst>
          </a:custGeom>
          <a:blipFill>
            <a:blip r:embed="rId2"/>
            <a:stretch>
              <a:fillRect l="-243" t="0" r="-243" b="0"/>
            </a:stretch>
          </a:blipFill>
        </p:spPr>
      </p:sp>
      <p:sp>
        <p:nvSpPr>
          <p:cNvPr name="TextBox 3" id="3"/>
          <p:cNvSpPr txBox="true"/>
          <p:nvPr/>
        </p:nvSpPr>
        <p:spPr>
          <a:xfrm rot="0">
            <a:off x="5366690" y="264160"/>
            <a:ext cx="5748933" cy="764540"/>
          </a:xfrm>
          <a:prstGeom prst="rect">
            <a:avLst/>
          </a:prstGeom>
        </p:spPr>
        <p:txBody>
          <a:bodyPr anchor="t" rtlCol="false" tIns="0" lIns="0" bIns="0" rIns="0">
            <a:spAutoFit/>
          </a:bodyPr>
          <a:lstStyle/>
          <a:p>
            <a:pPr algn="ctr">
              <a:lnSpc>
                <a:spcPts val="6159"/>
              </a:lnSpc>
              <a:spcBef>
                <a:spcPct val="0"/>
              </a:spcBef>
            </a:pPr>
            <a:r>
              <a:rPr lang="en-US" sz="4399">
                <a:solidFill>
                  <a:srgbClr val="000000"/>
                </a:solidFill>
                <a:latin typeface="Bitter"/>
                <a:ea typeface="Bitter"/>
                <a:cs typeface="Bitter"/>
                <a:sym typeface="Bitter"/>
              </a:rPr>
              <a:t>Dashboard Overview:</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7767"/>
        </a:solidFill>
      </p:bgPr>
    </p:bg>
    <p:spTree>
      <p:nvGrpSpPr>
        <p:cNvPr id="1" name=""/>
        <p:cNvGrpSpPr/>
        <p:nvPr/>
      </p:nvGrpSpPr>
      <p:grpSpPr>
        <a:xfrm>
          <a:off x="0" y="0"/>
          <a:ext cx="0" cy="0"/>
          <a:chOff x="0" y="0"/>
          <a:chExt cx="0" cy="0"/>
        </a:xfrm>
      </p:grpSpPr>
      <p:sp>
        <p:nvSpPr>
          <p:cNvPr name="TextBox 2" id="2"/>
          <p:cNvSpPr txBox="true"/>
          <p:nvPr/>
        </p:nvSpPr>
        <p:spPr>
          <a:xfrm rot="0">
            <a:off x="1028700" y="2760980"/>
            <a:ext cx="16230600" cy="4669790"/>
          </a:xfrm>
          <a:prstGeom prst="rect">
            <a:avLst/>
          </a:prstGeom>
        </p:spPr>
        <p:txBody>
          <a:bodyPr anchor="t" rtlCol="false" tIns="0" lIns="0" bIns="0" rIns="0">
            <a:spAutoFit/>
          </a:bodyPr>
          <a:lstStyle/>
          <a:p>
            <a:pPr algn="ctr">
              <a:lnSpc>
                <a:spcPts val="6159"/>
              </a:lnSpc>
              <a:spcBef>
                <a:spcPct val="0"/>
              </a:spcBef>
            </a:pPr>
            <a:r>
              <a:rPr lang="en-US" sz="4399">
                <a:solidFill>
                  <a:srgbClr val="000000"/>
                </a:solidFill>
                <a:latin typeface="Bitter"/>
                <a:ea typeface="Bitter"/>
                <a:cs typeface="Bitter"/>
                <a:sym typeface="Bitter"/>
              </a:rPr>
              <a:t>Conclusion</a:t>
            </a:r>
          </a:p>
          <a:p>
            <a:pPr algn="ctr">
              <a:lnSpc>
                <a:spcPts val="6159"/>
              </a:lnSpc>
              <a:spcBef>
                <a:spcPct val="0"/>
              </a:spcBef>
            </a:pPr>
            <a:r>
              <a:rPr lang="en-US" sz="4399">
                <a:solidFill>
                  <a:srgbClr val="000000"/>
                </a:solidFill>
                <a:latin typeface="Bitter"/>
                <a:ea typeface="Bitter"/>
                <a:cs typeface="Bitter"/>
                <a:sym typeface="Bitter"/>
              </a:rPr>
              <a:t>The Zomato sales analysis highlights robust performance and clear avenues for future growth. By focusing on strategic expansion, partnerships, and continuous app improvement, Zomato can further solidify its market position and enhance user satisfaction.</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7767"/>
        </a:solidFill>
      </p:bgPr>
    </p:bg>
    <p:spTree>
      <p:nvGrpSpPr>
        <p:cNvPr id="1" name=""/>
        <p:cNvGrpSpPr/>
        <p:nvPr/>
      </p:nvGrpSpPr>
      <p:grpSpPr>
        <a:xfrm>
          <a:off x="0" y="0"/>
          <a:ext cx="0" cy="0"/>
          <a:chOff x="0" y="0"/>
          <a:chExt cx="0" cy="0"/>
        </a:xfrm>
      </p:grpSpPr>
      <p:sp>
        <p:nvSpPr>
          <p:cNvPr name="TextBox 2" id="2"/>
          <p:cNvSpPr txBox="true"/>
          <p:nvPr/>
        </p:nvSpPr>
        <p:spPr>
          <a:xfrm rot="0">
            <a:off x="0" y="1589405"/>
            <a:ext cx="18288000" cy="7012940"/>
          </a:xfrm>
          <a:prstGeom prst="rect">
            <a:avLst/>
          </a:prstGeom>
        </p:spPr>
        <p:txBody>
          <a:bodyPr anchor="t" rtlCol="false" tIns="0" lIns="0" bIns="0" rIns="0">
            <a:spAutoFit/>
          </a:bodyPr>
          <a:lstStyle/>
          <a:p>
            <a:pPr algn="ctr" marL="949959" indent="-474979" lvl="1">
              <a:lnSpc>
                <a:spcPts val="6159"/>
              </a:lnSpc>
              <a:buFont typeface="Arial"/>
              <a:buChar char="•"/>
            </a:pPr>
            <a:r>
              <a:rPr lang="en-US" sz="4399">
                <a:solidFill>
                  <a:srgbClr val="000000"/>
                </a:solidFill>
                <a:latin typeface="Bitter"/>
                <a:ea typeface="Bitter"/>
                <a:cs typeface="Bitter"/>
                <a:sym typeface="Bitter"/>
              </a:rPr>
              <a:t>References</a:t>
            </a:r>
          </a:p>
          <a:p>
            <a:pPr algn="ctr" marL="949959" indent="-474979" lvl="1">
              <a:lnSpc>
                <a:spcPts val="6159"/>
              </a:lnSpc>
              <a:buFont typeface="Arial"/>
              <a:buChar char="•"/>
            </a:pPr>
            <a:r>
              <a:rPr lang="en-US" sz="4399">
                <a:solidFill>
                  <a:srgbClr val="000000"/>
                </a:solidFill>
                <a:latin typeface="Bitter"/>
                <a:ea typeface="Bitter"/>
                <a:cs typeface="Bitter"/>
                <a:sym typeface="Bitter"/>
              </a:rPr>
              <a:t>Canva Cookie Policy: https://www.canva.com/policies/cookies-policy/</a:t>
            </a:r>
          </a:p>
          <a:p>
            <a:pPr algn="ctr" marL="949959" indent="-474979" lvl="1">
              <a:lnSpc>
                <a:spcPts val="6159"/>
              </a:lnSpc>
              <a:buFont typeface="Arial"/>
              <a:buChar char="•"/>
            </a:pPr>
            <a:r>
              <a:rPr lang="en-US" sz="4399">
                <a:solidFill>
                  <a:srgbClr val="000000"/>
                </a:solidFill>
                <a:latin typeface="Bitter"/>
                <a:ea typeface="Bitter"/>
                <a:cs typeface="Bitter"/>
                <a:sym typeface="Bitter"/>
              </a:rPr>
              <a:t>Presentation Design Source: https://www.canva.com/design/DAGttHHwTd4/tzrRyJuoMzJgMMDf9YMMwA/edit#</a:t>
            </a:r>
          </a:p>
          <a:p>
            <a:pPr algn="ctr" marL="949959" indent="-474979" lvl="1">
              <a:lnSpc>
                <a:spcPts val="6159"/>
              </a:lnSpc>
              <a:buFont typeface="Arial"/>
              <a:buChar char="•"/>
            </a:pPr>
            <a:r>
              <a:rPr lang="en-US" sz="4399">
                <a:solidFill>
                  <a:srgbClr val="000000"/>
                </a:solidFill>
                <a:latin typeface="Bitter"/>
                <a:ea typeface="Bitter"/>
                <a:cs typeface="Bitter"/>
                <a:sym typeface="Bitter"/>
              </a:rPr>
              <a:t>Internal Zomato Sales Data (Mr. Vikash Sharma's analysis)</a:t>
            </a:r>
          </a:p>
          <a:p>
            <a:pPr algn="ctr" marL="949959" indent="-474979" lvl="1">
              <a:lnSpc>
                <a:spcPts val="6159"/>
              </a:lnSpc>
              <a:buFont typeface="Arial"/>
              <a:buChar char="•"/>
            </a:pPr>
            <a:r>
              <a:rPr lang="en-US" sz="4399">
                <a:solidFill>
                  <a:srgbClr val="000000"/>
                </a:solidFill>
                <a:latin typeface="Bitter"/>
                <a:ea typeface="Bitter"/>
                <a:cs typeface="Bitter"/>
                <a:sym typeface="Bitter"/>
              </a:rPr>
              <a:t>For further details, please refer to the provided links and internal documentation.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22C26"/>
        </a:solidFill>
      </p:bgPr>
    </p:bg>
    <p:spTree>
      <p:nvGrpSpPr>
        <p:cNvPr id="1" name=""/>
        <p:cNvGrpSpPr/>
        <p:nvPr/>
      </p:nvGrpSpPr>
      <p:grpSpPr>
        <a:xfrm>
          <a:off x="0" y="0"/>
          <a:ext cx="0" cy="0"/>
          <a:chOff x="0" y="0"/>
          <a:chExt cx="0" cy="0"/>
        </a:xfrm>
      </p:grpSpPr>
      <p:grpSp>
        <p:nvGrpSpPr>
          <p:cNvPr name="Group 2" id="2"/>
          <p:cNvGrpSpPr/>
          <p:nvPr/>
        </p:nvGrpSpPr>
        <p:grpSpPr>
          <a:xfrm rot="0">
            <a:off x="674695" y="624452"/>
            <a:ext cx="16938611" cy="9038095"/>
            <a:chOff x="0" y="0"/>
            <a:chExt cx="4461198" cy="2380404"/>
          </a:xfrm>
        </p:grpSpPr>
        <p:sp>
          <p:nvSpPr>
            <p:cNvPr name="Freeform 3" id="3"/>
            <p:cNvSpPr/>
            <p:nvPr/>
          </p:nvSpPr>
          <p:spPr>
            <a:xfrm flipH="false" flipV="false" rot="0">
              <a:off x="0" y="0"/>
              <a:ext cx="4461198" cy="2380404"/>
            </a:xfrm>
            <a:custGeom>
              <a:avLst/>
              <a:gdLst/>
              <a:ahLst/>
              <a:cxnLst/>
              <a:rect r="r" b="b" t="t" l="l"/>
              <a:pathLst>
                <a:path h="2380404" w="4461198">
                  <a:moveTo>
                    <a:pt x="23310" y="0"/>
                  </a:moveTo>
                  <a:lnTo>
                    <a:pt x="4437888" y="0"/>
                  </a:lnTo>
                  <a:cubicBezTo>
                    <a:pt x="4444070" y="0"/>
                    <a:pt x="4449999" y="2456"/>
                    <a:pt x="4454370" y="6827"/>
                  </a:cubicBezTo>
                  <a:cubicBezTo>
                    <a:pt x="4458742" y="11199"/>
                    <a:pt x="4461198" y="17128"/>
                    <a:pt x="4461198" y="23310"/>
                  </a:cubicBezTo>
                  <a:lnTo>
                    <a:pt x="4461198" y="2357094"/>
                  </a:lnTo>
                  <a:cubicBezTo>
                    <a:pt x="4461198" y="2363276"/>
                    <a:pt x="4458742" y="2369205"/>
                    <a:pt x="4454370" y="2373576"/>
                  </a:cubicBezTo>
                  <a:cubicBezTo>
                    <a:pt x="4449999" y="2377948"/>
                    <a:pt x="4444070" y="2380404"/>
                    <a:pt x="4437888" y="2380404"/>
                  </a:cubicBezTo>
                  <a:lnTo>
                    <a:pt x="23310" y="2380404"/>
                  </a:lnTo>
                  <a:cubicBezTo>
                    <a:pt x="17128" y="2380404"/>
                    <a:pt x="11199" y="2377948"/>
                    <a:pt x="6827" y="2373576"/>
                  </a:cubicBezTo>
                  <a:cubicBezTo>
                    <a:pt x="2456" y="2369205"/>
                    <a:pt x="0" y="2363276"/>
                    <a:pt x="0" y="2357094"/>
                  </a:cubicBezTo>
                  <a:lnTo>
                    <a:pt x="0" y="23310"/>
                  </a:lnTo>
                  <a:cubicBezTo>
                    <a:pt x="0" y="17128"/>
                    <a:pt x="2456" y="11199"/>
                    <a:pt x="6827" y="6827"/>
                  </a:cubicBezTo>
                  <a:cubicBezTo>
                    <a:pt x="11199" y="2456"/>
                    <a:pt x="17128" y="0"/>
                    <a:pt x="23310" y="0"/>
                  </a:cubicBezTo>
                  <a:close/>
                </a:path>
              </a:pathLst>
            </a:custGeom>
            <a:solidFill>
              <a:srgbClr val="F6F6E9"/>
            </a:solidFill>
          </p:spPr>
        </p:sp>
        <p:sp>
          <p:nvSpPr>
            <p:cNvPr name="TextBox 4" id="4"/>
            <p:cNvSpPr txBox="true"/>
            <p:nvPr/>
          </p:nvSpPr>
          <p:spPr>
            <a:xfrm>
              <a:off x="0" y="-38100"/>
              <a:ext cx="4461198" cy="241850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468180" y="1336757"/>
            <a:ext cx="12896557" cy="1407409"/>
          </a:xfrm>
          <a:prstGeom prst="rect">
            <a:avLst/>
          </a:prstGeom>
        </p:spPr>
        <p:txBody>
          <a:bodyPr anchor="t" rtlCol="false" tIns="0" lIns="0" bIns="0" rIns="0">
            <a:spAutoFit/>
          </a:bodyPr>
          <a:lstStyle/>
          <a:p>
            <a:pPr algn="l">
              <a:lnSpc>
                <a:spcPts val="10941"/>
              </a:lnSpc>
            </a:pPr>
            <a:r>
              <a:rPr lang="en-US" sz="9598">
                <a:solidFill>
                  <a:srgbClr val="000000"/>
                </a:solidFill>
                <a:latin typeface="Lilita One"/>
                <a:ea typeface="Lilita One"/>
                <a:cs typeface="Lilita One"/>
                <a:sym typeface="Lilita One"/>
              </a:rPr>
              <a:t>ABOUT ZOMATO</a:t>
            </a:r>
          </a:p>
        </p:txBody>
      </p:sp>
      <p:sp>
        <p:nvSpPr>
          <p:cNvPr name="TextBox 6" id="6"/>
          <p:cNvSpPr txBox="true"/>
          <p:nvPr/>
        </p:nvSpPr>
        <p:spPr>
          <a:xfrm rot="0">
            <a:off x="1028700" y="2639391"/>
            <a:ext cx="10584792" cy="6868202"/>
          </a:xfrm>
          <a:prstGeom prst="rect">
            <a:avLst/>
          </a:prstGeom>
        </p:spPr>
        <p:txBody>
          <a:bodyPr anchor="t" rtlCol="false" tIns="0" lIns="0" bIns="0" rIns="0">
            <a:spAutoFit/>
          </a:bodyPr>
          <a:lstStyle/>
          <a:p>
            <a:pPr algn="l" marL="404531" indent="-202266" lvl="1">
              <a:lnSpc>
                <a:spcPts val="3410"/>
              </a:lnSpc>
              <a:buAutoNum type="arabicPeriod" startAt="1"/>
            </a:pPr>
            <a:r>
              <a:rPr lang="en-US" sz="1873" spc="18">
                <a:solidFill>
                  <a:srgbClr val="272727"/>
                </a:solidFill>
                <a:latin typeface="Bitter"/>
                <a:ea typeface="Bitter"/>
                <a:cs typeface="Bitter"/>
                <a:sym typeface="Bitter"/>
              </a:rPr>
              <a:t>Zomato was started in 2008 by two friends, Deepinder Goyal and Pankaj Chaddah. They just wanted to make it more easy for people to find good food around them.</a:t>
            </a:r>
          </a:p>
          <a:p>
            <a:pPr algn="l" marL="404531" indent="-202266" lvl="1">
              <a:lnSpc>
                <a:spcPts val="3410"/>
              </a:lnSpc>
              <a:buAutoNum type="arabicPeriod" startAt="1"/>
            </a:pPr>
            <a:r>
              <a:rPr lang="en-US" sz="1873" spc="18">
                <a:solidFill>
                  <a:srgbClr val="272727"/>
                </a:solidFill>
                <a:latin typeface="Bitter"/>
                <a:ea typeface="Bitter"/>
                <a:cs typeface="Bitter"/>
                <a:sym typeface="Bitter"/>
              </a:rPr>
              <a:t>It started as just a website for restaurant listing, but now it became one of the biggest food delivery platform in India.</a:t>
            </a:r>
          </a:p>
          <a:p>
            <a:pPr algn="l" marL="404531" indent="-202266" lvl="1">
              <a:lnSpc>
                <a:spcPts val="3410"/>
              </a:lnSpc>
              <a:buAutoNum type="arabicPeriod" startAt="1"/>
            </a:pPr>
            <a:r>
              <a:rPr lang="en-US" sz="1873" spc="18">
                <a:solidFill>
                  <a:srgbClr val="272727"/>
                </a:solidFill>
                <a:latin typeface="Bitter"/>
                <a:ea typeface="Bitter"/>
                <a:cs typeface="Bitter"/>
                <a:sym typeface="Bitter"/>
              </a:rPr>
              <a:t>The company is based in Gurugram, and helps millions of people to order food, read reviews and also book tables in restaurants.</a:t>
            </a:r>
          </a:p>
          <a:p>
            <a:pPr algn="l" marL="404531" indent="-202266" lvl="1">
              <a:lnSpc>
                <a:spcPts val="3410"/>
              </a:lnSpc>
              <a:buAutoNum type="arabicPeriod" startAt="1"/>
            </a:pPr>
            <a:r>
              <a:rPr lang="en-US" sz="1873" spc="18">
                <a:solidFill>
                  <a:srgbClr val="272727"/>
                </a:solidFill>
                <a:latin typeface="Bitter"/>
                <a:ea typeface="Bitter"/>
                <a:cs typeface="Bitter"/>
                <a:sym typeface="Bitter"/>
              </a:rPr>
              <a:t>Using Zomato app or website, users can search restaurants by ratings, location, or type of food. It makes decision more easier.</a:t>
            </a:r>
          </a:p>
          <a:p>
            <a:pPr algn="l" marL="404531" indent="-202266" lvl="1">
              <a:lnSpc>
                <a:spcPts val="3410"/>
              </a:lnSpc>
              <a:buAutoNum type="arabicPeriod" startAt="1"/>
            </a:pPr>
            <a:r>
              <a:rPr lang="en-US" sz="1873" spc="18">
                <a:solidFill>
                  <a:srgbClr val="272727"/>
                </a:solidFill>
                <a:latin typeface="Bitter"/>
                <a:ea typeface="Bitter"/>
                <a:cs typeface="Bitter"/>
                <a:sym typeface="Bitter"/>
              </a:rPr>
              <a:t>Zomato was available in many countries earlier, but now it focusing mainly on Indian market.</a:t>
            </a:r>
          </a:p>
          <a:p>
            <a:pPr algn="l" marL="404531" indent="-202266" lvl="1">
              <a:lnSpc>
                <a:spcPts val="3410"/>
              </a:lnSpc>
              <a:buAutoNum type="arabicPeriod" startAt="1"/>
            </a:pPr>
            <a:r>
              <a:rPr lang="en-US" sz="1873" spc="18">
                <a:solidFill>
                  <a:srgbClr val="272727"/>
                </a:solidFill>
                <a:latin typeface="Bitter"/>
                <a:ea typeface="Bitter"/>
                <a:cs typeface="Bitter"/>
                <a:sym typeface="Bitter"/>
              </a:rPr>
              <a:t>They make money through </a:t>
            </a:r>
            <a:r>
              <a:rPr lang="en-US" sz="1873" spc="18">
                <a:solidFill>
                  <a:srgbClr val="272727"/>
                </a:solidFill>
                <a:latin typeface="Bitter"/>
                <a:ea typeface="Bitter"/>
                <a:cs typeface="Bitter"/>
                <a:sym typeface="Bitter"/>
              </a:rPr>
              <a:t>delivery commissions, ads from restaurants and fr</a:t>
            </a:r>
            <a:r>
              <a:rPr lang="en-US" sz="1873" spc="18">
                <a:solidFill>
                  <a:srgbClr val="272727"/>
                </a:solidFill>
                <a:latin typeface="Bitter"/>
                <a:ea typeface="Bitter"/>
                <a:cs typeface="Bitter"/>
                <a:sym typeface="Bitter"/>
              </a:rPr>
              <a:t>om memberships like Zomato Pro.</a:t>
            </a:r>
          </a:p>
          <a:p>
            <a:pPr algn="l" marL="404531" indent="-202266" lvl="1">
              <a:lnSpc>
                <a:spcPts val="3410"/>
              </a:lnSpc>
              <a:buAutoNum type="arabicPeriod" startAt="1"/>
            </a:pPr>
            <a:r>
              <a:rPr lang="en-US" sz="1873" spc="18">
                <a:solidFill>
                  <a:srgbClr val="272727"/>
                </a:solidFill>
                <a:latin typeface="Bitter"/>
                <a:ea typeface="Bitter"/>
                <a:cs typeface="Bitter"/>
                <a:sym typeface="Bitter"/>
              </a:rPr>
              <a:t>In 2021, it become one of the first Indian tech startup to go public by launching IPO.</a:t>
            </a:r>
          </a:p>
          <a:p>
            <a:pPr algn="l" marL="404531" indent="-202266" lvl="1">
              <a:lnSpc>
                <a:spcPts val="3410"/>
              </a:lnSpc>
              <a:buAutoNum type="arabicPeriod" startAt="1"/>
            </a:pPr>
            <a:r>
              <a:rPr lang="en-US" sz="1873" spc="18">
                <a:solidFill>
                  <a:srgbClr val="272727"/>
                </a:solidFill>
                <a:latin typeface="Bitter"/>
                <a:ea typeface="Bitter"/>
                <a:cs typeface="Bitter"/>
                <a:sym typeface="Bitter"/>
              </a:rPr>
              <a:t>Zomato is also doing steps toward environment, like less plastic use and eco-friendly delivery.</a:t>
            </a:r>
          </a:p>
          <a:p>
            <a:pPr algn="l" marL="404531" indent="-202266" lvl="1">
              <a:lnSpc>
                <a:spcPts val="3410"/>
              </a:lnSpc>
              <a:buAutoNum type="arabicPeriod" startAt="1"/>
            </a:pPr>
            <a:r>
              <a:rPr lang="en-US" sz="1873" spc="18">
                <a:solidFill>
                  <a:srgbClr val="272727"/>
                </a:solidFill>
                <a:latin typeface="Bitter"/>
                <a:ea typeface="Bitter"/>
                <a:cs typeface="Bitter"/>
                <a:sym typeface="Bitter"/>
              </a:rPr>
              <a:t>Recently, it also buyed Blinkit to start fast grocery delivery service.</a:t>
            </a:r>
          </a:p>
        </p:txBody>
      </p:sp>
      <p:sp>
        <p:nvSpPr>
          <p:cNvPr name="Freeform 7" id="7"/>
          <p:cNvSpPr/>
          <p:nvPr/>
        </p:nvSpPr>
        <p:spPr>
          <a:xfrm flipH="false" flipV="false" rot="-10800000">
            <a:off x="14002783" y="-3302409"/>
            <a:ext cx="3256517" cy="5058599"/>
          </a:xfrm>
          <a:custGeom>
            <a:avLst/>
            <a:gdLst/>
            <a:ahLst/>
            <a:cxnLst/>
            <a:rect r="r" b="b" t="t" l="l"/>
            <a:pathLst>
              <a:path h="5058599" w="3256517">
                <a:moveTo>
                  <a:pt x="0" y="0"/>
                </a:moveTo>
                <a:lnTo>
                  <a:pt x="3256517" y="0"/>
                </a:lnTo>
                <a:lnTo>
                  <a:pt x="3256517" y="5058598"/>
                </a:lnTo>
                <a:lnTo>
                  <a:pt x="0" y="5058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1961642" y="5817382"/>
            <a:ext cx="5651663" cy="3845165"/>
          </a:xfrm>
          <a:custGeom>
            <a:avLst/>
            <a:gdLst/>
            <a:ahLst/>
            <a:cxnLst/>
            <a:rect r="r" b="b" t="t" l="l"/>
            <a:pathLst>
              <a:path h="3845165" w="5651663">
                <a:moveTo>
                  <a:pt x="0" y="0"/>
                </a:moveTo>
                <a:lnTo>
                  <a:pt x="5651663" y="0"/>
                </a:lnTo>
                <a:lnTo>
                  <a:pt x="5651663" y="3845166"/>
                </a:lnTo>
                <a:lnTo>
                  <a:pt x="0" y="3845166"/>
                </a:lnTo>
                <a:lnTo>
                  <a:pt x="0" y="0"/>
                </a:lnTo>
                <a:close/>
              </a:path>
            </a:pathLst>
          </a:custGeom>
          <a:blipFill>
            <a:blip r:embed="rId4"/>
            <a:stretch>
              <a:fillRect l="0" t="-10348" r="0" b="-10063"/>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22C26"/>
        </a:solidFill>
      </p:bgPr>
    </p:bg>
    <p:spTree>
      <p:nvGrpSpPr>
        <p:cNvPr id="1" name=""/>
        <p:cNvGrpSpPr/>
        <p:nvPr/>
      </p:nvGrpSpPr>
      <p:grpSpPr>
        <a:xfrm>
          <a:off x="0" y="0"/>
          <a:ext cx="0" cy="0"/>
          <a:chOff x="0" y="0"/>
          <a:chExt cx="0" cy="0"/>
        </a:xfrm>
      </p:grpSpPr>
      <p:grpSp>
        <p:nvGrpSpPr>
          <p:cNvPr name="Group 2" id="2"/>
          <p:cNvGrpSpPr/>
          <p:nvPr/>
        </p:nvGrpSpPr>
        <p:grpSpPr>
          <a:xfrm rot="0">
            <a:off x="674695" y="624452"/>
            <a:ext cx="16938611" cy="9038095"/>
            <a:chOff x="0" y="0"/>
            <a:chExt cx="4461198" cy="2380404"/>
          </a:xfrm>
        </p:grpSpPr>
        <p:sp>
          <p:nvSpPr>
            <p:cNvPr name="Freeform 3" id="3"/>
            <p:cNvSpPr/>
            <p:nvPr/>
          </p:nvSpPr>
          <p:spPr>
            <a:xfrm flipH="false" flipV="false" rot="0">
              <a:off x="0" y="0"/>
              <a:ext cx="4461198" cy="2380404"/>
            </a:xfrm>
            <a:custGeom>
              <a:avLst/>
              <a:gdLst/>
              <a:ahLst/>
              <a:cxnLst/>
              <a:rect r="r" b="b" t="t" l="l"/>
              <a:pathLst>
                <a:path h="2380404" w="4461198">
                  <a:moveTo>
                    <a:pt x="23310" y="0"/>
                  </a:moveTo>
                  <a:lnTo>
                    <a:pt x="4437888" y="0"/>
                  </a:lnTo>
                  <a:cubicBezTo>
                    <a:pt x="4444070" y="0"/>
                    <a:pt x="4449999" y="2456"/>
                    <a:pt x="4454370" y="6827"/>
                  </a:cubicBezTo>
                  <a:cubicBezTo>
                    <a:pt x="4458742" y="11199"/>
                    <a:pt x="4461198" y="17128"/>
                    <a:pt x="4461198" y="23310"/>
                  </a:cubicBezTo>
                  <a:lnTo>
                    <a:pt x="4461198" y="2357094"/>
                  </a:lnTo>
                  <a:cubicBezTo>
                    <a:pt x="4461198" y="2363276"/>
                    <a:pt x="4458742" y="2369205"/>
                    <a:pt x="4454370" y="2373576"/>
                  </a:cubicBezTo>
                  <a:cubicBezTo>
                    <a:pt x="4449999" y="2377948"/>
                    <a:pt x="4444070" y="2380404"/>
                    <a:pt x="4437888" y="2380404"/>
                  </a:cubicBezTo>
                  <a:lnTo>
                    <a:pt x="23310" y="2380404"/>
                  </a:lnTo>
                  <a:cubicBezTo>
                    <a:pt x="17128" y="2380404"/>
                    <a:pt x="11199" y="2377948"/>
                    <a:pt x="6827" y="2373576"/>
                  </a:cubicBezTo>
                  <a:cubicBezTo>
                    <a:pt x="2456" y="2369205"/>
                    <a:pt x="0" y="2363276"/>
                    <a:pt x="0" y="2357094"/>
                  </a:cubicBezTo>
                  <a:lnTo>
                    <a:pt x="0" y="23310"/>
                  </a:lnTo>
                  <a:cubicBezTo>
                    <a:pt x="0" y="17128"/>
                    <a:pt x="2456" y="11199"/>
                    <a:pt x="6827" y="6827"/>
                  </a:cubicBezTo>
                  <a:cubicBezTo>
                    <a:pt x="11199" y="2456"/>
                    <a:pt x="17128" y="0"/>
                    <a:pt x="23310" y="0"/>
                  </a:cubicBezTo>
                  <a:close/>
                </a:path>
              </a:pathLst>
            </a:custGeom>
            <a:solidFill>
              <a:srgbClr val="F6F6E9"/>
            </a:solidFill>
          </p:spPr>
        </p:sp>
        <p:sp>
          <p:nvSpPr>
            <p:cNvPr name="TextBox 4" id="4"/>
            <p:cNvSpPr txBox="true"/>
            <p:nvPr/>
          </p:nvSpPr>
          <p:spPr>
            <a:xfrm>
              <a:off x="0" y="-38100"/>
              <a:ext cx="4461198" cy="241850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468180" y="1336757"/>
            <a:ext cx="12896557" cy="1407409"/>
          </a:xfrm>
          <a:prstGeom prst="rect">
            <a:avLst/>
          </a:prstGeom>
        </p:spPr>
        <p:txBody>
          <a:bodyPr anchor="t" rtlCol="false" tIns="0" lIns="0" bIns="0" rIns="0">
            <a:spAutoFit/>
          </a:bodyPr>
          <a:lstStyle/>
          <a:p>
            <a:pPr algn="l">
              <a:lnSpc>
                <a:spcPts val="10941"/>
              </a:lnSpc>
            </a:pPr>
            <a:r>
              <a:rPr lang="en-US" sz="9598">
                <a:solidFill>
                  <a:srgbClr val="000000"/>
                </a:solidFill>
                <a:latin typeface="Lilita One"/>
                <a:ea typeface="Lilita One"/>
                <a:cs typeface="Lilita One"/>
                <a:sym typeface="Lilita One"/>
              </a:rPr>
              <a:t>HOW </a:t>
            </a:r>
            <a:r>
              <a:rPr lang="en-US" sz="9598">
                <a:solidFill>
                  <a:srgbClr val="000000"/>
                </a:solidFill>
                <a:latin typeface="Lilita One"/>
                <a:ea typeface="Lilita One"/>
                <a:cs typeface="Lilita One"/>
                <a:sym typeface="Lilita One"/>
              </a:rPr>
              <a:t>ZOMATO WORK</a:t>
            </a:r>
          </a:p>
        </p:txBody>
      </p:sp>
      <p:sp>
        <p:nvSpPr>
          <p:cNvPr name="Freeform 6" id="6"/>
          <p:cNvSpPr/>
          <p:nvPr/>
        </p:nvSpPr>
        <p:spPr>
          <a:xfrm flipH="false" flipV="false" rot="-10800000">
            <a:off x="14002783" y="-3302409"/>
            <a:ext cx="3256517" cy="5058599"/>
          </a:xfrm>
          <a:custGeom>
            <a:avLst/>
            <a:gdLst/>
            <a:ahLst/>
            <a:cxnLst/>
            <a:rect r="r" b="b" t="t" l="l"/>
            <a:pathLst>
              <a:path h="5058599" w="3256517">
                <a:moveTo>
                  <a:pt x="0" y="0"/>
                </a:moveTo>
                <a:lnTo>
                  <a:pt x="3256517" y="0"/>
                </a:lnTo>
                <a:lnTo>
                  <a:pt x="3256517" y="5058598"/>
                </a:lnTo>
                <a:lnTo>
                  <a:pt x="0" y="5058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155320" y="2485029"/>
            <a:ext cx="7926523" cy="6993991"/>
          </a:xfrm>
          <a:custGeom>
            <a:avLst/>
            <a:gdLst/>
            <a:ahLst/>
            <a:cxnLst/>
            <a:rect r="r" b="b" t="t" l="l"/>
            <a:pathLst>
              <a:path h="6993991" w="7926523">
                <a:moveTo>
                  <a:pt x="0" y="0"/>
                </a:moveTo>
                <a:lnTo>
                  <a:pt x="7926523" y="0"/>
                </a:lnTo>
                <a:lnTo>
                  <a:pt x="7926523" y="6993991"/>
                </a:lnTo>
                <a:lnTo>
                  <a:pt x="0" y="6993991"/>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22C26"/>
        </a:solidFill>
      </p:bgPr>
    </p:bg>
    <p:spTree>
      <p:nvGrpSpPr>
        <p:cNvPr id="1" name=""/>
        <p:cNvGrpSpPr/>
        <p:nvPr/>
      </p:nvGrpSpPr>
      <p:grpSpPr>
        <a:xfrm>
          <a:off x="0" y="0"/>
          <a:ext cx="0" cy="0"/>
          <a:chOff x="0" y="0"/>
          <a:chExt cx="0" cy="0"/>
        </a:xfrm>
      </p:grpSpPr>
      <p:grpSp>
        <p:nvGrpSpPr>
          <p:cNvPr name="Group 2" id="2"/>
          <p:cNvGrpSpPr/>
          <p:nvPr/>
        </p:nvGrpSpPr>
        <p:grpSpPr>
          <a:xfrm rot="0">
            <a:off x="414743" y="2512968"/>
            <a:ext cx="17375218" cy="7263165"/>
            <a:chOff x="0" y="0"/>
            <a:chExt cx="4576189" cy="1912932"/>
          </a:xfrm>
        </p:grpSpPr>
        <p:sp>
          <p:nvSpPr>
            <p:cNvPr name="Freeform 3" id="3"/>
            <p:cNvSpPr/>
            <p:nvPr/>
          </p:nvSpPr>
          <p:spPr>
            <a:xfrm flipH="false" flipV="false" rot="0">
              <a:off x="0" y="0"/>
              <a:ext cx="4576189" cy="1912932"/>
            </a:xfrm>
            <a:custGeom>
              <a:avLst/>
              <a:gdLst/>
              <a:ahLst/>
              <a:cxnLst/>
              <a:rect r="r" b="b" t="t" l="l"/>
              <a:pathLst>
                <a:path h="1912932" w="4576189">
                  <a:moveTo>
                    <a:pt x="22724" y="0"/>
                  </a:moveTo>
                  <a:lnTo>
                    <a:pt x="4553465" y="0"/>
                  </a:lnTo>
                  <a:cubicBezTo>
                    <a:pt x="4566015" y="0"/>
                    <a:pt x="4576189" y="10174"/>
                    <a:pt x="4576189" y="22724"/>
                  </a:cubicBezTo>
                  <a:lnTo>
                    <a:pt x="4576189" y="1890208"/>
                  </a:lnTo>
                  <a:cubicBezTo>
                    <a:pt x="4576189" y="1896235"/>
                    <a:pt x="4573795" y="1902015"/>
                    <a:pt x="4569533" y="1906276"/>
                  </a:cubicBezTo>
                  <a:cubicBezTo>
                    <a:pt x="4565271" y="1910538"/>
                    <a:pt x="4559491" y="1912932"/>
                    <a:pt x="4553465" y="1912932"/>
                  </a:cubicBezTo>
                  <a:lnTo>
                    <a:pt x="22724" y="1912932"/>
                  </a:lnTo>
                  <a:cubicBezTo>
                    <a:pt x="16697" y="1912932"/>
                    <a:pt x="10917" y="1910538"/>
                    <a:pt x="6656" y="1906276"/>
                  </a:cubicBezTo>
                  <a:cubicBezTo>
                    <a:pt x="2394" y="1902015"/>
                    <a:pt x="0" y="1896235"/>
                    <a:pt x="0" y="1890208"/>
                  </a:cubicBezTo>
                  <a:lnTo>
                    <a:pt x="0" y="22724"/>
                  </a:lnTo>
                  <a:cubicBezTo>
                    <a:pt x="0" y="16697"/>
                    <a:pt x="2394" y="10917"/>
                    <a:pt x="6656" y="6656"/>
                  </a:cubicBezTo>
                  <a:cubicBezTo>
                    <a:pt x="10917" y="2394"/>
                    <a:pt x="16697" y="0"/>
                    <a:pt x="22724" y="0"/>
                  </a:cubicBezTo>
                  <a:close/>
                </a:path>
              </a:pathLst>
            </a:custGeom>
            <a:solidFill>
              <a:srgbClr val="FFFFFF"/>
            </a:solidFill>
          </p:spPr>
        </p:sp>
        <p:sp>
          <p:nvSpPr>
            <p:cNvPr name="TextBox 4" id="4"/>
            <p:cNvSpPr txBox="true"/>
            <p:nvPr/>
          </p:nvSpPr>
          <p:spPr>
            <a:xfrm>
              <a:off x="0" y="-38100"/>
              <a:ext cx="4576189" cy="195103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444059" y="1076325"/>
            <a:ext cx="11399882" cy="1436811"/>
          </a:xfrm>
          <a:prstGeom prst="rect">
            <a:avLst/>
          </a:prstGeom>
        </p:spPr>
        <p:txBody>
          <a:bodyPr anchor="t" rtlCol="false" tIns="0" lIns="0" bIns="0" rIns="0">
            <a:spAutoFit/>
          </a:bodyPr>
          <a:lstStyle/>
          <a:p>
            <a:pPr algn="ctr">
              <a:lnSpc>
                <a:spcPts val="11169"/>
              </a:lnSpc>
            </a:pPr>
            <a:r>
              <a:rPr lang="en-US" sz="9798">
                <a:solidFill>
                  <a:srgbClr val="272727"/>
                </a:solidFill>
                <a:latin typeface="Lilita One"/>
                <a:ea typeface="Lilita One"/>
                <a:cs typeface="Lilita One"/>
                <a:sym typeface="Lilita One"/>
              </a:rPr>
              <a:t>ZOMATO DATASET</a:t>
            </a:r>
          </a:p>
        </p:txBody>
      </p:sp>
      <p:sp>
        <p:nvSpPr>
          <p:cNvPr name="TextBox 6" id="6"/>
          <p:cNvSpPr txBox="true"/>
          <p:nvPr/>
        </p:nvSpPr>
        <p:spPr>
          <a:xfrm rot="0">
            <a:off x="650011" y="3053830"/>
            <a:ext cx="18288000" cy="6427510"/>
          </a:xfrm>
          <a:prstGeom prst="rect">
            <a:avLst/>
          </a:prstGeom>
        </p:spPr>
        <p:txBody>
          <a:bodyPr anchor="t" rtlCol="false" tIns="0" lIns="0" bIns="0" rIns="0">
            <a:spAutoFit/>
          </a:bodyPr>
          <a:lstStyle/>
          <a:p>
            <a:pPr algn="l">
              <a:lnSpc>
                <a:spcPts val="4622"/>
              </a:lnSpc>
            </a:pPr>
            <a:r>
              <a:rPr lang="en-US" sz="3061" spc="30">
                <a:solidFill>
                  <a:srgbClr val="272727"/>
                </a:solidFill>
                <a:latin typeface="Bitter"/>
                <a:ea typeface="Bitter"/>
                <a:cs typeface="Bitter"/>
                <a:sym typeface="Bitter"/>
              </a:rPr>
              <a:t>       </a:t>
            </a:r>
            <a:r>
              <a:rPr lang="en-US" sz="3061" spc="30" b="true">
                <a:solidFill>
                  <a:srgbClr val="272727"/>
                </a:solidFill>
                <a:latin typeface="Bitter Bold"/>
                <a:ea typeface="Bitter Bold"/>
                <a:cs typeface="Bitter Bold"/>
                <a:sym typeface="Bitter Bold"/>
              </a:rPr>
              <a:t>Key Info:-</a:t>
            </a:r>
          </a:p>
          <a:p>
            <a:pPr algn="l" marL="660907" indent="-330453" lvl="1">
              <a:lnSpc>
                <a:spcPts val="4622"/>
              </a:lnSpc>
              <a:buFont typeface="Arial"/>
              <a:buChar char="•"/>
            </a:pPr>
            <a:r>
              <a:rPr lang="en-US" sz="3061" spc="30">
                <a:solidFill>
                  <a:srgbClr val="272727"/>
                </a:solidFill>
                <a:latin typeface="Bitter"/>
                <a:ea typeface="Bitter"/>
                <a:cs typeface="Bitter"/>
                <a:sym typeface="Bitter"/>
              </a:rPr>
              <a:t>Covers ~9,500 restaurants across countries like India, Australia, Brazil.</a:t>
            </a:r>
          </a:p>
          <a:p>
            <a:pPr algn="l" marL="660907" indent="-330453" lvl="1">
              <a:lnSpc>
                <a:spcPts val="4622"/>
              </a:lnSpc>
              <a:buFont typeface="Arial"/>
              <a:buChar char="•"/>
            </a:pPr>
            <a:r>
              <a:rPr lang="en-US" sz="3061" spc="30">
                <a:solidFill>
                  <a:srgbClr val="272727"/>
                </a:solidFill>
                <a:latin typeface="Bitter"/>
                <a:ea typeface="Bitter"/>
                <a:cs typeface="Bitter"/>
                <a:sym typeface="Bitter"/>
              </a:rPr>
              <a:t>Includes details: Name, City, Cuisine, Rating, Cost, Online Delivery, etc.</a:t>
            </a:r>
          </a:p>
          <a:p>
            <a:pPr algn="l">
              <a:lnSpc>
                <a:spcPts val="4622"/>
              </a:lnSpc>
            </a:pPr>
            <a:r>
              <a:rPr lang="en-US" sz="3061" spc="30">
                <a:solidFill>
                  <a:srgbClr val="272727"/>
                </a:solidFill>
                <a:latin typeface="Bitter"/>
                <a:ea typeface="Bitter"/>
                <a:cs typeface="Bitter"/>
                <a:sym typeface="Bitter"/>
              </a:rPr>
              <a:t>       </a:t>
            </a:r>
            <a:r>
              <a:rPr lang="en-US" sz="3061" spc="30" b="true">
                <a:solidFill>
                  <a:srgbClr val="272727"/>
                </a:solidFill>
                <a:latin typeface="Bitter Bold"/>
                <a:ea typeface="Bitter Bold"/>
                <a:cs typeface="Bitter Bold"/>
                <a:sym typeface="Bitter Bold"/>
              </a:rPr>
              <a:t>C</a:t>
            </a:r>
            <a:r>
              <a:rPr lang="en-US" sz="3061" spc="30" b="true">
                <a:solidFill>
                  <a:srgbClr val="272727"/>
                </a:solidFill>
                <a:latin typeface="Bitter Bold"/>
                <a:ea typeface="Bitter Bold"/>
                <a:cs typeface="Bitter Bold"/>
                <a:sym typeface="Bitter Bold"/>
              </a:rPr>
              <a:t>leaning Steps:-</a:t>
            </a:r>
          </a:p>
          <a:p>
            <a:pPr algn="l" marL="660907" indent="-330453" lvl="1">
              <a:lnSpc>
                <a:spcPts val="4622"/>
              </a:lnSpc>
              <a:buFont typeface="Arial"/>
              <a:buChar char="•"/>
            </a:pPr>
            <a:r>
              <a:rPr lang="en-US" sz="3061" spc="30">
                <a:solidFill>
                  <a:srgbClr val="272727"/>
                </a:solidFill>
                <a:latin typeface="Bitter"/>
                <a:ea typeface="Bitter"/>
                <a:cs typeface="Bitter"/>
                <a:sym typeface="Bitter"/>
              </a:rPr>
              <a:t>Merged country codes with names.</a:t>
            </a:r>
          </a:p>
          <a:p>
            <a:pPr algn="l" marL="660907" indent="-330453" lvl="1">
              <a:lnSpc>
                <a:spcPts val="4622"/>
              </a:lnSpc>
              <a:buFont typeface="Arial"/>
              <a:buChar char="•"/>
            </a:pPr>
            <a:r>
              <a:rPr lang="en-US" sz="3061" spc="30">
                <a:solidFill>
                  <a:srgbClr val="272727"/>
                </a:solidFill>
                <a:latin typeface="Bitter"/>
                <a:ea typeface="Bitter"/>
                <a:cs typeface="Bitter"/>
                <a:sym typeface="Bitter"/>
              </a:rPr>
              <a:t>Fixed typos (e.g., “Indonesia)”).</a:t>
            </a:r>
          </a:p>
          <a:p>
            <a:pPr algn="l" marL="660907" indent="-330453" lvl="1">
              <a:lnSpc>
                <a:spcPts val="4622"/>
              </a:lnSpc>
              <a:buFont typeface="Arial"/>
              <a:buChar char="•"/>
            </a:pPr>
            <a:r>
              <a:rPr lang="en-US" sz="3061" spc="30">
                <a:solidFill>
                  <a:srgbClr val="272727"/>
                </a:solidFill>
                <a:latin typeface="Bitter"/>
                <a:ea typeface="Bitter"/>
                <a:cs typeface="Bitter"/>
                <a:sym typeface="Bitter"/>
              </a:rPr>
              <a:t>Removed duplicates &amp; filled missing values.</a:t>
            </a:r>
          </a:p>
          <a:p>
            <a:pPr algn="l">
              <a:lnSpc>
                <a:spcPts val="4622"/>
              </a:lnSpc>
            </a:pPr>
            <a:r>
              <a:rPr lang="en-US" sz="3061" spc="30">
                <a:solidFill>
                  <a:srgbClr val="272727"/>
                </a:solidFill>
                <a:latin typeface="Bitter"/>
                <a:ea typeface="Bitter"/>
                <a:cs typeface="Bitter"/>
                <a:sym typeface="Bitter"/>
              </a:rPr>
              <a:t>      </a:t>
            </a:r>
            <a:r>
              <a:rPr lang="en-US" sz="3061" spc="30" b="true">
                <a:solidFill>
                  <a:srgbClr val="272727"/>
                </a:solidFill>
                <a:latin typeface="Bitter Bold"/>
                <a:ea typeface="Bitter Bold"/>
                <a:cs typeface="Bitter Bold"/>
                <a:sym typeface="Bitter Bold"/>
              </a:rPr>
              <a:t> W</a:t>
            </a:r>
            <a:r>
              <a:rPr lang="en-US" sz="3061" spc="30" b="true">
                <a:solidFill>
                  <a:srgbClr val="272727"/>
                </a:solidFill>
                <a:latin typeface="Bitter Bold"/>
                <a:ea typeface="Bitter Bold"/>
                <a:cs typeface="Bitter Bold"/>
                <a:sym typeface="Bitter Bold"/>
              </a:rPr>
              <a:t>hy It's Useful:-</a:t>
            </a:r>
          </a:p>
          <a:p>
            <a:pPr algn="l" marL="660907" indent="-330453" lvl="1">
              <a:lnSpc>
                <a:spcPts val="4622"/>
              </a:lnSpc>
              <a:buFont typeface="Arial"/>
              <a:buChar char="•"/>
            </a:pPr>
            <a:r>
              <a:rPr lang="en-US" sz="3061" spc="30">
                <a:solidFill>
                  <a:srgbClr val="272727"/>
                </a:solidFill>
                <a:latin typeface="Bitter"/>
                <a:ea typeface="Bitter"/>
                <a:cs typeface="Bitter"/>
                <a:sym typeface="Bitter"/>
              </a:rPr>
              <a:t>Helps understand food trends, customer choices, and pricing.</a:t>
            </a:r>
          </a:p>
          <a:p>
            <a:pPr algn="l" marL="660907" indent="-330453" lvl="1">
              <a:lnSpc>
                <a:spcPts val="4622"/>
              </a:lnSpc>
              <a:buFont typeface="Arial"/>
              <a:buChar char="•"/>
            </a:pPr>
            <a:r>
              <a:rPr lang="en-US" sz="3061" spc="30">
                <a:solidFill>
                  <a:srgbClr val="272727"/>
                </a:solidFill>
                <a:latin typeface="Bitter"/>
                <a:ea typeface="Bitter"/>
                <a:cs typeface="Bitter"/>
                <a:sym typeface="Bitter"/>
              </a:rPr>
              <a:t>Supports business decisions in the food delivery industry.</a:t>
            </a:r>
          </a:p>
          <a:p>
            <a:pPr algn="l">
              <a:lnSpc>
                <a:spcPts val="4622"/>
              </a:lnSpc>
            </a:pPr>
          </a:p>
        </p:txBody>
      </p:sp>
      <p:sp>
        <p:nvSpPr>
          <p:cNvPr name="Freeform 7" id="7"/>
          <p:cNvSpPr/>
          <p:nvPr/>
        </p:nvSpPr>
        <p:spPr>
          <a:xfrm flipH="false" flipV="false" rot="5400000">
            <a:off x="-471381" y="-214004"/>
            <a:ext cx="2242785" cy="3483890"/>
          </a:xfrm>
          <a:custGeom>
            <a:avLst/>
            <a:gdLst/>
            <a:ahLst/>
            <a:cxnLst/>
            <a:rect r="r" b="b" t="t" l="l"/>
            <a:pathLst>
              <a:path h="3483890" w="2242785">
                <a:moveTo>
                  <a:pt x="0" y="0"/>
                </a:moveTo>
                <a:lnTo>
                  <a:pt x="2242785" y="0"/>
                </a:lnTo>
                <a:lnTo>
                  <a:pt x="2242785" y="3483890"/>
                </a:lnTo>
                <a:lnTo>
                  <a:pt x="0" y="348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5400000">
            <a:off x="16512244" y="-214004"/>
            <a:ext cx="2242785" cy="3483890"/>
          </a:xfrm>
          <a:custGeom>
            <a:avLst/>
            <a:gdLst/>
            <a:ahLst/>
            <a:cxnLst/>
            <a:rect r="r" b="b" t="t" l="l"/>
            <a:pathLst>
              <a:path h="3483890" w="2242785">
                <a:moveTo>
                  <a:pt x="2242784" y="3483890"/>
                </a:moveTo>
                <a:lnTo>
                  <a:pt x="0" y="3483890"/>
                </a:lnTo>
                <a:lnTo>
                  <a:pt x="0" y="0"/>
                </a:lnTo>
                <a:lnTo>
                  <a:pt x="2242784" y="0"/>
                </a:lnTo>
                <a:lnTo>
                  <a:pt x="2242784" y="348389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22C26"/>
        </a:solidFill>
      </p:bgPr>
    </p:bg>
    <p:spTree>
      <p:nvGrpSpPr>
        <p:cNvPr id="1" name=""/>
        <p:cNvGrpSpPr/>
        <p:nvPr/>
      </p:nvGrpSpPr>
      <p:grpSpPr>
        <a:xfrm>
          <a:off x="0" y="0"/>
          <a:ext cx="0" cy="0"/>
          <a:chOff x="0" y="0"/>
          <a:chExt cx="0" cy="0"/>
        </a:xfrm>
      </p:grpSpPr>
      <p:grpSp>
        <p:nvGrpSpPr>
          <p:cNvPr name="Group 2" id="2"/>
          <p:cNvGrpSpPr/>
          <p:nvPr/>
        </p:nvGrpSpPr>
        <p:grpSpPr>
          <a:xfrm rot="0">
            <a:off x="192575" y="1519929"/>
            <a:ext cx="17830067" cy="8539971"/>
            <a:chOff x="0" y="0"/>
            <a:chExt cx="4695985" cy="2249211"/>
          </a:xfrm>
        </p:grpSpPr>
        <p:sp>
          <p:nvSpPr>
            <p:cNvPr name="Freeform 3" id="3"/>
            <p:cNvSpPr/>
            <p:nvPr/>
          </p:nvSpPr>
          <p:spPr>
            <a:xfrm flipH="false" flipV="false" rot="0">
              <a:off x="0" y="0"/>
              <a:ext cx="4695985" cy="2249211"/>
            </a:xfrm>
            <a:custGeom>
              <a:avLst/>
              <a:gdLst/>
              <a:ahLst/>
              <a:cxnLst/>
              <a:rect r="r" b="b" t="t" l="l"/>
              <a:pathLst>
                <a:path h="2249211" w="4695985">
                  <a:moveTo>
                    <a:pt x="22145" y="0"/>
                  </a:moveTo>
                  <a:lnTo>
                    <a:pt x="4673840" y="0"/>
                  </a:lnTo>
                  <a:cubicBezTo>
                    <a:pt x="4686070" y="0"/>
                    <a:pt x="4695985" y="9914"/>
                    <a:pt x="4695985" y="22145"/>
                  </a:cubicBezTo>
                  <a:lnTo>
                    <a:pt x="4695985" y="2227066"/>
                  </a:lnTo>
                  <a:cubicBezTo>
                    <a:pt x="4695985" y="2232939"/>
                    <a:pt x="4693651" y="2238572"/>
                    <a:pt x="4689499" y="2242725"/>
                  </a:cubicBezTo>
                  <a:cubicBezTo>
                    <a:pt x="4685346" y="2246878"/>
                    <a:pt x="4679713" y="2249211"/>
                    <a:pt x="4673840" y="2249211"/>
                  </a:cubicBezTo>
                  <a:lnTo>
                    <a:pt x="22145" y="2249211"/>
                  </a:lnTo>
                  <a:cubicBezTo>
                    <a:pt x="16271" y="2249211"/>
                    <a:pt x="10639" y="2246878"/>
                    <a:pt x="6486" y="2242725"/>
                  </a:cubicBezTo>
                  <a:cubicBezTo>
                    <a:pt x="2333" y="2238572"/>
                    <a:pt x="0" y="2232939"/>
                    <a:pt x="0" y="2227066"/>
                  </a:cubicBezTo>
                  <a:lnTo>
                    <a:pt x="0" y="22145"/>
                  </a:lnTo>
                  <a:cubicBezTo>
                    <a:pt x="0" y="16271"/>
                    <a:pt x="2333" y="10639"/>
                    <a:pt x="6486" y="6486"/>
                  </a:cubicBezTo>
                  <a:cubicBezTo>
                    <a:pt x="10639" y="2333"/>
                    <a:pt x="16271" y="0"/>
                    <a:pt x="22145" y="0"/>
                  </a:cubicBezTo>
                  <a:close/>
                </a:path>
              </a:pathLst>
            </a:custGeom>
            <a:solidFill>
              <a:srgbClr val="FFFFFF"/>
            </a:solidFill>
          </p:spPr>
        </p:sp>
        <p:sp>
          <p:nvSpPr>
            <p:cNvPr name="TextBox 4" id="4"/>
            <p:cNvSpPr txBox="true"/>
            <p:nvPr/>
          </p:nvSpPr>
          <p:spPr>
            <a:xfrm>
              <a:off x="0" y="-38100"/>
              <a:ext cx="4695985" cy="2287311"/>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92575" y="3213781"/>
            <a:ext cx="7153024" cy="4015821"/>
          </a:xfrm>
          <a:custGeom>
            <a:avLst/>
            <a:gdLst/>
            <a:ahLst/>
            <a:cxnLst/>
            <a:rect r="r" b="b" t="t" l="l"/>
            <a:pathLst>
              <a:path h="4015821" w="7153024">
                <a:moveTo>
                  <a:pt x="0" y="0"/>
                </a:moveTo>
                <a:lnTo>
                  <a:pt x="7153024" y="0"/>
                </a:lnTo>
                <a:lnTo>
                  <a:pt x="7153024" y="4015820"/>
                </a:lnTo>
                <a:lnTo>
                  <a:pt x="0" y="4015820"/>
                </a:lnTo>
                <a:lnTo>
                  <a:pt x="0" y="0"/>
                </a:lnTo>
                <a:close/>
              </a:path>
            </a:pathLst>
          </a:custGeom>
          <a:blipFill>
            <a:blip r:embed="rId2"/>
            <a:stretch>
              <a:fillRect l="0" t="-61" r="0" b="-61"/>
            </a:stretch>
          </a:blipFill>
        </p:spPr>
      </p:sp>
      <p:sp>
        <p:nvSpPr>
          <p:cNvPr name="TextBox 6" id="6"/>
          <p:cNvSpPr txBox="true"/>
          <p:nvPr/>
        </p:nvSpPr>
        <p:spPr>
          <a:xfrm rot="0">
            <a:off x="1028700" y="435126"/>
            <a:ext cx="16710308" cy="1225248"/>
          </a:xfrm>
          <a:prstGeom prst="rect">
            <a:avLst/>
          </a:prstGeom>
        </p:spPr>
        <p:txBody>
          <a:bodyPr anchor="t" rtlCol="false" tIns="0" lIns="0" bIns="0" rIns="0">
            <a:spAutoFit/>
          </a:bodyPr>
          <a:lstStyle/>
          <a:p>
            <a:pPr algn="l">
              <a:lnSpc>
                <a:spcPts val="9460"/>
              </a:lnSpc>
            </a:pPr>
            <a:r>
              <a:rPr lang="en-US" sz="8298">
                <a:solidFill>
                  <a:srgbClr val="272727"/>
                </a:solidFill>
                <a:latin typeface="Lilita One"/>
                <a:ea typeface="Lilita One"/>
                <a:cs typeface="Lilita One"/>
                <a:sym typeface="Lilita One"/>
              </a:rPr>
              <a:t>ANALYTICAL APPROACH &amp; TOOLS</a:t>
            </a:r>
          </a:p>
        </p:txBody>
      </p:sp>
      <p:sp>
        <p:nvSpPr>
          <p:cNvPr name="TextBox 7" id="7"/>
          <p:cNvSpPr txBox="true"/>
          <p:nvPr/>
        </p:nvSpPr>
        <p:spPr>
          <a:xfrm rot="0">
            <a:off x="7345599" y="1603224"/>
            <a:ext cx="10677042" cy="8333297"/>
          </a:xfrm>
          <a:prstGeom prst="rect">
            <a:avLst/>
          </a:prstGeom>
        </p:spPr>
        <p:txBody>
          <a:bodyPr anchor="t" rtlCol="false" tIns="0" lIns="0" bIns="0" rIns="0">
            <a:spAutoFit/>
          </a:bodyPr>
          <a:lstStyle/>
          <a:p>
            <a:pPr algn="l">
              <a:lnSpc>
                <a:spcPts val="3490"/>
              </a:lnSpc>
            </a:pPr>
            <a:r>
              <a:rPr lang="en-US" sz="2311" spc="23">
                <a:solidFill>
                  <a:srgbClr val="272727"/>
                </a:solidFill>
                <a:latin typeface="Bitter"/>
                <a:ea typeface="Bitter"/>
                <a:cs typeface="Bitter"/>
                <a:sym typeface="Bitter"/>
              </a:rPr>
              <a:t>   1. Data Cleaning:</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Removed dupli</a:t>
            </a:r>
            <a:r>
              <a:rPr lang="en-US" sz="2311" spc="23">
                <a:solidFill>
                  <a:srgbClr val="272727"/>
                </a:solidFill>
                <a:latin typeface="Bitter"/>
                <a:ea typeface="Bitter"/>
                <a:cs typeface="Bitter"/>
                <a:sym typeface="Bitter"/>
              </a:rPr>
              <a:t>cate entries and missing values.</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Corrected errors like extra characters in country names (e.g., “Indonesia)”).</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Standardized formats for cost, rating, and date fields.</a:t>
            </a:r>
          </a:p>
          <a:p>
            <a:pPr algn="l">
              <a:lnSpc>
                <a:spcPts val="3490"/>
              </a:lnSpc>
            </a:pPr>
            <a:r>
              <a:rPr lang="en-US" sz="2311" spc="23">
                <a:solidFill>
                  <a:srgbClr val="272727"/>
                </a:solidFill>
                <a:latin typeface="Bitter"/>
                <a:ea typeface="Bitter"/>
                <a:cs typeface="Bitter"/>
                <a:sym typeface="Bitter"/>
              </a:rPr>
              <a:t>   2. Data Enrichment:</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Merged restaurant data with country names using VLOOKUP (matching CountryCode).</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Converted Datekey_Opening into readable date format.</a:t>
            </a:r>
          </a:p>
          <a:p>
            <a:pPr algn="l">
              <a:lnSpc>
                <a:spcPts val="3490"/>
              </a:lnSpc>
            </a:pPr>
            <a:r>
              <a:rPr lang="en-US" sz="2311" spc="23">
                <a:solidFill>
                  <a:srgbClr val="272727"/>
                </a:solidFill>
                <a:latin typeface="Bitter"/>
                <a:ea typeface="Bitter"/>
                <a:cs typeface="Bitter"/>
                <a:sym typeface="Bitter"/>
              </a:rPr>
              <a:t>   3. Analysis Performed:</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Trend Analysis: Found popular cuisines, top-rated cities, and price trends.</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Statistical Summary: Average ratings, cost for two, vote counts.</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Comparative Analysis: Checked how delivery or booking options affect ratings.</a:t>
            </a:r>
          </a:p>
          <a:p>
            <a:pPr algn="l">
              <a:lnSpc>
                <a:spcPts val="3490"/>
              </a:lnSpc>
            </a:pPr>
            <a:r>
              <a:rPr lang="en-US" sz="2311" spc="23">
                <a:solidFill>
                  <a:srgbClr val="272727"/>
                </a:solidFill>
                <a:latin typeface="Bitter"/>
                <a:ea typeface="Bitter"/>
                <a:cs typeface="Bitter"/>
                <a:sym typeface="Bitter"/>
              </a:rPr>
              <a:t>   4. Tools &amp; Features Used:</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Excel features like Pivot Tables, Filters, Charts for insights.</a:t>
            </a:r>
          </a:p>
          <a:p>
            <a:pPr algn="l" marL="499095" indent="-249547" lvl="1">
              <a:lnSpc>
                <a:spcPts val="3490"/>
              </a:lnSpc>
              <a:buFont typeface="Arial"/>
              <a:buChar char="•"/>
            </a:pPr>
            <a:r>
              <a:rPr lang="en-US" sz="2311" spc="23">
                <a:solidFill>
                  <a:srgbClr val="272727"/>
                </a:solidFill>
                <a:latin typeface="Bitter"/>
                <a:ea typeface="Bitter"/>
                <a:cs typeface="Bitter"/>
                <a:sym typeface="Bitter"/>
              </a:rPr>
              <a:t>Used basic formulas (SUM, AVERAGE) and conditional formatting for highlights.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7767"/>
        </a:solidFill>
      </p:bgPr>
    </p:bg>
    <p:spTree>
      <p:nvGrpSpPr>
        <p:cNvPr id="1" name=""/>
        <p:cNvGrpSpPr/>
        <p:nvPr/>
      </p:nvGrpSpPr>
      <p:grpSpPr>
        <a:xfrm>
          <a:off x="0" y="0"/>
          <a:ext cx="0" cy="0"/>
          <a:chOff x="0" y="0"/>
          <a:chExt cx="0" cy="0"/>
        </a:xfrm>
      </p:grpSpPr>
      <p:sp>
        <p:nvSpPr>
          <p:cNvPr name="TextBox 2" id="2"/>
          <p:cNvSpPr txBox="true"/>
          <p:nvPr/>
        </p:nvSpPr>
        <p:spPr>
          <a:xfrm rot="0">
            <a:off x="0" y="1038225"/>
            <a:ext cx="18288000" cy="8196444"/>
          </a:xfrm>
          <a:prstGeom prst="rect">
            <a:avLst/>
          </a:prstGeom>
        </p:spPr>
        <p:txBody>
          <a:bodyPr anchor="t" rtlCol="false" tIns="0" lIns="0" bIns="0" rIns="0">
            <a:spAutoFit/>
          </a:bodyPr>
          <a:lstStyle/>
          <a:p>
            <a:pPr algn="just" marL="949697" indent="-474848" lvl="1">
              <a:lnSpc>
                <a:spcPts val="5014"/>
              </a:lnSpc>
              <a:buFont typeface="Arial"/>
              <a:buChar char="•"/>
            </a:pPr>
            <a:r>
              <a:rPr lang="en-US" sz="4398">
                <a:solidFill>
                  <a:srgbClr val="000000"/>
                </a:solidFill>
                <a:latin typeface="Bitter"/>
                <a:ea typeface="Bitter"/>
                <a:cs typeface="Bitter"/>
                <a:sym typeface="Bitter"/>
              </a:rPr>
              <a:t>: METHODOLOGY</a:t>
            </a:r>
          </a:p>
          <a:p>
            <a:pPr algn="just">
              <a:lnSpc>
                <a:spcPts val="5014"/>
              </a:lnSpc>
            </a:pPr>
            <a:r>
              <a:rPr lang="en-US" sz="4398">
                <a:solidFill>
                  <a:srgbClr val="000000"/>
                </a:solidFill>
                <a:latin typeface="Bitter"/>
                <a:ea typeface="Bitter"/>
                <a:cs typeface="Bitter"/>
                <a:sym typeface="Bitter"/>
              </a:rPr>
              <a:t>CONTENT:</a:t>
            </a:r>
          </a:p>
          <a:p>
            <a:pPr algn="just" marL="949697" indent="-474848" lvl="1">
              <a:lnSpc>
                <a:spcPts val="5014"/>
              </a:lnSpc>
              <a:buFont typeface="Arial"/>
              <a:buChar char="•"/>
            </a:pPr>
            <a:r>
              <a:rPr lang="en-US" sz="4398">
                <a:solidFill>
                  <a:srgbClr val="000000"/>
                </a:solidFill>
                <a:latin typeface="Bitter"/>
                <a:ea typeface="Bitter"/>
                <a:cs typeface="Bitter"/>
                <a:sym typeface="Bitter"/>
              </a:rPr>
              <a:t>TOOLS USED: EXCEL, PIVOT TABLES, CONDITIONAL AGGREGATORS, CHART.JS FOR VISUALIZATIONS.</a:t>
            </a:r>
          </a:p>
          <a:p>
            <a:pPr algn="just">
              <a:lnSpc>
                <a:spcPts val="5014"/>
              </a:lnSpc>
            </a:pPr>
            <a:r>
              <a:rPr lang="en-US" sz="4398">
                <a:solidFill>
                  <a:srgbClr val="000000"/>
                </a:solidFill>
                <a:latin typeface="Bitter"/>
                <a:ea typeface="Bitter"/>
                <a:cs typeface="Bitter"/>
                <a:sym typeface="Bitter"/>
              </a:rPr>
              <a:t>STEPS: </a:t>
            </a:r>
          </a:p>
          <a:p>
            <a:pPr algn="just" marL="949697" indent="-474848" lvl="1">
              <a:lnSpc>
                <a:spcPts val="5014"/>
              </a:lnSpc>
              <a:buFont typeface="Arial"/>
              <a:buChar char="•"/>
            </a:pPr>
            <a:r>
              <a:rPr lang="en-US" sz="4398">
                <a:solidFill>
                  <a:srgbClr val="000000"/>
                </a:solidFill>
                <a:latin typeface="Bitter"/>
                <a:ea typeface="Bitter"/>
                <a:cs typeface="Bitter"/>
                <a:sym typeface="Bitter"/>
              </a:rPr>
              <a:t>CLEANED DATA (REMOVED NULLS, STANDARDIZED FORMATS).</a:t>
            </a:r>
          </a:p>
          <a:p>
            <a:pPr algn="just" marL="949697" indent="-474848" lvl="1">
              <a:lnSpc>
                <a:spcPts val="5014"/>
              </a:lnSpc>
              <a:buFont typeface="Arial"/>
              <a:buChar char="•"/>
            </a:pPr>
            <a:r>
              <a:rPr lang="en-US" sz="4398">
                <a:solidFill>
                  <a:srgbClr val="000000"/>
                </a:solidFill>
                <a:latin typeface="Bitter"/>
                <a:ea typeface="Bitter"/>
                <a:cs typeface="Bitter"/>
                <a:sym typeface="Bitter"/>
              </a:rPr>
              <a:t>AGGREGATED BY COUNTRY, DELIVERY STATUS, AND PRICE RANGE USING PIVOT TABLES.</a:t>
            </a:r>
          </a:p>
          <a:p>
            <a:pPr algn="just" marL="949697" indent="-474848" lvl="1">
              <a:lnSpc>
                <a:spcPts val="5014"/>
              </a:lnSpc>
              <a:buFont typeface="Arial"/>
              <a:buChar char="•"/>
            </a:pPr>
            <a:r>
              <a:rPr lang="en-US" sz="4398">
                <a:solidFill>
                  <a:srgbClr val="000000"/>
                </a:solidFill>
                <a:latin typeface="Bitter"/>
                <a:ea typeface="Bitter"/>
                <a:cs typeface="Bitter"/>
                <a:sym typeface="Bitter"/>
              </a:rPr>
              <a:t>ANALYZED TRENDS WITH COUNTIFS, MINIFS, AND FILTERS.</a:t>
            </a:r>
          </a:p>
          <a:p>
            <a:pPr algn="just" marL="949697" indent="-474848" lvl="1">
              <a:lnSpc>
                <a:spcPts val="5014"/>
              </a:lnSpc>
              <a:buFont typeface="Arial"/>
              <a:buChar char="•"/>
            </a:pPr>
            <a:r>
              <a:rPr lang="en-US" sz="4398">
                <a:solidFill>
                  <a:srgbClr val="000000"/>
                </a:solidFill>
                <a:latin typeface="Bitter"/>
                <a:ea typeface="Bitter"/>
                <a:cs typeface="Bitter"/>
                <a:sym typeface="Bitter"/>
              </a:rPr>
              <a:t>CREATED VISUALIZATIONS FOR INVESTOR-FRIENDLY INSIGHTS.</a:t>
            </a:r>
          </a:p>
          <a:p>
            <a:pPr algn="just">
              <a:lnSpc>
                <a:spcPts val="5014"/>
              </a:lnSpc>
            </a:pPr>
            <a:r>
              <a:rPr lang="en-US" sz="4398">
                <a:solidFill>
                  <a:srgbClr val="000000"/>
                </a:solidFill>
                <a:latin typeface="Bitter"/>
                <a:ea typeface="Bitter"/>
                <a:cs typeface="Bitter"/>
                <a:sym typeface="Bitter"/>
              </a:rPr>
              <a:t>OUTPUT: DASHBOARDS AND CHARTS TO SUPPORT STRATEGIC DECISIONS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7767"/>
        </a:solidFill>
      </p:bgPr>
    </p:bg>
    <p:spTree>
      <p:nvGrpSpPr>
        <p:cNvPr id="1" name=""/>
        <p:cNvGrpSpPr/>
        <p:nvPr/>
      </p:nvGrpSpPr>
      <p:grpSpPr>
        <a:xfrm>
          <a:off x="0" y="0"/>
          <a:ext cx="0" cy="0"/>
          <a:chOff x="0" y="0"/>
          <a:chExt cx="0" cy="0"/>
        </a:xfrm>
      </p:grpSpPr>
      <p:sp>
        <p:nvSpPr>
          <p:cNvPr name="Freeform 2" id="2"/>
          <p:cNvSpPr/>
          <p:nvPr/>
        </p:nvSpPr>
        <p:spPr>
          <a:xfrm flipH="false" flipV="false" rot="0">
            <a:off x="10115550" y="4654167"/>
            <a:ext cx="6428774" cy="5528058"/>
          </a:xfrm>
          <a:custGeom>
            <a:avLst/>
            <a:gdLst/>
            <a:ahLst/>
            <a:cxnLst/>
            <a:rect r="r" b="b" t="t" l="l"/>
            <a:pathLst>
              <a:path h="5528058" w="6428774">
                <a:moveTo>
                  <a:pt x="0" y="0"/>
                </a:moveTo>
                <a:lnTo>
                  <a:pt x="6428774" y="0"/>
                </a:lnTo>
                <a:lnTo>
                  <a:pt x="6428774" y="5528058"/>
                </a:lnTo>
                <a:lnTo>
                  <a:pt x="0" y="5528058"/>
                </a:lnTo>
                <a:lnTo>
                  <a:pt x="0" y="0"/>
                </a:lnTo>
                <a:close/>
              </a:path>
            </a:pathLst>
          </a:custGeom>
          <a:blipFill>
            <a:blip r:embed="rId2"/>
            <a:stretch>
              <a:fillRect l="0" t="-12922" r="0" b="0"/>
            </a:stretch>
          </a:blipFill>
        </p:spPr>
      </p:sp>
      <p:sp>
        <p:nvSpPr>
          <p:cNvPr name="TextBox 3" id="3"/>
          <p:cNvSpPr txBox="true"/>
          <p:nvPr/>
        </p:nvSpPr>
        <p:spPr>
          <a:xfrm rot="0">
            <a:off x="0" y="407033"/>
            <a:ext cx="18288000" cy="4669792"/>
          </a:xfrm>
          <a:prstGeom prst="rect">
            <a:avLst/>
          </a:prstGeom>
        </p:spPr>
        <p:txBody>
          <a:bodyPr anchor="t" rtlCol="false" tIns="0" lIns="0" bIns="0" rIns="0">
            <a:spAutoFit/>
          </a:bodyPr>
          <a:lstStyle/>
          <a:p>
            <a:pPr algn="l" marL="949946" indent="-474973" lvl="1">
              <a:lnSpc>
                <a:spcPts val="6159"/>
              </a:lnSpc>
              <a:buFont typeface="Arial"/>
              <a:buChar char="•"/>
            </a:pPr>
            <a:r>
              <a:rPr lang="en-US" sz="4399">
                <a:solidFill>
                  <a:srgbClr val="000000"/>
                </a:solidFill>
                <a:latin typeface="Bitter"/>
                <a:ea typeface="Bitter"/>
                <a:cs typeface="Bitter"/>
                <a:sym typeface="Bitter"/>
              </a:rPr>
              <a:t>: Country-Wise Restaurant Distribution</a:t>
            </a:r>
          </a:p>
          <a:p>
            <a:pPr algn="l" marL="949946" indent="-474973" lvl="1">
              <a:lnSpc>
                <a:spcPts val="6159"/>
              </a:lnSpc>
              <a:buFont typeface="Arial"/>
              <a:buChar char="•"/>
            </a:pPr>
            <a:r>
              <a:rPr lang="en-US" sz="4399">
                <a:solidFill>
                  <a:srgbClr val="000000"/>
                </a:solidFill>
                <a:latin typeface="Bitter"/>
                <a:ea typeface="Bitter"/>
                <a:cs typeface="Bitter"/>
                <a:sym typeface="Bitter"/>
              </a:rPr>
              <a:t>Content: </a:t>
            </a:r>
          </a:p>
          <a:p>
            <a:pPr algn="l" marL="949946" indent="-474973" lvl="1">
              <a:lnSpc>
                <a:spcPts val="6159"/>
              </a:lnSpc>
              <a:buFont typeface="Arial"/>
              <a:buChar char="•"/>
            </a:pPr>
            <a:r>
              <a:rPr lang="en-US" sz="4399">
                <a:solidFill>
                  <a:srgbClr val="000000"/>
                </a:solidFill>
                <a:latin typeface="Bitter"/>
                <a:ea typeface="Bitter"/>
                <a:cs typeface="Bitter"/>
                <a:sym typeface="Bitter"/>
              </a:rPr>
              <a:t>Insight: India dominates with 90.5% of restaurants, followed by Brazil (6.2%) and others (3.3%).</a:t>
            </a:r>
          </a:p>
          <a:p>
            <a:pPr algn="l" marL="949946" indent="-474973" lvl="1">
              <a:lnSpc>
                <a:spcPts val="6159"/>
              </a:lnSpc>
              <a:buFont typeface="Arial"/>
              <a:buChar char="•"/>
            </a:pPr>
            <a:r>
              <a:rPr lang="en-US" sz="4399">
                <a:solidFill>
                  <a:srgbClr val="000000"/>
                </a:solidFill>
                <a:latin typeface="Bitter"/>
                <a:ea typeface="Bitter"/>
                <a:cs typeface="Bitter"/>
                <a:sym typeface="Bitter"/>
              </a:rPr>
              <a:t>Takeaway: Zomato’s market is heavily India-centric, signaling untapped global potential.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7767"/>
        </a:solidFill>
      </p:bgPr>
    </p:bg>
    <p:spTree>
      <p:nvGrpSpPr>
        <p:cNvPr id="1" name=""/>
        <p:cNvGrpSpPr/>
        <p:nvPr/>
      </p:nvGrpSpPr>
      <p:grpSpPr>
        <a:xfrm>
          <a:off x="0" y="0"/>
          <a:ext cx="0" cy="0"/>
          <a:chOff x="0" y="0"/>
          <a:chExt cx="0" cy="0"/>
        </a:xfrm>
      </p:grpSpPr>
      <p:sp>
        <p:nvSpPr>
          <p:cNvPr name="TextBox 2" id="2"/>
          <p:cNvSpPr txBox="true"/>
          <p:nvPr/>
        </p:nvSpPr>
        <p:spPr>
          <a:xfrm rot="0">
            <a:off x="0" y="167005"/>
            <a:ext cx="18288000" cy="4669792"/>
          </a:xfrm>
          <a:prstGeom prst="rect">
            <a:avLst/>
          </a:prstGeom>
        </p:spPr>
        <p:txBody>
          <a:bodyPr anchor="t" rtlCol="false" tIns="0" lIns="0" bIns="0" rIns="0">
            <a:spAutoFit/>
          </a:bodyPr>
          <a:lstStyle/>
          <a:p>
            <a:pPr algn="l" marL="949946" indent="-474973" lvl="1">
              <a:lnSpc>
                <a:spcPts val="6159"/>
              </a:lnSpc>
              <a:buFont typeface="Arial"/>
              <a:buChar char="•"/>
            </a:pPr>
            <a:r>
              <a:rPr lang="en-US" sz="4399">
                <a:solidFill>
                  <a:srgbClr val="000000"/>
                </a:solidFill>
                <a:latin typeface="Bitter"/>
                <a:ea typeface="Bitter"/>
                <a:cs typeface="Bitter"/>
                <a:sym typeface="Bitter"/>
              </a:rPr>
              <a:t>: Online Delivery Penetration</a:t>
            </a:r>
          </a:p>
          <a:p>
            <a:pPr algn="l" marL="949946" indent="-474973" lvl="1">
              <a:lnSpc>
                <a:spcPts val="6159"/>
              </a:lnSpc>
              <a:buFont typeface="Arial"/>
              <a:buChar char="•"/>
            </a:pPr>
            <a:r>
              <a:rPr lang="en-US" sz="4399">
                <a:solidFill>
                  <a:srgbClr val="000000"/>
                </a:solidFill>
                <a:latin typeface="Bitter"/>
                <a:ea typeface="Bitter"/>
                <a:cs typeface="Bitter"/>
                <a:sym typeface="Bitter"/>
              </a:rPr>
              <a:t>Content: </a:t>
            </a:r>
          </a:p>
          <a:p>
            <a:pPr algn="l" marL="949946" indent="-474973" lvl="1">
              <a:lnSpc>
                <a:spcPts val="6159"/>
              </a:lnSpc>
              <a:buFont typeface="Arial"/>
              <a:buChar char="•"/>
            </a:pPr>
            <a:r>
              <a:rPr lang="en-US" sz="4399">
                <a:solidFill>
                  <a:srgbClr val="000000"/>
                </a:solidFill>
                <a:latin typeface="Bitter"/>
                <a:ea typeface="Bitter"/>
                <a:cs typeface="Bitter"/>
                <a:sym typeface="Bitter"/>
              </a:rPr>
              <a:t>Insight: Only a small percentage of restaurants offer online delivery.</a:t>
            </a:r>
          </a:p>
          <a:p>
            <a:pPr algn="l" marL="949946" indent="-474973" lvl="1">
              <a:lnSpc>
                <a:spcPts val="6159"/>
              </a:lnSpc>
              <a:buFont typeface="Arial"/>
              <a:buChar char="•"/>
            </a:pPr>
            <a:r>
              <a:rPr lang="en-US" sz="4399">
                <a:solidFill>
                  <a:srgbClr val="000000"/>
                </a:solidFill>
                <a:latin typeface="Bitter"/>
                <a:ea typeface="Bitter"/>
                <a:cs typeface="Bitter"/>
                <a:sym typeface="Bitter"/>
              </a:rPr>
              <a:t>Takeaway: Significant opportunity to onboard restaurants for delivery, driving revenue.</a:t>
            </a:r>
          </a:p>
        </p:txBody>
      </p:sp>
      <p:sp>
        <p:nvSpPr>
          <p:cNvPr name="Freeform 3" id="3"/>
          <p:cNvSpPr/>
          <p:nvPr/>
        </p:nvSpPr>
        <p:spPr>
          <a:xfrm flipH="false" flipV="false" rot="0">
            <a:off x="9967233" y="4785437"/>
            <a:ext cx="7520667" cy="5377738"/>
          </a:xfrm>
          <a:custGeom>
            <a:avLst/>
            <a:gdLst/>
            <a:ahLst/>
            <a:cxnLst/>
            <a:rect r="r" b="b" t="t" l="l"/>
            <a:pathLst>
              <a:path h="5377738" w="7520667">
                <a:moveTo>
                  <a:pt x="0" y="0"/>
                </a:moveTo>
                <a:lnTo>
                  <a:pt x="7520667" y="0"/>
                </a:lnTo>
                <a:lnTo>
                  <a:pt x="7520667" y="5377738"/>
                </a:lnTo>
                <a:lnTo>
                  <a:pt x="0" y="5377738"/>
                </a:lnTo>
                <a:lnTo>
                  <a:pt x="0" y="0"/>
                </a:lnTo>
                <a:close/>
              </a:path>
            </a:pathLst>
          </a:custGeom>
          <a:blipFill>
            <a:blip r:embed="rId2"/>
            <a:stretch>
              <a:fillRect l="0" t="-12752"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7767"/>
        </a:solidFill>
      </p:bgPr>
    </p:bg>
    <p:spTree>
      <p:nvGrpSpPr>
        <p:cNvPr id="1" name=""/>
        <p:cNvGrpSpPr/>
        <p:nvPr/>
      </p:nvGrpSpPr>
      <p:grpSpPr>
        <a:xfrm>
          <a:off x="0" y="0"/>
          <a:ext cx="0" cy="0"/>
          <a:chOff x="0" y="0"/>
          <a:chExt cx="0" cy="0"/>
        </a:xfrm>
      </p:grpSpPr>
      <p:sp>
        <p:nvSpPr>
          <p:cNvPr name="Freeform 2" id="2"/>
          <p:cNvSpPr/>
          <p:nvPr/>
        </p:nvSpPr>
        <p:spPr>
          <a:xfrm flipH="false" flipV="false" rot="0">
            <a:off x="6272366" y="4152848"/>
            <a:ext cx="11301259" cy="5848402"/>
          </a:xfrm>
          <a:custGeom>
            <a:avLst/>
            <a:gdLst/>
            <a:ahLst/>
            <a:cxnLst/>
            <a:rect r="r" b="b" t="t" l="l"/>
            <a:pathLst>
              <a:path h="5848402" w="11301259">
                <a:moveTo>
                  <a:pt x="0" y="0"/>
                </a:moveTo>
                <a:lnTo>
                  <a:pt x="11301259" y="0"/>
                </a:lnTo>
                <a:lnTo>
                  <a:pt x="11301259" y="5848402"/>
                </a:lnTo>
                <a:lnTo>
                  <a:pt x="0" y="5848402"/>
                </a:lnTo>
                <a:lnTo>
                  <a:pt x="0" y="0"/>
                </a:lnTo>
                <a:close/>
              </a:path>
            </a:pathLst>
          </a:custGeom>
          <a:blipFill>
            <a:blip r:embed="rId2"/>
            <a:stretch>
              <a:fillRect l="0" t="0" r="0" b="0"/>
            </a:stretch>
          </a:blipFill>
        </p:spPr>
      </p:sp>
      <p:sp>
        <p:nvSpPr>
          <p:cNvPr name="TextBox 3" id="3"/>
          <p:cNvSpPr txBox="true"/>
          <p:nvPr/>
        </p:nvSpPr>
        <p:spPr>
          <a:xfrm rot="0">
            <a:off x="0" y="103505"/>
            <a:ext cx="18288000" cy="4669790"/>
          </a:xfrm>
          <a:prstGeom prst="rect">
            <a:avLst/>
          </a:prstGeom>
        </p:spPr>
        <p:txBody>
          <a:bodyPr anchor="t" rtlCol="false" tIns="0" lIns="0" bIns="0" rIns="0">
            <a:spAutoFit/>
          </a:bodyPr>
          <a:lstStyle/>
          <a:p>
            <a:pPr algn="l" marL="949959" indent="-474979" lvl="1">
              <a:lnSpc>
                <a:spcPts val="6159"/>
              </a:lnSpc>
              <a:buFont typeface="Arial"/>
              <a:buChar char="•"/>
            </a:pPr>
            <a:r>
              <a:rPr lang="en-US" sz="4399">
                <a:solidFill>
                  <a:srgbClr val="000000"/>
                </a:solidFill>
                <a:latin typeface="Bitter"/>
                <a:ea typeface="Bitter"/>
                <a:cs typeface="Bitter"/>
                <a:sym typeface="Bitter"/>
              </a:rPr>
              <a:t>: Rating Distribution</a:t>
            </a:r>
          </a:p>
          <a:p>
            <a:pPr algn="l" marL="949959" indent="-474979" lvl="1">
              <a:lnSpc>
                <a:spcPts val="6159"/>
              </a:lnSpc>
              <a:buFont typeface="Arial"/>
              <a:buChar char="•"/>
            </a:pPr>
            <a:r>
              <a:rPr lang="en-US" sz="4399">
                <a:solidFill>
                  <a:srgbClr val="000000"/>
                </a:solidFill>
                <a:latin typeface="Bitter"/>
                <a:ea typeface="Bitter"/>
                <a:cs typeface="Bitter"/>
                <a:sym typeface="Bitter"/>
              </a:rPr>
              <a:t>Content: </a:t>
            </a:r>
          </a:p>
          <a:p>
            <a:pPr algn="l" marL="949959" indent="-474979" lvl="1">
              <a:lnSpc>
                <a:spcPts val="6159"/>
              </a:lnSpc>
              <a:buFont typeface="Arial"/>
              <a:buChar char="•"/>
            </a:pPr>
            <a:r>
              <a:rPr lang="en-US" sz="4399">
                <a:solidFill>
                  <a:srgbClr val="000000"/>
                </a:solidFill>
                <a:latin typeface="Bitter"/>
                <a:ea typeface="Bitter"/>
                <a:cs typeface="Bitter"/>
                <a:sym typeface="Bitter"/>
              </a:rPr>
              <a:t>Insight: Ratings cluster around 1.0 and 3.0, indicating inconsistent quality.</a:t>
            </a:r>
          </a:p>
          <a:p>
            <a:pPr algn="l" marL="949959" indent="-474979" lvl="1">
              <a:lnSpc>
                <a:spcPts val="6159"/>
              </a:lnSpc>
              <a:buFont typeface="Arial"/>
              <a:buChar char="•"/>
            </a:pPr>
            <a:r>
              <a:rPr lang="en-US" sz="4399">
                <a:solidFill>
                  <a:srgbClr val="000000"/>
                </a:solidFill>
                <a:latin typeface="Bitter"/>
                <a:ea typeface="Bitter"/>
                <a:cs typeface="Bitter"/>
                <a:sym typeface="Bitter"/>
              </a:rPr>
              <a:t>Takeaway: Quality control measures can enhance customer trust.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DAGttHHwTd4</dc:identifier>
  <dcterms:modified xsi:type="dcterms:W3CDTF">2011-08-01T06:04:30Z</dcterms:modified>
  <cp:revision>1</cp:revision>
  <dc:title>All About Animal Research Project Presentation in Green Simple Style</dc:title>
</cp:coreProperties>
</file>