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7" r:id="rId3"/>
    <p:sldId id="259" r:id="rId4"/>
    <p:sldId id="258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029" autoAdjust="0"/>
    <p:restoredTop sz="94660"/>
  </p:normalViewPr>
  <p:slideViewPr>
    <p:cSldViewPr snapToGrid="0">
      <p:cViewPr varScale="1">
        <p:scale>
          <a:sx n="74" d="100"/>
          <a:sy n="74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A44BE-2956-470A-ADAA-FB81EA2093BD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A79C1-AD5A-49F6-91F4-F2382046A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462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A44BE-2956-470A-ADAA-FB81EA2093BD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A79C1-AD5A-49F6-91F4-F2382046A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96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A44BE-2956-470A-ADAA-FB81EA2093BD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A79C1-AD5A-49F6-91F4-F2382046A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841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A44BE-2956-470A-ADAA-FB81EA2093BD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A79C1-AD5A-49F6-91F4-F2382046A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173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A44BE-2956-470A-ADAA-FB81EA2093BD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A79C1-AD5A-49F6-91F4-F2382046A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600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A44BE-2956-470A-ADAA-FB81EA2093BD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A79C1-AD5A-49F6-91F4-F2382046A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10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A44BE-2956-470A-ADAA-FB81EA2093BD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A79C1-AD5A-49F6-91F4-F2382046A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369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A44BE-2956-470A-ADAA-FB81EA2093BD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A79C1-AD5A-49F6-91F4-F2382046A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6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A44BE-2956-470A-ADAA-FB81EA2093BD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A79C1-AD5A-49F6-91F4-F2382046A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357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A44BE-2956-470A-ADAA-FB81EA2093BD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A79C1-AD5A-49F6-91F4-F2382046A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473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A44BE-2956-470A-ADAA-FB81EA2093BD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A79C1-AD5A-49F6-91F4-F2382046A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843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9A44BE-2956-470A-ADAA-FB81EA2093BD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EA79C1-AD5A-49F6-91F4-F2382046A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098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8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676242"/>
            <a:ext cx="11516497" cy="1721143"/>
          </a:xfrm>
        </p:spPr>
        <p:txBody>
          <a:bodyPr>
            <a:normAutofit/>
          </a:bodyPr>
          <a:lstStyle/>
          <a:p>
            <a:r>
              <a:rPr lang="en-US" dirty="0" err="1" smtClean="0"/>
              <a:t>BlockReward</a:t>
            </a:r>
            <a:r>
              <a:rPr lang="en-US" dirty="0" smtClean="0"/>
              <a:t> System  Logic Flow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6438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2987" y="644655"/>
            <a:ext cx="115568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>
                <a:latin typeface="Berlin Sans FB Demi" panose="020E0802020502020306" pitchFamily="34" charset="0"/>
              </a:rPr>
              <a:t>1.     Onboarding users to Block Reward using email and phone login and sign up. </a:t>
            </a:r>
          </a:p>
          <a:p>
            <a:pPr algn="just"/>
            <a:r>
              <a:rPr lang="en-US" dirty="0" smtClean="0">
                <a:latin typeface="Berlin Sans FB Demi" panose="020E0802020502020306" pitchFamily="34" charset="0"/>
              </a:rPr>
              <a:t>We have a custodial wallet system built, so a wallet is ready for users when they sign up for our platform.</a:t>
            </a:r>
          </a:p>
          <a:p>
            <a:pPr algn="just"/>
            <a:r>
              <a:rPr lang="en-US" dirty="0" smtClean="0">
                <a:latin typeface="Berlin Sans FB Demi" panose="020E0802020502020306" pitchFamily="34" charset="0"/>
              </a:rPr>
              <a:t>Also Users can </a:t>
            </a:r>
            <a:r>
              <a:rPr lang="en-US" dirty="0" err="1" smtClean="0">
                <a:latin typeface="Berlin Sans FB Demi" panose="020E0802020502020306" pitchFamily="34" charset="0"/>
              </a:rPr>
              <a:t>Deposite</a:t>
            </a:r>
            <a:r>
              <a:rPr lang="en-US" dirty="0" smtClean="0">
                <a:latin typeface="Berlin Sans FB Demi" panose="020E0802020502020306" pitchFamily="34" charset="0"/>
              </a:rPr>
              <a:t> and Withdraw their </a:t>
            </a:r>
            <a:r>
              <a:rPr lang="en-US" dirty="0" err="1" smtClean="0">
                <a:latin typeface="Berlin Sans FB Demi" panose="020E0802020502020306" pitchFamily="34" charset="0"/>
              </a:rPr>
              <a:t>Algo</a:t>
            </a:r>
            <a:r>
              <a:rPr lang="en-US" dirty="0" smtClean="0">
                <a:latin typeface="Berlin Sans FB Demi" panose="020E0802020502020306" pitchFamily="34" charset="0"/>
              </a:rPr>
              <a:t> or </a:t>
            </a:r>
            <a:r>
              <a:rPr lang="en-US" dirty="0" err="1" smtClean="0">
                <a:latin typeface="Berlin Sans FB Demi" panose="020E0802020502020306" pitchFamily="34" charset="0"/>
              </a:rPr>
              <a:t>USDCa</a:t>
            </a:r>
            <a:r>
              <a:rPr lang="en-US" dirty="0" smtClean="0">
                <a:latin typeface="Berlin Sans FB Demi" panose="020E0802020502020306" pitchFamily="34" charset="0"/>
              </a:rPr>
              <a:t> from </a:t>
            </a:r>
            <a:r>
              <a:rPr lang="en-US" dirty="0" err="1" smtClean="0">
                <a:latin typeface="Berlin Sans FB Demi" panose="020E0802020502020306" pitchFamily="34" charset="0"/>
              </a:rPr>
              <a:t>MyAlgo</a:t>
            </a:r>
            <a:r>
              <a:rPr lang="en-US" dirty="0" smtClean="0">
                <a:latin typeface="Berlin Sans FB Demi" panose="020E0802020502020306" pitchFamily="34" charset="0"/>
              </a:rPr>
              <a:t> to your   Wallet and reverse is possible.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370" y="2038007"/>
            <a:ext cx="10058400" cy="4220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498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2987" y="644655"/>
            <a:ext cx="115568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>
                <a:latin typeface="Berlin Sans FB Demi" panose="020E0802020502020306" pitchFamily="34" charset="0"/>
              </a:rPr>
              <a:t>1. Users will buy memberships that are offered by business in our eco  </a:t>
            </a:r>
          </a:p>
          <a:p>
            <a:pPr algn="just"/>
            <a:r>
              <a:rPr lang="en-US" dirty="0" smtClean="0">
                <a:latin typeface="Berlin Sans FB Demi" panose="020E0802020502020306" pitchFamily="34" charset="0"/>
              </a:rPr>
              <a:t>We plan on using Stripe pay for users that want to use CC at checking our on our platform (not yet completed)</a:t>
            </a:r>
          </a:p>
          <a:p>
            <a:pPr algn="just"/>
            <a:r>
              <a:rPr lang="en-US" dirty="0" smtClean="0">
                <a:latin typeface="Berlin Sans FB Demi" panose="020E0802020502020306" pitchFamily="34" charset="0"/>
              </a:rPr>
              <a:t>We plan on using Claim codes to send to current customers where they would be granted a free membership (Claim code system not completed yet)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077" y="2296885"/>
            <a:ext cx="2971800" cy="2971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2776" y="2296885"/>
            <a:ext cx="2971800" cy="2971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3241" y="2296885"/>
            <a:ext cx="3006596" cy="300659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996577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5072" y="1636940"/>
            <a:ext cx="457200" cy="457200"/>
          </a:xfrm>
          <a:prstGeom prst="rect">
            <a:avLst/>
          </a:prstGeom>
        </p:spPr>
      </p:pic>
      <p:cxnSp>
        <p:nvCxnSpPr>
          <p:cNvPr id="9" name="Straight Arrow Connector 8"/>
          <p:cNvCxnSpPr>
            <a:stCxn id="7" idx="3"/>
          </p:cNvCxnSpPr>
          <p:nvPr/>
        </p:nvCxnSpPr>
        <p:spPr>
          <a:xfrm>
            <a:off x="2162272" y="1865540"/>
            <a:ext cx="40164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1869" y="1476324"/>
            <a:ext cx="953473" cy="95347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742877" y="1496208"/>
            <a:ext cx="2267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Sign Up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2727084" y="2207333"/>
            <a:ext cx="26286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452826" y="2473731"/>
            <a:ext cx="3359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Create wallet for new account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597459" y="2187717"/>
            <a:ext cx="1129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 Black" panose="020B0A04020102020204" pitchFamily="34" charset="0"/>
              </a:rPr>
              <a:t>USER</a:t>
            </a:r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440932" y="1794067"/>
            <a:ext cx="1316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 Black" panose="020B0A04020102020204" pitchFamily="34" charset="0"/>
              </a:rPr>
              <a:t>Backend</a:t>
            </a:r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101524" y="1084199"/>
            <a:ext cx="1576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Arial Black" panose="020B0A04020102020204" pitchFamily="34" charset="0"/>
              </a:rPr>
              <a:t>Blockchain</a:t>
            </a:r>
            <a:endParaRPr lang="en-US" dirty="0">
              <a:latin typeface="Arial Black" panose="020B0A04020102020204" pitchFamily="34" charset="0"/>
            </a:endParaRP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3679" y="4977148"/>
            <a:ext cx="457200" cy="457200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7268" y="4970928"/>
            <a:ext cx="457200" cy="4572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100" y="5173203"/>
            <a:ext cx="457200" cy="4572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9813" y="1458792"/>
            <a:ext cx="1199605" cy="1199605"/>
          </a:xfrm>
          <a:prstGeom prst="rect">
            <a:avLst/>
          </a:prstGeom>
        </p:spPr>
      </p:pic>
      <p:cxnSp>
        <p:nvCxnSpPr>
          <p:cNvPr id="30" name="Straight Arrow Connector 29"/>
          <p:cNvCxnSpPr>
            <a:stCxn id="18" idx="3"/>
          </p:cNvCxnSpPr>
          <p:nvPr/>
        </p:nvCxnSpPr>
        <p:spPr>
          <a:xfrm>
            <a:off x="8757112" y="1978733"/>
            <a:ext cx="12490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8730986" y="2041888"/>
            <a:ext cx="12490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7" name="Picture 3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3247" y="5206559"/>
            <a:ext cx="457200" cy="457200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24939" y="3573860"/>
            <a:ext cx="551361" cy="527899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46805" y="3544342"/>
            <a:ext cx="551361" cy="527899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0865" y="1994564"/>
            <a:ext cx="457200" cy="457200"/>
          </a:xfrm>
          <a:prstGeom prst="rect">
            <a:avLst/>
          </a:prstGeom>
        </p:spPr>
      </p:pic>
      <p:cxnSp>
        <p:nvCxnSpPr>
          <p:cNvPr id="43" name="Straight Arrow Connector 42"/>
          <p:cNvCxnSpPr>
            <a:endCxn id="39" idx="2"/>
          </p:cNvCxnSpPr>
          <p:nvPr/>
        </p:nvCxnSpPr>
        <p:spPr>
          <a:xfrm flipV="1">
            <a:off x="4000619" y="4101759"/>
            <a:ext cx="1" cy="927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3862779" y="4101759"/>
            <a:ext cx="0" cy="7892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1">
            <a:off x="8742436" y="4121743"/>
            <a:ext cx="1" cy="927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8604596" y="4121743"/>
            <a:ext cx="0" cy="7892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4390019" y="5486400"/>
            <a:ext cx="40038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>
            <a:off x="4390019" y="5206559"/>
            <a:ext cx="39567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4047699" y="4390605"/>
            <a:ext cx="1086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Algo,usdc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5839996" y="4792482"/>
            <a:ext cx="1624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Algo,usdc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8811847" y="4277375"/>
            <a:ext cx="1624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Algo,usdc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2109151" y="3620211"/>
            <a:ext cx="1709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MyAlgo</a:t>
            </a:r>
            <a:r>
              <a:rPr lang="en-US" dirty="0" smtClean="0"/>
              <a:t> Wallet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6855919" y="3554746"/>
            <a:ext cx="1709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MyAlgo</a:t>
            </a:r>
            <a:r>
              <a:rPr lang="en-US" dirty="0" smtClean="0"/>
              <a:t> Wallet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868368" y="5983707"/>
            <a:ext cx="11323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Berlin Sans FB Demi" panose="020E0802020502020306" pitchFamily="34" charset="0"/>
              </a:rPr>
              <a:t>Users can send and receive </a:t>
            </a:r>
            <a:r>
              <a:rPr lang="en-US" dirty="0" err="1" smtClean="0">
                <a:latin typeface="Berlin Sans FB Demi" panose="020E0802020502020306" pitchFamily="34" charset="0"/>
              </a:rPr>
              <a:t>Algo</a:t>
            </a:r>
            <a:r>
              <a:rPr lang="en-US" dirty="0" smtClean="0">
                <a:latin typeface="Berlin Sans FB Demi" panose="020E0802020502020306" pitchFamily="34" charset="0"/>
              </a:rPr>
              <a:t> and USDC through not only our platform but also  </a:t>
            </a:r>
            <a:r>
              <a:rPr lang="en-US" dirty="0" err="1" smtClean="0">
                <a:latin typeface="Berlin Sans FB Demi" panose="020E0802020502020306" pitchFamily="34" charset="0"/>
              </a:rPr>
              <a:t>MyAlgo</a:t>
            </a:r>
            <a:r>
              <a:rPr lang="en-US" dirty="0" smtClean="0">
                <a:latin typeface="Berlin Sans FB Demi" panose="020E0802020502020306" pitchFamily="34" charset="0"/>
              </a:rPr>
              <a:t> Wallet . </a:t>
            </a:r>
            <a:endParaRPr lang="en-US" dirty="0"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1473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2987" y="644655"/>
            <a:ext cx="11556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>
                <a:latin typeface="Berlin Sans FB Demi" panose="020E0802020502020306" pitchFamily="34" charset="0"/>
              </a:rPr>
              <a:t>2. User can connect </a:t>
            </a:r>
            <a:r>
              <a:rPr lang="en-US" dirty="0" err="1" smtClean="0">
                <a:latin typeface="Berlin Sans FB Demi" panose="020E0802020502020306" pitchFamily="34" charset="0"/>
              </a:rPr>
              <a:t>Myalgo</a:t>
            </a:r>
            <a:r>
              <a:rPr lang="en-US" dirty="0" smtClean="0">
                <a:latin typeface="Berlin Sans FB Demi" panose="020E0802020502020306" pitchFamily="34" charset="0"/>
              </a:rPr>
              <a:t> Wallet to deposit </a:t>
            </a:r>
            <a:r>
              <a:rPr lang="en-US" dirty="0" err="1" smtClean="0">
                <a:latin typeface="Berlin Sans FB Demi" panose="020E0802020502020306" pitchFamily="34" charset="0"/>
              </a:rPr>
              <a:t>Algo</a:t>
            </a:r>
            <a:r>
              <a:rPr lang="en-US" dirty="0" smtClean="0">
                <a:latin typeface="Berlin Sans FB Demi" panose="020E0802020502020306" pitchFamily="34" charset="0"/>
              </a:rPr>
              <a:t> Or </a:t>
            </a:r>
            <a:r>
              <a:rPr lang="en-US" dirty="0" err="1" smtClean="0">
                <a:latin typeface="Berlin Sans FB Demi" panose="020E0802020502020306" pitchFamily="34" charset="0"/>
              </a:rPr>
              <a:t>USDCa</a:t>
            </a:r>
            <a:r>
              <a:rPr lang="en-US" dirty="0" smtClean="0">
                <a:latin typeface="Berlin Sans FB Demi" panose="020E0802020502020306" pitchFamily="34" charset="0"/>
              </a:rPr>
              <a:t> to upgrade their membership (ARC 19).</a:t>
            </a:r>
          </a:p>
          <a:p>
            <a:pPr algn="just"/>
            <a:r>
              <a:rPr lang="en-US" dirty="0" smtClean="0">
                <a:latin typeface="Berlin Sans FB Demi" panose="020E0802020502020306" pitchFamily="34" charset="0"/>
              </a:rPr>
              <a:t>   If User upgrade their membership, he will get a full-paid </a:t>
            </a:r>
            <a:r>
              <a:rPr lang="en-US" dirty="0" err="1" smtClean="0">
                <a:latin typeface="Berlin Sans FB Demi" panose="020E0802020502020306" pitchFamily="34" charset="0"/>
              </a:rPr>
              <a:t>Disacount</a:t>
            </a:r>
            <a:r>
              <a:rPr lang="en-US" dirty="0" smtClean="0">
                <a:latin typeface="Berlin Sans FB Demi" panose="020E0802020502020306" pitchFamily="34" charset="0"/>
              </a:rPr>
              <a:t> </a:t>
            </a:r>
            <a:r>
              <a:rPr lang="en-US" dirty="0" err="1" smtClean="0">
                <a:latin typeface="Berlin Sans FB Demi" panose="020E0802020502020306" pitchFamily="34" charset="0"/>
              </a:rPr>
              <a:t>Reedme</a:t>
            </a:r>
            <a:r>
              <a:rPr lang="en-US" dirty="0" smtClean="0">
                <a:latin typeface="Berlin Sans FB Demi" panose="020E0802020502020306" pitchFamily="34" charset="0"/>
              </a:rPr>
              <a:t> ,the Best Reward Service.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975" y="2054943"/>
            <a:ext cx="457200" cy="457200"/>
          </a:xfrm>
          <a:prstGeom prst="rect">
            <a:avLst/>
          </a:prstGeom>
        </p:spPr>
      </p:pic>
      <p:cxnSp>
        <p:nvCxnSpPr>
          <p:cNvPr id="8" name="Straight Arrow Connector 7"/>
          <p:cNvCxnSpPr>
            <a:stCxn id="25" idx="3"/>
          </p:cNvCxnSpPr>
          <p:nvPr/>
        </p:nvCxnSpPr>
        <p:spPr>
          <a:xfrm>
            <a:off x="1421783" y="2278206"/>
            <a:ext cx="3489851" cy="5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1421783" y="2555329"/>
            <a:ext cx="3194745" cy="14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30362" y="2605720"/>
            <a:ext cx="1129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 Black" panose="020B0A04020102020204" pitchFamily="34" charset="0"/>
              </a:rPr>
              <a:t>USER</a:t>
            </a:r>
            <a:endParaRPr lang="en-US" dirty="0">
              <a:latin typeface="Arial Black" panose="020B0A04020102020204" pitchFamily="34" charset="0"/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583" y="2049606"/>
            <a:ext cx="457200" cy="457200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1566253" y="1883920"/>
            <a:ext cx="3130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Algo</a:t>
            </a:r>
            <a:r>
              <a:rPr lang="en-US" dirty="0" smtClean="0"/>
              <a:t> or USDC for Membership</a:t>
            </a:r>
            <a:endParaRPr lang="en-US" dirty="0"/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4793" y="1883920"/>
            <a:ext cx="906466" cy="906466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0985" y="3774832"/>
            <a:ext cx="406686" cy="40668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1" name="TextBox 40"/>
          <p:cNvSpPr txBox="1"/>
          <p:nvPr/>
        </p:nvSpPr>
        <p:spPr>
          <a:xfrm>
            <a:off x="2908702" y="2667984"/>
            <a:ext cx="2056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Mint membership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5134793" y="2933910"/>
            <a:ext cx="15348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 Black" panose="020B0A04020102020204" pitchFamily="34" charset="0"/>
              </a:rPr>
              <a:t>Business Account</a:t>
            </a:r>
            <a:endParaRPr lang="en-US" dirty="0">
              <a:latin typeface="Arial Black" panose="020B0A04020102020204" pitchFamily="34" charset="0"/>
            </a:endParaRPr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1095" y="5189357"/>
            <a:ext cx="906466" cy="906466"/>
          </a:xfrm>
          <a:prstGeom prst="rect">
            <a:avLst/>
          </a:prstGeom>
        </p:spPr>
      </p:pic>
      <p:cxnSp>
        <p:nvCxnSpPr>
          <p:cNvPr id="49" name="Straight Arrow Connector 48"/>
          <p:cNvCxnSpPr>
            <a:stCxn id="39" idx="2"/>
            <a:endCxn id="45" idx="0"/>
          </p:cNvCxnSpPr>
          <p:nvPr/>
        </p:nvCxnSpPr>
        <p:spPr>
          <a:xfrm>
            <a:off x="2994328" y="4181518"/>
            <a:ext cx="0" cy="10078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2238650" y="3344992"/>
            <a:ext cx="1735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membership1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2145912" y="6197196"/>
            <a:ext cx="2056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Business Reward system 1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1032192" y="4556004"/>
            <a:ext cx="17355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Possible for only service1</a:t>
            </a:r>
            <a:endParaRPr lang="en-US" dirty="0"/>
          </a:p>
        </p:txBody>
      </p:sp>
      <p:cxnSp>
        <p:nvCxnSpPr>
          <p:cNvPr id="64" name="Straight Connector 63"/>
          <p:cNvCxnSpPr/>
          <p:nvPr/>
        </p:nvCxnSpPr>
        <p:spPr>
          <a:xfrm>
            <a:off x="6466114" y="1658983"/>
            <a:ext cx="0" cy="5184544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5" name="Picture 6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2959" y="1932541"/>
            <a:ext cx="457200" cy="457200"/>
          </a:xfrm>
          <a:prstGeom prst="rect">
            <a:avLst/>
          </a:prstGeom>
        </p:spPr>
      </p:pic>
      <p:sp>
        <p:nvSpPr>
          <p:cNvPr id="66" name="TextBox 65"/>
          <p:cNvSpPr txBox="1"/>
          <p:nvPr/>
        </p:nvSpPr>
        <p:spPr>
          <a:xfrm>
            <a:off x="6890970" y="2506806"/>
            <a:ext cx="1129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 Black" panose="020B0A04020102020204" pitchFamily="34" charset="0"/>
              </a:rPr>
              <a:t>USER</a:t>
            </a:r>
            <a:endParaRPr lang="en-US" dirty="0">
              <a:latin typeface="Arial Black" panose="020B0A04020102020204" pitchFamily="34" charset="0"/>
            </a:endParaRPr>
          </a:p>
        </p:txBody>
      </p:sp>
      <p:pic>
        <p:nvPicPr>
          <p:cNvPr id="67" name="Picture 6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9567" y="1927204"/>
            <a:ext cx="457200" cy="457200"/>
          </a:xfrm>
          <a:prstGeom prst="rect">
            <a:avLst/>
          </a:prstGeom>
        </p:spPr>
      </p:pic>
      <p:pic>
        <p:nvPicPr>
          <p:cNvPr id="69" name="Picture 6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7138" y="1671067"/>
            <a:ext cx="906466" cy="906466"/>
          </a:xfrm>
          <a:prstGeom prst="rect">
            <a:avLst/>
          </a:prstGeom>
        </p:spPr>
      </p:pic>
      <p:sp>
        <p:nvSpPr>
          <p:cNvPr id="70" name="TextBox 69"/>
          <p:cNvSpPr txBox="1"/>
          <p:nvPr/>
        </p:nvSpPr>
        <p:spPr>
          <a:xfrm>
            <a:off x="10657138" y="2721057"/>
            <a:ext cx="15348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 Black" panose="020B0A04020102020204" pitchFamily="34" charset="0"/>
              </a:rPr>
              <a:t>Business Account</a:t>
            </a:r>
            <a:endParaRPr lang="en-US" dirty="0">
              <a:latin typeface="Arial Black" panose="020B0A04020102020204" pitchFamily="34" charset="0"/>
            </a:endParaRPr>
          </a:p>
        </p:txBody>
      </p:sp>
      <p:cxnSp>
        <p:nvCxnSpPr>
          <p:cNvPr id="71" name="Straight Arrow Connector 70"/>
          <p:cNvCxnSpPr/>
          <p:nvPr/>
        </p:nvCxnSpPr>
        <p:spPr>
          <a:xfrm>
            <a:off x="8020595" y="2278206"/>
            <a:ext cx="24302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8165644" y="1883920"/>
            <a:ext cx="2636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Algo,USDC</a:t>
            </a:r>
            <a:r>
              <a:rPr lang="en-US" dirty="0" smtClean="0"/>
              <a:t> for </a:t>
            </a:r>
            <a:r>
              <a:rPr lang="en-US" dirty="0" smtClean="0">
                <a:latin typeface="Berlin Sans FB Demi" panose="020E0802020502020306" pitchFamily="34" charset="0"/>
              </a:rPr>
              <a:t>Upgrade</a:t>
            </a:r>
            <a:endParaRPr lang="en-US" dirty="0">
              <a:latin typeface="Berlin Sans FB Demi" panose="020E0802020502020306" pitchFamily="34" charset="0"/>
            </a:endParaRPr>
          </a:p>
        </p:txBody>
      </p:sp>
      <p:cxnSp>
        <p:nvCxnSpPr>
          <p:cNvPr id="75" name="Straight Arrow Connector 74"/>
          <p:cNvCxnSpPr/>
          <p:nvPr/>
        </p:nvCxnSpPr>
        <p:spPr>
          <a:xfrm flipH="1">
            <a:off x="8604011" y="2548632"/>
            <a:ext cx="20531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6" name="Picture 7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0595" y="2404208"/>
            <a:ext cx="487679" cy="48767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7" name="Picture 7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6879" y="3721048"/>
            <a:ext cx="487679" cy="48767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9" name="Picture 7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8643" y="5290730"/>
            <a:ext cx="906466" cy="906466"/>
          </a:xfrm>
          <a:prstGeom prst="rect">
            <a:avLst/>
          </a:prstGeom>
        </p:spPr>
      </p:pic>
      <p:pic>
        <p:nvPicPr>
          <p:cNvPr id="80" name="Picture 7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0595" y="5290730"/>
            <a:ext cx="906466" cy="906466"/>
          </a:xfrm>
          <a:prstGeom prst="rect">
            <a:avLst/>
          </a:prstGeom>
        </p:spPr>
      </p:pic>
      <p:pic>
        <p:nvPicPr>
          <p:cNvPr id="81" name="Picture 8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2547" y="5290730"/>
            <a:ext cx="906466" cy="906466"/>
          </a:xfrm>
          <a:prstGeom prst="rect">
            <a:avLst/>
          </a:prstGeom>
        </p:spPr>
      </p:pic>
      <p:pic>
        <p:nvPicPr>
          <p:cNvPr id="82" name="Picture 8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3582" y="5290730"/>
            <a:ext cx="906466" cy="906466"/>
          </a:xfrm>
          <a:prstGeom prst="rect">
            <a:avLst/>
          </a:prstGeom>
        </p:spPr>
      </p:pic>
      <p:pic>
        <p:nvPicPr>
          <p:cNvPr id="83" name="Picture 8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3371" y="5290730"/>
            <a:ext cx="906466" cy="906466"/>
          </a:xfrm>
          <a:prstGeom prst="rect">
            <a:avLst/>
          </a:prstGeom>
        </p:spPr>
      </p:pic>
      <p:cxnSp>
        <p:nvCxnSpPr>
          <p:cNvPr id="84" name="Straight Arrow Connector 83"/>
          <p:cNvCxnSpPr/>
          <p:nvPr/>
        </p:nvCxnSpPr>
        <p:spPr>
          <a:xfrm>
            <a:off x="9473786" y="4282891"/>
            <a:ext cx="0" cy="10078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 flipH="1">
            <a:off x="7331876" y="4282891"/>
            <a:ext cx="2141910" cy="1100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 flipH="1">
            <a:off x="8432171" y="4282891"/>
            <a:ext cx="1041615" cy="10540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>
            <a:off x="9490718" y="4306385"/>
            <a:ext cx="1106097" cy="10305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9490717" y="4306385"/>
            <a:ext cx="2030374" cy="1041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7168121" y="4270515"/>
            <a:ext cx="17355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Possible for all service</a:t>
            </a:r>
            <a:endParaRPr lang="en-US" dirty="0"/>
          </a:p>
        </p:txBody>
      </p:sp>
      <p:pic>
        <p:nvPicPr>
          <p:cNvPr id="97" name="Picture 9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3495" y="2637536"/>
            <a:ext cx="406686" cy="40668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971179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val 18"/>
          <p:cNvSpPr/>
          <p:nvPr/>
        </p:nvSpPr>
        <p:spPr>
          <a:xfrm>
            <a:off x="1632857" y="2769326"/>
            <a:ext cx="9353006" cy="348778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01720" y="632452"/>
            <a:ext cx="115568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latin typeface="Berlin Sans FB Demi" panose="020E0802020502020306" pitchFamily="34" charset="0"/>
              </a:rPr>
              <a:t>3</a:t>
            </a:r>
            <a:r>
              <a:rPr lang="en-US" dirty="0" smtClean="0">
                <a:latin typeface="Berlin Sans FB Demi" panose="020E0802020502020306" pitchFamily="34" charset="0"/>
              </a:rPr>
              <a:t>. After a user checks out and buys a product from a business a percentage of that sale is sent to them in BRT(block reward token) EXAMPLE $100 = 10 BRT</a:t>
            </a:r>
          </a:p>
          <a:p>
            <a:pPr algn="just"/>
            <a:r>
              <a:rPr lang="en-US" dirty="0" smtClean="0">
                <a:latin typeface="Berlin Sans FB Demi" panose="020E0802020502020306" pitchFamily="34" charset="0"/>
              </a:rPr>
              <a:t>Business dashboard enters amount on their end, user scans QR code to receive tokens (working on hardware device) show prototype For now its a tablet with </a:t>
            </a:r>
            <a:r>
              <a:rPr lang="en-US" dirty="0" err="1" smtClean="0">
                <a:latin typeface="Berlin Sans FB Demi" panose="020E0802020502020306" pitchFamily="34" charset="0"/>
              </a:rPr>
              <a:t>qr</a:t>
            </a:r>
            <a:r>
              <a:rPr lang="en-US" dirty="0" smtClean="0">
                <a:latin typeface="Berlin Sans FB Demi" panose="020E0802020502020306" pitchFamily="34" charset="0"/>
              </a:rPr>
              <a:t> code on it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100" y="3964471"/>
            <a:ext cx="457200" cy="4572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642487" y="4515248"/>
            <a:ext cx="1129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 Black" panose="020B0A04020102020204" pitchFamily="34" charset="0"/>
              </a:rPr>
              <a:t>USER</a:t>
            </a:r>
            <a:endParaRPr lang="en-US" dirty="0">
              <a:latin typeface="Arial Black" panose="020B0A040201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7610" y="3842487"/>
            <a:ext cx="672761" cy="67276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350956" y="4515248"/>
            <a:ext cx="1537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 Black" panose="020B0A04020102020204" pitchFamily="34" charset="0"/>
              </a:rPr>
              <a:t>Assistant</a:t>
            </a:r>
            <a:endParaRPr lang="en-US" dirty="0">
              <a:latin typeface="Arial Black" panose="020B0A04020102020204" pitchFamily="34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500845" y="4326147"/>
            <a:ext cx="48501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976403" y="3862265"/>
            <a:ext cx="5817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Berlin Sans FB Demi" panose="020E0802020502020306" pitchFamily="34" charset="0"/>
              </a:rPr>
              <a:t>Buy a thing cost $100 and showing </a:t>
            </a:r>
            <a:r>
              <a:rPr lang="en-US" dirty="0" err="1" smtClean="0">
                <a:latin typeface="Berlin Sans FB Demi" panose="020E0802020502020306" pitchFamily="34" charset="0"/>
              </a:rPr>
              <a:t>qr</a:t>
            </a:r>
            <a:r>
              <a:rPr lang="en-US" dirty="0" smtClean="0">
                <a:latin typeface="Berlin Sans FB Demi" panose="020E0802020502020306" pitchFamily="34" charset="0"/>
              </a:rPr>
              <a:t> code</a:t>
            </a:r>
            <a:endParaRPr lang="en-US" dirty="0">
              <a:latin typeface="Berlin Sans FB Demi" panose="020E0802020502020306" pitchFamily="34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3500845" y="4421671"/>
            <a:ext cx="47777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3789" y="4421671"/>
            <a:ext cx="457200" cy="4572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5452315" y="4465124"/>
            <a:ext cx="2651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Berlin Sans FB Demi" panose="020E0802020502020306" pitchFamily="34" charset="0"/>
              </a:rPr>
              <a:t>&amp;</a:t>
            </a:r>
            <a:endParaRPr lang="en-US" dirty="0">
              <a:latin typeface="Berlin Sans FB Demi" panose="020E0802020502020306" pitchFamily="34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2945" y="4421671"/>
            <a:ext cx="457200" cy="457200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6354225" y="4442120"/>
            <a:ext cx="10615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Berlin Sans FB Demi" panose="020E0802020502020306" pitchFamily="34" charset="0"/>
              </a:rPr>
              <a:t>(10 BRT)</a:t>
            </a:r>
            <a:endParaRPr lang="en-US" dirty="0">
              <a:latin typeface="Berlin Sans FB Demi" panose="020E0802020502020306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1371" y="2303691"/>
            <a:ext cx="1199605" cy="1199605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4932165" y="1922857"/>
            <a:ext cx="3457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Berlin Sans FB Demi" panose="020E0802020502020306" pitchFamily="34" charset="0"/>
              </a:rPr>
              <a:t>Algorand</a:t>
            </a:r>
            <a:r>
              <a:rPr lang="en-US" dirty="0" smtClean="0">
                <a:latin typeface="Berlin Sans FB Demi" panose="020E0802020502020306" pitchFamily="34" charset="0"/>
              </a:rPr>
              <a:t> </a:t>
            </a:r>
            <a:r>
              <a:rPr lang="en-US" dirty="0" err="1" smtClean="0">
                <a:latin typeface="Berlin Sans FB Demi" panose="020E0802020502020306" pitchFamily="34" charset="0"/>
              </a:rPr>
              <a:t>Blockchain</a:t>
            </a:r>
            <a:r>
              <a:rPr lang="en-US" dirty="0" smtClean="0">
                <a:latin typeface="Berlin Sans FB Demi" panose="020E0802020502020306" pitchFamily="34" charset="0"/>
              </a:rPr>
              <a:t> World</a:t>
            </a:r>
            <a:endParaRPr lang="en-US" dirty="0">
              <a:latin typeface="Berlin Sans FB Demi" panose="020E0802020502020306" pitchFamily="34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3512" y="3831309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2559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1720" y="632452"/>
            <a:ext cx="115568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>
                <a:latin typeface="Berlin Sans FB Demi" panose="020E0802020502020306" pitchFamily="34" charset="0"/>
              </a:rPr>
              <a:t> 4. Using token to Redeem discounts</a:t>
            </a:r>
          </a:p>
          <a:p>
            <a:pPr algn="just"/>
            <a:r>
              <a:rPr lang="en-US" dirty="0" smtClean="0">
                <a:latin typeface="Berlin Sans FB Demi" panose="020E0802020502020306" pitchFamily="34" charset="0"/>
              </a:rPr>
              <a:t>User goes to business page and verifies membership(Select the business they want to redeem a discount from)</a:t>
            </a:r>
          </a:p>
          <a:p>
            <a:pPr algn="just"/>
            <a:r>
              <a:rPr lang="en-US" dirty="0" smtClean="0">
                <a:latin typeface="Berlin Sans FB Demi" panose="020E0802020502020306" pitchFamily="34" charset="0"/>
              </a:rPr>
              <a:t>User chooses a discount option ( up to 25% off 1BRT =5% off) show this action being done from business dashboard</a:t>
            </a:r>
          </a:p>
          <a:p>
            <a:pPr algn="just"/>
            <a:r>
              <a:rPr lang="en-US" dirty="0" smtClean="0">
                <a:latin typeface="Berlin Sans FB Demi" panose="020E0802020502020306" pitchFamily="34" charset="0"/>
              </a:rPr>
              <a:t>User chooses the mount of BRT they want to use, user swipes to deposit the tokens (smart contract)</a:t>
            </a:r>
          </a:p>
          <a:p>
            <a:pPr algn="just"/>
            <a:r>
              <a:rPr lang="en-US" dirty="0" smtClean="0">
                <a:latin typeface="Berlin Sans FB Demi" panose="020E0802020502020306" pitchFamily="34" charset="0"/>
              </a:rPr>
              <a:t>A discount code is then sent to their dashboard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2128" y="2560320"/>
            <a:ext cx="7876034" cy="3982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2891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1720" y="632452"/>
            <a:ext cx="115568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>
                <a:latin typeface="Berlin Sans FB Demi" panose="020E0802020502020306" pitchFamily="34" charset="0"/>
              </a:rPr>
              <a:t> 4. Using token to Redeem discounts</a:t>
            </a:r>
          </a:p>
          <a:p>
            <a:pPr algn="just"/>
            <a:r>
              <a:rPr lang="en-US" dirty="0" smtClean="0">
                <a:latin typeface="Berlin Sans FB Demi" panose="020E0802020502020306" pitchFamily="34" charset="0"/>
              </a:rPr>
              <a:t>User goes to business page and verifies membership(Select the business they want to redeem a discount from)</a:t>
            </a:r>
          </a:p>
          <a:p>
            <a:pPr algn="just"/>
            <a:r>
              <a:rPr lang="en-US" dirty="0" smtClean="0">
                <a:latin typeface="Berlin Sans FB Demi" panose="020E0802020502020306" pitchFamily="34" charset="0"/>
              </a:rPr>
              <a:t>User chooses a discount option ( up to 25% off 1BRT =5% off) show this action being done from business dashboard</a:t>
            </a:r>
          </a:p>
          <a:p>
            <a:pPr algn="just"/>
            <a:r>
              <a:rPr lang="en-US" dirty="0" smtClean="0">
                <a:latin typeface="Berlin Sans FB Demi" panose="020E0802020502020306" pitchFamily="34" charset="0"/>
              </a:rPr>
              <a:t>User chooses the mount of BRT they want to use, user swipes to deposit the tokens (smart contract)</a:t>
            </a:r>
          </a:p>
          <a:p>
            <a:pPr algn="just"/>
            <a:r>
              <a:rPr lang="en-US" dirty="0" smtClean="0">
                <a:latin typeface="Berlin Sans FB Demi" panose="020E0802020502020306" pitchFamily="34" charset="0"/>
              </a:rPr>
              <a:t>A discount code is then sent to their dashboard</a:t>
            </a:r>
          </a:p>
        </p:txBody>
      </p:sp>
      <p:sp>
        <p:nvSpPr>
          <p:cNvPr id="22" name="Oval 21"/>
          <p:cNvSpPr/>
          <p:nvPr/>
        </p:nvSpPr>
        <p:spPr>
          <a:xfrm>
            <a:off x="1306285" y="3233247"/>
            <a:ext cx="9353006" cy="348778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3528" y="4428392"/>
            <a:ext cx="457200" cy="457200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2315915" y="4979169"/>
            <a:ext cx="1129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 Black" panose="020B0A04020102020204" pitchFamily="34" charset="0"/>
              </a:rPr>
              <a:t>USER</a:t>
            </a:r>
            <a:endParaRPr lang="en-US" dirty="0">
              <a:latin typeface="Arial Black" panose="020B0A04020102020204" pitchFamily="34" charset="0"/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1038" y="4306408"/>
            <a:ext cx="672761" cy="672761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8024384" y="4979169"/>
            <a:ext cx="1537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 Black" panose="020B0A04020102020204" pitchFamily="34" charset="0"/>
              </a:rPr>
              <a:t>Assistant</a:t>
            </a:r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289525" y="4312792"/>
            <a:ext cx="5817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Berlin Sans FB Demi" panose="020E0802020502020306" pitchFamily="34" charset="0"/>
              </a:rPr>
              <a:t> $80   +          (4BRT - 20% off)    =  $ 100</a:t>
            </a:r>
            <a:endParaRPr lang="en-US" dirty="0">
              <a:latin typeface="Berlin Sans FB Demi" panose="020E0802020502020306" pitchFamily="34" charset="0"/>
            </a:endParaRP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2283" y="4930661"/>
            <a:ext cx="457200" cy="457200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4799" y="2767612"/>
            <a:ext cx="1199605" cy="1199605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4605593" y="2386778"/>
            <a:ext cx="3457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Berlin Sans FB Demi" panose="020E0802020502020306" pitchFamily="34" charset="0"/>
              </a:rPr>
              <a:t>Algorand</a:t>
            </a:r>
            <a:r>
              <a:rPr lang="en-US" dirty="0" smtClean="0">
                <a:latin typeface="Berlin Sans FB Demi" panose="020E0802020502020306" pitchFamily="34" charset="0"/>
              </a:rPr>
              <a:t> </a:t>
            </a:r>
            <a:r>
              <a:rPr lang="en-US" dirty="0" err="1" smtClean="0">
                <a:latin typeface="Berlin Sans FB Demi" panose="020E0802020502020306" pitchFamily="34" charset="0"/>
              </a:rPr>
              <a:t>Blockchain</a:t>
            </a:r>
            <a:r>
              <a:rPr lang="en-US" dirty="0" smtClean="0">
                <a:latin typeface="Berlin Sans FB Demi" panose="020E0802020502020306" pitchFamily="34" charset="0"/>
              </a:rPr>
              <a:t> World</a:t>
            </a:r>
            <a:endParaRPr lang="en-US" dirty="0">
              <a:latin typeface="Berlin Sans FB Demi" panose="020E0802020502020306" pitchFamily="34" charset="0"/>
            </a:endParaRP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8278" y="4281836"/>
            <a:ext cx="457200" cy="457200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>
            <a:off x="2880727" y="4752430"/>
            <a:ext cx="51826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3069771" y="4885592"/>
            <a:ext cx="49935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95899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9397" y="1238360"/>
            <a:ext cx="11516497" cy="3037426"/>
          </a:xfrm>
        </p:spPr>
        <p:txBody>
          <a:bodyPr>
            <a:normAutofit/>
          </a:bodyPr>
          <a:lstStyle/>
          <a:p>
            <a:r>
              <a:rPr lang="en-US" dirty="0" smtClean="0"/>
              <a:t>If you login </a:t>
            </a:r>
            <a:r>
              <a:rPr lang="en-US" dirty="0" err="1" smtClean="0"/>
              <a:t>BlockReward</a:t>
            </a:r>
            <a:r>
              <a:rPr lang="en-US" dirty="0" smtClean="0"/>
              <a:t> System</a:t>
            </a:r>
            <a:br>
              <a:rPr lang="en-US" dirty="0" smtClean="0"/>
            </a:br>
            <a:r>
              <a:rPr lang="en-US" dirty="0" smtClean="0"/>
              <a:t>You will get the best reward service.</a:t>
            </a:r>
            <a:br>
              <a:rPr lang="en-US" dirty="0" smtClean="0"/>
            </a:br>
            <a:r>
              <a:rPr lang="en-US" dirty="0" smtClean="0"/>
              <a:t>Welcome to </a:t>
            </a:r>
            <a:r>
              <a:rPr lang="en-US" dirty="0" err="1" smtClean="0"/>
              <a:t>BlockReward</a:t>
            </a:r>
            <a:r>
              <a:rPr lang="en-US" dirty="0" smtClean="0"/>
              <a:t> System!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39101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</TotalTime>
  <Words>505</Words>
  <Application>Microsoft Office PowerPoint</Application>
  <PresentationFormat>Widescreen</PresentationFormat>
  <Paragraphs>54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Arial Black</vt:lpstr>
      <vt:lpstr>Berlin Sans FB Demi</vt:lpstr>
      <vt:lpstr>Calibri</vt:lpstr>
      <vt:lpstr>Calibri Light</vt:lpstr>
      <vt:lpstr>Office Theme</vt:lpstr>
      <vt:lpstr>BlockReward System  Logic Flow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If you login BlockReward System You will get the best reward service. Welcome to BlockReward System!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BlockReward System           Logic Flow</dc:title>
  <dc:creator>PETRI</dc:creator>
  <cp:lastModifiedBy>PETRI</cp:lastModifiedBy>
  <cp:revision>18</cp:revision>
  <dcterms:created xsi:type="dcterms:W3CDTF">2022-10-28T01:52:00Z</dcterms:created>
  <dcterms:modified xsi:type="dcterms:W3CDTF">2022-10-28T03:46:17Z</dcterms:modified>
</cp:coreProperties>
</file>