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72" r:id="rId4"/>
    <p:sldId id="258" r:id="rId5"/>
    <p:sldId id="259" r:id="rId6"/>
    <p:sldId id="260" r:id="rId7"/>
    <p:sldId id="262" r:id="rId8"/>
    <p:sldId id="263" r:id="rId9"/>
    <p:sldId id="261" r:id="rId10"/>
    <p:sldId id="264" r:id="rId11"/>
    <p:sldId id="265" r:id="rId12"/>
    <p:sldId id="266" r:id="rId13"/>
    <p:sldId id="270" r:id="rId14"/>
    <p:sldId id="267" r:id="rId15"/>
    <p:sldId id="268" r:id="rId16"/>
    <p:sldId id="269"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xmlns=""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95" d="100"/>
          <a:sy n="95" d="100"/>
        </p:scale>
        <p:origin x="-666" y="-24"/>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a:solidFill>
                  <a:srgbClr val="CC0000"/>
                </a:solidFill>
                <a:latin typeface="+mj-lt"/>
                <a:ea typeface="Montserrat"/>
                <a:cs typeface="Montserrat"/>
                <a:sym typeface="Montserrat"/>
              </a:rPr>
              <a:t>Capstone Project</a:t>
            </a:r>
            <a:endParaRPr sz="4200" b="1" dirty="0">
              <a:solidFill>
                <a:srgbClr val="CC0000"/>
              </a:solidFill>
              <a:latin typeface="+mj-l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j-lt"/>
                <a:ea typeface="Montserrat"/>
                <a:cs typeface="Montserrat"/>
                <a:sym typeface="Montserrat"/>
              </a:rPr>
              <a:t>Play Store App Reviews</a:t>
            </a:r>
            <a:r>
              <a:rPr lang="en-GB" sz="3600" b="1" dirty="0">
                <a:solidFill>
                  <a:schemeClr val="lt1"/>
                </a:solidFill>
                <a:latin typeface="+mn-lt"/>
                <a:ea typeface="Montserrat"/>
                <a:cs typeface="Montserrat"/>
                <a:sym typeface="Montserrat"/>
              </a:rPr>
              <a:t/>
            </a:r>
            <a:br>
              <a:rPr lang="en-GB" sz="3600" b="1" dirty="0">
                <a:solidFill>
                  <a:schemeClr val="lt1"/>
                </a:solidFill>
                <a:latin typeface="+mn-lt"/>
                <a:ea typeface="Montserrat"/>
                <a:cs typeface="Montserrat"/>
                <a:sym typeface="Montserrat"/>
              </a:rPr>
            </a:br>
            <a:r>
              <a:rPr lang="en-GB" sz="3600" b="1" dirty="0">
                <a:solidFill>
                  <a:schemeClr val="lt1"/>
                </a:solidFill>
                <a:latin typeface="+mn-lt"/>
                <a:ea typeface="Montserrat"/>
                <a:cs typeface="Montserrat"/>
                <a:sym typeface="Montserrat"/>
              </a:rPr>
              <a:t/>
            </a:r>
            <a:br>
              <a:rPr lang="en-GB" sz="3600" b="1" dirty="0">
                <a:solidFill>
                  <a:schemeClr val="lt1"/>
                </a:solidFill>
                <a:latin typeface="+mn-lt"/>
                <a:ea typeface="Montserrat"/>
                <a:cs typeface="Montserrat"/>
                <a:sym typeface="Montserrat"/>
              </a:rPr>
            </a:br>
            <a:r>
              <a:rPr lang="en-GB" sz="3600" b="1" dirty="0">
                <a:solidFill>
                  <a:schemeClr val="lt1"/>
                </a:solidFill>
                <a:latin typeface="Montserrat"/>
                <a:ea typeface="Montserrat"/>
                <a:cs typeface="Montserrat"/>
                <a:sym typeface="Montserrat"/>
              </a:rPr>
              <a:t/>
            </a:r>
            <a:br>
              <a:rPr lang="en-GB" sz="3600" b="1" dirty="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84B0F-1837-3B38-A744-2ACD8485B724}"/>
              </a:ext>
            </a:extLst>
          </p:cNvPr>
          <p:cNvSpPr>
            <a:spLocks noGrp="1"/>
          </p:cNvSpPr>
          <p:nvPr>
            <p:ph type="title"/>
          </p:nvPr>
        </p:nvSpPr>
        <p:spPr/>
        <p:txBody>
          <a:bodyPr/>
          <a:lstStyle/>
          <a:p>
            <a:r>
              <a:rPr lang="en-US" dirty="0">
                <a:solidFill>
                  <a:schemeClr val="bg1"/>
                </a:solidFill>
              </a:rPr>
              <a:t>Analyzing Categories </a:t>
            </a:r>
            <a:br>
              <a:rPr lang="en-US" dirty="0">
                <a:solidFill>
                  <a:schemeClr val="bg1"/>
                </a:solidFill>
              </a:rPr>
            </a:br>
            <a:endParaRPr lang="en-IN" dirty="0"/>
          </a:p>
        </p:txBody>
      </p:sp>
      <p:sp>
        <p:nvSpPr>
          <p:cNvPr id="3" name="Text Placeholder 2">
            <a:extLst>
              <a:ext uri="{FF2B5EF4-FFF2-40B4-BE49-F238E27FC236}">
                <a16:creationId xmlns:a16="http://schemas.microsoft.com/office/drawing/2014/main" xmlns="" id="{74F3EDD0-93A8-15F5-A6AA-C6FFFCCC5457}"/>
              </a:ext>
            </a:extLst>
          </p:cNvPr>
          <p:cNvSpPr>
            <a:spLocks noGrp="1"/>
          </p:cNvSpPr>
          <p:nvPr>
            <p:ph type="body" idx="1"/>
          </p:nvPr>
        </p:nvSpPr>
        <p:spPr/>
        <p:txBody>
          <a:bodyPr/>
          <a:lstStyle/>
          <a:p>
            <a:r>
              <a:rPr lang="en-US" dirty="0">
                <a:solidFill>
                  <a:schemeClr val="bg1"/>
                </a:solidFill>
              </a:rPr>
              <a:t>Analyzing Categories </a:t>
            </a:r>
          </a:p>
          <a:p>
            <a:endParaRPr lang="en-IN" dirty="0">
              <a:solidFill>
                <a:schemeClr val="bg1"/>
              </a:solidFill>
            </a:endParaRPr>
          </a:p>
        </p:txBody>
      </p:sp>
      <p:pic>
        <p:nvPicPr>
          <p:cNvPr id="2050" name="Picture 2">
            <a:extLst>
              <a:ext uri="{FF2B5EF4-FFF2-40B4-BE49-F238E27FC236}">
                <a16:creationId xmlns:a16="http://schemas.microsoft.com/office/drawing/2014/main" xmlns="" id="{06BB9F7C-FDCC-94F8-3ED0-C425F237180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779588"/>
            <a:ext cx="9144000" cy="27892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78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4CE7B8-BECB-526E-D0DF-19FAD60E934C}"/>
              </a:ext>
            </a:extLst>
          </p:cNvPr>
          <p:cNvSpPr>
            <a:spLocks noGrp="1"/>
          </p:cNvSpPr>
          <p:nvPr>
            <p:ph type="title"/>
          </p:nvPr>
        </p:nvSpPr>
        <p:spPr/>
        <p:txBody>
          <a:bodyPr/>
          <a:lstStyle/>
          <a:p>
            <a:r>
              <a:rPr lang="en-US" dirty="0"/>
              <a:t>Avg total Rating</a:t>
            </a:r>
            <a:endParaRPr lang="en-IN" dirty="0"/>
          </a:p>
        </p:txBody>
      </p:sp>
      <p:sp>
        <p:nvSpPr>
          <p:cNvPr id="3" name="Text Placeholder 2">
            <a:extLst>
              <a:ext uri="{FF2B5EF4-FFF2-40B4-BE49-F238E27FC236}">
                <a16:creationId xmlns:a16="http://schemas.microsoft.com/office/drawing/2014/main" xmlns="" id="{BF9014F8-8511-9292-75C7-FB2AFD93EB4E}"/>
              </a:ext>
            </a:extLst>
          </p:cNvPr>
          <p:cNvSpPr>
            <a:spLocks noGrp="1"/>
          </p:cNvSpPr>
          <p:nvPr>
            <p:ph type="body" idx="1"/>
          </p:nvPr>
        </p:nvSpPr>
        <p:spPr/>
        <p:txBody>
          <a:bodyPr/>
          <a:lstStyle/>
          <a:p>
            <a:r>
              <a:rPr lang="en-US" dirty="0">
                <a:solidFill>
                  <a:schemeClr val="bg1"/>
                </a:solidFill>
              </a:rPr>
              <a:t>Rating</a:t>
            </a:r>
            <a:endParaRPr lang="en-IN" dirty="0">
              <a:solidFill>
                <a:schemeClr val="bg1"/>
              </a:solidFill>
            </a:endParaRPr>
          </a:p>
        </p:txBody>
      </p:sp>
      <p:pic>
        <p:nvPicPr>
          <p:cNvPr id="3074" name="Picture 2">
            <a:extLst>
              <a:ext uri="{FF2B5EF4-FFF2-40B4-BE49-F238E27FC236}">
                <a16:creationId xmlns:a16="http://schemas.microsoft.com/office/drawing/2014/main" xmlns="" id="{682ADA81-ECAC-1B46-45D8-9F11CAB7B7F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33675" y="1323975"/>
            <a:ext cx="3676650" cy="24955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1521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2992C0-BF85-06D4-8B00-8CB4826A600B}"/>
              </a:ext>
            </a:extLst>
          </p:cNvPr>
          <p:cNvSpPr>
            <a:spLocks noGrp="1"/>
          </p:cNvSpPr>
          <p:nvPr>
            <p:ph type="title"/>
          </p:nvPr>
        </p:nvSpPr>
        <p:spPr/>
        <p:txBody>
          <a:bodyPr/>
          <a:lstStyle/>
          <a:p>
            <a:r>
              <a:rPr lang="en-US" dirty="0"/>
              <a:t>Avg Rating for each Category</a:t>
            </a:r>
            <a:endParaRPr lang="en-IN" dirty="0"/>
          </a:p>
        </p:txBody>
      </p:sp>
      <p:sp>
        <p:nvSpPr>
          <p:cNvPr id="3" name="Text Placeholder 2">
            <a:extLst>
              <a:ext uri="{FF2B5EF4-FFF2-40B4-BE49-F238E27FC236}">
                <a16:creationId xmlns:a16="http://schemas.microsoft.com/office/drawing/2014/main" xmlns="" id="{4BFE3E43-4DA5-6770-2AC5-526DA5CB8D35}"/>
              </a:ext>
            </a:extLst>
          </p:cNvPr>
          <p:cNvSpPr>
            <a:spLocks noGrp="1"/>
          </p:cNvSpPr>
          <p:nvPr>
            <p:ph type="body" idx="1"/>
          </p:nvPr>
        </p:nvSpPr>
        <p:spPr>
          <a:xfrm>
            <a:off x="311700" y="1162756"/>
            <a:ext cx="8520600" cy="6042482"/>
          </a:xfrm>
        </p:spPr>
        <p:txBody>
          <a:bodyPr/>
          <a:lstStyle/>
          <a:p>
            <a:pPr marL="114300" indent="0">
              <a:buNone/>
            </a:pPr>
            <a:endParaRPr lang="en-IN" dirty="0"/>
          </a:p>
        </p:txBody>
      </p:sp>
      <p:pic>
        <p:nvPicPr>
          <p:cNvPr id="4098" name="Picture 2">
            <a:extLst>
              <a:ext uri="{FF2B5EF4-FFF2-40B4-BE49-F238E27FC236}">
                <a16:creationId xmlns:a16="http://schemas.microsoft.com/office/drawing/2014/main" xmlns="" id="{A7B2627B-8EFB-B7B9-3CD9-2D5ED7E940C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1700" y="1490133"/>
            <a:ext cx="8832300" cy="31044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4837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EF9579-A8C2-4E17-71E8-89576BE5E1BF}"/>
              </a:ext>
            </a:extLst>
          </p:cNvPr>
          <p:cNvSpPr>
            <a:spLocks noGrp="1"/>
          </p:cNvSpPr>
          <p:nvPr>
            <p:ph type="title"/>
          </p:nvPr>
        </p:nvSpPr>
        <p:spPr/>
        <p:txBody>
          <a:bodyPr/>
          <a:lstStyle/>
          <a:p>
            <a:r>
              <a:rPr lang="en-US" dirty="0"/>
              <a:t>User Reviews</a:t>
            </a:r>
            <a:endParaRPr lang="en-IN" dirty="0"/>
          </a:p>
        </p:txBody>
      </p:sp>
      <p:sp>
        <p:nvSpPr>
          <p:cNvPr id="3" name="Text Placeholder 2">
            <a:extLst>
              <a:ext uri="{FF2B5EF4-FFF2-40B4-BE49-F238E27FC236}">
                <a16:creationId xmlns:a16="http://schemas.microsoft.com/office/drawing/2014/main" xmlns="" id="{EA8DF8A9-910F-45B7-4266-D1B236FEE65B}"/>
              </a:ext>
            </a:extLst>
          </p:cNvPr>
          <p:cNvSpPr>
            <a:spLocks noGrp="1"/>
          </p:cNvSpPr>
          <p:nvPr>
            <p:ph type="body" idx="1"/>
          </p:nvPr>
        </p:nvSpPr>
        <p:spPr/>
        <p:txBody>
          <a:bodyPr/>
          <a:lstStyle/>
          <a:p>
            <a:r>
              <a:rPr lang="en-US" sz="1600" dirty="0">
                <a:solidFill>
                  <a:schemeClr val="bg1"/>
                </a:solidFill>
                <a:latin typeface="+mn-lt"/>
              </a:rPr>
              <a:t>In the User reviews file we have some data on positive , negative, neutral reviews of some apps</a:t>
            </a:r>
          </a:p>
          <a:p>
            <a:endParaRPr lang="en-US" sz="1600" dirty="0">
              <a:solidFill>
                <a:schemeClr val="bg1"/>
              </a:solidFill>
              <a:latin typeface="+mn-lt"/>
            </a:endParaRPr>
          </a:p>
          <a:p>
            <a:r>
              <a:rPr lang="en-IN" sz="1600" dirty="0">
                <a:solidFill>
                  <a:schemeClr val="bg1"/>
                </a:solidFill>
                <a:latin typeface="+mn-lt"/>
              </a:rPr>
              <a:t>Duolingo: Learn Languages Free</a:t>
            </a:r>
            <a:r>
              <a:rPr lang="en-US" sz="1600" dirty="0">
                <a:solidFill>
                  <a:schemeClr val="bg1"/>
                </a:solidFill>
                <a:latin typeface="+mn-lt"/>
              </a:rPr>
              <a:t> has highest positive reviews followed by Calorie Counter </a:t>
            </a:r>
            <a:r>
              <a:rPr lang="en-US" sz="1600" dirty="0" err="1">
                <a:solidFill>
                  <a:schemeClr val="bg1"/>
                </a:solidFill>
                <a:latin typeface="+mn-lt"/>
              </a:rPr>
              <a:t>myfitness</a:t>
            </a:r>
            <a:r>
              <a:rPr lang="en-US" sz="1600" dirty="0">
                <a:solidFill>
                  <a:schemeClr val="bg1"/>
                </a:solidFill>
                <a:latin typeface="+mn-lt"/>
              </a:rPr>
              <a:t> bar and calorie counter my net diary</a:t>
            </a:r>
          </a:p>
          <a:p>
            <a:endParaRPr lang="en-US" sz="1600" dirty="0">
              <a:solidFill>
                <a:schemeClr val="bg1"/>
              </a:solidFill>
              <a:latin typeface="+mn-lt"/>
            </a:endParaRPr>
          </a:p>
          <a:p>
            <a:r>
              <a:rPr lang="en-US" sz="1600" dirty="0">
                <a:solidFill>
                  <a:schemeClr val="bg1"/>
                </a:solidFill>
                <a:latin typeface="+mn-lt"/>
              </a:rPr>
              <a:t>Angry birds classic had more negative reviews.</a:t>
            </a:r>
            <a:endParaRPr lang="en-IN" sz="1600" dirty="0">
              <a:solidFill>
                <a:schemeClr val="bg1"/>
              </a:solidFill>
              <a:latin typeface="+mn-lt"/>
            </a:endParaRPr>
          </a:p>
        </p:txBody>
      </p:sp>
    </p:spTree>
    <p:extLst>
      <p:ext uri="{BB962C8B-B14F-4D97-AF65-F5344CB8AC3E}">
        <p14:creationId xmlns:p14="http://schemas.microsoft.com/office/powerpoint/2010/main" xmlns="" val="301948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191E43-9384-04E7-FC42-361D7B2D61F9}"/>
              </a:ext>
            </a:extLst>
          </p:cNvPr>
          <p:cNvSpPr>
            <a:spLocks noGrp="1"/>
          </p:cNvSpPr>
          <p:nvPr>
            <p:ph type="title"/>
          </p:nvPr>
        </p:nvSpPr>
        <p:spPr/>
        <p:txBody>
          <a:bodyPr/>
          <a:lstStyle/>
          <a:p>
            <a:r>
              <a:rPr lang="en-US" dirty="0"/>
              <a:t>Type of Apps</a:t>
            </a:r>
            <a:endParaRPr lang="en-IN" dirty="0"/>
          </a:p>
        </p:txBody>
      </p:sp>
      <p:pic>
        <p:nvPicPr>
          <p:cNvPr id="5122" name="Picture 2">
            <a:extLst>
              <a:ext uri="{FF2B5EF4-FFF2-40B4-BE49-F238E27FC236}">
                <a16:creationId xmlns:a16="http://schemas.microsoft.com/office/drawing/2014/main" xmlns="" id="{F7E75650-FEA3-CAAD-4A43-0B94E483B72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07548" y="83780"/>
            <a:ext cx="4724752" cy="50597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7376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A8E8E-3DDC-0BF4-5872-C29F843788D0}"/>
              </a:ext>
            </a:extLst>
          </p:cNvPr>
          <p:cNvSpPr>
            <a:spLocks noGrp="1"/>
          </p:cNvSpPr>
          <p:nvPr>
            <p:ph type="title"/>
          </p:nvPr>
        </p:nvSpPr>
        <p:spPr/>
        <p:txBody>
          <a:bodyPr/>
          <a:lstStyle/>
          <a:p>
            <a:r>
              <a:rPr lang="en-US" dirty="0"/>
              <a:t>Installations</a:t>
            </a:r>
            <a:endParaRPr lang="en-IN" dirty="0"/>
          </a:p>
        </p:txBody>
      </p:sp>
      <p:pic>
        <p:nvPicPr>
          <p:cNvPr id="6146" name="Picture 2">
            <a:extLst>
              <a:ext uri="{FF2B5EF4-FFF2-40B4-BE49-F238E27FC236}">
                <a16:creationId xmlns:a16="http://schemas.microsoft.com/office/drawing/2014/main" xmlns="" id="{ABE4CE62-8B77-438D-E93F-AC8D8879910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59580" y="0"/>
            <a:ext cx="6124575" cy="5143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9679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xmlns="" id="{E1B8D072-3805-684F-E896-2EF33F0266D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19224" y="0"/>
            <a:ext cx="6124575"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a:extLst>
              <a:ext uri="{FF2B5EF4-FFF2-40B4-BE49-F238E27FC236}">
                <a16:creationId xmlns:a16="http://schemas.microsoft.com/office/drawing/2014/main" xmlns="" id="{22087E9C-CFD3-F3D7-808D-7A5618A149E7}"/>
              </a:ext>
            </a:extLst>
          </p:cNvPr>
          <p:cNvSpPr>
            <a:spLocks noGrp="1"/>
          </p:cNvSpPr>
          <p:nvPr>
            <p:ph type="title"/>
          </p:nvPr>
        </p:nvSpPr>
        <p:spPr>
          <a:xfrm>
            <a:off x="311700" y="445025"/>
            <a:ext cx="8520600" cy="572700"/>
          </a:xfrm>
        </p:spPr>
        <p:txBody>
          <a:bodyPr/>
          <a:lstStyle/>
          <a:p>
            <a:r>
              <a:rPr lang="en-US" dirty="0"/>
              <a:t>Reviews</a:t>
            </a:r>
            <a:endParaRPr lang="en-IN" dirty="0"/>
          </a:p>
        </p:txBody>
      </p:sp>
    </p:spTree>
    <p:extLst>
      <p:ext uri="{BB962C8B-B14F-4D97-AF65-F5344CB8AC3E}">
        <p14:creationId xmlns:p14="http://schemas.microsoft.com/office/powerpoint/2010/main" xmlns="" val="760059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8F07B7-A847-1243-0713-00E128749014}"/>
              </a:ext>
            </a:extLst>
          </p:cNvPr>
          <p:cNvSpPr>
            <a:spLocks noGrp="1"/>
          </p:cNvSpPr>
          <p:nvPr>
            <p:ph type="title"/>
          </p:nvPr>
        </p:nvSpPr>
        <p:spPr/>
        <p:txBody>
          <a:bodyPr/>
          <a:lstStyle/>
          <a:p>
            <a:r>
              <a:rPr lang="en-US" dirty="0"/>
              <a:t>Summary</a:t>
            </a:r>
            <a:endParaRPr lang="en-IN" dirty="0"/>
          </a:p>
        </p:txBody>
      </p:sp>
      <p:sp>
        <p:nvSpPr>
          <p:cNvPr id="3" name="Text Placeholder 2">
            <a:extLst>
              <a:ext uri="{FF2B5EF4-FFF2-40B4-BE49-F238E27FC236}">
                <a16:creationId xmlns:a16="http://schemas.microsoft.com/office/drawing/2014/main" xmlns="" id="{D5B473B1-24B2-5982-2785-0466036382D6}"/>
              </a:ext>
            </a:extLst>
          </p:cNvPr>
          <p:cNvSpPr>
            <a:spLocks noGrp="1"/>
          </p:cNvSpPr>
          <p:nvPr>
            <p:ph type="body" idx="1"/>
          </p:nvPr>
        </p:nvSpPr>
        <p:spPr/>
        <p:txBody>
          <a:bodyPr/>
          <a:lstStyle/>
          <a:p>
            <a:pPr marL="114300" indent="0">
              <a:buNone/>
            </a:pPr>
            <a:r>
              <a:rPr lang="en-US" dirty="0">
                <a:solidFill>
                  <a:schemeClr val="bg1"/>
                </a:solidFill>
                <a:latin typeface="+mn-lt"/>
              </a:rPr>
              <a:t>Key factors for success and engagement of apps  relays on </a:t>
            </a:r>
          </a:p>
          <a:p>
            <a:pPr>
              <a:buClrTx/>
              <a:buFont typeface="Wingdings" panose="05000000000000000000" pitchFamily="2" charset="2"/>
              <a:buChar char="v"/>
            </a:pPr>
            <a:r>
              <a:rPr lang="en-US" dirty="0">
                <a:solidFill>
                  <a:schemeClr val="bg1"/>
                </a:solidFill>
                <a:latin typeface="+mn-lt"/>
              </a:rPr>
              <a:t>Number of installations</a:t>
            </a:r>
          </a:p>
          <a:p>
            <a:pPr>
              <a:buClrTx/>
              <a:buFont typeface="Wingdings" panose="05000000000000000000" pitchFamily="2" charset="2"/>
              <a:buChar char="v"/>
            </a:pPr>
            <a:r>
              <a:rPr lang="en-US" dirty="0">
                <a:solidFill>
                  <a:schemeClr val="bg1"/>
                </a:solidFill>
                <a:latin typeface="+mn-lt"/>
              </a:rPr>
              <a:t>Reviews</a:t>
            </a:r>
          </a:p>
          <a:p>
            <a:pPr>
              <a:buClrTx/>
              <a:buFont typeface="Wingdings" panose="05000000000000000000" pitchFamily="2" charset="2"/>
              <a:buChar char="v"/>
            </a:pPr>
            <a:r>
              <a:rPr lang="en-US" dirty="0">
                <a:solidFill>
                  <a:schemeClr val="bg1"/>
                </a:solidFill>
                <a:latin typeface="+mn-lt"/>
              </a:rPr>
              <a:t>Ratings</a:t>
            </a:r>
          </a:p>
          <a:p>
            <a:endParaRPr lang="en-US" dirty="0">
              <a:solidFill>
                <a:schemeClr val="bg1"/>
              </a:solidFill>
              <a:latin typeface="+mn-lt"/>
            </a:endParaRPr>
          </a:p>
          <a:p>
            <a:pPr marL="114300" indent="0">
              <a:buNone/>
            </a:pPr>
            <a:r>
              <a:rPr lang="en-US" dirty="0">
                <a:solidFill>
                  <a:schemeClr val="bg1"/>
                </a:solidFill>
                <a:latin typeface="+mn-lt"/>
              </a:rPr>
              <a:t>These are the factors that effect the success of apps</a:t>
            </a:r>
            <a:endParaRPr lang="en-IN" dirty="0">
              <a:solidFill>
                <a:schemeClr val="bg1"/>
              </a:solidFill>
              <a:latin typeface="+mn-lt"/>
            </a:endParaRPr>
          </a:p>
        </p:txBody>
      </p:sp>
    </p:spTree>
    <p:extLst>
      <p:ext uri="{BB962C8B-B14F-4D97-AF65-F5344CB8AC3E}">
        <p14:creationId xmlns:p14="http://schemas.microsoft.com/office/powerpoint/2010/main" xmlns="" val="332962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5200"/>
              <a:buNone/>
            </a:pP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GB" sz="2000" b="1" dirty="0">
                <a:solidFill>
                  <a:schemeClr val="lt1"/>
                </a:solidFill>
                <a:latin typeface="+mj-lt"/>
                <a:ea typeface="Montserrat"/>
                <a:cs typeface="Montserrat"/>
                <a:sym typeface="Montserrat"/>
              </a:rPr>
              <a:t>Team Members</a:t>
            </a:r>
            <a:r>
              <a:rPr lang="en-GB" sz="1600" b="1" dirty="0">
                <a:solidFill>
                  <a:schemeClr val="lt1"/>
                </a:solidFill>
                <a:latin typeface="+mj-lt"/>
                <a:ea typeface="Montserrat"/>
                <a:cs typeface="Montserrat"/>
                <a:sym typeface="Montserrat"/>
              </a:rPr>
              <a:t/>
            </a:r>
            <a:br>
              <a:rPr lang="en-GB" sz="1600" b="1" dirty="0">
                <a:solidFill>
                  <a:schemeClr val="lt1"/>
                </a:solidFill>
                <a:latin typeface="+mj-lt"/>
                <a:ea typeface="Montserrat"/>
                <a:cs typeface="Montserrat"/>
                <a:sym typeface="Montserrat"/>
              </a:rPr>
            </a:br>
            <a:r>
              <a:rPr lang="en-GB" sz="1600" b="1" dirty="0">
                <a:solidFill>
                  <a:schemeClr val="lt1"/>
                </a:solidFill>
                <a:latin typeface="+mj-lt"/>
                <a:ea typeface="Montserrat"/>
                <a:cs typeface="Montserrat"/>
                <a:sym typeface="Montserrat"/>
              </a:rPr>
              <a:t>Vishal </a:t>
            </a:r>
            <a:r>
              <a:rPr lang="en-GB" sz="1600" b="1" dirty="0" err="1">
                <a:solidFill>
                  <a:schemeClr val="lt1"/>
                </a:solidFill>
                <a:latin typeface="+mj-lt"/>
                <a:ea typeface="Montserrat"/>
                <a:cs typeface="Montserrat"/>
                <a:sym typeface="Montserrat"/>
              </a:rPr>
              <a:t>Lanjulkar</a:t>
            </a:r>
            <a:r>
              <a:rPr lang="en-GB" sz="1600" b="1" dirty="0">
                <a:solidFill>
                  <a:schemeClr val="lt1"/>
                </a:solidFill>
                <a:latin typeface="+mj-lt"/>
                <a:ea typeface="Montserrat"/>
                <a:cs typeface="Montserrat"/>
                <a:sym typeface="Montserrat"/>
              </a:rPr>
              <a:t/>
            </a:r>
            <a:br>
              <a:rPr lang="en-GB" sz="1600" b="1" dirty="0">
                <a:solidFill>
                  <a:schemeClr val="lt1"/>
                </a:solidFill>
                <a:latin typeface="+mj-lt"/>
                <a:ea typeface="Montserrat"/>
                <a:cs typeface="Montserrat"/>
                <a:sym typeface="Montserrat"/>
              </a:rPr>
            </a:br>
            <a:r>
              <a:rPr lang="en-GB" sz="1600" b="1" dirty="0">
                <a:solidFill>
                  <a:schemeClr val="lt1"/>
                </a:solidFill>
                <a:latin typeface="+mj-lt"/>
                <a:ea typeface="Montserrat"/>
                <a:cs typeface="Montserrat"/>
                <a:sym typeface="Montserrat"/>
              </a:rPr>
              <a:t>Gayatri </a:t>
            </a:r>
            <a:r>
              <a:rPr lang="en-GB" sz="1600" b="1" dirty="0" err="1">
                <a:solidFill>
                  <a:schemeClr val="lt1"/>
                </a:solidFill>
                <a:latin typeface="+mj-lt"/>
                <a:ea typeface="Montserrat"/>
                <a:cs typeface="Montserrat"/>
                <a:sym typeface="Montserrat"/>
              </a:rPr>
              <a:t>Surapaneni</a:t>
            </a:r>
            <a:r>
              <a:rPr lang="en-GB" sz="1600" b="1" dirty="0">
                <a:solidFill>
                  <a:schemeClr val="lt1"/>
                </a:solidFill>
                <a:latin typeface="+mn-lt"/>
                <a:ea typeface="Montserrat"/>
                <a:cs typeface="Montserrat"/>
                <a:sym typeface="Montserrat"/>
              </a:rPr>
              <a:t/>
            </a:r>
            <a:br>
              <a:rPr lang="en-GB" sz="1600" b="1" dirty="0">
                <a:solidFill>
                  <a:schemeClr val="lt1"/>
                </a:solidFill>
                <a:latin typeface="+mn-lt"/>
                <a:ea typeface="Montserrat"/>
                <a:cs typeface="Montserrat"/>
                <a:sym typeface="Montserrat"/>
              </a:rPr>
            </a:br>
            <a:r>
              <a:rPr lang="en-US" sz="1600" b="1" dirty="0">
                <a:solidFill>
                  <a:schemeClr val="lt1"/>
                </a:solidFill>
                <a:latin typeface="+mn-lt"/>
                <a:ea typeface="Montserrat"/>
                <a:cs typeface="Montserrat"/>
                <a:sym typeface="Montserrat"/>
              </a:rPr>
              <a:t/>
            </a:r>
            <a:br>
              <a:rPr lang="en-US" sz="1600" b="1" dirty="0">
                <a:solidFill>
                  <a:schemeClr val="lt1"/>
                </a:solidFill>
                <a:latin typeface="+mn-lt"/>
                <a:ea typeface="Montserrat"/>
                <a:cs typeface="Montserrat"/>
                <a:sym typeface="Montserrat"/>
              </a:rPr>
            </a:br>
            <a:r>
              <a:rPr lang="en-US" sz="1600" b="1" dirty="0">
                <a:solidFill>
                  <a:schemeClr val="lt1"/>
                </a:solidFill>
                <a:latin typeface="+mn-lt"/>
                <a:ea typeface="Montserrat"/>
                <a:cs typeface="Montserrat"/>
                <a:sym typeface="Montserrat"/>
              </a:rPr>
              <a:t/>
            </a:r>
            <a:br>
              <a:rPr lang="en-US" sz="1600" b="1" dirty="0">
                <a:solidFill>
                  <a:schemeClr val="lt1"/>
                </a:solidFill>
                <a:latin typeface="+mn-lt"/>
                <a:ea typeface="Montserrat"/>
                <a:cs typeface="Montserrat"/>
                <a:sym typeface="Montserrat"/>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sz="1100" dirty="0" smtClean="0">
                <a:solidFill>
                  <a:schemeClr val="bg1"/>
                </a:solidFill>
              </a:rPr>
              <a:t>In </a:t>
            </a:r>
            <a:r>
              <a:rPr lang="en-US" sz="1100" dirty="0" smtClean="0">
                <a:solidFill>
                  <a:schemeClr val="bg1"/>
                </a:solidFill>
              </a:rPr>
              <a:t>today’s era, the Google Play Store is the largest and most popular android app store. It is flooded with millions of applications and it provides wide collection of data on features like ratings, price and number of downloads and apps description. Many apps are being developed as apps are easy to create and its lucrative. But its important for developers to know which apps are loved by customers and are trending in market so that he develop only those apps and also there is a high competition between app providers producing similar applications. Analysing customer needs is one of the bizarre tasks in the business world today. Hence proposing analyse data to developer that what customer is likely to download, which category got the maximum downloads this all plays a crucial role in app development. Generally, customers download apps depending on number of downloads, positive reviews, negative reviews, ratings and comments. So, in this project we are going to help the users by categorizing positive, negative and neutral reviews and comments </a:t>
            </a:r>
            <a:r>
              <a:rPr lang="en-US" sz="1100" dirty="0" smtClean="0">
                <a:solidFill>
                  <a:schemeClr val="bg1"/>
                </a:solidFill>
              </a:rPr>
              <a:t>of  the particular. we are going to help developer by analyzing the desire of the customer through the reviews provided in the feedback section and apps trend in the market to help the organization &amp; developers. </a:t>
            </a:r>
            <a:r>
              <a:rPr lang="en-US" sz="1100" dirty="0" smtClean="0">
                <a:solidFill>
                  <a:schemeClr val="bg1"/>
                </a:solidFill>
              </a:rPr>
              <a:t>Also provide an idea about app that managed to get maximum and minimum number of downloads and predicting the category of apps that is most likely to be downloaded in the coming years. </a:t>
            </a:r>
          </a:p>
          <a:p>
            <a:endParaRPr lang="en-US" sz="1200" dirty="0" smtClean="0">
              <a:solidFill>
                <a:schemeClr val="bg1"/>
              </a:solidFill>
            </a:endParaRPr>
          </a:p>
          <a:p>
            <a:r>
              <a:rPr lang="en-US" sz="1100" b="1" dirty="0" smtClean="0">
                <a:solidFill>
                  <a:schemeClr val="bg1"/>
                </a:solidFill>
              </a:rPr>
              <a:t> </a:t>
            </a:r>
            <a:endParaRPr lang="en-US" sz="1100" dirty="0" smtClean="0">
              <a:solidFill>
                <a:schemeClr val="bg1"/>
              </a:solidFill>
            </a:endParaRPr>
          </a:p>
          <a:p>
            <a:r>
              <a:rPr lang="en-US" sz="1100" dirty="0" smtClean="0">
                <a:solidFill>
                  <a:schemeClr val="accent3">
                    <a:lumMod val="50000"/>
                  </a:schemeClr>
                </a:solidFill>
              </a:rPr>
              <a:t/>
            </a:r>
            <a:br>
              <a:rPr lang="en-US" sz="1100" dirty="0" smtClean="0">
                <a:solidFill>
                  <a:schemeClr val="accent3">
                    <a:lumMod val="50000"/>
                  </a:schemeClr>
                </a:solidFill>
              </a:rPr>
            </a:br>
            <a:endParaRPr lang="en-US" sz="1100" dirty="0">
              <a:solidFill>
                <a:schemeClr val="accent3">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F3321-A8EA-22E4-D497-029EC61E1776}"/>
              </a:ext>
            </a:extLst>
          </p:cNvPr>
          <p:cNvSpPr>
            <a:spLocks noGrp="1"/>
          </p:cNvSpPr>
          <p:nvPr>
            <p:ph type="title"/>
          </p:nvPr>
        </p:nvSpPr>
        <p:spPr/>
        <p:txBody>
          <a:bodyPr/>
          <a:lstStyle/>
          <a:p>
            <a:r>
              <a:rPr lang="en-US" dirty="0">
                <a:latin typeface="+mn-lt"/>
              </a:rPr>
              <a:t>Analyze the Data</a:t>
            </a:r>
            <a:endParaRPr lang="en-IN" dirty="0">
              <a:latin typeface="+mn-lt"/>
            </a:endParaRPr>
          </a:p>
        </p:txBody>
      </p:sp>
      <p:sp>
        <p:nvSpPr>
          <p:cNvPr id="3" name="Text Placeholder 2">
            <a:extLst>
              <a:ext uri="{FF2B5EF4-FFF2-40B4-BE49-F238E27FC236}">
                <a16:creationId xmlns:a16="http://schemas.microsoft.com/office/drawing/2014/main" xmlns="" id="{D2C66B6A-AA4B-8D78-7B79-9BA8F3E75181}"/>
              </a:ext>
            </a:extLst>
          </p:cNvPr>
          <p:cNvSpPr>
            <a:spLocks noGrp="1"/>
          </p:cNvSpPr>
          <p:nvPr>
            <p:ph type="body" idx="1"/>
          </p:nvPr>
        </p:nvSpPr>
        <p:spPr>
          <a:xfrm>
            <a:off x="311700" y="1118609"/>
            <a:ext cx="8520600" cy="3416400"/>
          </a:xfrm>
        </p:spPr>
        <p:txBody>
          <a:bodyPr/>
          <a:lstStyle/>
          <a:p>
            <a:pPr>
              <a:buClrTx/>
              <a:buFont typeface="Arial" panose="020B0604020202020204" pitchFamily="34" charset="0"/>
              <a:buChar char="•"/>
            </a:pPr>
            <a:r>
              <a:rPr lang="en-US" sz="1600" dirty="0">
                <a:solidFill>
                  <a:schemeClr val="bg1"/>
                </a:solidFill>
                <a:latin typeface="+mn-lt"/>
              </a:rPr>
              <a:t>Analyzing the data to find the key factors for success and engagement of Apps</a:t>
            </a:r>
            <a:r>
              <a:rPr lang="en-IN" sz="1600" dirty="0">
                <a:solidFill>
                  <a:schemeClr val="bg1"/>
                </a:solidFill>
                <a:latin typeface="+mn-lt"/>
              </a:rPr>
              <a:t>.</a:t>
            </a:r>
          </a:p>
          <a:p>
            <a:pPr>
              <a:buClrTx/>
              <a:buFont typeface="Arial" panose="020B0604020202020204" pitchFamily="34" charset="0"/>
              <a:buChar char="•"/>
            </a:pPr>
            <a:r>
              <a:rPr lang="en-US" sz="1600" dirty="0">
                <a:solidFill>
                  <a:schemeClr val="bg1"/>
                </a:solidFill>
                <a:latin typeface="+mn-lt"/>
              </a:rPr>
              <a:t>By applying Pandas , </a:t>
            </a:r>
            <a:r>
              <a:rPr lang="en-US" sz="1600" dirty="0" err="1">
                <a:solidFill>
                  <a:schemeClr val="bg1"/>
                </a:solidFill>
                <a:latin typeface="+mn-lt"/>
              </a:rPr>
              <a:t>Numpy</a:t>
            </a:r>
            <a:r>
              <a:rPr lang="en-US" sz="1600" dirty="0">
                <a:solidFill>
                  <a:schemeClr val="bg1"/>
                </a:solidFill>
                <a:latin typeface="+mn-lt"/>
              </a:rPr>
              <a:t> and Data visualization.</a:t>
            </a:r>
          </a:p>
          <a:p>
            <a:pPr>
              <a:buClrTx/>
              <a:buFont typeface="Arial" panose="020B0604020202020204" pitchFamily="34" charset="0"/>
              <a:buChar char="•"/>
            </a:pPr>
            <a:r>
              <a:rPr lang="en-US" sz="1600" dirty="0">
                <a:solidFill>
                  <a:schemeClr val="bg1"/>
                </a:solidFill>
                <a:latin typeface="+mn-lt"/>
              </a:rPr>
              <a:t>First we have to define questions </a:t>
            </a:r>
          </a:p>
          <a:p>
            <a:pPr>
              <a:buClrTx/>
              <a:buFont typeface="Arial" panose="020B0604020202020204" pitchFamily="34" charset="0"/>
              <a:buChar char="•"/>
            </a:pPr>
            <a:r>
              <a:rPr lang="en-US" sz="1600" dirty="0">
                <a:solidFill>
                  <a:schemeClr val="bg1"/>
                </a:solidFill>
                <a:latin typeface="+mn-lt"/>
              </a:rPr>
              <a:t>Create models to solve questions</a:t>
            </a:r>
          </a:p>
        </p:txBody>
      </p:sp>
    </p:spTree>
    <p:extLst>
      <p:ext uri="{BB962C8B-B14F-4D97-AF65-F5344CB8AC3E}">
        <p14:creationId xmlns:p14="http://schemas.microsoft.com/office/powerpoint/2010/main" xmlns="" val="42425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D5633F-5F06-6FDB-B08F-5C70B8DF42C9}"/>
              </a:ext>
            </a:extLst>
          </p:cNvPr>
          <p:cNvSpPr>
            <a:spLocks noGrp="1"/>
          </p:cNvSpPr>
          <p:nvPr>
            <p:ph type="title"/>
          </p:nvPr>
        </p:nvSpPr>
        <p:spPr/>
        <p:txBody>
          <a:bodyPr/>
          <a:lstStyle/>
          <a:p>
            <a:r>
              <a:rPr lang="en-US" dirty="0"/>
              <a:t>Data Structure</a:t>
            </a:r>
            <a:endParaRPr lang="en-IN" dirty="0"/>
          </a:p>
        </p:txBody>
      </p:sp>
      <p:sp>
        <p:nvSpPr>
          <p:cNvPr id="3" name="Text Placeholder 2">
            <a:extLst>
              <a:ext uri="{FF2B5EF4-FFF2-40B4-BE49-F238E27FC236}">
                <a16:creationId xmlns:a16="http://schemas.microsoft.com/office/drawing/2014/main" xmlns="" id="{2ECA61B2-BC6B-DFA7-B5A0-DA453C33BA7D}"/>
              </a:ext>
            </a:extLst>
          </p:cNvPr>
          <p:cNvSpPr>
            <a:spLocks noGrp="1"/>
          </p:cNvSpPr>
          <p:nvPr>
            <p:ph type="body" idx="1"/>
          </p:nvPr>
        </p:nvSpPr>
        <p:spPr/>
        <p:txBody>
          <a:bodyPr/>
          <a:lstStyle/>
          <a:p>
            <a:pPr algn="l">
              <a:buClrTx/>
            </a:pPr>
            <a:r>
              <a:rPr lang="en-US" sz="1600" b="0" i="0" dirty="0">
                <a:solidFill>
                  <a:schemeClr val="bg1"/>
                </a:solidFill>
                <a:effectLst/>
                <a:latin typeface="+mn-lt"/>
              </a:rPr>
              <a:t>Dataset has 13 columns which are the parameters of the apps. Let's look at each column –</a:t>
            </a:r>
          </a:p>
          <a:p>
            <a:pPr algn="l">
              <a:buClrTx/>
              <a:buFont typeface="Arial" panose="020B0604020202020204" pitchFamily="34" charset="0"/>
              <a:buChar char="•"/>
            </a:pPr>
            <a:r>
              <a:rPr lang="en-US" sz="1600" b="1" i="0" dirty="0">
                <a:solidFill>
                  <a:schemeClr val="bg1"/>
                </a:solidFill>
                <a:effectLst/>
                <a:latin typeface="+mn-lt"/>
              </a:rPr>
              <a:t>App</a:t>
            </a:r>
            <a:r>
              <a:rPr lang="en-US" sz="1600" b="0" i="0" dirty="0">
                <a:solidFill>
                  <a:schemeClr val="bg1"/>
                </a:solidFill>
                <a:effectLst/>
                <a:latin typeface="+mn-lt"/>
              </a:rPr>
              <a:t> - Name of the app</a:t>
            </a:r>
          </a:p>
          <a:p>
            <a:pPr algn="l">
              <a:buClrTx/>
              <a:buFont typeface="Arial" panose="020B0604020202020204" pitchFamily="34" charset="0"/>
              <a:buChar char="•"/>
            </a:pPr>
            <a:r>
              <a:rPr lang="en-US" sz="1600" b="1" i="0" dirty="0">
                <a:solidFill>
                  <a:schemeClr val="bg1"/>
                </a:solidFill>
                <a:effectLst/>
                <a:latin typeface="+mn-lt"/>
              </a:rPr>
              <a:t>Category</a:t>
            </a:r>
            <a:r>
              <a:rPr lang="en-US" sz="1600" b="0" i="0" dirty="0">
                <a:solidFill>
                  <a:schemeClr val="bg1"/>
                </a:solidFill>
                <a:effectLst/>
                <a:latin typeface="+mn-lt"/>
              </a:rPr>
              <a:t> - type of the app</a:t>
            </a:r>
          </a:p>
          <a:p>
            <a:pPr algn="l">
              <a:buClrTx/>
              <a:buFont typeface="Arial" panose="020B0604020202020204" pitchFamily="34" charset="0"/>
              <a:buChar char="•"/>
            </a:pPr>
            <a:r>
              <a:rPr lang="en-US" sz="1600" b="1" i="0" dirty="0">
                <a:solidFill>
                  <a:schemeClr val="bg1"/>
                </a:solidFill>
                <a:effectLst/>
                <a:latin typeface="+mn-lt"/>
              </a:rPr>
              <a:t>Rating</a:t>
            </a:r>
            <a:r>
              <a:rPr lang="en-US" sz="1600" b="0" i="0" dirty="0">
                <a:solidFill>
                  <a:schemeClr val="bg1"/>
                </a:solidFill>
                <a:effectLst/>
                <a:latin typeface="+mn-lt"/>
              </a:rPr>
              <a:t> - rated by the users out of 5</a:t>
            </a:r>
          </a:p>
          <a:p>
            <a:pPr algn="l">
              <a:buClrTx/>
              <a:buFont typeface="Arial" panose="020B0604020202020204" pitchFamily="34" charset="0"/>
              <a:buChar char="•"/>
            </a:pPr>
            <a:r>
              <a:rPr lang="en-US" sz="1600" b="1" i="0" dirty="0">
                <a:solidFill>
                  <a:schemeClr val="bg1"/>
                </a:solidFill>
                <a:effectLst/>
                <a:latin typeface="+mn-lt"/>
              </a:rPr>
              <a:t>Reviews</a:t>
            </a:r>
            <a:r>
              <a:rPr lang="en-US" sz="1600" b="0" i="0" dirty="0">
                <a:solidFill>
                  <a:schemeClr val="bg1"/>
                </a:solidFill>
                <a:effectLst/>
                <a:latin typeface="+mn-lt"/>
              </a:rPr>
              <a:t> - number of reviews given by users</a:t>
            </a:r>
          </a:p>
          <a:p>
            <a:pPr algn="l">
              <a:buClrTx/>
              <a:buFont typeface="Arial" panose="020B0604020202020204" pitchFamily="34" charset="0"/>
              <a:buChar char="•"/>
            </a:pPr>
            <a:r>
              <a:rPr lang="en-US" sz="1600" b="1" i="0" dirty="0">
                <a:solidFill>
                  <a:schemeClr val="bg1"/>
                </a:solidFill>
                <a:effectLst/>
                <a:latin typeface="+mn-lt"/>
              </a:rPr>
              <a:t>Size</a:t>
            </a:r>
            <a:r>
              <a:rPr lang="en-US" sz="1600" b="0" i="0" dirty="0">
                <a:solidFill>
                  <a:schemeClr val="bg1"/>
                </a:solidFill>
                <a:effectLst/>
                <a:latin typeface="+mn-lt"/>
              </a:rPr>
              <a:t> - size of the app in mb</a:t>
            </a:r>
          </a:p>
          <a:p>
            <a:pPr marL="114300" indent="0" algn="l">
              <a:buClrTx/>
              <a:buNone/>
            </a:pPr>
            <a:endParaRPr lang="en-US" sz="1600" b="0" i="0" dirty="0">
              <a:solidFill>
                <a:schemeClr val="bg1"/>
              </a:solidFill>
              <a:effectLst/>
              <a:latin typeface="+mn-lt"/>
            </a:endParaRPr>
          </a:p>
          <a:p>
            <a:endParaRPr lang="en-IN" dirty="0">
              <a:solidFill>
                <a:schemeClr val="bg1"/>
              </a:solidFill>
            </a:endParaRPr>
          </a:p>
        </p:txBody>
      </p:sp>
    </p:spTree>
    <p:extLst>
      <p:ext uri="{BB962C8B-B14F-4D97-AF65-F5344CB8AC3E}">
        <p14:creationId xmlns:p14="http://schemas.microsoft.com/office/powerpoint/2010/main" xmlns="" val="3230145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C06B98-B276-D44E-5541-B697ECDB87A5}"/>
              </a:ext>
            </a:extLst>
          </p:cNvPr>
          <p:cNvSpPr>
            <a:spLocks noGrp="1"/>
          </p:cNvSpPr>
          <p:nvPr>
            <p:ph type="title"/>
          </p:nvPr>
        </p:nvSpPr>
        <p:spPr/>
        <p:txBody>
          <a:bodyPr/>
          <a:lstStyle/>
          <a:p>
            <a:r>
              <a:rPr lang="en-US" dirty="0"/>
              <a:t>Data Structure</a:t>
            </a:r>
            <a:endParaRPr lang="en-IN" dirty="0"/>
          </a:p>
        </p:txBody>
      </p:sp>
      <p:sp>
        <p:nvSpPr>
          <p:cNvPr id="3" name="Text Placeholder 2">
            <a:extLst>
              <a:ext uri="{FF2B5EF4-FFF2-40B4-BE49-F238E27FC236}">
                <a16:creationId xmlns:a16="http://schemas.microsoft.com/office/drawing/2014/main" xmlns="" id="{9DCC65DE-DC17-AF8A-0FA2-B440DFCF9899}"/>
              </a:ext>
            </a:extLst>
          </p:cNvPr>
          <p:cNvSpPr>
            <a:spLocks noGrp="1"/>
          </p:cNvSpPr>
          <p:nvPr>
            <p:ph type="body" idx="1"/>
          </p:nvPr>
        </p:nvSpPr>
        <p:spPr/>
        <p:txBody>
          <a:bodyPr/>
          <a:lstStyle/>
          <a:p>
            <a:pPr algn="l">
              <a:buFont typeface="Arial" panose="020B0604020202020204" pitchFamily="34" charset="0"/>
              <a:buChar char="•"/>
            </a:pPr>
            <a:r>
              <a:rPr lang="en-US" sz="1600" b="1" i="0" dirty="0">
                <a:solidFill>
                  <a:schemeClr val="bg1"/>
                </a:solidFill>
                <a:effectLst/>
                <a:latin typeface="+mn-lt"/>
              </a:rPr>
              <a:t>Installs</a:t>
            </a:r>
            <a:r>
              <a:rPr lang="en-US" sz="1600" b="0" i="0" dirty="0">
                <a:solidFill>
                  <a:schemeClr val="bg1"/>
                </a:solidFill>
                <a:effectLst/>
                <a:latin typeface="+mn-lt"/>
              </a:rPr>
              <a:t> - number of </a:t>
            </a:r>
            <a:r>
              <a:rPr lang="en-US" sz="1600" b="0" i="0" dirty="0" err="1">
                <a:solidFill>
                  <a:schemeClr val="bg1"/>
                </a:solidFill>
                <a:effectLst/>
                <a:latin typeface="+mn-lt"/>
              </a:rPr>
              <a:t>instalations</a:t>
            </a:r>
            <a:r>
              <a:rPr lang="en-US" sz="1600" b="0" i="0" dirty="0">
                <a:solidFill>
                  <a:schemeClr val="bg1"/>
                </a:solidFill>
                <a:effectLst/>
                <a:latin typeface="+mn-lt"/>
              </a:rPr>
              <a:t> of app</a:t>
            </a:r>
          </a:p>
          <a:p>
            <a:pPr algn="l">
              <a:buFont typeface="Arial" panose="020B0604020202020204" pitchFamily="34" charset="0"/>
              <a:buChar char="•"/>
            </a:pPr>
            <a:r>
              <a:rPr lang="en-US" sz="1600" b="1" i="0" dirty="0">
                <a:solidFill>
                  <a:schemeClr val="bg1"/>
                </a:solidFill>
                <a:effectLst/>
                <a:latin typeface="+mn-lt"/>
              </a:rPr>
              <a:t>Type</a:t>
            </a:r>
            <a:r>
              <a:rPr lang="en-US" sz="1600" b="0" i="0" dirty="0">
                <a:solidFill>
                  <a:schemeClr val="bg1"/>
                </a:solidFill>
                <a:effectLst/>
                <a:latin typeface="+mn-lt"/>
              </a:rPr>
              <a:t> - free or paid</a:t>
            </a:r>
          </a:p>
          <a:p>
            <a:pPr algn="l">
              <a:buFont typeface="Arial" panose="020B0604020202020204" pitchFamily="34" charset="0"/>
              <a:buChar char="•"/>
            </a:pPr>
            <a:r>
              <a:rPr lang="en-US" sz="1600" b="1" i="0" dirty="0">
                <a:solidFill>
                  <a:schemeClr val="bg1"/>
                </a:solidFill>
                <a:effectLst/>
                <a:latin typeface="+mn-lt"/>
              </a:rPr>
              <a:t>Price</a:t>
            </a:r>
            <a:r>
              <a:rPr lang="en-US" sz="1600" b="0" i="0" dirty="0">
                <a:solidFill>
                  <a:schemeClr val="bg1"/>
                </a:solidFill>
                <a:effectLst/>
                <a:latin typeface="+mn-lt"/>
              </a:rPr>
              <a:t> - price in $ of paid apps</a:t>
            </a:r>
          </a:p>
          <a:p>
            <a:pPr algn="l">
              <a:buFont typeface="Arial" panose="020B0604020202020204" pitchFamily="34" charset="0"/>
              <a:buChar char="•"/>
            </a:pPr>
            <a:r>
              <a:rPr lang="en-US" sz="1600" b="1" i="0" dirty="0">
                <a:solidFill>
                  <a:schemeClr val="bg1"/>
                </a:solidFill>
                <a:effectLst/>
                <a:latin typeface="+mn-lt"/>
              </a:rPr>
              <a:t>Content Rating</a:t>
            </a:r>
            <a:r>
              <a:rPr lang="en-US" sz="1600" b="0" i="0" dirty="0">
                <a:solidFill>
                  <a:schemeClr val="bg1"/>
                </a:solidFill>
                <a:effectLst/>
                <a:latin typeface="+mn-lt"/>
              </a:rPr>
              <a:t> - rating for which users can use app</a:t>
            </a:r>
          </a:p>
          <a:p>
            <a:pPr algn="l">
              <a:buFont typeface="Arial" panose="020B0604020202020204" pitchFamily="34" charset="0"/>
              <a:buChar char="•"/>
            </a:pPr>
            <a:r>
              <a:rPr lang="en-US" sz="1600" b="1" i="0" dirty="0">
                <a:solidFill>
                  <a:schemeClr val="bg1"/>
                </a:solidFill>
                <a:effectLst/>
                <a:latin typeface="+mn-lt"/>
              </a:rPr>
              <a:t>Genres</a:t>
            </a:r>
            <a:r>
              <a:rPr lang="en-US" sz="1600" b="0" i="0" dirty="0">
                <a:solidFill>
                  <a:schemeClr val="bg1"/>
                </a:solidFill>
                <a:effectLst/>
                <a:latin typeface="+mn-lt"/>
              </a:rPr>
              <a:t> - category or type of app</a:t>
            </a:r>
          </a:p>
          <a:p>
            <a:pPr algn="l">
              <a:buFont typeface="Arial" panose="020B0604020202020204" pitchFamily="34" charset="0"/>
              <a:buChar char="•"/>
            </a:pPr>
            <a:r>
              <a:rPr lang="en-US" sz="1600" b="1" i="0" dirty="0">
                <a:solidFill>
                  <a:schemeClr val="bg1"/>
                </a:solidFill>
                <a:effectLst/>
                <a:latin typeface="+mn-lt"/>
              </a:rPr>
              <a:t>Last Updated</a:t>
            </a:r>
            <a:r>
              <a:rPr lang="en-US" sz="1600" b="0" i="0" dirty="0">
                <a:solidFill>
                  <a:schemeClr val="bg1"/>
                </a:solidFill>
                <a:effectLst/>
                <a:latin typeface="+mn-lt"/>
              </a:rPr>
              <a:t> - date on which app updated last time</a:t>
            </a:r>
          </a:p>
          <a:p>
            <a:pPr algn="l">
              <a:buFont typeface="Arial" panose="020B0604020202020204" pitchFamily="34" charset="0"/>
              <a:buChar char="•"/>
            </a:pPr>
            <a:r>
              <a:rPr lang="en-US" sz="1600" b="1" i="0" dirty="0">
                <a:solidFill>
                  <a:schemeClr val="bg1"/>
                </a:solidFill>
                <a:effectLst/>
                <a:latin typeface="+mn-lt"/>
              </a:rPr>
              <a:t>Current Ver</a:t>
            </a:r>
            <a:r>
              <a:rPr lang="en-US" sz="1600" b="0" i="0" dirty="0">
                <a:solidFill>
                  <a:schemeClr val="bg1"/>
                </a:solidFill>
                <a:effectLst/>
                <a:latin typeface="+mn-lt"/>
              </a:rPr>
              <a:t> - current version of the app</a:t>
            </a:r>
          </a:p>
          <a:p>
            <a:pPr algn="l">
              <a:buFont typeface="Arial" panose="020B0604020202020204" pitchFamily="34" charset="0"/>
              <a:buChar char="•"/>
            </a:pPr>
            <a:r>
              <a:rPr lang="en-US" sz="1600" b="1" i="0" dirty="0">
                <a:solidFill>
                  <a:schemeClr val="bg1"/>
                </a:solidFill>
                <a:effectLst/>
                <a:latin typeface="+mn-lt"/>
              </a:rPr>
              <a:t>Android Ver</a:t>
            </a:r>
            <a:r>
              <a:rPr lang="en-US" sz="1600" b="0" i="0" dirty="0">
                <a:solidFill>
                  <a:schemeClr val="bg1"/>
                </a:solidFill>
                <a:effectLst/>
                <a:latin typeface="+mn-lt"/>
              </a:rPr>
              <a:t> - android version which app supports</a:t>
            </a:r>
          </a:p>
          <a:p>
            <a:endParaRPr lang="en-IN" dirty="0"/>
          </a:p>
        </p:txBody>
      </p:sp>
    </p:spTree>
    <p:extLst>
      <p:ext uri="{BB962C8B-B14F-4D97-AF65-F5344CB8AC3E}">
        <p14:creationId xmlns:p14="http://schemas.microsoft.com/office/powerpoint/2010/main" xmlns="" val="175567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30BA1-EA6D-BDCA-1CCD-F71F3E2DE750}"/>
              </a:ext>
            </a:extLst>
          </p:cNvPr>
          <p:cNvSpPr>
            <a:spLocks noGrp="1"/>
          </p:cNvSpPr>
          <p:nvPr>
            <p:ph type="title"/>
          </p:nvPr>
        </p:nvSpPr>
        <p:spPr/>
        <p:txBody>
          <a:bodyPr/>
          <a:lstStyle/>
          <a:p>
            <a:r>
              <a:rPr lang="en-US" dirty="0"/>
              <a:t>Data Summary</a:t>
            </a:r>
            <a:endParaRPr lang="en-IN" dirty="0"/>
          </a:p>
        </p:txBody>
      </p:sp>
      <p:sp>
        <p:nvSpPr>
          <p:cNvPr id="3" name="Text Placeholder 2">
            <a:extLst>
              <a:ext uri="{FF2B5EF4-FFF2-40B4-BE49-F238E27FC236}">
                <a16:creationId xmlns:a16="http://schemas.microsoft.com/office/drawing/2014/main" xmlns="" id="{944DDF60-0DBA-0C3C-ABEB-C0C42C5A4E82}"/>
              </a:ext>
            </a:extLst>
          </p:cNvPr>
          <p:cNvSpPr>
            <a:spLocks noGrp="1"/>
          </p:cNvSpPr>
          <p:nvPr>
            <p:ph type="body" idx="1"/>
          </p:nvPr>
        </p:nvSpPr>
        <p:spPr/>
        <p:txBody>
          <a:bodyPr/>
          <a:lstStyle/>
          <a:p>
            <a:pPr marL="114300" indent="0">
              <a:buNone/>
            </a:pPr>
            <a:r>
              <a:rPr lang="en-US" sz="1600" dirty="0">
                <a:solidFill>
                  <a:schemeClr val="bg1"/>
                </a:solidFill>
                <a:latin typeface="+mn-lt"/>
              </a:rPr>
              <a:t>In Play stores Apps will be downloaded </a:t>
            </a:r>
          </a:p>
          <a:p>
            <a:pPr marL="114300" indent="0">
              <a:buNone/>
            </a:pPr>
            <a:r>
              <a:rPr lang="en-US" sz="1600" dirty="0">
                <a:solidFill>
                  <a:schemeClr val="bg1"/>
                </a:solidFill>
                <a:latin typeface="+mn-lt"/>
              </a:rPr>
              <a:t>Here we have the data of 10k apps </a:t>
            </a:r>
          </a:p>
          <a:p>
            <a:pPr marL="114300" indent="0">
              <a:buNone/>
            </a:pPr>
            <a:r>
              <a:rPr lang="en-US" sz="1600" dirty="0">
                <a:solidFill>
                  <a:schemeClr val="bg1"/>
                </a:solidFill>
                <a:latin typeface="+mn-lt"/>
              </a:rPr>
              <a:t>Each app has the data of to which category it belongs .</a:t>
            </a:r>
          </a:p>
          <a:p>
            <a:pPr>
              <a:buClrTx/>
              <a:buFont typeface="Wingdings" panose="05000000000000000000" pitchFamily="2" charset="2"/>
              <a:buChar char="Ø"/>
            </a:pPr>
            <a:r>
              <a:rPr lang="en-US" sz="1600" dirty="0">
                <a:solidFill>
                  <a:schemeClr val="bg1"/>
                </a:solidFill>
                <a:latin typeface="+mn-lt"/>
              </a:rPr>
              <a:t>  The average rating on the scale of 5</a:t>
            </a:r>
          </a:p>
          <a:p>
            <a:pPr>
              <a:buClrTx/>
              <a:buFont typeface="Wingdings" panose="05000000000000000000" pitchFamily="2" charset="2"/>
              <a:buChar char="Ø"/>
            </a:pPr>
            <a:r>
              <a:rPr lang="en-US" sz="1600" dirty="0">
                <a:solidFill>
                  <a:schemeClr val="bg1"/>
                </a:solidFill>
                <a:latin typeface="+mn-lt"/>
              </a:rPr>
              <a:t>   How many people installed it</a:t>
            </a:r>
          </a:p>
          <a:p>
            <a:pPr>
              <a:buClrTx/>
              <a:buFont typeface="Wingdings" panose="05000000000000000000" pitchFamily="2" charset="2"/>
              <a:buChar char="Ø"/>
            </a:pPr>
            <a:r>
              <a:rPr lang="en-US" sz="1600" dirty="0">
                <a:solidFill>
                  <a:schemeClr val="bg1"/>
                </a:solidFill>
                <a:latin typeface="+mn-lt"/>
              </a:rPr>
              <a:t>   How many reviews it got</a:t>
            </a:r>
          </a:p>
          <a:p>
            <a:pPr>
              <a:buClrTx/>
              <a:buFont typeface="Wingdings" panose="05000000000000000000" pitchFamily="2" charset="2"/>
              <a:buChar char="Ø"/>
            </a:pPr>
            <a:r>
              <a:rPr lang="en-US" sz="1600" dirty="0">
                <a:solidFill>
                  <a:schemeClr val="bg1"/>
                </a:solidFill>
                <a:latin typeface="+mn-lt"/>
              </a:rPr>
              <a:t>   The size of the App</a:t>
            </a:r>
          </a:p>
          <a:p>
            <a:pPr>
              <a:buClrTx/>
              <a:buFont typeface="Wingdings" panose="05000000000000000000" pitchFamily="2" charset="2"/>
              <a:buChar char="Ø"/>
            </a:pPr>
            <a:r>
              <a:rPr lang="en-US" sz="1600" dirty="0">
                <a:solidFill>
                  <a:schemeClr val="bg1"/>
                </a:solidFill>
                <a:latin typeface="+mn-lt"/>
              </a:rPr>
              <a:t>   To which version of android it is suitable</a:t>
            </a:r>
          </a:p>
          <a:p>
            <a:pPr>
              <a:buClrTx/>
              <a:buFont typeface="Wingdings" panose="05000000000000000000" pitchFamily="2" charset="2"/>
              <a:buChar char="Ø"/>
            </a:pPr>
            <a:r>
              <a:rPr lang="en-US" sz="1600" dirty="0">
                <a:solidFill>
                  <a:schemeClr val="bg1"/>
                </a:solidFill>
                <a:latin typeface="+mn-lt"/>
              </a:rPr>
              <a:t>    Last </a:t>
            </a:r>
            <a:r>
              <a:rPr lang="en-US" sz="1600" dirty="0" err="1">
                <a:solidFill>
                  <a:schemeClr val="bg1"/>
                </a:solidFill>
                <a:latin typeface="+mn-lt"/>
              </a:rPr>
              <a:t>updation</a:t>
            </a:r>
            <a:r>
              <a:rPr lang="en-US" sz="1600" dirty="0">
                <a:solidFill>
                  <a:schemeClr val="bg1"/>
                </a:solidFill>
                <a:latin typeface="+mn-lt"/>
              </a:rPr>
              <a:t> and its version</a:t>
            </a:r>
          </a:p>
          <a:p>
            <a:pPr marL="114300" indent="0">
              <a:buNone/>
            </a:pPr>
            <a:endParaRPr lang="en-IN" dirty="0">
              <a:solidFill>
                <a:schemeClr val="bg1"/>
              </a:solidFill>
            </a:endParaRPr>
          </a:p>
        </p:txBody>
      </p:sp>
    </p:spTree>
    <p:extLst>
      <p:ext uri="{BB962C8B-B14F-4D97-AF65-F5344CB8AC3E}">
        <p14:creationId xmlns:p14="http://schemas.microsoft.com/office/powerpoint/2010/main" xmlns="" val="187879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EBAFB-D61F-29ED-C042-316F64017E3A}"/>
              </a:ext>
            </a:extLst>
          </p:cNvPr>
          <p:cNvSpPr>
            <a:spLocks noGrp="1"/>
          </p:cNvSpPr>
          <p:nvPr>
            <p:ph type="title"/>
          </p:nvPr>
        </p:nvSpPr>
        <p:spPr/>
        <p:txBody>
          <a:bodyPr/>
          <a:lstStyle/>
          <a:p>
            <a:r>
              <a:rPr lang="en-US" dirty="0"/>
              <a:t>Data Processing</a:t>
            </a:r>
            <a:endParaRPr lang="en-IN" dirty="0"/>
          </a:p>
        </p:txBody>
      </p:sp>
      <p:sp>
        <p:nvSpPr>
          <p:cNvPr id="3" name="Text Placeholder 2">
            <a:extLst>
              <a:ext uri="{FF2B5EF4-FFF2-40B4-BE49-F238E27FC236}">
                <a16:creationId xmlns:a16="http://schemas.microsoft.com/office/drawing/2014/main" xmlns="" id="{4C411E3E-42C9-1CC0-05DB-00191FD8FD3E}"/>
              </a:ext>
            </a:extLst>
          </p:cNvPr>
          <p:cNvSpPr>
            <a:spLocks noGrp="1"/>
          </p:cNvSpPr>
          <p:nvPr>
            <p:ph type="body" idx="1"/>
          </p:nvPr>
        </p:nvSpPr>
        <p:spPr/>
        <p:txBody>
          <a:bodyPr/>
          <a:lstStyle/>
          <a:p>
            <a:pPr>
              <a:buClrTx/>
              <a:buFont typeface="Wingdings" panose="05000000000000000000" pitchFamily="2" charset="2"/>
              <a:buChar char="Ø"/>
            </a:pPr>
            <a:r>
              <a:rPr lang="en-US" sz="1600" dirty="0">
                <a:solidFill>
                  <a:schemeClr val="bg1"/>
                </a:solidFill>
                <a:latin typeface="+mn-lt"/>
              </a:rPr>
              <a:t>At first we have to clear the data by removing null values and changing the data types in required columns.</a:t>
            </a:r>
          </a:p>
          <a:p>
            <a:pPr marL="114300" indent="0">
              <a:buNone/>
            </a:pPr>
            <a:endParaRPr lang="en-US" sz="1600" dirty="0">
              <a:solidFill>
                <a:schemeClr val="bg1"/>
              </a:solidFill>
              <a:latin typeface="+mn-lt"/>
            </a:endParaRPr>
          </a:p>
          <a:p>
            <a:pPr>
              <a:buClrTx/>
              <a:buFont typeface="Wingdings" panose="05000000000000000000" pitchFamily="2" charset="2"/>
              <a:buChar char="Ø"/>
            </a:pPr>
            <a:r>
              <a:rPr lang="en-US" sz="1600" dirty="0">
                <a:solidFill>
                  <a:schemeClr val="bg1"/>
                </a:solidFill>
                <a:latin typeface="+mn-lt"/>
              </a:rPr>
              <a:t>Next we have to do Exploratory data analysis for modified data</a:t>
            </a:r>
          </a:p>
          <a:p>
            <a:pPr marL="114300" indent="0">
              <a:buNone/>
            </a:pPr>
            <a:endParaRPr lang="en-US" sz="1600" dirty="0">
              <a:solidFill>
                <a:schemeClr val="bg1"/>
              </a:solidFill>
              <a:latin typeface="+mn-lt"/>
            </a:endParaRPr>
          </a:p>
          <a:p>
            <a:pPr>
              <a:buClrTx/>
              <a:buFont typeface="Wingdings" panose="05000000000000000000" pitchFamily="2" charset="2"/>
              <a:buChar char="Ø"/>
            </a:pPr>
            <a:r>
              <a:rPr lang="en-US" sz="1600" dirty="0">
                <a:solidFill>
                  <a:schemeClr val="bg1"/>
                </a:solidFill>
                <a:latin typeface="+mn-lt"/>
              </a:rPr>
              <a:t>Next we have to create the  model and analyze the data as required</a:t>
            </a:r>
          </a:p>
        </p:txBody>
      </p:sp>
    </p:spTree>
    <p:extLst>
      <p:ext uri="{BB962C8B-B14F-4D97-AF65-F5344CB8AC3E}">
        <p14:creationId xmlns:p14="http://schemas.microsoft.com/office/powerpoint/2010/main" xmlns="" val="159048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35B510-70A4-7587-AB88-09F8B6DFC78D}"/>
              </a:ext>
            </a:extLst>
          </p:cNvPr>
          <p:cNvSpPr>
            <a:spLocks noGrp="1"/>
          </p:cNvSpPr>
          <p:nvPr>
            <p:ph type="title"/>
          </p:nvPr>
        </p:nvSpPr>
        <p:spPr/>
        <p:txBody>
          <a:bodyPr/>
          <a:lstStyle/>
          <a:p>
            <a:r>
              <a:rPr lang="en-US" b="1" i="0" dirty="0">
                <a:effectLst/>
                <a:latin typeface="+mn-lt"/>
              </a:rPr>
              <a:t>Analyzing and treating missing values</a:t>
            </a:r>
            <a:r>
              <a:rPr lang="en-US" b="1" i="0" dirty="0">
                <a:effectLst/>
                <a:latin typeface="-apple-system"/>
              </a:rPr>
              <a:t/>
            </a:r>
            <a:br>
              <a:rPr lang="en-US" b="1" i="0" dirty="0">
                <a:effectLst/>
                <a:latin typeface="-apple-system"/>
              </a:rPr>
            </a:br>
            <a:endParaRPr lang="en-IN" dirty="0"/>
          </a:p>
        </p:txBody>
      </p:sp>
      <p:sp>
        <p:nvSpPr>
          <p:cNvPr id="3" name="Text Placeholder 2">
            <a:extLst>
              <a:ext uri="{FF2B5EF4-FFF2-40B4-BE49-F238E27FC236}">
                <a16:creationId xmlns:a16="http://schemas.microsoft.com/office/drawing/2014/main" xmlns="" id="{E348D72E-5BCC-C288-BB03-63DFB2C51B92}"/>
              </a:ext>
            </a:extLst>
          </p:cNvPr>
          <p:cNvSpPr>
            <a:spLocks noGrp="1"/>
          </p:cNvSpPr>
          <p:nvPr>
            <p:ph type="body" idx="1"/>
          </p:nvPr>
        </p:nvSpPr>
        <p:spPr/>
        <p:txBody>
          <a:bodyPr/>
          <a:lstStyle/>
          <a:p>
            <a:r>
              <a:rPr lang="en-US" sz="1600" b="0" i="0" dirty="0">
                <a:solidFill>
                  <a:schemeClr val="bg1"/>
                </a:solidFill>
                <a:effectLst/>
                <a:latin typeface="+mn-lt"/>
              </a:rPr>
              <a:t>Missing values are caused by incomplete data. It is important to handle missing values effectively, as they can lead to inaccurate inferences and conclusions.</a:t>
            </a:r>
          </a:p>
          <a:p>
            <a:r>
              <a:rPr lang="en-US" sz="1600" b="1" i="0" dirty="0">
                <a:solidFill>
                  <a:schemeClr val="bg1"/>
                </a:solidFill>
                <a:effectLst/>
                <a:latin typeface="+mn-lt"/>
              </a:rPr>
              <a:t>Let's start by analyzing variables with missing </a:t>
            </a:r>
            <a:r>
              <a:rPr lang="en-US" sz="1600" b="1" i="0" dirty="0">
                <a:effectLst/>
                <a:latin typeface="+mn-lt"/>
              </a:rPr>
              <a:t>values</a:t>
            </a:r>
            <a:endParaRPr lang="en-US" sz="1600" dirty="0">
              <a:solidFill>
                <a:schemeClr val="bg1"/>
              </a:solidFill>
              <a:latin typeface="+mn-lt"/>
            </a:endParaRPr>
          </a:p>
          <a:p>
            <a:r>
              <a:rPr lang="en-US" sz="1600" b="1" i="0" dirty="0">
                <a:effectLst/>
                <a:latin typeface="+mn-lt"/>
              </a:rPr>
              <a:t>.</a:t>
            </a:r>
          </a:p>
          <a:p>
            <a:r>
              <a:rPr lang="en-IN" sz="1600" dirty="0">
                <a:solidFill>
                  <a:schemeClr val="bg1"/>
                </a:solidFill>
                <a:latin typeface="+mn-lt"/>
              </a:rPr>
              <a:t>Rating 		1474</a:t>
            </a:r>
          </a:p>
          <a:p>
            <a:r>
              <a:rPr lang="en-IN" sz="1600" dirty="0">
                <a:solidFill>
                  <a:schemeClr val="bg1"/>
                </a:solidFill>
                <a:latin typeface="+mn-lt"/>
              </a:rPr>
              <a:t>Type			 1</a:t>
            </a:r>
          </a:p>
          <a:p>
            <a:r>
              <a:rPr lang="en-IN" sz="1600" dirty="0">
                <a:solidFill>
                  <a:schemeClr val="bg1"/>
                </a:solidFill>
                <a:latin typeface="+mn-lt"/>
              </a:rPr>
              <a:t>Content Rating		  1</a:t>
            </a:r>
          </a:p>
          <a:p>
            <a:r>
              <a:rPr lang="en-IN" sz="1600" dirty="0">
                <a:solidFill>
                  <a:schemeClr val="bg1"/>
                </a:solidFill>
                <a:latin typeface="+mn-lt"/>
              </a:rPr>
              <a:t>Current Version	  	8</a:t>
            </a:r>
          </a:p>
          <a:p>
            <a:r>
              <a:rPr lang="en-IN" sz="1600" dirty="0">
                <a:solidFill>
                  <a:schemeClr val="bg1"/>
                </a:solidFill>
                <a:latin typeface="+mn-lt"/>
              </a:rPr>
              <a:t>Android Version	  	3</a:t>
            </a:r>
          </a:p>
          <a:p>
            <a:r>
              <a:rPr lang="en-US" sz="1600" b="0" i="0" dirty="0">
                <a:solidFill>
                  <a:schemeClr val="bg1"/>
                </a:solidFill>
                <a:effectLst/>
                <a:latin typeface="+mn-lt"/>
              </a:rPr>
              <a:t>Looking at number of missing values above, we notice that the column </a:t>
            </a:r>
            <a:r>
              <a:rPr lang="en-US" sz="1600" b="0" i="1" dirty="0">
                <a:solidFill>
                  <a:schemeClr val="bg1"/>
                </a:solidFill>
                <a:effectLst/>
                <a:latin typeface="+mn-lt"/>
              </a:rPr>
              <a:t>Rating</a:t>
            </a:r>
            <a:r>
              <a:rPr lang="en-US" sz="1600" b="0" i="0" dirty="0">
                <a:solidFill>
                  <a:schemeClr val="bg1"/>
                </a:solidFill>
                <a:effectLst/>
                <a:latin typeface="+mn-lt"/>
              </a:rPr>
              <a:t> has a lot of missing values in it. The other columns do have missing values but they are less than 10</a:t>
            </a:r>
            <a:endParaRPr lang="en-IN" sz="1600" dirty="0">
              <a:solidFill>
                <a:schemeClr val="bg1"/>
              </a:solidFill>
              <a:latin typeface="+mn-lt"/>
            </a:endParaRPr>
          </a:p>
        </p:txBody>
      </p:sp>
    </p:spTree>
    <p:extLst>
      <p:ext uri="{BB962C8B-B14F-4D97-AF65-F5344CB8AC3E}">
        <p14:creationId xmlns:p14="http://schemas.microsoft.com/office/powerpoint/2010/main" xmlns="" val="67870330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584</Words>
  <Application>Microsoft Office PowerPoint</Application>
  <PresentationFormat>On-screen Show (16:9)</PresentationFormat>
  <Paragraphs>76</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           Capstone Project Play Store App Reviews    </vt:lpstr>
      <vt:lpstr>     Team Members Vishal Lanjulkar Gayatri Surapaneni         </vt:lpstr>
      <vt:lpstr>Introduction</vt:lpstr>
      <vt:lpstr>Analyze the Data</vt:lpstr>
      <vt:lpstr>Data Structure</vt:lpstr>
      <vt:lpstr>Data Structure</vt:lpstr>
      <vt:lpstr>Data Summary</vt:lpstr>
      <vt:lpstr>Data Processing</vt:lpstr>
      <vt:lpstr>Analyzing and treating missing values </vt:lpstr>
      <vt:lpstr>Analyzing Categories  </vt:lpstr>
      <vt:lpstr>Avg total Rating</vt:lpstr>
      <vt:lpstr>Avg Rating for each Category</vt:lpstr>
      <vt:lpstr>User Reviews</vt:lpstr>
      <vt:lpstr>Type of Apps</vt:lpstr>
      <vt:lpstr>Installations</vt:lpstr>
      <vt:lpstr>Reviews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Reviews</dc:title>
  <dc:creator>ADMIN</dc:creator>
  <cp:lastModifiedBy>HP</cp:lastModifiedBy>
  <cp:revision>11</cp:revision>
  <dcterms:modified xsi:type="dcterms:W3CDTF">2022-06-07T03:19:55Z</dcterms:modified>
</cp:coreProperties>
</file>