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6" r:id="rId5"/>
    <p:sldId id="281" r:id="rId6"/>
    <p:sldId id="278" r:id="rId7"/>
    <p:sldId id="279" r:id="rId8"/>
    <p:sldId id="280" r:id="rId9"/>
    <p:sldId id="282" r:id="rId10"/>
    <p:sldId id="275" r:id="rId11"/>
    <p:sldId id="291" r:id="rId12"/>
    <p:sldId id="284" r:id="rId13"/>
    <p:sldId id="285" r:id="rId14"/>
    <p:sldId id="290" r:id="rId15"/>
    <p:sldId id="293" r:id="rId16"/>
    <p:sldId id="286" r:id="rId17"/>
    <p:sldId id="287" r:id="rId18"/>
    <p:sldId id="288" r:id="rId19"/>
    <p:sldId id="29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6696;&#20363;/&#25163;&#39118;&#29748;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6696;&#20363;/&#19979;&#25289;&#33756;&#21333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6696;&#20363;/&#22270;&#29255;&#36718;&#25773;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340768"/>
            <a:ext cx="297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Bootstrap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插件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420888"/>
            <a:ext cx="2342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、图片轮播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选项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、手风琴 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商品列表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、提示层</a:t>
            </a:r>
            <a:endParaRPr lang="en-US" altLang="zh-CN" dirty="0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、下拉菜单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496944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的选项卡源码表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/>
              <a:t>选项卡菜单：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&lt;a href=“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选项卡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”   data-toggle=“tab”&gt;</a:t>
            </a:r>
            <a:r>
              <a:rPr lang="zh-CN" altLang="en-US" dirty="0" smtClean="0"/>
              <a:t>选项卡</a:t>
            </a:r>
            <a:r>
              <a:rPr lang="en-US" altLang="zh-CN" dirty="0" smtClean="0"/>
              <a:t>1&lt;/a&gt;     </a:t>
            </a:r>
            <a:endParaRPr lang="en-US" altLang="zh-CN" dirty="0" smtClean="0"/>
          </a:p>
          <a:p>
            <a:r>
              <a:rPr lang="en-US" altLang="zh-CN" dirty="0" smtClean="0"/>
              <a:t>	&lt;a href=“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选项卡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 ”   data-toggle=“tab”&gt; &gt;</a:t>
            </a:r>
            <a:r>
              <a:rPr lang="zh-CN" altLang="en-US" dirty="0" smtClean="0"/>
              <a:t>选项卡</a:t>
            </a:r>
            <a:r>
              <a:rPr lang="en-US" altLang="zh-CN" dirty="0" smtClean="0"/>
              <a:t>2&lt;/a&gt;     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zh-CN" altLang="en-US" dirty="0"/>
              <a:t>触发方式：</a:t>
            </a:r>
            <a:endParaRPr lang="zh-CN" altLang="en-US" dirty="0"/>
          </a:p>
          <a:p>
            <a:r>
              <a:rPr lang="zh-CN" altLang="en-US" dirty="0"/>
              <a:t>一、声明式触发 </a:t>
            </a:r>
            <a:r>
              <a:rPr lang="en-US" altLang="zh-CN" dirty="0" smtClean="0">
                <a:sym typeface="+mn-ea"/>
              </a:rPr>
              <a:t>data-toggle  </a:t>
            </a:r>
            <a:r>
              <a:rPr lang="zh-CN" altLang="en-US" dirty="0" smtClean="0">
                <a:sym typeface="+mn-ea"/>
              </a:rPr>
              <a:t>加上插件的名称  </a:t>
            </a:r>
            <a:r>
              <a:rPr lang="en-US" altLang="zh-CN" dirty="0" smtClean="0">
                <a:sym typeface="+mn-ea"/>
              </a:rPr>
              <a:t>tab </a:t>
            </a:r>
            <a:r>
              <a:rPr lang="zh-CN" altLang="en-US" dirty="0" smtClean="0">
                <a:sym typeface="+mn-ea"/>
              </a:rPr>
              <a:t>触发选项卡事件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二、</a:t>
            </a:r>
            <a:r>
              <a:rPr lang="en-US" altLang="zh-CN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触发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/>
              <a:t>		</a:t>
            </a:r>
            <a:endParaRPr lang="en-US" altLang="zh-CN" dirty="0"/>
          </a:p>
          <a:p>
            <a:r>
              <a:rPr lang="zh-CN" altLang="en-US" dirty="0"/>
              <a:t>内容容器：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&lt;div class="tab-content"&gt;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&lt;div class</a:t>
            </a:r>
            <a:r>
              <a:rPr lang="en-US" altLang="zh-CN" dirty="0" smtClean="0"/>
              <a:t>=“tab-pane active“ id=“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zh-CN" altLang="en-US" dirty="0" smtClean="0">
                <a:solidFill>
                  <a:srgbClr val="FF0000"/>
                </a:solidFill>
              </a:rPr>
              <a:t>卡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”&gt;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选项卡内容</a:t>
            </a:r>
            <a:r>
              <a:rPr lang="en-US" altLang="zh-CN" dirty="0"/>
              <a:t>1	</a:t>
            </a:r>
            <a:endParaRPr lang="en-US" altLang="zh-CN" dirty="0"/>
          </a:p>
          <a:p>
            <a:r>
              <a:rPr lang="en-US" altLang="zh-CN" dirty="0"/>
              <a:t>		&lt;/div&gt;</a:t>
            </a:r>
            <a:endParaRPr lang="en-US" altLang="zh-CN" dirty="0"/>
          </a:p>
          <a:p>
            <a:r>
              <a:rPr lang="en-US" altLang="zh-CN" dirty="0"/>
              <a:t>		&lt;div class="</a:t>
            </a:r>
            <a:r>
              <a:rPr lang="en-US" altLang="zh-CN" dirty="0" smtClean="0"/>
              <a:t>tab-pane“</a:t>
            </a:r>
            <a:r>
              <a:rPr lang="en-US" altLang="zh-CN" dirty="0"/>
              <a:t>“ id=“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zh-CN" altLang="en-US" dirty="0" smtClean="0">
                <a:solidFill>
                  <a:srgbClr val="FF0000"/>
                </a:solidFill>
              </a:rPr>
              <a:t>卡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”&gt; 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选项卡内容</a:t>
            </a:r>
            <a:r>
              <a:rPr lang="en-US" altLang="zh-CN" dirty="0"/>
              <a:t>2	</a:t>
            </a:r>
            <a:endParaRPr lang="en-US" altLang="zh-CN" dirty="0"/>
          </a:p>
          <a:p>
            <a:r>
              <a:rPr lang="en-US" altLang="zh-CN" dirty="0"/>
              <a:t>		&lt;/div&gt;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&lt;/div&gt;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的选项卡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触发切换效果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/>
              <a:t>定义</a:t>
            </a:r>
            <a:r>
              <a:rPr lang="en-US" altLang="zh-CN" dirty="0"/>
              <a:t>data</a:t>
            </a:r>
            <a:r>
              <a:rPr lang="zh-CN" altLang="en-US" dirty="0"/>
              <a:t>属性来触发切换效果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用方法：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选</a:t>
            </a:r>
            <a:r>
              <a:rPr lang="zh-CN" altLang="en-US" dirty="0"/>
              <a:t>项卡导航链接中要设置 </a:t>
            </a:r>
            <a:r>
              <a:rPr lang="en-US" altLang="zh-CN" dirty="0"/>
              <a:t>data-toggle="</a:t>
            </a:r>
            <a:r>
              <a:rPr lang="en-US" altLang="zh-CN" dirty="0" smtClean="0"/>
              <a:t>tab“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示例源码：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&lt;li </a:t>
            </a:r>
            <a:r>
              <a:rPr lang="en-US" altLang="zh-CN" dirty="0"/>
              <a:t>class="active"&gt;&lt;a href="#bulletin" role="tab" data-toggle="tab"&gt;</a:t>
            </a:r>
            <a:r>
              <a:rPr lang="zh-CN" altLang="en-US" dirty="0"/>
              <a:t>公告</a:t>
            </a:r>
            <a:r>
              <a:rPr lang="en-US" altLang="zh-CN" dirty="0"/>
              <a:t>&lt;/a&gt;&lt;/li&gt;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的选项卡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为选择卡添加</a:t>
            </a:r>
            <a:r>
              <a:rPr lang="en-US" altLang="zh-CN" b="1" dirty="0"/>
              <a:t>fade</a:t>
            </a:r>
            <a:r>
              <a:rPr lang="zh-CN" altLang="en-US" b="1" dirty="0"/>
              <a:t>样式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/>
              <a:t>定义</a:t>
            </a:r>
            <a:r>
              <a:rPr lang="en-US" altLang="zh-CN" dirty="0"/>
              <a:t>data</a:t>
            </a:r>
            <a:r>
              <a:rPr lang="zh-CN" altLang="en-US" dirty="0"/>
              <a:t>属性来触发切换效</a:t>
            </a:r>
            <a:r>
              <a:rPr lang="zh-CN" altLang="en-US" dirty="0" smtClean="0"/>
              <a:t>果 ，第一个选项内容要加上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用方法：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sz="1200" dirty="0" smtClean="0"/>
              <a:t>fadein  </a:t>
            </a:r>
            <a:r>
              <a:rPr lang="zh-CN" altLang="en-US" sz="1200" dirty="0" smtClean="0"/>
              <a:t>和 </a:t>
            </a:r>
            <a:r>
              <a:rPr lang="en-US" altLang="zh-CN" sz="1200" dirty="0" smtClean="0"/>
              <a:t>fadeout</a:t>
            </a:r>
            <a:endParaRPr lang="en-US" altLang="zh-CN" sz="1200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为了让面板的隐藏与显示在切换的过程效果更流</a:t>
            </a:r>
            <a:r>
              <a:rPr lang="zh-CN" altLang="en-US" dirty="0" smtClean="0"/>
              <a:t>畅（</a:t>
            </a:r>
            <a:r>
              <a:rPr lang="zh-CN" altLang="en-US" dirty="0" smtClean="0">
                <a:solidFill>
                  <a:srgbClr val="FF0000"/>
                </a:solidFill>
              </a:rPr>
              <a:t>淡入淡出</a:t>
            </a:r>
            <a:r>
              <a:rPr lang="zh-CN" altLang="en-US" dirty="0" smtClean="0"/>
              <a:t>），</a:t>
            </a:r>
            <a:r>
              <a:rPr lang="zh-CN" altLang="en-US" dirty="0"/>
              <a:t>可以在面板中添加类名 </a:t>
            </a:r>
            <a:r>
              <a:rPr lang="en-US" altLang="zh-CN" dirty="0"/>
              <a:t>fade</a:t>
            </a:r>
            <a:r>
              <a:rPr lang="zh-CN" altLang="en-US" dirty="0"/>
              <a:t>，让其产生渐入的效</a:t>
            </a:r>
            <a:r>
              <a:rPr lang="zh-CN" altLang="en-US" dirty="0" smtClean="0"/>
              <a:t>果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dirty="0"/>
              <a:t>在添加 </a:t>
            </a:r>
            <a:r>
              <a:rPr lang="en-US" altLang="zh-CN" dirty="0"/>
              <a:t>fade </a:t>
            </a:r>
            <a:r>
              <a:rPr lang="zh-CN" altLang="en-US" dirty="0"/>
              <a:t>样式时，最初的默认显示的内容面板一定要记得加上 </a:t>
            </a:r>
            <a:r>
              <a:rPr lang="en-US" altLang="zh-CN" dirty="0"/>
              <a:t>in</a:t>
            </a:r>
            <a:r>
              <a:rPr lang="zh-CN" altLang="en-US" dirty="0"/>
              <a:t> 类名，不然其内容用户无法看到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示例源码：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 &lt;div class="</a:t>
            </a:r>
            <a:r>
              <a:rPr lang="en-US" altLang="zh-CN" dirty="0">
                <a:solidFill>
                  <a:srgbClr val="FF0000"/>
                </a:solidFill>
              </a:rPr>
              <a:t>tab-pane fade </a:t>
            </a:r>
            <a:r>
              <a:rPr lang="en-US" altLang="zh-CN" dirty="0"/>
              <a:t>in active" id="bulletin"&gt;</a:t>
            </a:r>
            <a:r>
              <a:rPr lang="zh-CN" altLang="en-US" dirty="0"/>
              <a:t>公告内容面板</a:t>
            </a:r>
            <a:r>
              <a:rPr lang="en-US" altLang="zh-CN" dirty="0"/>
              <a:t>&lt;/div&gt; &lt;div class="tab-pane fade" id="rule"&gt;</a:t>
            </a:r>
            <a:r>
              <a:rPr lang="zh-CN" altLang="en-US" dirty="0"/>
              <a:t>规则内容面板</a:t>
            </a:r>
            <a:r>
              <a:rPr lang="en-US" altLang="zh-CN" dirty="0"/>
              <a:t>&lt;/div&gt;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8460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的手风琴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手风琴结构</a:t>
            </a:r>
            <a:endParaRPr lang="zh-CN" altLang="en-US" b="1" dirty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/>
              <a:t>一个触发区和一个折叠区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dirty="0"/>
              <a:t>手风琴最关键的部分，就是每个标题对应有一个内容，在</a:t>
            </a:r>
            <a:r>
              <a:rPr lang="en-US" altLang="zh-CN" dirty="0"/>
              <a:t>Bootstrap</a:t>
            </a:r>
            <a:r>
              <a:rPr lang="zh-CN" altLang="en-US" dirty="0"/>
              <a:t>框架中将这两个部分组合起来称为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panel</a:t>
            </a:r>
            <a:r>
              <a:rPr lang="zh-CN" altLang="en-US" dirty="0">
                <a:solidFill>
                  <a:srgbClr val="FF0000"/>
                </a:solidFill>
              </a:rPr>
              <a:t>页板</a:t>
            </a:r>
            <a:r>
              <a:rPr lang="zh-CN" altLang="en-US" dirty="0"/>
              <a:t>，如右边效果所示，他就有三个</a:t>
            </a:r>
            <a:r>
              <a:rPr lang="en-US" altLang="zh-CN" dirty="0"/>
              <a:t>panel</a:t>
            </a:r>
            <a:r>
              <a:rPr lang="zh-CN" altLang="en-US" dirty="0"/>
              <a:t>面板，将这三个面板组合在一起，就是一个</a:t>
            </a:r>
            <a:r>
              <a:rPr lang="zh-CN" altLang="en-US" dirty="0">
                <a:solidFill>
                  <a:srgbClr val="FF0000"/>
                </a:solidFill>
              </a:rPr>
              <a:t>面板组合 </a:t>
            </a:r>
            <a:r>
              <a:rPr lang="en-US" altLang="zh-CN" dirty="0">
                <a:solidFill>
                  <a:srgbClr val="FF0000"/>
                </a:solidFill>
              </a:rPr>
              <a:t>panel-group</a:t>
            </a:r>
            <a:r>
              <a:rPr lang="zh-CN" altLang="en-US" dirty="0"/>
              <a:t>，也就是手风琴的结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/>
              <a:t>声明式触发方法</a:t>
            </a:r>
            <a:r>
              <a:rPr lang="zh-CN" altLang="en-US" b="1" dirty="0" smtClean="0"/>
              <a:t>：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触发手风琴可以通过自定义的 </a:t>
            </a:r>
            <a:r>
              <a:rPr lang="en-US" altLang="zh-CN" dirty="0"/>
              <a:t>data-toggle </a:t>
            </a:r>
            <a:r>
              <a:rPr lang="zh-CN" altLang="en-US" dirty="0"/>
              <a:t>属性来触发。其中</a:t>
            </a:r>
            <a:r>
              <a:rPr lang="en-US" altLang="zh-CN" dirty="0"/>
              <a:t>data-toggle</a:t>
            </a:r>
            <a:r>
              <a:rPr lang="zh-CN" altLang="en-US" dirty="0"/>
              <a:t>值设置为 </a:t>
            </a:r>
            <a:r>
              <a:rPr lang="en-US" altLang="zh-CN" dirty="0" smtClean="0"/>
              <a:t>collapse</a:t>
            </a:r>
            <a:r>
              <a:rPr lang="zh-CN" altLang="en-US" dirty="0" smtClean="0"/>
              <a:t>，放在</a:t>
            </a:r>
            <a:r>
              <a:rPr lang="en-US" altLang="zh-CN" dirty="0">
                <a:solidFill>
                  <a:srgbClr val="FF0000"/>
                </a:solidFill>
              </a:rPr>
              <a:t>panel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r>
              <a:rPr lang="zh-CN" altLang="en-US" dirty="0" smtClean="0">
                <a:solidFill>
                  <a:srgbClr val="FF0000"/>
                </a:solidFill>
              </a:rPr>
              <a:t>板上面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>
                <a:hlinkClick r:id="rId1" action="ppaction://hlinkfile"/>
              </a:rPr>
              <a:t>参考案例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672"/>
            <a:ext cx="9289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的手风琴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/>
              <a:t>&lt;div class=“</a:t>
            </a:r>
            <a:r>
              <a:rPr lang="en-US" altLang="zh-CN" b="1" dirty="0" smtClean="0"/>
              <a:t>panel-group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&lt;div class=“</a:t>
            </a:r>
            <a:r>
              <a:rPr lang="en-US" altLang="zh-CN" b="1" dirty="0" smtClean="0"/>
              <a:t>panel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&lt;a href</a:t>
            </a:r>
            <a:r>
              <a:rPr lang="en-US" altLang="zh-CN" dirty="0" smtClean="0">
                <a:solidFill>
                  <a:srgbClr val="FF0000"/>
                </a:solidFill>
              </a:rPr>
              <a:t>=“#fruit_second_menu</a:t>
            </a:r>
            <a:r>
              <a:rPr lang="en-US" altLang="zh-CN" dirty="0" smtClean="0"/>
              <a:t>” data-toggle=“collapse”&gt;</a:t>
            </a:r>
            <a:r>
              <a:rPr lang="zh-CN" altLang="en-US" dirty="0" smtClean="0"/>
              <a:t>水果一级分类</a:t>
            </a:r>
            <a:r>
              <a:rPr lang="en-US" altLang="zh-CN" dirty="0" smtClean="0"/>
              <a:t>&lt;/a&gt;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&lt;div id=“</a:t>
            </a:r>
            <a:r>
              <a:rPr lang="en-US" altLang="zh-CN" dirty="0" smtClean="0">
                <a:solidFill>
                  <a:srgbClr val="FF0000"/>
                </a:solidFill>
              </a:rPr>
              <a:t>fruit_second_menu</a:t>
            </a:r>
            <a:r>
              <a:rPr lang="en-US" altLang="zh-CN" dirty="0" smtClean="0"/>
              <a:t>”&gt;</a:t>
            </a:r>
            <a:r>
              <a:rPr lang="zh-CN" altLang="en-US" dirty="0"/>
              <a:t>水果</a:t>
            </a:r>
            <a:r>
              <a:rPr lang="zh-CN" altLang="en-US" dirty="0" smtClean="0"/>
              <a:t>二级分类</a:t>
            </a:r>
            <a:r>
              <a:rPr lang="en-US" altLang="zh-CN" dirty="0" smtClean="0"/>
              <a:t>&lt;/div&gt;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&lt;/div&gt;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&lt;div class=“</a:t>
            </a:r>
            <a:r>
              <a:rPr lang="en-US" altLang="zh-CN" b="1" dirty="0"/>
              <a:t>panel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		&lt;a href</a:t>
            </a:r>
            <a:r>
              <a:rPr lang="en-US" altLang="zh-CN" dirty="0" smtClean="0"/>
              <a:t>=“#food_second_menu</a:t>
            </a:r>
            <a:r>
              <a:rPr lang="en-US" altLang="zh-CN" dirty="0"/>
              <a:t>” data-toggle=“</a:t>
            </a:r>
            <a:r>
              <a:rPr lang="en-US" altLang="zh-CN" dirty="0" smtClean="0"/>
              <a:t>collapse”&gt;</a:t>
            </a:r>
            <a:r>
              <a:rPr lang="zh-CN" altLang="en-US" dirty="0" smtClean="0"/>
              <a:t>食品一</a:t>
            </a:r>
            <a:r>
              <a:rPr lang="zh-CN" altLang="en-US" dirty="0"/>
              <a:t>级分类</a:t>
            </a:r>
            <a:r>
              <a:rPr lang="en-US" altLang="zh-CN" dirty="0"/>
              <a:t>&lt;/a&gt; </a:t>
            </a:r>
            <a:endParaRPr lang="en-US" altLang="zh-CN" dirty="0"/>
          </a:p>
          <a:p>
            <a:r>
              <a:rPr lang="en-US" altLang="zh-CN" dirty="0"/>
              <a:t>			</a:t>
            </a:r>
            <a:endParaRPr lang="en-US" altLang="zh-CN" dirty="0"/>
          </a:p>
          <a:p>
            <a:r>
              <a:rPr lang="en-US" altLang="zh-CN" dirty="0"/>
              <a:t>		&lt;div id</a:t>
            </a:r>
            <a:r>
              <a:rPr lang="en-US" altLang="zh-CN" dirty="0" smtClean="0"/>
              <a:t>=“food_second_menu”&gt;</a:t>
            </a:r>
            <a:r>
              <a:rPr lang="zh-CN" altLang="en-US" dirty="0"/>
              <a:t>食品</a:t>
            </a:r>
            <a:r>
              <a:rPr lang="zh-CN" altLang="en-US" dirty="0" smtClean="0"/>
              <a:t>二</a:t>
            </a:r>
            <a:r>
              <a:rPr lang="zh-CN" altLang="en-US" dirty="0"/>
              <a:t>级分类</a:t>
            </a:r>
            <a:r>
              <a:rPr lang="en-US" altLang="zh-CN" dirty="0"/>
              <a:t>&lt;/div&gt;</a:t>
            </a:r>
            <a:endParaRPr lang="en-US" altLang="zh-CN" dirty="0"/>
          </a:p>
          <a:p>
            <a:r>
              <a:rPr lang="en-US" altLang="zh-CN" dirty="0"/>
              <a:t>	&lt;/div&gt;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&lt;/div&gt;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的提示框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框架中的提示框，结构非常简单，常常使用的是按钮</a:t>
            </a:r>
            <a:r>
              <a:rPr lang="en-US" altLang="zh-CN" dirty="0"/>
              <a:t>&lt;button&gt;</a:t>
            </a:r>
            <a:r>
              <a:rPr lang="zh-CN" altLang="en-US" dirty="0"/>
              <a:t>标签或者链接</a:t>
            </a:r>
            <a:r>
              <a:rPr lang="en-US" altLang="zh-CN" dirty="0"/>
              <a:t>&lt;a&gt;</a:t>
            </a:r>
            <a:r>
              <a:rPr lang="zh-CN" altLang="en-US" dirty="0"/>
              <a:t>标签来制作。不管是使用按钮还是链接来制作提示框，他们都有一个共性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通</a:t>
            </a:r>
            <a:r>
              <a:rPr lang="zh-CN" altLang="en-US" b="1" dirty="0"/>
              <a:t>过 </a:t>
            </a:r>
            <a:r>
              <a:rPr lang="en-US" altLang="zh-CN" b="1" dirty="0"/>
              <a:t>title </a:t>
            </a:r>
            <a:r>
              <a:rPr lang="zh-CN" altLang="en-US" b="1" dirty="0"/>
              <a:t>属性的值来定义提示信息</a:t>
            </a:r>
            <a:r>
              <a:rPr lang="en-US" altLang="zh-CN" dirty="0"/>
              <a:t>(</a:t>
            </a:r>
            <a:r>
              <a:rPr lang="zh-CN" altLang="en-US" dirty="0"/>
              <a:t>也可以使用自定义属性 </a:t>
            </a:r>
            <a:r>
              <a:rPr lang="en-US" altLang="zh-CN" dirty="0"/>
              <a:t>data-original-title </a:t>
            </a:r>
            <a:r>
              <a:rPr lang="zh-CN" altLang="en-US" dirty="0"/>
              <a:t>来设置提示信息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b="1" dirty="0" smtClean="0"/>
              <a:t>通</a:t>
            </a:r>
            <a:r>
              <a:rPr lang="zh-CN" altLang="en-US" b="1" dirty="0"/>
              <a:t>过 </a:t>
            </a:r>
            <a:r>
              <a:rPr lang="en-US" altLang="zh-CN" b="1" dirty="0"/>
              <a:t>data-placement </a:t>
            </a:r>
            <a:r>
              <a:rPr lang="zh-CN" altLang="en-US" b="1" dirty="0"/>
              <a:t>自定义属性</a:t>
            </a:r>
            <a:r>
              <a:rPr lang="zh-CN" altLang="en-US" dirty="0"/>
              <a:t>来控制提示信息框的位置，根据四种不同的位置，</a:t>
            </a:r>
            <a:r>
              <a:rPr lang="en-US" altLang="zh-CN" dirty="0"/>
              <a:t>data-placement</a:t>
            </a:r>
            <a:r>
              <a:rPr lang="zh-CN" altLang="en-US" dirty="0"/>
              <a:t>具有四个值：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  <a:r>
              <a:rPr lang="zh-CN" altLang="en-US" dirty="0"/>
              <a:t>和</a:t>
            </a:r>
            <a:r>
              <a:rPr lang="en-US" altLang="zh-CN" dirty="0"/>
              <a:t>left</a:t>
            </a:r>
            <a:r>
              <a:rPr lang="zh-CN" altLang="en-US" dirty="0"/>
              <a:t>，分别表示提示框出现的位置在顶部、右边、底部和左边。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还</a:t>
            </a:r>
            <a:r>
              <a:rPr lang="zh-CN" altLang="en-US" dirty="0"/>
              <a:t>有一个最重要的参数不可缺少，</a:t>
            </a:r>
            <a:r>
              <a:rPr lang="en-US" altLang="zh-CN" dirty="0"/>
              <a:t>data-toggle="tooltip"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dirty="0" smtClean="0"/>
              <a:t>Bootstrap</a:t>
            </a:r>
            <a:r>
              <a:rPr lang="zh-CN" altLang="en-US" dirty="0"/>
              <a:t>框架中的提示框的触发方式和前面介绍的插件略有不同。不能直接通过自定义的属性 </a:t>
            </a:r>
            <a:r>
              <a:rPr lang="en-US" altLang="zh-CN" dirty="0"/>
              <a:t>data- </a:t>
            </a:r>
            <a:r>
              <a:rPr lang="zh-CN" altLang="en-US" dirty="0"/>
              <a:t>来触发。必须得依赖于</a:t>
            </a:r>
            <a:r>
              <a:rPr lang="en-US" altLang="zh-CN" dirty="0"/>
              <a:t>JavaScript</a:t>
            </a:r>
            <a:r>
              <a:rPr lang="zh-CN" altLang="en-US" dirty="0"/>
              <a:t>的代码触发。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的提示框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JS</a:t>
            </a:r>
            <a:r>
              <a:rPr lang="zh-CN" altLang="en-US" b="1" dirty="0"/>
              <a:t>触发提示框方法</a:t>
            </a:r>
            <a:endParaRPr lang="zh-CN" altLang="en-US" b="1" dirty="0"/>
          </a:p>
          <a:p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dirty="0" smtClean="0"/>
              <a:t>源码：</a:t>
            </a:r>
            <a:r>
              <a:rPr lang="en-US" altLang="zh-CN" dirty="0">
                <a:solidFill>
                  <a:srgbClr val="FF0000"/>
                </a:solidFill>
              </a:rPr>
              <a:t>$(function(){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$('[</a:t>
            </a:r>
            <a:r>
              <a:rPr lang="en-US" altLang="zh-CN" dirty="0">
                <a:solidFill>
                  <a:srgbClr val="FF0000"/>
                </a:solidFill>
              </a:rPr>
              <a:t>data-toggle="tooltip"]').tooltip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             });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也可以单独指定一个元素，在该元素上调用提示框，并且可能通过</a:t>
            </a:r>
            <a:r>
              <a:rPr lang="en-US" altLang="zh-CN" dirty="0"/>
              <a:t>JavaScript</a:t>
            </a:r>
            <a:r>
              <a:rPr lang="zh-CN" altLang="en-US" dirty="0"/>
              <a:t>的各种参数来实现，无需定义一些 </a:t>
            </a:r>
            <a:r>
              <a:rPr lang="en-US" altLang="zh-CN" dirty="0"/>
              <a:t>data </a:t>
            </a:r>
            <a:r>
              <a:rPr lang="zh-CN" altLang="en-US" dirty="0"/>
              <a:t>属性，如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	$(</a:t>
            </a:r>
            <a:r>
              <a:rPr lang="en-US" altLang="zh-CN" dirty="0"/>
              <a:t>function(){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$('#</a:t>
            </a:r>
            <a:r>
              <a:rPr lang="en-US" altLang="zh-CN" dirty="0"/>
              <a:t>myTooltip').tooltip({ title:"</a:t>
            </a:r>
            <a:r>
              <a:rPr lang="zh-CN" altLang="en-US" dirty="0"/>
              <a:t>我是一个提示框，我在顶部出现</a:t>
            </a:r>
            <a:r>
              <a:rPr lang="en-US" altLang="zh-CN" dirty="0"/>
              <a:t>", placement:'top'   });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});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的提示框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其他的自定义属性</a:t>
            </a:r>
            <a:endParaRPr lang="zh-CN" altLang="en-US" b="1" dirty="0"/>
          </a:p>
          <a:p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  <p:pic>
        <p:nvPicPr>
          <p:cNvPr id="1026" name="Picture 2" descr="C:\Users\graphic\Desktop\54916237000120491097069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24" y="1998308"/>
            <a:ext cx="6304583" cy="39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5817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的提示框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简化步骤</a:t>
            </a: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第一步： 给标签加上 </a:t>
            </a:r>
            <a:r>
              <a:rPr lang="en-US" altLang="zh-CN" dirty="0"/>
              <a:t>title   </a:t>
            </a:r>
            <a:r>
              <a:rPr lang="zh-CN" altLang="en-US" dirty="0"/>
              <a:t>和  </a:t>
            </a:r>
            <a:r>
              <a:rPr lang="en-US" altLang="zh-CN" dirty="0"/>
              <a:t>data-toggle="</a:t>
            </a:r>
            <a:r>
              <a:rPr lang="en-US" altLang="zh-CN" dirty="0" smtClean="0"/>
              <a:t>tooltip“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/>
              <a:t>第二步：</a:t>
            </a:r>
            <a:r>
              <a:rPr lang="en-US" altLang="zh-CN" dirty="0"/>
              <a:t>JS</a:t>
            </a:r>
            <a:r>
              <a:rPr lang="zh-CN" altLang="en-US" dirty="0"/>
              <a:t>触发提示</a:t>
            </a:r>
            <a:r>
              <a:rPr lang="zh-CN" altLang="en-US" dirty="0" smtClean="0"/>
              <a:t>框</a:t>
            </a:r>
            <a:endParaRPr lang="en-US" altLang="zh-CN" smtClean="0"/>
          </a:p>
          <a:p>
            <a:endParaRPr lang="zh-CN" altLang="en-US" dirty="0"/>
          </a:p>
          <a:p>
            <a:r>
              <a:rPr lang="en-US" altLang="zh-CN" dirty="0"/>
              <a:t>$(function(){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$('[data-toggle="tooltip"]').tooltip();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});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JS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用方法：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dirty="0" smtClean="0"/>
              <a:t>可以直接把</a:t>
            </a:r>
            <a:r>
              <a:rPr lang="en-US" altLang="zh-CN" dirty="0" smtClean="0"/>
              <a:t>bootsrap.js</a:t>
            </a:r>
            <a:r>
              <a:rPr lang="zh-CN" altLang="en-US" dirty="0" smtClean="0"/>
              <a:t>引入，这个文件包含了所有的插件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也可以单独引入：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动画过渡（</a:t>
            </a:r>
            <a:r>
              <a:rPr lang="en-US" altLang="zh-CN" b="1" dirty="0"/>
              <a:t>Transitions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  <a:r>
              <a:rPr lang="zh-CN" altLang="en-US" dirty="0"/>
              <a:t>对应的插件文件“</a:t>
            </a:r>
            <a:r>
              <a:rPr lang="en-US" altLang="zh-CN" dirty="0"/>
              <a:t>transition.js”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模态弹窗（</a:t>
            </a:r>
            <a:r>
              <a:rPr lang="en-US" altLang="zh-CN" b="1" dirty="0"/>
              <a:t>Modal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  <a:r>
              <a:rPr lang="zh-CN" altLang="en-US" dirty="0"/>
              <a:t>对应的插件文件“</a:t>
            </a:r>
            <a:r>
              <a:rPr lang="en-US" altLang="zh-CN" dirty="0"/>
              <a:t>modal.js”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下拉菜单（</a:t>
            </a:r>
            <a:r>
              <a:rPr lang="en-US" altLang="zh-CN" b="1" dirty="0"/>
              <a:t>Dropdown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dropdown.js”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滚动侦测（</a:t>
            </a:r>
            <a:r>
              <a:rPr lang="en-US" altLang="zh-CN" b="1" dirty="0"/>
              <a:t>Scrollspy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scrollspy.js”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选项卡（</a:t>
            </a:r>
            <a:r>
              <a:rPr lang="en-US" altLang="zh-CN" b="1" dirty="0"/>
              <a:t>Tab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tab.js”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提示框（</a:t>
            </a:r>
            <a:r>
              <a:rPr lang="en-US" altLang="zh-CN" b="1" dirty="0"/>
              <a:t>Tooltips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tooltop.js”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弹出框（</a:t>
            </a:r>
            <a:r>
              <a:rPr lang="en-US" altLang="zh-CN" b="1" dirty="0"/>
              <a:t>Popover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popover.js”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警告框（</a:t>
            </a:r>
            <a:r>
              <a:rPr lang="en-US" altLang="zh-CN" b="1" dirty="0"/>
              <a:t>Alert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alert.js”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按钮（</a:t>
            </a:r>
            <a:r>
              <a:rPr lang="en-US" altLang="zh-CN" b="1" dirty="0"/>
              <a:t>Buttons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button.js”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折叠</a:t>
            </a:r>
            <a:r>
              <a:rPr lang="en-US" altLang="zh-CN" b="1" dirty="0"/>
              <a:t>/</a:t>
            </a:r>
            <a:r>
              <a:rPr lang="zh-CN" altLang="en-US" b="1" dirty="0"/>
              <a:t>手风琴（</a:t>
            </a:r>
            <a:r>
              <a:rPr lang="en-US" altLang="zh-CN" b="1" dirty="0"/>
              <a:t>Collapse</a:t>
            </a:r>
            <a:r>
              <a:rPr lang="zh-CN" altLang="en-US" b="1" dirty="0"/>
              <a:t>）：</a:t>
            </a:r>
            <a:r>
              <a:rPr lang="zh-CN" altLang="en-US" dirty="0"/>
              <a:t>对应的插件文件“</a:t>
            </a:r>
            <a:r>
              <a:rPr lang="en-US" altLang="zh-CN" dirty="0"/>
              <a:t>collapse.js”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图片轮播</a:t>
            </a:r>
            <a:r>
              <a:rPr lang="en-US" altLang="zh-CN" b="1" dirty="0"/>
              <a:t>Carousel</a:t>
            </a:r>
            <a:r>
              <a:rPr lang="zh-CN" altLang="en-US" b="1" dirty="0"/>
              <a:t>：</a:t>
            </a:r>
            <a:r>
              <a:rPr lang="zh-CN" altLang="en-US" dirty="0"/>
              <a:t>对应的插件文件“</a:t>
            </a:r>
            <a:r>
              <a:rPr lang="en-US" altLang="zh-CN" dirty="0"/>
              <a:t>carousel.js”</a:t>
            </a:r>
            <a:endParaRPr lang="zh-CN" altLang="en-US" dirty="0"/>
          </a:p>
          <a:p>
            <a:pPr lvl="2"/>
            <a:r>
              <a:rPr lang="zh-CN" altLang="en-US" dirty="0"/>
              <a:t>  </a:t>
            </a:r>
            <a:r>
              <a:rPr lang="zh-CN" altLang="en-US" b="1" dirty="0"/>
              <a:t>☑</a:t>
            </a:r>
            <a:r>
              <a:rPr lang="zh-CN" altLang="en-US" dirty="0"/>
              <a:t> </a:t>
            </a:r>
            <a:r>
              <a:rPr lang="zh-CN" altLang="en-US" b="1" dirty="0"/>
              <a:t>自动定位浮标</a:t>
            </a:r>
            <a:r>
              <a:rPr lang="en-US" altLang="zh-CN" b="1" dirty="0"/>
              <a:t>Affix</a:t>
            </a:r>
            <a:r>
              <a:rPr lang="zh-CN" altLang="en-US" b="1" dirty="0"/>
              <a:t>：</a:t>
            </a:r>
            <a:r>
              <a:rPr lang="zh-CN" altLang="en-US" dirty="0"/>
              <a:t>对应的插件文件“</a:t>
            </a:r>
            <a:r>
              <a:rPr lang="en-US" altLang="zh-CN" dirty="0"/>
              <a:t>affix.js”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的下拉菜单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般下拉菜单都是出现在导航条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dirty="0"/>
              <a:t>被点击的菜单项链接或按钮需要添加自定义属性 </a:t>
            </a:r>
            <a:r>
              <a:rPr lang="en-US" altLang="zh-CN" dirty="0"/>
              <a:t>data-toggle="</a:t>
            </a:r>
            <a:r>
              <a:rPr lang="en-US" altLang="zh-CN" dirty="0" smtClean="0"/>
              <a:t>dropdown“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/>
              <a:t>实现下拉菜单原理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pPr lvl="2"/>
            <a:r>
              <a:rPr lang="en-US" altLang="zh-CN" dirty="0"/>
              <a:t>Dropdown</a:t>
            </a:r>
            <a:r>
              <a:rPr lang="zh-CN" altLang="en-US" dirty="0"/>
              <a:t>插件加载时，对所有带 有“</a:t>
            </a:r>
            <a:r>
              <a:rPr lang="en-US" altLang="zh-CN" dirty="0"/>
              <a:t>data-toggle=dropdown”</a:t>
            </a:r>
            <a:r>
              <a:rPr lang="zh-CN" altLang="en-US" dirty="0"/>
              <a:t>样式的元素绑定了事件，用户单击带有“</a:t>
            </a:r>
            <a:r>
              <a:rPr lang="en-US" altLang="zh-CN" dirty="0"/>
              <a:t>data-toggle=dropdown”</a:t>
            </a:r>
            <a:r>
              <a:rPr lang="zh-CN" altLang="en-US" dirty="0"/>
              <a:t>样式的链接或按钮时， 会触发</a:t>
            </a:r>
            <a:r>
              <a:rPr lang="en-US" altLang="zh-CN" dirty="0"/>
              <a:t>JavaScript</a:t>
            </a:r>
            <a:r>
              <a:rPr lang="zh-CN" altLang="en-US" dirty="0"/>
              <a:t>事件代码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当</a:t>
            </a:r>
            <a:r>
              <a:rPr lang="zh-CN" altLang="en-US" dirty="0"/>
              <a:t>用户点击带有“</a:t>
            </a:r>
            <a:r>
              <a:rPr lang="en-US" altLang="zh-CN" dirty="0"/>
              <a:t>data-toggle=dropdown”</a:t>
            </a:r>
            <a:r>
              <a:rPr lang="zh-CN" altLang="en-US" dirty="0"/>
              <a:t>样式的链接或按钮时，下拉菜单的父容器（上面的示例是 “</a:t>
            </a:r>
            <a:r>
              <a:rPr lang="en-US" altLang="zh-CN" dirty="0"/>
              <a:t>&lt;li class="dropdown"&gt;”</a:t>
            </a:r>
            <a:r>
              <a:rPr lang="zh-CN" altLang="en-US" dirty="0"/>
              <a:t>）会添加一个</a:t>
            </a:r>
            <a:r>
              <a:rPr lang="en-US" altLang="zh-CN" dirty="0"/>
              <a:t>open</a:t>
            </a:r>
            <a:r>
              <a:rPr lang="zh-CN" altLang="en-US" dirty="0"/>
              <a:t>类名，此时下拉菜单显示；再次单击时，</a:t>
            </a:r>
            <a:r>
              <a:rPr lang="en-US" altLang="zh-CN" dirty="0"/>
              <a:t>JavaScript</a:t>
            </a:r>
            <a:r>
              <a:rPr lang="zh-CN" altLang="en-US" dirty="0"/>
              <a:t>会删除刚添加的</a:t>
            </a:r>
            <a:r>
              <a:rPr lang="en-US" altLang="zh-CN" dirty="0"/>
              <a:t>open</a:t>
            </a:r>
            <a:r>
              <a:rPr lang="zh-CN" altLang="en-US" dirty="0"/>
              <a:t>类 名，此时下拉菜单将隐藏</a:t>
            </a:r>
            <a:endParaRPr lang="zh-CN" altLang="en-US" dirty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>
                <a:hlinkClick r:id="rId1" action="ppaction://hlinkfile"/>
              </a:rPr>
              <a:t>示例源码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的图片轮播（</a:t>
            </a:r>
            <a:r>
              <a:rPr lang="en-US" altLang="zh-CN" b="1" dirty="0"/>
              <a:t> carousel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轮播在每个项目的首页或第一屏都会出现，也常称之为幻灯片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lvl="2"/>
            <a:r>
              <a:rPr lang="zh-CN" altLang="en-US" dirty="0"/>
              <a:t>一个轮播图片主要包括三个部分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  ☑ 轮播的图片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  ☑ 轮播图片的计数器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  ☑ 轮播图片的控制器</a:t>
            </a:r>
            <a:endParaRPr lang="zh-CN" altLang="en-US" dirty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 smtClean="0">
                <a:hlinkClick r:id="rId1" action="ppaction://hlinkfile"/>
              </a:rPr>
              <a:t>示例源码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的图片轮播（</a:t>
            </a:r>
            <a:r>
              <a:rPr lang="en-US" altLang="zh-CN" b="1" dirty="0"/>
              <a:t> carousel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en-US" altLang="zh-CN" b="1" dirty="0"/>
              <a:t>carousel</a:t>
            </a:r>
            <a:r>
              <a:rPr lang="zh-CN" altLang="en-US" b="1" dirty="0" smtClean="0"/>
              <a:t>使用方法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r>
              <a:rPr lang="zh-CN" altLang="en-US" b="1" dirty="0"/>
              <a:t>第一步</a:t>
            </a:r>
            <a:r>
              <a:rPr lang="zh-CN" altLang="en-US" dirty="0"/>
              <a:t>：设计轮播图片的容器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Bootstrap </a:t>
            </a:r>
            <a:r>
              <a:rPr lang="zh-CN" altLang="en-US" dirty="0"/>
              <a:t>框架中采用 </a:t>
            </a:r>
            <a:r>
              <a:rPr lang="en-US" altLang="zh-CN" dirty="0"/>
              <a:t>carousel </a:t>
            </a:r>
            <a:r>
              <a:rPr lang="zh-CN" altLang="en-US" dirty="0"/>
              <a:t>样式，并且给这个容器定义一个 </a:t>
            </a:r>
            <a:r>
              <a:rPr lang="en-US" altLang="zh-CN" dirty="0"/>
              <a:t>ID </a:t>
            </a:r>
            <a:r>
              <a:rPr lang="zh-CN" altLang="en-US" dirty="0"/>
              <a:t>值，方便后面采用 </a:t>
            </a:r>
            <a:r>
              <a:rPr lang="en-US" altLang="zh-CN" dirty="0"/>
              <a:t>data </a:t>
            </a:r>
            <a:r>
              <a:rPr lang="zh-CN" altLang="en-US" dirty="0"/>
              <a:t>属性来声明触发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div id="slidershow" class="carousel"&gt;&lt;/div&gt;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b="1" dirty="0"/>
              <a:t>第二步</a:t>
            </a:r>
            <a:r>
              <a:rPr lang="zh-CN" altLang="en-US" dirty="0"/>
              <a:t>：设计轮播图片计数器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容器 </a:t>
            </a:r>
            <a:r>
              <a:rPr lang="en-US" altLang="zh-CN" dirty="0"/>
              <a:t>div.carousel </a:t>
            </a:r>
            <a:r>
              <a:rPr lang="zh-CN" altLang="en-US" dirty="0"/>
              <a:t>的内部添加轮播图片计算器，采用 </a:t>
            </a:r>
            <a:r>
              <a:rPr lang="en-US" altLang="zh-CN" dirty="0"/>
              <a:t>carousel-indicators </a:t>
            </a:r>
            <a:r>
              <a:rPr lang="zh-CN" altLang="en-US" dirty="0"/>
              <a:t>样式，其主要功能是显示当前图片的播放顺序</a:t>
            </a:r>
            <a:r>
              <a:rPr lang="en-US" altLang="zh-CN" dirty="0"/>
              <a:t>(</a:t>
            </a:r>
            <a:r>
              <a:rPr lang="zh-CN" altLang="en-US" dirty="0"/>
              <a:t>有几张图片就放置几个</a:t>
            </a:r>
            <a:r>
              <a:rPr lang="en-US" altLang="zh-CN" dirty="0"/>
              <a:t>li)</a:t>
            </a:r>
            <a:r>
              <a:rPr lang="zh-CN" altLang="en-US" dirty="0"/>
              <a:t>，一般采用有顺列表来制作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&lt;div id="slidershow" class="carousel"&gt; &lt;!--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设置图片轮播的顺序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--&gt; &lt;ol class="carousel-indicators"&gt; &lt;li class="active"&gt;1&lt;/li&gt; &lt;li&gt;2&lt;/li&gt; &lt;li&gt;3&lt;/li&gt; &lt;li&gt;4&lt;/li&gt; &lt;li&gt;5&lt;/li&gt; ... &lt;/ol&gt; &lt;/div&gt;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的图片轮播（</a:t>
            </a:r>
            <a:r>
              <a:rPr lang="en-US" altLang="zh-CN" b="1" dirty="0"/>
              <a:t> carousel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en-US" altLang="zh-CN" b="1" dirty="0"/>
              <a:t>carousel</a:t>
            </a:r>
            <a:r>
              <a:rPr lang="zh-CN" altLang="en-US" b="1" dirty="0" smtClean="0"/>
              <a:t>使用方法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r>
              <a:rPr lang="zh-CN" altLang="en-US" b="1" dirty="0" smtClean="0"/>
              <a:t>第三步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设</a:t>
            </a:r>
            <a:r>
              <a:rPr lang="zh-CN" altLang="en-US" dirty="0"/>
              <a:t>计轮播图片播放区。轮播图整个效果中，播放区是最关键的一个区域，这个区域主要用来放置需要轮播的图片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 smtClean="0"/>
              <a:t>这</a:t>
            </a:r>
            <a:r>
              <a:rPr lang="zh-CN" altLang="en-US" b="1" dirty="0"/>
              <a:t>个区域使用 </a:t>
            </a:r>
            <a:r>
              <a:rPr lang="en-US" altLang="zh-CN" b="1" dirty="0"/>
              <a:t>carousel-inner</a:t>
            </a:r>
            <a:r>
              <a:rPr lang="zh-CN" altLang="en-US" b="1" dirty="0"/>
              <a:t> 样式来控制，而且其同样放置在 </a:t>
            </a:r>
            <a:r>
              <a:rPr lang="en-US" altLang="zh-CN" b="1" dirty="0"/>
              <a:t>carousel</a:t>
            </a:r>
            <a:r>
              <a:rPr lang="zh-CN" altLang="en-US" b="1" dirty="0"/>
              <a:t> 容器内，并且通过 </a:t>
            </a:r>
            <a:r>
              <a:rPr lang="en-US" altLang="zh-CN" b="1" dirty="0"/>
              <a:t>item </a:t>
            </a:r>
            <a:r>
              <a:rPr lang="zh-CN" altLang="en-US" b="1" dirty="0"/>
              <a:t>容器来放置每张轮播的图</a:t>
            </a:r>
            <a:r>
              <a:rPr lang="zh-CN" altLang="en-US" b="1" dirty="0" smtClean="0"/>
              <a:t>片</a:t>
            </a:r>
            <a:endParaRPr lang="en-US" altLang="zh-CN" b="1" dirty="0" smtClean="0"/>
          </a:p>
          <a:p>
            <a:pPr lvl="1"/>
            <a:endParaRPr lang="zh-CN" altLang="en-US" b="1" dirty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div id="slidershow" class="carousel"&gt; &lt;!--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设置图片轮播的顺序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--&gt; &lt;ol class="carousel-indicators"&gt; &lt;li class="active"&gt;1&lt;/li&gt; … &lt;/ol&gt; &lt;!--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设置轮播图片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--&gt; &lt;div class="carousel-inner"&gt; &lt;div class="item active"&gt;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&lt;!-- </a:t>
            </a:r>
            <a:r>
              <a:rPr lang="zh-CN" altLang="en-US" dirty="0"/>
              <a:t>图片对应标题和描述内容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&lt;div class="carousel-caption"&gt; &lt;h3&gt;</a:t>
            </a:r>
            <a:r>
              <a:rPr lang="zh-CN" altLang="en-US" dirty="0"/>
              <a:t>图片标题</a:t>
            </a:r>
            <a:r>
              <a:rPr lang="en-US" altLang="zh-CN" dirty="0"/>
              <a:t>&lt;/h3&gt; &lt;p&gt;</a:t>
            </a:r>
            <a:r>
              <a:rPr lang="zh-CN" altLang="en-US" dirty="0"/>
              <a:t>描述内容</a:t>
            </a:r>
            <a:r>
              <a:rPr lang="en-US" altLang="zh-CN" dirty="0"/>
              <a:t>...&lt;/p&gt; &lt;/div&gt;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的图片轮播（</a:t>
            </a:r>
            <a:r>
              <a:rPr lang="en-US" altLang="zh-CN" b="1" dirty="0"/>
              <a:t> carousel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en-US" altLang="zh-CN" b="1" dirty="0"/>
              <a:t>carousel</a:t>
            </a:r>
            <a:r>
              <a:rPr lang="zh-CN" altLang="en-US" b="1" dirty="0" smtClean="0"/>
              <a:t>使用方法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r>
              <a:rPr lang="zh-CN" altLang="en-US" b="1" dirty="0" smtClean="0"/>
              <a:t>第四步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设计轮播图片控制器。很多时候轮播图片还具有一个向前播放和向后播放的控制器。在 </a:t>
            </a:r>
            <a:r>
              <a:rPr lang="en-US" altLang="zh-CN" dirty="0"/>
              <a:t>Carousel </a:t>
            </a:r>
            <a:r>
              <a:rPr lang="zh-CN" altLang="en-US" dirty="0"/>
              <a:t>中通过 </a:t>
            </a:r>
            <a:r>
              <a:rPr lang="en-US" altLang="zh-CN" dirty="0"/>
              <a:t>carousel-control </a:t>
            </a:r>
            <a:r>
              <a:rPr lang="zh-CN" altLang="en-US" dirty="0"/>
              <a:t>样式配合 </a:t>
            </a:r>
            <a:r>
              <a:rPr lang="en-US" altLang="zh-CN" dirty="0"/>
              <a:t>left </a:t>
            </a:r>
            <a:r>
              <a:rPr lang="zh-CN" altLang="en-US" dirty="0"/>
              <a:t>和 </a:t>
            </a:r>
            <a:r>
              <a:rPr lang="en-US" altLang="zh-CN" dirty="0"/>
              <a:t>right </a:t>
            </a:r>
            <a:r>
              <a:rPr lang="zh-CN" altLang="en-US" dirty="0"/>
              <a:t>来实现。其中</a:t>
            </a:r>
            <a:r>
              <a:rPr lang="en-US" altLang="zh-CN" dirty="0"/>
              <a:t>left</a:t>
            </a:r>
            <a:r>
              <a:rPr lang="zh-CN" altLang="en-US" dirty="0"/>
              <a:t>表示向前播放，</a:t>
            </a:r>
            <a:r>
              <a:rPr lang="en-US" altLang="zh-CN" dirty="0"/>
              <a:t>right</a:t>
            </a:r>
            <a:r>
              <a:rPr lang="zh-CN" altLang="en-US" dirty="0"/>
              <a:t>表示向后播放。其同样放在</a:t>
            </a:r>
            <a:r>
              <a:rPr lang="en-US" altLang="zh-CN" dirty="0"/>
              <a:t>carousel</a:t>
            </a:r>
            <a:r>
              <a:rPr lang="zh-CN" altLang="en-US" dirty="0"/>
              <a:t>容器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设置轮播图片控制器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--&gt; 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&lt;div class=“</a:t>
            </a:r>
            <a:r>
              <a:rPr lang="en-US" altLang="zh-CN" dirty="0"/>
              <a:t>carousel-control </a:t>
            </a:r>
            <a:r>
              <a:rPr lang="en-US" altLang="zh-CN" dirty="0" smtClean="0"/>
              <a:t>“&gt;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 class="left carousel-control" href="" &gt; &lt;span class="glyphicon glyphicon-chevron-left"&gt;&lt;/span&gt; &lt;/a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b="1" dirty="0"/>
              <a:t>JavaScript</a:t>
            </a:r>
            <a:r>
              <a:rPr lang="zh-CN" altLang="en-US" b="1" dirty="0"/>
              <a:t>触发方法</a:t>
            </a:r>
            <a:endParaRPr lang="zh-CN" altLang="en-US" b="1" dirty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可</a:t>
            </a:r>
            <a:r>
              <a:rPr lang="zh-CN" altLang="en-US" dirty="0"/>
              <a:t>以通过 </a:t>
            </a:r>
            <a:r>
              <a:rPr lang="en-US" altLang="zh-CN" dirty="0"/>
              <a:t>JavaScript </a:t>
            </a:r>
            <a:r>
              <a:rPr lang="zh-CN" altLang="en-US" dirty="0"/>
              <a:t>方法来触发轮播图片切换。具体使用方法如下：</a:t>
            </a:r>
            <a:endParaRPr lang="zh-CN" altLang="en-US" dirty="0"/>
          </a:p>
          <a:p>
            <a:r>
              <a:rPr lang="en-US" altLang="zh-CN" dirty="0"/>
              <a:t>$(".carousel").carousel();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322" y="188640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的图片轮播（</a:t>
            </a:r>
            <a:r>
              <a:rPr lang="en-US" altLang="zh-CN" b="1" dirty="0"/>
              <a:t> carousel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r>
              <a:rPr lang="zh-CN" altLang="en-US" b="1" dirty="0"/>
              <a:t>声明式</a:t>
            </a:r>
            <a:r>
              <a:rPr lang="zh-CN" altLang="en-US" b="1" dirty="0" smtClean="0"/>
              <a:t>触发轮</a:t>
            </a:r>
            <a:r>
              <a:rPr lang="zh-CN" altLang="en-US" b="1" dirty="0"/>
              <a:t>播图的播放</a:t>
            </a:r>
            <a:endParaRPr lang="zh-CN" altLang="en-US" b="1" dirty="0"/>
          </a:p>
          <a:p>
            <a:endParaRPr lang="en-US" altLang="zh-CN" dirty="0" smtClean="0"/>
          </a:p>
          <a:p>
            <a:r>
              <a:rPr lang="zh-CN" altLang="en-US" dirty="0"/>
              <a:t>声明式方法是通过定义 </a:t>
            </a:r>
            <a:r>
              <a:rPr lang="en-US" altLang="zh-CN" dirty="0"/>
              <a:t>data </a:t>
            </a:r>
            <a:r>
              <a:rPr lang="zh-CN" altLang="en-US" dirty="0"/>
              <a:t>属性来实现，</a:t>
            </a:r>
            <a:r>
              <a:rPr lang="en-US" altLang="zh-CN" dirty="0"/>
              <a:t>data </a:t>
            </a:r>
            <a:r>
              <a:rPr lang="zh-CN" altLang="en-US" dirty="0"/>
              <a:t>属性可以很容易地控制轮播的位置。其主要包括以下几种：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en-US" altLang="zh-CN" b="1" dirty="0" smtClean="0"/>
              <a:t>data-ride </a:t>
            </a:r>
            <a:r>
              <a:rPr lang="zh-CN" altLang="en-US" b="1" dirty="0"/>
              <a:t>属性</a:t>
            </a:r>
            <a:r>
              <a:rPr lang="zh-CN" altLang="en-US" dirty="0"/>
              <a:t>：取值 </a:t>
            </a:r>
            <a:r>
              <a:rPr lang="en-US" altLang="zh-CN" dirty="0"/>
              <a:t>carousel</a:t>
            </a:r>
            <a:r>
              <a:rPr lang="zh-CN" altLang="en-US" dirty="0"/>
              <a:t>，并且将其定义在 </a:t>
            </a:r>
            <a:r>
              <a:rPr lang="en-US" altLang="zh-CN" dirty="0"/>
              <a:t>carousel </a:t>
            </a:r>
            <a:r>
              <a:rPr lang="zh-CN" altLang="en-US" dirty="0"/>
              <a:t>上。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en-US" altLang="zh-CN" b="1" dirty="0" smtClean="0"/>
              <a:t>data-target </a:t>
            </a:r>
            <a:r>
              <a:rPr lang="zh-CN" altLang="en-US" b="1" dirty="0"/>
              <a:t>属性</a:t>
            </a:r>
            <a:r>
              <a:rPr lang="zh-CN" altLang="en-US" dirty="0"/>
              <a:t>：取值 </a:t>
            </a:r>
            <a:r>
              <a:rPr lang="en-US" altLang="zh-CN" dirty="0"/>
              <a:t>carousel </a:t>
            </a:r>
            <a:r>
              <a:rPr lang="zh-CN" altLang="en-US" dirty="0"/>
              <a:t>定义的 </a:t>
            </a:r>
            <a:r>
              <a:rPr lang="en-US" altLang="zh-CN" dirty="0"/>
              <a:t>ID </a:t>
            </a:r>
            <a:r>
              <a:rPr lang="zh-CN" altLang="en-US" dirty="0"/>
              <a:t>名或者其他样式识别符，如前面示例所示，取值为“</a:t>
            </a:r>
            <a:r>
              <a:rPr lang="en-US" altLang="zh-CN" b="1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slidershow”</a:t>
            </a:r>
            <a:r>
              <a:rPr lang="zh-CN" altLang="en-US" dirty="0"/>
              <a:t>，并且将其定义在轮播图</a:t>
            </a:r>
            <a:r>
              <a:rPr lang="zh-CN" altLang="en-US" dirty="0">
                <a:solidFill>
                  <a:srgbClr val="FF0000"/>
                </a:solidFill>
              </a:rPr>
              <a:t>计数器的每个 </a:t>
            </a:r>
            <a:r>
              <a:rPr lang="en-US" altLang="zh-CN" dirty="0">
                <a:solidFill>
                  <a:srgbClr val="FF0000"/>
                </a:solidFill>
              </a:rPr>
              <a:t>li </a:t>
            </a:r>
            <a:r>
              <a:rPr lang="zh-CN" altLang="en-US" dirty="0">
                <a:solidFill>
                  <a:srgbClr val="FF0000"/>
                </a:solidFill>
              </a:rPr>
              <a:t>上。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b="1" dirty="0" smtClean="0"/>
              <a:t>data-slide </a:t>
            </a:r>
            <a:r>
              <a:rPr lang="zh-CN" altLang="en-US" b="1" dirty="0"/>
              <a:t>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、取</a:t>
            </a:r>
            <a:r>
              <a:rPr lang="zh-CN" altLang="en-US" dirty="0"/>
              <a:t>值包括 </a:t>
            </a:r>
            <a:r>
              <a:rPr lang="en-US" altLang="zh-CN" dirty="0"/>
              <a:t>prev</a:t>
            </a:r>
            <a:r>
              <a:rPr lang="zh-CN" altLang="en-US" dirty="0"/>
              <a:t>，</a:t>
            </a:r>
            <a:r>
              <a:rPr lang="en-US" altLang="zh-CN" dirty="0"/>
              <a:t>next</a:t>
            </a:r>
            <a:r>
              <a:rPr lang="zh-CN" altLang="en-US" dirty="0"/>
              <a:t>，</a:t>
            </a:r>
            <a:r>
              <a:rPr lang="en-US" altLang="zh-CN" dirty="0"/>
              <a:t>prev</a:t>
            </a:r>
            <a:r>
              <a:rPr lang="zh-CN" altLang="en-US" dirty="0"/>
              <a:t>表示向后滚动，</a:t>
            </a:r>
            <a:r>
              <a:rPr lang="en-US" altLang="zh-CN" dirty="0"/>
              <a:t>next </a:t>
            </a:r>
            <a:r>
              <a:rPr lang="zh-CN" altLang="en-US" dirty="0"/>
              <a:t>表示向前滚动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2</a:t>
            </a:r>
            <a:r>
              <a:rPr lang="zh-CN" altLang="en-US" dirty="0" smtClean="0"/>
              <a:t>、该</a:t>
            </a:r>
            <a:r>
              <a:rPr lang="zh-CN" altLang="en-US" dirty="0"/>
              <a:t>属性值同样定义在轮播图控制器的 </a:t>
            </a:r>
            <a:r>
              <a:rPr lang="en-US" altLang="zh-CN" dirty="0"/>
              <a:t>a </a:t>
            </a:r>
            <a:r>
              <a:rPr lang="zh-CN" altLang="en-US" dirty="0"/>
              <a:t>链接上，同时设置控制器 </a:t>
            </a:r>
            <a:r>
              <a:rPr lang="en-US" altLang="zh-CN" dirty="0"/>
              <a:t>href </a:t>
            </a:r>
            <a:r>
              <a:rPr lang="zh-CN" altLang="en-US" dirty="0"/>
              <a:t>值为容器 </a:t>
            </a:r>
            <a:r>
              <a:rPr lang="en-US" altLang="zh-CN" dirty="0"/>
              <a:t>carousel </a:t>
            </a:r>
            <a:r>
              <a:rPr lang="zh-CN" altLang="en-US" dirty="0"/>
              <a:t>的 </a:t>
            </a:r>
            <a:r>
              <a:rPr lang="en-US" altLang="zh-CN" dirty="0"/>
              <a:t>ID </a:t>
            </a:r>
            <a:r>
              <a:rPr lang="zh-CN" altLang="en-US" dirty="0"/>
              <a:t>名或其他样式识别符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en-US" altLang="zh-CN" b="1" dirty="0" smtClean="0"/>
              <a:t>data-slide-to </a:t>
            </a:r>
            <a:r>
              <a:rPr lang="zh-CN" altLang="en-US" b="1" dirty="0"/>
              <a:t>属性</a:t>
            </a:r>
            <a:r>
              <a:rPr lang="zh-CN" altLang="en-US" dirty="0"/>
              <a:t>：用来传递某个帧的下标，比如 </a:t>
            </a:r>
            <a:r>
              <a:rPr lang="en-US" altLang="zh-CN" dirty="0"/>
              <a:t>data-slide-to="2"</a:t>
            </a:r>
            <a:r>
              <a:rPr lang="zh-CN" altLang="en-US" dirty="0"/>
              <a:t>，可以直接跳转到这个指定的帧（下标从</a:t>
            </a:r>
            <a:r>
              <a:rPr lang="en-US" altLang="zh-CN" dirty="0"/>
              <a:t>0</a:t>
            </a:r>
            <a:r>
              <a:rPr lang="zh-CN" altLang="en-US" dirty="0"/>
              <a:t>开始计），同样定义在轮播图</a:t>
            </a:r>
            <a:r>
              <a:rPr lang="zh-CN" altLang="en-US" dirty="0">
                <a:solidFill>
                  <a:srgbClr val="FF0000"/>
                </a:solidFill>
              </a:rPr>
              <a:t>计数器的每个 </a:t>
            </a:r>
            <a:r>
              <a:rPr lang="en-US" altLang="zh-CN" dirty="0">
                <a:solidFill>
                  <a:srgbClr val="FF0000"/>
                </a:solidFill>
              </a:rPr>
              <a:t>li 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  <a:effectLst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给</a:t>
            </a:r>
            <a:r>
              <a:rPr lang="en-US" altLang="zh-CN" b="1" dirty="0" smtClean="0">
                <a:solidFill>
                  <a:srgbClr val="C00000"/>
                </a:solidFill>
              </a:rPr>
              <a:t>course</a:t>
            </a:r>
            <a:r>
              <a:rPr lang="zh-CN" altLang="en-US" b="1" dirty="0" smtClean="0">
                <a:solidFill>
                  <a:srgbClr val="C00000"/>
                </a:solidFill>
              </a:rPr>
              <a:t>类再加上</a:t>
            </a:r>
            <a:r>
              <a:rPr lang="en-US" altLang="zh-CN" b="1" dirty="0" smtClean="0">
                <a:solidFill>
                  <a:srgbClr val="C00000"/>
                </a:solidFill>
              </a:rPr>
              <a:t>slide</a:t>
            </a:r>
            <a:r>
              <a:rPr lang="zh-CN" altLang="en-US" b="1" dirty="0" smtClean="0">
                <a:solidFill>
                  <a:srgbClr val="C00000"/>
                </a:solidFill>
              </a:rPr>
              <a:t>则可以加上动画</a:t>
            </a:r>
            <a:endParaRPr lang="zh-CN" altLang="en-US" b="1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49694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Bootstrap</a:t>
            </a:r>
            <a:r>
              <a:rPr lang="zh-CN" altLang="en-US" b="1" dirty="0" smtClean="0"/>
              <a:t>的选项卡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选项卡</a:t>
            </a:r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dirty="0"/>
              <a:t>选项卡</a:t>
            </a:r>
            <a:r>
              <a:rPr lang="en-US" altLang="zh-CN" dirty="0"/>
              <a:t>Tabs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中一种非常常用的功能。用户点击或悬浮对应的菜单项，能切换出对应的内</a:t>
            </a:r>
            <a:r>
              <a:rPr lang="zh-CN" altLang="en-US" dirty="0" smtClean="0"/>
              <a:t>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一个选项卡主要包括两个部分，其一是菜单项，其二是内容面板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	</a:t>
            </a:r>
            <a:endParaRPr lang="en-US" altLang="zh-CN" dirty="0"/>
          </a:p>
          <a:p>
            <a:r>
              <a:rPr lang="zh-CN" altLang="en-US" b="1" dirty="0" smtClean="0"/>
              <a:t>示例源码</a:t>
            </a:r>
            <a:r>
              <a:rPr lang="zh-CN" altLang="en-US" dirty="0" smtClean="0"/>
              <a:t>（</a:t>
            </a:r>
            <a:r>
              <a:rPr lang="zh-CN" altLang="en-US" dirty="0"/>
              <a:t>选项卡中链接的锚点要与对应的面板内容容器的</a:t>
            </a:r>
            <a:r>
              <a:rPr lang="en-US" altLang="zh-CN" dirty="0"/>
              <a:t>ID</a:t>
            </a:r>
            <a:r>
              <a:rPr lang="zh-CN" altLang="en-US" dirty="0"/>
              <a:t>相匹配。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 smtClean="0"/>
              <a:t>&lt;!-- </a:t>
            </a:r>
            <a:r>
              <a:rPr lang="zh-CN" altLang="en-US" dirty="0"/>
              <a:t>选项卡组件（菜单项</a:t>
            </a:r>
            <a:r>
              <a:rPr lang="en-US" altLang="zh-CN" dirty="0"/>
              <a:t>nav-tabs</a:t>
            </a:r>
            <a:r>
              <a:rPr lang="zh-CN" altLang="en-US" dirty="0"/>
              <a:t>）</a:t>
            </a:r>
            <a:r>
              <a:rPr lang="en-US" altLang="zh-CN" dirty="0"/>
              <a:t>--&gt;</a:t>
            </a:r>
            <a:endParaRPr lang="en-US" altLang="zh-CN" dirty="0"/>
          </a:p>
          <a:p>
            <a:pPr lvl="2"/>
            <a:r>
              <a:rPr lang="en-US" altLang="zh-CN" dirty="0"/>
              <a:t>&lt;ul id="myTab" class="</a:t>
            </a:r>
            <a:r>
              <a:rPr lang="en-US" altLang="zh-CN" b="1" dirty="0"/>
              <a:t>nav nav-tabs</a:t>
            </a:r>
            <a:r>
              <a:rPr lang="en-US" altLang="zh-CN" dirty="0"/>
              <a:t>" role="tablist"&gt;</a:t>
            </a:r>
            <a:endParaRPr lang="en-US" altLang="zh-CN" dirty="0"/>
          </a:p>
          <a:p>
            <a:pPr lvl="2"/>
            <a:r>
              <a:rPr lang="en-US" altLang="zh-CN" dirty="0"/>
              <a:t>    &lt;li class="active"&gt;&lt;a </a:t>
            </a:r>
            <a:r>
              <a:rPr lang="en-US" altLang="zh-CN" dirty="0">
                <a:solidFill>
                  <a:srgbClr val="FF0000"/>
                </a:solidFill>
              </a:rPr>
              <a:t>href="#bulletin" </a:t>
            </a:r>
            <a:r>
              <a:rPr lang="en-US" altLang="zh-CN" dirty="0"/>
              <a:t>role="tab"&gt;</a:t>
            </a:r>
            <a:r>
              <a:rPr lang="zh-CN" altLang="en-US" dirty="0"/>
              <a:t>公告</a:t>
            </a:r>
            <a:r>
              <a:rPr lang="en-US" altLang="zh-CN" dirty="0"/>
              <a:t>&lt;/a&gt;&lt;/li&gt;</a:t>
            </a:r>
            <a:endParaRPr lang="en-US" altLang="zh-CN" dirty="0"/>
          </a:p>
          <a:p>
            <a:pPr lvl="2"/>
            <a:r>
              <a:rPr lang="en-US" altLang="zh-CN" dirty="0"/>
              <a:t>    &lt;li&gt;&lt;a href="#rule" role="tab"&gt;</a:t>
            </a:r>
            <a:r>
              <a:rPr lang="zh-CN" altLang="en-US" dirty="0"/>
              <a:t>规则</a:t>
            </a:r>
            <a:r>
              <a:rPr lang="en-US" altLang="zh-CN" dirty="0"/>
              <a:t>&lt;/a&gt;&lt;/li&gt;</a:t>
            </a:r>
            <a:endParaRPr lang="en-US" altLang="zh-CN" dirty="0"/>
          </a:p>
          <a:p>
            <a:pPr lvl="2"/>
            <a:r>
              <a:rPr lang="en-US" altLang="zh-CN" dirty="0"/>
              <a:t>&lt;/ul&gt;</a:t>
            </a:r>
            <a:endParaRPr lang="en-US" altLang="zh-CN" dirty="0"/>
          </a:p>
          <a:p>
            <a:pPr lvl="2"/>
            <a:r>
              <a:rPr lang="en-US" altLang="zh-CN" dirty="0"/>
              <a:t>&lt;!-- </a:t>
            </a:r>
            <a:r>
              <a:rPr lang="zh-CN" altLang="en-US" dirty="0"/>
              <a:t>选项卡面</a:t>
            </a:r>
            <a:r>
              <a:rPr lang="zh-CN" altLang="en-US" dirty="0" smtClean="0"/>
              <a:t>板容器（</a:t>
            </a:r>
            <a:r>
              <a:rPr lang="en-US" altLang="zh-CN" dirty="0" smtClean="0"/>
              <a:t> </a:t>
            </a:r>
            <a:r>
              <a:rPr lang="en-US" altLang="zh-CN" dirty="0"/>
              <a:t>tab-content </a:t>
            </a:r>
            <a:r>
              <a:rPr lang="zh-CN" altLang="en-US" dirty="0" smtClean="0"/>
              <a:t>） </a:t>
            </a:r>
            <a:r>
              <a:rPr lang="en-US" altLang="zh-CN" dirty="0"/>
              <a:t>--&gt;</a:t>
            </a:r>
            <a:endParaRPr lang="en-US" altLang="zh-CN" dirty="0"/>
          </a:p>
          <a:p>
            <a:pPr lvl="2"/>
            <a:r>
              <a:rPr lang="en-US" altLang="zh-CN" dirty="0"/>
              <a:t>&lt;div id="myTabContent" class="</a:t>
            </a:r>
            <a:r>
              <a:rPr lang="en-US" altLang="zh-CN" b="1" dirty="0"/>
              <a:t>tab-content</a:t>
            </a:r>
            <a:r>
              <a:rPr lang="en-US" altLang="zh-CN" dirty="0"/>
              <a:t>"&gt;</a:t>
            </a:r>
            <a:endParaRPr lang="en-US" altLang="zh-CN" dirty="0"/>
          </a:p>
          <a:p>
            <a:pPr lvl="2"/>
            <a:r>
              <a:rPr lang="en-US" altLang="zh-CN" dirty="0"/>
              <a:t>    &lt;div class="</a:t>
            </a:r>
            <a:r>
              <a:rPr lang="en-US" altLang="zh-CN" b="1" dirty="0"/>
              <a:t>tab-pane</a:t>
            </a:r>
            <a:r>
              <a:rPr lang="en-US" altLang="zh-CN" dirty="0"/>
              <a:t> fade in active" </a:t>
            </a:r>
            <a:r>
              <a:rPr lang="en-US" altLang="zh-CN" dirty="0">
                <a:solidFill>
                  <a:srgbClr val="FF0000"/>
                </a:solidFill>
              </a:rPr>
              <a:t>id="bulletin"&gt;</a:t>
            </a:r>
            <a:r>
              <a:rPr lang="zh-CN" altLang="en-US" dirty="0"/>
              <a:t>公告内容面板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lvl="2"/>
            <a:r>
              <a:rPr lang="en-US" altLang="zh-CN" dirty="0"/>
              <a:t>    &lt;div class="</a:t>
            </a:r>
            <a:r>
              <a:rPr lang="en-US" altLang="zh-CN" b="1" dirty="0"/>
              <a:t>tab-pane</a:t>
            </a:r>
            <a:r>
              <a:rPr lang="en-US" altLang="zh-CN" dirty="0"/>
              <a:t> fade" </a:t>
            </a:r>
            <a:r>
              <a:rPr lang="en-US" altLang="zh-CN" dirty="0">
                <a:solidFill>
                  <a:srgbClr val="FF0000"/>
                </a:solidFill>
              </a:rPr>
              <a:t>id="rule"&gt;</a:t>
            </a:r>
            <a:r>
              <a:rPr lang="zh-CN" altLang="en-US" dirty="0"/>
              <a:t>规则内容面板</a:t>
            </a:r>
            <a:r>
              <a:rPr lang="en-US" altLang="zh-CN" dirty="0"/>
              <a:t>&lt;/div&gt;</a:t>
            </a:r>
            <a:endParaRPr lang="en-US" altLang="zh-CN" dirty="0"/>
          </a:p>
          <a:p>
            <a:pPr lvl="2"/>
            <a:r>
              <a:rPr lang="en-US" altLang="zh-CN" dirty="0"/>
              <a:t>&lt;/div&gt;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5482</Words>
  <Application>WPS 演示</Application>
  <PresentationFormat>全屏显示(4:3)</PresentationFormat>
  <Paragraphs>310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graphic</dc:creator>
  <cp:lastModifiedBy>graphic</cp:lastModifiedBy>
  <cp:revision>282</cp:revision>
  <dcterms:created xsi:type="dcterms:W3CDTF">2017-03-20T09:21:00Z</dcterms:created>
  <dcterms:modified xsi:type="dcterms:W3CDTF">2017-07-19T03:46:23Z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