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3" d="100"/>
          <a:sy n="93" d="100"/>
        </p:scale>
        <p:origin x="5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689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ru-RU"/>
          </a:p>
        </p:txBody>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5" name="Text 1"/>
          <p:cNvSpPr/>
          <p:nvPr/>
        </p:nvSpPr>
        <p:spPr>
          <a:xfrm>
            <a:off x="2037993" y="4509373"/>
            <a:ext cx="5554980" cy="694373"/>
          </a:xfrm>
          <a:prstGeom prst="rect">
            <a:avLst/>
          </a:prstGeom>
          <a:noFill/>
          <a:ln/>
        </p:spPr>
        <p:txBody>
          <a:bodyPr wrap="none" rtlCol="0" anchor="t"/>
          <a:lstStyle/>
          <a:p>
            <a:pPr marL="0" indent="0">
              <a:lnSpc>
                <a:spcPts val="5468"/>
              </a:lnSpc>
              <a:buNone/>
            </a:pPr>
            <a:r>
              <a:rPr lang="en-US" sz="4374" kern="0" spc="-131" dirty="0">
                <a:solidFill>
                  <a:srgbClr val="FFFFFF"/>
                </a:solidFill>
                <a:latin typeface="Roboto" pitchFamily="34" charset="0"/>
                <a:ea typeface="Roboto" pitchFamily="34" charset="-122"/>
                <a:cs typeface="Roboto" pitchFamily="34" charset="-120"/>
              </a:rPr>
              <a:t>Endterm project:</a:t>
            </a:r>
            <a:endParaRPr lang="en-US" sz="4374" dirty="0"/>
          </a:p>
        </p:txBody>
      </p:sp>
      <p:sp>
        <p:nvSpPr>
          <p:cNvPr id="6" name="Text 2"/>
          <p:cNvSpPr/>
          <p:nvPr/>
        </p:nvSpPr>
        <p:spPr>
          <a:xfrm>
            <a:off x="2037993" y="5537002"/>
            <a:ext cx="10554414" cy="355402"/>
          </a:xfrm>
          <a:prstGeom prst="rect">
            <a:avLst/>
          </a:prstGeom>
          <a:noFill/>
          <a:ln/>
        </p:spPr>
        <p:txBody>
          <a:bodyPr wrap="none" rtlCol="0" anchor="t"/>
          <a:lstStyle/>
          <a:p>
            <a:pPr marL="0" indent="0">
              <a:lnSpc>
                <a:spcPts val="2799"/>
              </a:lnSpc>
              <a:buNone/>
            </a:pPr>
            <a:r>
              <a:rPr lang="en-US" sz="1750" kern="0" spc="-35" dirty="0">
                <a:solidFill>
                  <a:srgbClr val="CFD0D8"/>
                </a:solidFill>
                <a:latin typeface="Roboto" pitchFamily="34" charset="0"/>
                <a:ea typeface="Roboto" pitchFamily="34" charset="-122"/>
                <a:cs typeface="Roboto" pitchFamily="34" charset="-120"/>
              </a:rPr>
              <a:t>"Word trainer"</a:t>
            </a:r>
            <a:endParaRPr lang="en-US" sz="1750" dirty="0"/>
          </a:p>
        </p:txBody>
      </p:sp>
      <p:sp>
        <p:nvSpPr>
          <p:cNvPr id="7" name="Text 3"/>
          <p:cNvSpPr/>
          <p:nvPr/>
        </p:nvSpPr>
        <p:spPr>
          <a:xfrm>
            <a:off x="2037993" y="6142315"/>
            <a:ext cx="10554414" cy="355402"/>
          </a:xfrm>
          <a:prstGeom prst="rect">
            <a:avLst/>
          </a:prstGeom>
          <a:noFill/>
          <a:ln/>
        </p:spPr>
        <p:txBody>
          <a:bodyPr wrap="none" rtlCol="0" anchor="t"/>
          <a:lstStyle/>
          <a:p>
            <a:pPr marL="0" indent="0">
              <a:lnSpc>
                <a:spcPts val="2799"/>
              </a:lnSpc>
              <a:buNone/>
            </a:pPr>
            <a:r>
              <a:rPr lang="en-US" sz="1750" kern="0" spc="-35" dirty="0">
                <a:solidFill>
                  <a:srgbClr val="CFD0D8"/>
                </a:solidFill>
                <a:latin typeface="Roboto" pitchFamily="34" charset="0"/>
                <a:ea typeface="Roboto" pitchFamily="34" charset="-122"/>
                <a:cs typeface="Roboto" pitchFamily="34" charset="-120"/>
              </a:rPr>
              <a:t>Biloshchytskyi Yevhenii SE-2329</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ru-RU"/>
          </a:p>
        </p:txBody>
      </p:sp>
      <p:sp>
        <p:nvSpPr>
          <p:cNvPr id="4" name="Text 1"/>
          <p:cNvSpPr/>
          <p:nvPr/>
        </p:nvSpPr>
        <p:spPr>
          <a:xfrm>
            <a:off x="2037993" y="3012281"/>
            <a:ext cx="5554980" cy="694373"/>
          </a:xfrm>
          <a:prstGeom prst="rect">
            <a:avLst/>
          </a:prstGeom>
          <a:noFill/>
          <a:ln/>
        </p:spPr>
        <p:txBody>
          <a:bodyPr wrap="none" rtlCol="0" anchor="t"/>
          <a:lstStyle/>
          <a:p>
            <a:pPr marL="0" indent="0">
              <a:lnSpc>
                <a:spcPts val="5468"/>
              </a:lnSpc>
              <a:buNone/>
            </a:pPr>
            <a:r>
              <a:rPr lang="en-US" sz="4374" kern="0" spc="-131" dirty="0">
                <a:solidFill>
                  <a:srgbClr val="FFFFFF"/>
                </a:solidFill>
                <a:latin typeface="Roboto" pitchFamily="34" charset="0"/>
                <a:ea typeface="Roboto" pitchFamily="34" charset="-122"/>
                <a:cs typeface="Roboto" pitchFamily="34" charset="-120"/>
              </a:rPr>
              <a:t>Сonclusion</a:t>
            </a:r>
            <a:endParaRPr lang="en-US" sz="4374" dirty="0"/>
          </a:p>
        </p:txBody>
      </p:sp>
      <p:sp>
        <p:nvSpPr>
          <p:cNvPr id="5" name="Text 2"/>
          <p:cNvSpPr/>
          <p:nvPr/>
        </p:nvSpPr>
        <p:spPr>
          <a:xfrm>
            <a:off x="2037993" y="4150995"/>
            <a:ext cx="10554414" cy="1066205"/>
          </a:xfrm>
          <a:prstGeom prst="rect">
            <a:avLst/>
          </a:prstGeom>
          <a:noFill/>
          <a:ln/>
        </p:spPr>
        <p:txBody>
          <a:bodyPr wrap="square" rtlCol="0" anchor="t"/>
          <a:lstStyle/>
          <a:p>
            <a:pPr marL="0" indent="0">
              <a:lnSpc>
                <a:spcPts val="2799"/>
              </a:lnSpc>
              <a:buNone/>
            </a:pPr>
            <a:r>
              <a:rPr lang="en-US" sz="1750" kern="0" spc="-35" dirty="0">
                <a:solidFill>
                  <a:srgbClr val="CFD0D8"/>
                </a:solidFill>
                <a:latin typeface="Roboto" pitchFamily="34" charset="0"/>
                <a:ea typeface="Roboto" pitchFamily="34" charset="-122"/>
                <a:cs typeface="Roboto" pitchFamily="34" charset="-120"/>
              </a:rPr>
              <a:t>Word Train Game demonstrates the potential of gamified learning. By incorporating technology like Python, Pygame, and Pandas, the project successfully delivers an enjoyable language-learning experience. Its user-friendly design and adaptability make it a valuable tool for both individual study and classroom environments.</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ru-RU"/>
          </a:p>
        </p:txBody>
      </p:sp>
      <p:sp>
        <p:nvSpPr>
          <p:cNvPr id="4" name="Text 1"/>
          <p:cNvSpPr/>
          <p:nvPr/>
        </p:nvSpPr>
        <p:spPr>
          <a:xfrm>
            <a:off x="2037993" y="1985486"/>
            <a:ext cx="5554980" cy="694373"/>
          </a:xfrm>
          <a:prstGeom prst="rect">
            <a:avLst/>
          </a:prstGeom>
          <a:noFill/>
          <a:ln/>
        </p:spPr>
        <p:txBody>
          <a:bodyPr wrap="none" rtlCol="0" anchor="t"/>
          <a:lstStyle/>
          <a:p>
            <a:pPr marL="0" indent="0">
              <a:lnSpc>
                <a:spcPts val="5468"/>
              </a:lnSpc>
              <a:buNone/>
            </a:pPr>
            <a:r>
              <a:rPr lang="en-US" sz="4374" kern="0" spc="-131" dirty="0">
                <a:solidFill>
                  <a:srgbClr val="FFFFFF"/>
                </a:solidFill>
                <a:latin typeface="Roboto" pitchFamily="34" charset="0"/>
                <a:ea typeface="Roboto" pitchFamily="34" charset="-122"/>
                <a:cs typeface="Roboto" pitchFamily="34" charset="-120"/>
              </a:rPr>
              <a:t>Solution/code</a:t>
            </a:r>
            <a:endParaRPr lang="en-US" sz="4374" dirty="0"/>
          </a:p>
        </p:txBody>
      </p:sp>
      <p:sp>
        <p:nvSpPr>
          <p:cNvPr id="5" name="Shape 2"/>
          <p:cNvSpPr/>
          <p:nvPr/>
        </p:nvSpPr>
        <p:spPr>
          <a:xfrm>
            <a:off x="2037993" y="3124200"/>
            <a:ext cx="10554414" cy="3119914"/>
          </a:xfrm>
          <a:prstGeom prst="roundRect">
            <a:avLst>
              <a:gd name="adj" fmla="val 3205"/>
            </a:avLst>
          </a:prstGeom>
          <a:noFill/>
          <a:ln w="7620">
            <a:solidFill>
              <a:srgbClr val="FFFFFF">
                <a:alpha val="24000"/>
              </a:srgbClr>
            </a:solidFill>
            <a:prstDash val="solid"/>
          </a:ln>
        </p:spPr>
        <p:txBody>
          <a:bodyPr/>
          <a:lstStyle/>
          <a:p>
            <a:endParaRPr lang="ru-RU"/>
          </a:p>
        </p:txBody>
      </p:sp>
      <p:sp>
        <p:nvSpPr>
          <p:cNvPr id="6" name="Shape 3"/>
          <p:cNvSpPr/>
          <p:nvPr/>
        </p:nvSpPr>
        <p:spPr>
          <a:xfrm>
            <a:off x="2045613" y="3131820"/>
            <a:ext cx="10539174" cy="2467570"/>
          </a:xfrm>
          <a:prstGeom prst="rect">
            <a:avLst/>
          </a:prstGeom>
          <a:solidFill>
            <a:srgbClr val="FFFFFF">
              <a:alpha val="4000"/>
            </a:srgbClr>
          </a:solidFill>
          <a:ln/>
        </p:spPr>
        <p:txBody>
          <a:bodyPr/>
          <a:lstStyle/>
          <a:p>
            <a:endParaRPr lang="ru-RU"/>
          </a:p>
        </p:txBody>
      </p:sp>
      <p:pic>
        <p:nvPicPr>
          <p:cNvPr id="7" name="Image 1" descr="preencoded.png"/>
          <p:cNvPicPr>
            <a:picLocks noChangeAspect="1"/>
          </p:cNvPicPr>
          <p:nvPr/>
        </p:nvPicPr>
        <p:blipFill>
          <a:blip r:embed="rId4"/>
          <a:stretch>
            <a:fillRect/>
          </a:stretch>
        </p:blipFill>
        <p:spPr>
          <a:xfrm>
            <a:off x="2268022" y="3272671"/>
            <a:ext cx="3310057" cy="2185868"/>
          </a:xfrm>
          <a:prstGeom prst="rect">
            <a:avLst/>
          </a:prstGeom>
        </p:spPr>
      </p:pic>
      <p:pic>
        <p:nvPicPr>
          <p:cNvPr id="8" name="Image 2" descr="preencoded.png"/>
          <p:cNvPicPr>
            <a:picLocks noChangeAspect="1"/>
          </p:cNvPicPr>
          <p:nvPr/>
        </p:nvPicPr>
        <p:blipFill>
          <a:blip r:embed="rId5"/>
          <a:stretch>
            <a:fillRect/>
          </a:stretch>
        </p:blipFill>
        <p:spPr>
          <a:xfrm>
            <a:off x="6030039" y="3272671"/>
            <a:ext cx="3196590" cy="1235869"/>
          </a:xfrm>
          <a:prstGeom prst="rect">
            <a:avLst/>
          </a:prstGeom>
        </p:spPr>
      </p:pic>
      <p:pic>
        <p:nvPicPr>
          <p:cNvPr id="9" name="Image 3" descr="preencoded.png"/>
          <p:cNvPicPr>
            <a:picLocks noChangeAspect="1"/>
          </p:cNvPicPr>
          <p:nvPr/>
        </p:nvPicPr>
        <p:blipFill>
          <a:blip r:embed="rId6"/>
          <a:stretch>
            <a:fillRect/>
          </a:stretch>
        </p:blipFill>
        <p:spPr>
          <a:xfrm>
            <a:off x="9678591" y="3272671"/>
            <a:ext cx="2592229" cy="1975842"/>
          </a:xfrm>
          <a:prstGeom prst="rect">
            <a:avLst/>
          </a:prstGeom>
        </p:spPr>
      </p:pic>
      <p:sp>
        <p:nvSpPr>
          <p:cNvPr id="10" name="Shape 4"/>
          <p:cNvSpPr/>
          <p:nvPr/>
        </p:nvSpPr>
        <p:spPr>
          <a:xfrm>
            <a:off x="2045613" y="5599390"/>
            <a:ext cx="10539174" cy="637103"/>
          </a:xfrm>
          <a:prstGeom prst="rect">
            <a:avLst/>
          </a:prstGeom>
          <a:solidFill>
            <a:srgbClr val="000000">
              <a:alpha val="4000"/>
            </a:srgbClr>
          </a:solidFill>
          <a:ln/>
        </p:spPr>
        <p:txBody>
          <a:bodyPr/>
          <a:lstStyle/>
          <a:p>
            <a:endParaRPr lang="ru-RU"/>
          </a:p>
        </p:txBody>
      </p:sp>
      <p:sp>
        <p:nvSpPr>
          <p:cNvPr id="11" name="Text 5"/>
          <p:cNvSpPr/>
          <p:nvPr/>
        </p:nvSpPr>
        <p:spPr>
          <a:xfrm>
            <a:off x="2268022" y="5740241"/>
            <a:ext cx="3310057" cy="355402"/>
          </a:xfrm>
          <a:prstGeom prst="rect">
            <a:avLst/>
          </a:prstGeom>
          <a:noFill/>
          <a:ln/>
        </p:spPr>
        <p:txBody>
          <a:bodyPr wrap="none" rtlCol="0" anchor="t"/>
          <a:lstStyle/>
          <a:p>
            <a:pPr marL="0" indent="0">
              <a:lnSpc>
                <a:spcPts val="2799"/>
              </a:lnSpc>
              <a:buNone/>
            </a:pPr>
            <a:r>
              <a:rPr lang="en-US" sz="1750" kern="0" spc="-35" dirty="0">
                <a:solidFill>
                  <a:srgbClr val="CFD0D8"/>
                </a:solidFill>
                <a:latin typeface="Roboto" pitchFamily="34" charset="0"/>
                <a:ea typeface="Roboto" pitchFamily="34" charset="-122"/>
                <a:cs typeface="Roboto" pitchFamily="34" charset="-120"/>
              </a:rPr>
              <a:t>Menu</a:t>
            </a:r>
            <a:endParaRPr lang="en-US" sz="1750" dirty="0"/>
          </a:p>
        </p:txBody>
      </p:sp>
      <p:sp>
        <p:nvSpPr>
          <p:cNvPr id="12" name="Text 6"/>
          <p:cNvSpPr/>
          <p:nvPr/>
        </p:nvSpPr>
        <p:spPr>
          <a:xfrm>
            <a:off x="6030039" y="5740241"/>
            <a:ext cx="3196590" cy="355402"/>
          </a:xfrm>
          <a:prstGeom prst="rect">
            <a:avLst/>
          </a:prstGeom>
          <a:noFill/>
          <a:ln/>
        </p:spPr>
        <p:txBody>
          <a:bodyPr wrap="none" rtlCol="0" anchor="t"/>
          <a:lstStyle/>
          <a:p>
            <a:pPr marL="0" indent="0">
              <a:lnSpc>
                <a:spcPts val="2799"/>
              </a:lnSpc>
              <a:buNone/>
            </a:pPr>
            <a:r>
              <a:rPr lang="en-US" sz="1750" kern="0" spc="-35" dirty="0">
                <a:solidFill>
                  <a:srgbClr val="CFD0D8"/>
                </a:solidFill>
                <a:latin typeface="Roboto" pitchFamily="34" charset="0"/>
                <a:ea typeface="Roboto" pitchFamily="34" charset="-122"/>
                <a:cs typeface="Roboto" pitchFamily="34" charset="-120"/>
              </a:rPr>
              <a:t>Card animation func</a:t>
            </a:r>
            <a:endParaRPr lang="en-US" sz="1750" dirty="0"/>
          </a:p>
        </p:txBody>
      </p:sp>
      <p:sp>
        <p:nvSpPr>
          <p:cNvPr id="13" name="Text 7"/>
          <p:cNvSpPr/>
          <p:nvPr/>
        </p:nvSpPr>
        <p:spPr>
          <a:xfrm>
            <a:off x="9678591" y="5740241"/>
            <a:ext cx="2684026" cy="355402"/>
          </a:xfrm>
          <a:prstGeom prst="rect">
            <a:avLst/>
          </a:prstGeom>
          <a:noFill/>
          <a:ln/>
        </p:spPr>
        <p:txBody>
          <a:bodyPr wrap="none" rtlCol="0" anchor="t"/>
          <a:lstStyle/>
          <a:p>
            <a:pPr marL="0" indent="0">
              <a:lnSpc>
                <a:spcPts val="2799"/>
              </a:lnSpc>
              <a:buNone/>
            </a:pPr>
            <a:r>
              <a:rPr lang="en-US" sz="1750" kern="0" spc="-35" dirty="0">
                <a:solidFill>
                  <a:srgbClr val="CFD0D8"/>
                </a:solidFill>
                <a:latin typeface="Roboto" pitchFamily="34" charset="0"/>
                <a:ea typeface="Roboto" pitchFamily="34" charset="-122"/>
                <a:cs typeface="Roboto" pitchFamily="34" charset="-120"/>
              </a:rPr>
              <a:t>Visualization</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ru-RU"/>
          </a:p>
        </p:txBody>
      </p:sp>
      <p:sp>
        <p:nvSpPr>
          <p:cNvPr id="4" name="Text 1"/>
          <p:cNvSpPr/>
          <p:nvPr/>
        </p:nvSpPr>
        <p:spPr>
          <a:xfrm>
            <a:off x="3918228" y="699373"/>
            <a:ext cx="6793944" cy="694373"/>
          </a:xfrm>
          <a:prstGeom prst="rect">
            <a:avLst/>
          </a:prstGeom>
          <a:noFill/>
          <a:ln/>
        </p:spPr>
        <p:txBody>
          <a:bodyPr wrap="none" rtlCol="0" anchor="t"/>
          <a:lstStyle/>
          <a:p>
            <a:pPr marL="0" indent="0" algn="ctr">
              <a:lnSpc>
                <a:spcPts val="5468"/>
              </a:lnSpc>
              <a:buNone/>
            </a:pPr>
            <a:r>
              <a:rPr lang="en-US" sz="4374" b="1" kern="0" spc="-131" dirty="0">
                <a:solidFill>
                  <a:srgbClr val="FFFFFF"/>
                </a:solidFill>
                <a:latin typeface="Roboto" pitchFamily="34" charset="0"/>
                <a:ea typeface="Roboto" pitchFamily="34" charset="-122"/>
                <a:cs typeface="Roboto" pitchFamily="34" charset="-120"/>
              </a:rPr>
              <a:t>Thank You for your attention!</a:t>
            </a:r>
            <a:endParaRPr lang="en-US" sz="4374" dirty="0"/>
          </a:p>
        </p:txBody>
      </p:sp>
      <p:pic>
        <p:nvPicPr>
          <p:cNvPr id="5" name="Image 1" descr="preencoded.png"/>
          <p:cNvPicPr>
            <a:picLocks noChangeAspect="1"/>
          </p:cNvPicPr>
          <p:nvPr/>
        </p:nvPicPr>
        <p:blipFill>
          <a:blip r:embed="rId4"/>
          <a:stretch>
            <a:fillRect/>
          </a:stretch>
        </p:blipFill>
        <p:spPr>
          <a:xfrm>
            <a:off x="3642717" y="1838087"/>
            <a:ext cx="7344847" cy="56921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ru-RU"/>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226469"/>
            <a:ext cx="7477601" cy="1666399"/>
          </a:xfrm>
          <a:prstGeom prst="rect">
            <a:avLst/>
          </a:prstGeom>
          <a:noFill/>
          <a:ln/>
        </p:spPr>
        <p:txBody>
          <a:bodyPr wrap="square" rtlCol="0" anchor="t"/>
          <a:lstStyle/>
          <a:p>
            <a:pPr marL="0" indent="0">
              <a:lnSpc>
                <a:spcPts val="6561"/>
              </a:lnSpc>
              <a:buNone/>
            </a:pPr>
            <a:r>
              <a:rPr lang="en-US" sz="5249" kern="0" spc="-157" dirty="0">
                <a:solidFill>
                  <a:srgbClr val="FFFFFF"/>
                </a:solidFill>
                <a:latin typeface="Roboto" pitchFamily="34" charset="0"/>
                <a:ea typeface="Roboto" pitchFamily="34" charset="-122"/>
                <a:cs typeface="Roboto" pitchFamily="34" charset="-120"/>
              </a:rPr>
              <a:t>Why You Did This app/game</a:t>
            </a:r>
            <a:endParaRPr lang="en-US" sz="5249" dirty="0"/>
          </a:p>
        </p:txBody>
      </p:sp>
      <p:sp>
        <p:nvSpPr>
          <p:cNvPr id="6" name="Text 2"/>
          <p:cNvSpPr/>
          <p:nvPr/>
        </p:nvSpPr>
        <p:spPr>
          <a:xfrm>
            <a:off x="833199" y="4226123"/>
            <a:ext cx="7477601" cy="1777008"/>
          </a:xfrm>
          <a:prstGeom prst="rect">
            <a:avLst/>
          </a:prstGeom>
          <a:noFill/>
          <a:ln/>
        </p:spPr>
        <p:txBody>
          <a:bodyPr wrap="square" rtlCol="0" anchor="t"/>
          <a:lstStyle/>
          <a:p>
            <a:pPr marL="0" indent="0">
              <a:lnSpc>
                <a:spcPts val="2799"/>
              </a:lnSpc>
              <a:buNone/>
            </a:pPr>
            <a:r>
              <a:rPr lang="en-US" sz="1750" kern="0" spc="-35" dirty="0">
                <a:solidFill>
                  <a:srgbClr val="CFD0D8"/>
                </a:solidFill>
                <a:latin typeface="Roboto" pitchFamily="34" charset="0"/>
                <a:ea typeface="Roboto" pitchFamily="34" charset="-122"/>
                <a:cs typeface="Roboto" pitchFamily="34" charset="-120"/>
              </a:rPr>
              <a:t>The Word Train Game is driven by the goal of making language learning enjoyable and educational. It combines interactive quizzes, gaming elements, and captivating animations to offer a unique and engaging platform for users to enhance their language skills. The motivation is to provide a fun and accessible tool that sparks enthusiasm for language learning.</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ru-RU"/>
          </a:p>
        </p:txBody>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801767"/>
            <a:ext cx="5554980" cy="694373"/>
          </a:xfrm>
          <a:prstGeom prst="rect">
            <a:avLst/>
          </a:prstGeom>
          <a:noFill/>
          <a:ln/>
        </p:spPr>
        <p:txBody>
          <a:bodyPr wrap="none" rtlCol="0" anchor="t"/>
          <a:lstStyle/>
          <a:p>
            <a:pPr marL="0" indent="0">
              <a:lnSpc>
                <a:spcPts val="5468"/>
              </a:lnSpc>
              <a:buNone/>
            </a:pPr>
            <a:r>
              <a:rPr lang="en-US" sz="4374" kern="0" spc="-131" dirty="0">
                <a:solidFill>
                  <a:srgbClr val="FFFFFF"/>
                </a:solidFill>
                <a:latin typeface="Roboto" pitchFamily="34" charset="0"/>
                <a:ea typeface="Roboto" pitchFamily="34" charset="-122"/>
                <a:cs typeface="Roboto" pitchFamily="34" charset="-120"/>
              </a:rPr>
              <a:t>Tasks/objectives</a:t>
            </a:r>
            <a:endParaRPr lang="en-US" sz="4374" dirty="0"/>
          </a:p>
        </p:txBody>
      </p:sp>
      <p:sp>
        <p:nvSpPr>
          <p:cNvPr id="6" name="Shape 2"/>
          <p:cNvSpPr/>
          <p:nvPr/>
        </p:nvSpPr>
        <p:spPr>
          <a:xfrm>
            <a:off x="4490799" y="1829395"/>
            <a:ext cx="9306401" cy="5598438"/>
          </a:xfrm>
          <a:prstGeom prst="roundRect">
            <a:avLst>
              <a:gd name="adj" fmla="val 1786"/>
            </a:avLst>
          </a:prstGeom>
          <a:noFill/>
          <a:ln w="7620">
            <a:solidFill>
              <a:srgbClr val="FFFFFF">
                <a:alpha val="24000"/>
              </a:srgbClr>
            </a:solidFill>
            <a:prstDash val="solid"/>
          </a:ln>
        </p:spPr>
        <p:txBody>
          <a:bodyPr/>
          <a:lstStyle/>
          <a:p>
            <a:endParaRPr lang="ru-RU"/>
          </a:p>
        </p:txBody>
      </p:sp>
      <p:sp>
        <p:nvSpPr>
          <p:cNvPr id="7" name="Shape 3"/>
          <p:cNvSpPr/>
          <p:nvPr/>
        </p:nvSpPr>
        <p:spPr>
          <a:xfrm>
            <a:off x="4498419" y="1837015"/>
            <a:ext cx="9291161" cy="2680573"/>
          </a:xfrm>
          <a:prstGeom prst="rect">
            <a:avLst/>
          </a:prstGeom>
          <a:solidFill>
            <a:srgbClr val="FFFFFF">
              <a:alpha val="4000"/>
            </a:srgbClr>
          </a:solidFill>
          <a:ln/>
        </p:spPr>
        <p:txBody>
          <a:bodyPr/>
          <a:lstStyle/>
          <a:p>
            <a:endParaRPr lang="ru-RU"/>
          </a:p>
        </p:txBody>
      </p:sp>
      <p:sp>
        <p:nvSpPr>
          <p:cNvPr id="8" name="Text 4"/>
          <p:cNvSpPr/>
          <p:nvPr/>
        </p:nvSpPr>
        <p:spPr>
          <a:xfrm>
            <a:off x="4720590" y="1977866"/>
            <a:ext cx="4197429" cy="355402"/>
          </a:xfrm>
          <a:prstGeom prst="rect">
            <a:avLst/>
          </a:prstGeom>
          <a:noFill/>
          <a:ln/>
        </p:spPr>
        <p:txBody>
          <a:bodyPr wrap="none" rtlCol="0" anchor="t"/>
          <a:lstStyle/>
          <a:p>
            <a:pPr marL="0" indent="0">
              <a:lnSpc>
                <a:spcPts val="2799"/>
              </a:lnSpc>
              <a:buNone/>
            </a:pPr>
            <a:r>
              <a:rPr lang="en-US" sz="1750" b="1" kern="0" spc="-35" dirty="0">
                <a:solidFill>
                  <a:srgbClr val="CFD0D8"/>
                </a:solidFill>
                <a:latin typeface="Roboto" pitchFamily="34" charset="0"/>
                <a:ea typeface="Roboto" pitchFamily="34" charset="-122"/>
                <a:cs typeface="Roboto" pitchFamily="34" charset="-120"/>
              </a:rPr>
              <a:t>Game Development Setup:</a:t>
            </a:r>
            <a:endParaRPr lang="en-US" sz="1750" dirty="0"/>
          </a:p>
        </p:txBody>
      </p:sp>
      <p:sp>
        <p:nvSpPr>
          <p:cNvPr id="9" name="Text 5"/>
          <p:cNvSpPr/>
          <p:nvPr/>
        </p:nvSpPr>
        <p:spPr>
          <a:xfrm>
            <a:off x="4720590" y="2466499"/>
            <a:ext cx="4197429" cy="710803"/>
          </a:xfrm>
          <a:prstGeom prst="rect">
            <a:avLst/>
          </a:prstGeom>
          <a:noFill/>
          <a:ln/>
        </p:spPr>
        <p:txBody>
          <a:bodyPr wrap="square" rtlCol="0" anchor="t"/>
          <a:lstStyle/>
          <a:p>
            <a:pPr marL="0" indent="0">
              <a:lnSpc>
                <a:spcPts val="2799"/>
              </a:lnSpc>
              <a:buNone/>
            </a:pPr>
            <a:r>
              <a:rPr lang="en-US" sz="1750" kern="0" spc="-35" dirty="0">
                <a:solidFill>
                  <a:srgbClr val="CFD0D8"/>
                </a:solidFill>
                <a:latin typeface="Roboto" pitchFamily="34" charset="0"/>
                <a:ea typeface="Roboto" pitchFamily="34" charset="-122"/>
                <a:cs typeface="Roboto" pitchFamily="34" charset="-120"/>
              </a:rPr>
              <a:t>Set up a new Python project with the pygame library for game development.</a:t>
            </a:r>
            <a:endParaRPr lang="en-US" sz="1750" dirty="0"/>
          </a:p>
        </p:txBody>
      </p:sp>
      <p:sp>
        <p:nvSpPr>
          <p:cNvPr id="10" name="Text 6"/>
          <p:cNvSpPr/>
          <p:nvPr/>
        </p:nvSpPr>
        <p:spPr>
          <a:xfrm>
            <a:off x="9369981" y="1977866"/>
            <a:ext cx="4197429" cy="355402"/>
          </a:xfrm>
          <a:prstGeom prst="rect">
            <a:avLst/>
          </a:prstGeom>
          <a:noFill/>
          <a:ln/>
        </p:spPr>
        <p:txBody>
          <a:bodyPr wrap="none" rtlCol="0" anchor="t"/>
          <a:lstStyle/>
          <a:p>
            <a:pPr marL="0" indent="0">
              <a:lnSpc>
                <a:spcPts val="2799"/>
              </a:lnSpc>
              <a:buNone/>
            </a:pPr>
            <a:r>
              <a:rPr lang="en-US" sz="1750" b="1" kern="0" spc="-35" dirty="0">
                <a:solidFill>
                  <a:srgbClr val="CFD0D8"/>
                </a:solidFill>
                <a:latin typeface="Roboto" pitchFamily="34" charset="0"/>
                <a:ea typeface="Roboto" pitchFamily="34" charset="-122"/>
                <a:cs typeface="Roboto" pitchFamily="34" charset="-120"/>
              </a:rPr>
              <a:t>User Interface and Interaction:</a:t>
            </a:r>
            <a:endParaRPr lang="en-US" sz="1750" dirty="0"/>
          </a:p>
        </p:txBody>
      </p:sp>
      <p:sp>
        <p:nvSpPr>
          <p:cNvPr id="11" name="Text 7"/>
          <p:cNvSpPr/>
          <p:nvPr/>
        </p:nvSpPr>
        <p:spPr>
          <a:xfrm>
            <a:off x="9725382" y="2466499"/>
            <a:ext cx="3842028" cy="710803"/>
          </a:xfrm>
          <a:prstGeom prst="rect">
            <a:avLst/>
          </a:prstGeom>
          <a:noFill/>
          <a:ln/>
        </p:spPr>
        <p:txBody>
          <a:bodyPr wrap="square" rtlCol="0" anchor="t"/>
          <a:lstStyle/>
          <a:p>
            <a:pPr marL="342900" indent="-342900" algn="l">
              <a:lnSpc>
                <a:spcPts val="2799"/>
              </a:lnSpc>
              <a:buSzPct val="100000"/>
              <a:buChar char="•"/>
            </a:pPr>
            <a:r>
              <a:rPr lang="en-US" sz="1750" kern="0" spc="-35" dirty="0">
                <a:solidFill>
                  <a:srgbClr val="CFD0D8"/>
                </a:solidFill>
                <a:latin typeface="Roboto" pitchFamily="34" charset="0"/>
                <a:ea typeface="Roboto" pitchFamily="34" charset="-122"/>
                <a:cs typeface="Roboto" pitchFamily="34" charset="-120"/>
              </a:rPr>
              <a:t>Design an interactive main menu with difficulty selection buttons.</a:t>
            </a:r>
            <a:endParaRPr lang="en-US" sz="1750" dirty="0"/>
          </a:p>
        </p:txBody>
      </p:sp>
      <p:sp>
        <p:nvSpPr>
          <p:cNvPr id="12" name="Text 8"/>
          <p:cNvSpPr/>
          <p:nvPr/>
        </p:nvSpPr>
        <p:spPr>
          <a:xfrm>
            <a:off x="9725382" y="3310533"/>
            <a:ext cx="3842028" cy="1066205"/>
          </a:xfrm>
          <a:prstGeom prst="rect">
            <a:avLst/>
          </a:prstGeom>
          <a:noFill/>
          <a:ln/>
        </p:spPr>
        <p:txBody>
          <a:bodyPr wrap="square" rtlCol="0" anchor="t"/>
          <a:lstStyle/>
          <a:p>
            <a:pPr marL="342900" indent="-342900" algn="l">
              <a:lnSpc>
                <a:spcPts val="2799"/>
              </a:lnSpc>
              <a:buSzPct val="100000"/>
              <a:buChar char="•"/>
            </a:pPr>
            <a:r>
              <a:rPr lang="en-US" sz="1750" kern="0" spc="-35" dirty="0">
                <a:solidFill>
                  <a:srgbClr val="CFD0D8"/>
                </a:solidFill>
                <a:latin typeface="Roboto" pitchFamily="34" charset="0"/>
                <a:ea typeface="Roboto" pitchFamily="34" charset="-122"/>
                <a:cs typeface="Roboto" pitchFamily="34" charset="-120"/>
              </a:rPr>
              <a:t>Implement both mouse and keyboard interactions for a seamless user experience.</a:t>
            </a:r>
            <a:endParaRPr lang="en-US" sz="1750" dirty="0"/>
          </a:p>
        </p:txBody>
      </p:sp>
      <p:sp>
        <p:nvSpPr>
          <p:cNvPr id="13" name="Shape 9"/>
          <p:cNvSpPr/>
          <p:nvPr/>
        </p:nvSpPr>
        <p:spPr>
          <a:xfrm>
            <a:off x="4498419" y="4517588"/>
            <a:ext cx="9291161" cy="2902625"/>
          </a:xfrm>
          <a:prstGeom prst="rect">
            <a:avLst/>
          </a:prstGeom>
          <a:solidFill>
            <a:srgbClr val="000000">
              <a:alpha val="4000"/>
            </a:srgbClr>
          </a:solidFill>
          <a:ln/>
        </p:spPr>
        <p:txBody>
          <a:bodyPr/>
          <a:lstStyle/>
          <a:p>
            <a:endParaRPr lang="ru-RU"/>
          </a:p>
        </p:txBody>
      </p:sp>
      <p:sp>
        <p:nvSpPr>
          <p:cNvPr id="14" name="Text 10"/>
          <p:cNvSpPr/>
          <p:nvPr/>
        </p:nvSpPr>
        <p:spPr>
          <a:xfrm>
            <a:off x="4720590" y="4658439"/>
            <a:ext cx="4197429" cy="355402"/>
          </a:xfrm>
          <a:prstGeom prst="rect">
            <a:avLst/>
          </a:prstGeom>
          <a:noFill/>
          <a:ln/>
        </p:spPr>
        <p:txBody>
          <a:bodyPr wrap="none" rtlCol="0" anchor="t"/>
          <a:lstStyle/>
          <a:p>
            <a:pPr marL="0" indent="0">
              <a:lnSpc>
                <a:spcPts val="2799"/>
              </a:lnSpc>
              <a:buNone/>
            </a:pPr>
            <a:r>
              <a:rPr lang="en-US" sz="1750" b="1" kern="0" spc="-35" dirty="0">
                <a:solidFill>
                  <a:srgbClr val="CFD0D8"/>
                </a:solidFill>
                <a:latin typeface="Roboto" pitchFamily="34" charset="0"/>
                <a:ea typeface="Roboto" pitchFamily="34" charset="-122"/>
                <a:cs typeface="Roboto" pitchFamily="34" charset="-120"/>
              </a:rPr>
              <a:t>Quiz Logic and Animation:</a:t>
            </a:r>
            <a:endParaRPr lang="en-US" sz="1750" dirty="0"/>
          </a:p>
        </p:txBody>
      </p:sp>
      <p:sp>
        <p:nvSpPr>
          <p:cNvPr id="15" name="Text 11"/>
          <p:cNvSpPr/>
          <p:nvPr/>
        </p:nvSpPr>
        <p:spPr>
          <a:xfrm>
            <a:off x="5075992" y="5147072"/>
            <a:ext cx="3842028" cy="799624"/>
          </a:xfrm>
          <a:prstGeom prst="rect">
            <a:avLst/>
          </a:prstGeom>
          <a:noFill/>
          <a:ln/>
        </p:spPr>
        <p:txBody>
          <a:bodyPr wrap="square" rtlCol="0" anchor="t"/>
          <a:lstStyle/>
          <a:p>
            <a:pPr marL="342900" indent="-342900" algn="l">
              <a:lnSpc>
                <a:spcPts val="3149"/>
              </a:lnSpc>
              <a:buSzPct val="100000"/>
              <a:buChar char="•"/>
            </a:pPr>
            <a:r>
              <a:rPr lang="en-US" sz="1750" kern="0" spc="-35" dirty="0">
                <a:solidFill>
                  <a:srgbClr val="CFD0D8"/>
                </a:solidFill>
                <a:latin typeface="Roboto" pitchFamily="34" charset="0"/>
                <a:ea typeface="Roboto" pitchFamily="34" charset="-122"/>
                <a:cs typeface="Roboto" pitchFamily="34" charset="-120"/>
              </a:rPr>
              <a:t>Create language translation data for various difficulty levels.</a:t>
            </a:r>
            <a:endParaRPr lang="en-US" sz="1750" dirty="0"/>
          </a:p>
        </p:txBody>
      </p:sp>
      <p:sp>
        <p:nvSpPr>
          <p:cNvPr id="16" name="Text 12"/>
          <p:cNvSpPr/>
          <p:nvPr/>
        </p:nvSpPr>
        <p:spPr>
          <a:xfrm>
            <a:off x="5075992" y="6079927"/>
            <a:ext cx="3842028" cy="1199436"/>
          </a:xfrm>
          <a:prstGeom prst="rect">
            <a:avLst/>
          </a:prstGeom>
          <a:noFill/>
          <a:ln/>
        </p:spPr>
        <p:txBody>
          <a:bodyPr wrap="square" rtlCol="0" anchor="t"/>
          <a:lstStyle/>
          <a:p>
            <a:pPr marL="342900" indent="-342900" algn="l">
              <a:lnSpc>
                <a:spcPts val="3149"/>
              </a:lnSpc>
              <a:buSzPct val="100000"/>
              <a:buChar char="•"/>
            </a:pPr>
            <a:r>
              <a:rPr lang="en-US" sz="1750" kern="0" spc="-35" dirty="0">
                <a:solidFill>
                  <a:srgbClr val="CFD0D8"/>
                </a:solidFill>
                <a:latin typeface="Roboto" pitchFamily="34" charset="0"/>
                <a:ea typeface="Roboto" pitchFamily="34" charset="-122"/>
                <a:cs typeface="Roboto" pitchFamily="34" charset="-120"/>
              </a:rPr>
              <a:t>Develop smooth card flipping animations and an auto-flip feature for added challenge.</a:t>
            </a:r>
            <a:endParaRPr lang="en-US" sz="1750" dirty="0"/>
          </a:p>
        </p:txBody>
      </p:sp>
      <p:sp>
        <p:nvSpPr>
          <p:cNvPr id="17" name="Text 13"/>
          <p:cNvSpPr/>
          <p:nvPr/>
        </p:nvSpPr>
        <p:spPr>
          <a:xfrm>
            <a:off x="9369981" y="4658439"/>
            <a:ext cx="4197429" cy="355402"/>
          </a:xfrm>
          <a:prstGeom prst="rect">
            <a:avLst/>
          </a:prstGeom>
          <a:noFill/>
          <a:ln/>
        </p:spPr>
        <p:txBody>
          <a:bodyPr wrap="none" rtlCol="0" anchor="t"/>
          <a:lstStyle/>
          <a:p>
            <a:pPr marL="0" indent="0">
              <a:lnSpc>
                <a:spcPts val="2799"/>
              </a:lnSpc>
              <a:buNone/>
            </a:pPr>
            <a:r>
              <a:rPr lang="en-US" sz="1750" b="1" kern="0" spc="-35" dirty="0">
                <a:solidFill>
                  <a:srgbClr val="CFD0D8"/>
                </a:solidFill>
                <a:latin typeface="Roboto" pitchFamily="34" charset="0"/>
                <a:ea typeface="Roboto" pitchFamily="34" charset="-122"/>
                <a:cs typeface="Roboto" pitchFamily="34" charset="-120"/>
              </a:rPr>
              <a:t>Transitions and Audio Integration:</a:t>
            </a:r>
            <a:endParaRPr lang="en-US" sz="1750" dirty="0"/>
          </a:p>
        </p:txBody>
      </p:sp>
      <p:sp>
        <p:nvSpPr>
          <p:cNvPr id="18" name="Text 14"/>
          <p:cNvSpPr/>
          <p:nvPr/>
        </p:nvSpPr>
        <p:spPr>
          <a:xfrm>
            <a:off x="9725382" y="5147072"/>
            <a:ext cx="3842028" cy="799624"/>
          </a:xfrm>
          <a:prstGeom prst="rect">
            <a:avLst/>
          </a:prstGeom>
          <a:noFill/>
          <a:ln/>
        </p:spPr>
        <p:txBody>
          <a:bodyPr wrap="square" rtlCol="0" anchor="t"/>
          <a:lstStyle/>
          <a:p>
            <a:pPr marL="342900" indent="-342900" algn="l">
              <a:lnSpc>
                <a:spcPts val="3149"/>
              </a:lnSpc>
              <a:buSzPct val="100000"/>
              <a:buChar char="•"/>
            </a:pPr>
            <a:r>
              <a:rPr lang="en-US" sz="1750" kern="0" spc="-35" dirty="0">
                <a:solidFill>
                  <a:srgbClr val="CFD0D8"/>
                </a:solidFill>
                <a:latin typeface="Roboto" pitchFamily="34" charset="0"/>
                <a:ea typeface="Roboto" pitchFamily="34" charset="-122"/>
                <a:cs typeface="Roboto" pitchFamily="34" charset="-120"/>
              </a:rPr>
              <a:t>Design animations for smooth transitions between questions.</a:t>
            </a:r>
            <a:endParaRPr lang="en-US" sz="1750" dirty="0"/>
          </a:p>
        </p:txBody>
      </p:sp>
      <p:sp>
        <p:nvSpPr>
          <p:cNvPr id="19" name="Text 15"/>
          <p:cNvSpPr/>
          <p:nvPr/>
        </p:nvSpPr>
        <p:spPr>
          <a:xfrm>
            <a:off x="9725382" y="6079927"/>
            <a:ext cx="3842028" cy="1199436"/>
          </a:xfrm>
          <a:prstGeom prst="rect">
            <a:avLst/>
          </a:prstGeom>
          <a:noFill/>
          <a:ln/>
        </p:spPr>
        <p:txBody>
          <a:bodyPr wrap="square" rtlCol="0" anchor="t"/>
          <a:lstStyle/>
          <a:p>
            <a:pPr marL="342900" indent="-342900" algn="l">
              <a:lnSpc>
                <a:spcPts val="3149"/>
              </a:lnSpc>
              <a:buSzPct val="100000"/>
              <a:buChar char="•"/>
            </a:pPr>
            <a:r>
              <a:rPr lang="en-US" sz="1750" kern="0" spc="-35" dirty="0">
                <a:solidFill>
                  <a:srgbClr val="CFD0D8"/>
                </a:solidFill>
                <a:latin typeface="Roboto" pitchFamily="34" charset="0"/>
                <a:ea typeface="Roboto" pitchFamily="34" charset="-122"/>
                <a:cs typeface="Roboto" pitchFamily="34" charset="-120"/>
              </a:rPr>
              <a:t>Integrate background music and sound effects to enhance the gaming experience.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ru-RU"/>
          </a:p>
        </p:txBody>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5" name="Text 1"/>
          <p:cNvSpPr/>
          <p:nvPr/>
        </p:nvSpPr>
        <p:spPr>
          <a:xfrm>
            <a:off x="2037993" y="4278868"/>
            <a:ext cx="8451056" cy="694373"/>
          </a:xfrm>
          <a:prstGeom prst="rect">
            <a:avLst/>
          </a:prstGeom>
          <a:noFill/>
          <a:ln/>
        </p:spPr>
        <p:txBody>
          <a:bodyPr wrap="none" rtlCol="0" anchor="t"/>
          <a:lstStyle/>
          <a:p>
            <a:pPr marL="0" indent="0">
              <a:lnSpc>
                <a:spcPts val="5468"/>
              </a:lnSpc>
              <a:buNone/>
            </a:pPr>
            <a:r>
              <a:rPr lang="en-US" sz="4374" kern="0" spc="-131" dirty="0">
                <a:solidFill>
                  <a:srgbClr val="FFFFFF"/>
                </a:solidFill>
                <a:latin typeface="Roboto" pitchFamily="34" charset="0"/>
                <a:ea typeface="Roboto" pitchFamily="34" charset="-122"/>
                <a:cs typeface="Roboto" pitchFamily="34" charset="-120"/>
              </a:rPr>
              <a:t>Explain what your project is all about</a:t>
            </a:r>
            <a:endParaRPr lang="en-US" sz="4374" dirty="0"/>
          </a:p>
        </p:txBody>
      </p:sp>
      <p:sp>
        <p:nvSpPr>
          <p:cNvPr id="6" name="Text 2"/>
          <p:cNvSpPr/>
          <p:nvPr/>
        </p:nvSpPr>
        <p:spPr>
          <a:xfrm>
            <a:off x="2037993" y="5306497"/>
            <a:ext cx="10554414" cy="1421606"/>
          </a:xfrm>
          <a:prstGeom prst="rect">
            <a:avLst/>
          </a:prstGeom>
          <a:noFill/>
          <a:ln/>
        </p:spPr>
        <p:txBody>
          <a:bodyPr wrap="square" rtlCol="0" anchor="t"/>
          <a:lstStyle/>
          <a:p>
            <a:pPr marL="0" indent="0">
              <a:lnSpc>
                <a:spcPts val="2799"/>
              </a:lnSpc>
              <a:buNone/>
            </a:pPr>
            <a:r>
              <a:rPr lang="en-US" sz="1750" kern="0" spc="-35" dirty="0">
                <a:solidFill>
                  <a:srgbClr val="CFD0D8"/>
                </a:solidFill>
                <a:latin typeface="Roboto" pitchFamily="34" charset="0"/>
                <a:ea typeface="Roboto" pitchFamily="34" charset="-122"/>
                <a:cs typeface="Roboto" pitchFamily="34" charset="-120"/>
              </a:rPr>
              <a:t>The "Word Train Game" is a Python-based quiz app for language learning. Players translate words between languages in an engaging quiz format with multiple difficulty levels. The game features dynamic animations, smooth transitions, and auto-flip challenges using the pygame library. The goal is to provide an enjoyable language learning experience that combines entertainment and education.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ru-RU"/>
          </a:p>
        </p:txBody>
      </p:sp>
      <p:sp>
        <p:nvSpPr>
          <p:cNvPr id="4" name="Text 1"/>
          <p:cNvSpPr/>
          <p:nvPr/>
        </p:nvSpPr>
        <p:spPr>
          <a:xfrm>
            <a:off x="2037993" y="2656880"/>
            <a:ext cx="5554980" cy="694373"/>
          </a:xfrm>
          <a:prstGeom prst="rect">
            <a:avLst/>
          </a:prstGeom>
          <a:noFill/>
          <a:ln/>
        </p:spPr>
        <p:txBody>
          <a:bodyPr wrap="none" rtlCol="0" anchor="t"/>
          <a:lstStyle/>
          <a:p>
            <a:pPr marL="0" indent="0">
              <a:lnSpc>
                <a:spcPts val="5468"/>
              </a:lnSpc>
              <a:buNone/>
            </a:pPr>
            <a:r>
              <a:rPr lang="en-US" sz="4374" kern="0" spc="-131" dirty="0">
                <a:solidFill>
                  <a:srgbClr val="FFFFFF"/>
                </a:solidFill>
                <a:latin typeface="Roboto" pitchFamily="34" charset="0"/>
                <a:ea typeface="Roboto" pitchFamily="34" charset="-122"/>
                <a:cs typeface="Roboto" pitchFamily="34" charset="-120"/>
              </a:rPr>
              <a:t>Target audience</a:t>
            </a:r>
            <a:endParaRPr lang="en-US" sz="4374" dirty="0"/>
          </a:p>
        </p:txBody>
      </p:sp>
      <p:sp>
        <p:nvSpPr>
          <p:cNvPr id="5" name="Text 2"/>
          <p:cNvSpPr/>
          <p:nvPr/>
        </p:nvSpPr>
        <p:spPr>
          <a:xfrm>
            <a:off x="2037993" y="3795593"/>
            <a:ext cx="10554414" cy="1777008"/>
          </a:xfrm>
          <a:prstGeom prst="rect">
            <a:avLst/>
          </a:prstGeom>
          <a:noFill/>
          <a:ln/>
        </p:spPr>
        <p:txBody>
          <a:bodyPr wrap="square" rtlCol="0" anchor="t"/>
          <a:lstStyle/>
          <a:p>
            <a:pPr marL="0" indent="0">
              <a:lnSpc>
                <a:spcPts val="2799"/>
              </a:lnSpc>
              <a:buNone/>
            </a:pPr>
            <a:r>
              <a:rPr lang="en-US" sz="1750" kern="0" spc="-35" dirty="0">
                <a:solidFill>
                  <a:srgbClr val="CFD0D8"/>
                </a:solidFill>
                <a:latin typeface="Roboto" pitchFamily="34" charset="0"/>
                <a:ea typeface="Roboto" pitchFamily="34" charset="-122"/>
                <a:cs typeface="Roboto" pitchFamily="34" charset="-120"/>
              </a:rPr>
              <a:t>The target audience for the Quiz App project includes students, educators, and individuals seeking an interactive and enjoyable learning experience. It caters to language learners of different proficiency levels, making it accessible for beginners and providing a challenge for those at more advanced stages. The app's adaptability and diverse content make it suitable for a broad audience interested in enhancing their knowledge while enjoying a fun and engaging quiz environment.</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ru-RU"/>
          </a:p>
        </p:txBody>
      </p:sp>
      <p:sp>
        <p:nvSpPr>
          <p:cNvPr id="4" name="Text 1"/>
          <p:cNvSpPr/>
          <p:nvPr/>
        </p:nvSpPr>
        <p:spPr>
          <a:xfrm>
            <a:off x="2037993" y="1683663"/>
            <a:ext cx="9843135"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Roboto" pitchFamily="34" charset="0"/>
                <a:ea typeface="Roboto" pitchFamily="34" charset="-122"/>
                <a:cs typeface="Roboto" pitchFamily="34" charset="-120"/>
              </a:rPr>
              <a:t>Which libraries i used to write this project?</a:t>
            </a:r>
            <a:endParaRPr lang="en-US" sz="4374" dirty="0"/>
          </a:p>
        </p:txBody>
      </p:sp>
      <p:sp>
        <p:nvSpPr>
          <p:cNvPr id="5" name="Text 2"/>
          <p:cNvSpPr/>
          <p:nvPr/>
        </p:nvSpPr>
        <p:spPr>
          <a:xfrm>
            <a:off x="2037993" y="2933462"/>
            <a:ext cx="2777490" cy="347186"/>
          </a:xfrm>
          <a:prstGeom prst="rect">
            <a:avLst/>
          </a:prstGeom>
          <a:noFill/>
          <a:ln/>
        </p:spPr>
        <p:txBody>
          <a:bodyPr wrap="none" rtlCol="0" anchor="t"/>
          <a:lstStyle/>
          <a:p>
            <a:pPr marL="0" indent="0">
              <a:lnSpc>
                <a:spcPts val="2734"/>
              </a:lnSpc>
              <a:buNone/>
            </a:pPr>
            <a:r>
              <a:rPr lang="en-US" sz="2187" b="1" kern="0" spc="-66" dirty="0">
                <a:solidFill>
                  <a:srgbClr val="FFFFFF"/>
                </a:solidFill>
                <a:latin typeface="Roboto" pitchFamily="34" charset="0"/>
                <a:ea typeface="Roboto" pitchFamily="34" charset="-122"/>
                <a:cs typeface="Roboto" pitchFamily="34" charset="-120"/>
              </a:rPr>
              <a:t>Pygame</a:t>
            </a:r>
            <a:endParaRPr lang="en-US" sz="2187" dirty="0"/>
          </a:p>
        </p:txBody>
      </p:sp>
      <p:sp>
        <p:nvSpPr>
          <p:cNvPr id="6" name="Text 3"/>
          <p:cNvSpPr/>
          <p:nvPr/>
        </p:nvSpPr>
        <p:spPr>
          <a:xfrm>
            <a:off x="2037993" y="3502819"/>
            <a:ext cx="3157538" cy="2487811"/>
          </a:xfrm>
          <a:prstGeom prst="rect">
            <a:avLst/>
          </a:prstGeom>
          <a:noFill/>
          <a:ln/>
        </p:spPr>
        <p:txBody>
          <a:bodyPr wrap="square" rtlCol="0" anchor="t"/>
          <a:lstStyle/>
          <a:p>
            <a:pPr marL="0" indent="0">
              <a:lnSpc>
                <a:spcPts val="2799"/>
              </a:lnSpc>
              <a:buNone/>
            </a:pPr>
            <a:r>
              <a:rPr lang="en-US" sz="1750" kern="0" spc="-35" dirty="0">
                <a:solidFill>
                  <a:srgbClr val="CFD0D8"/>
                </a:solidFill>
                <a:latin typeface="Roboto" pitchFamily="34" charset="0"/>
                <a:ea typeface="Roboto" pitchFamily="34" charset="-122"/>
                <a:cs typeface="Roboto" pitchFamily="34" charset="-120"/>
              </a:rPr>
              <a:t>This library is used for creating video games and multimedia applications. In your project, pygame facilitates the creation of the graphical user interface, handling events, and managing the game loop.</a:t>
            </a:r>
            <a:endParaRPr lang="en-US" sz="1750" dirty="0"/>
          </a:p>
        </p:txBody>
      </p:sp>
      <p:sp>
        <p:nvSpPr>
          <p:cNvPr id="7" name="Text 4"/>
          <p:cNvSpPr/>
          <p:nvPr/>
        </p:nvSpPr>
        <p:spPr>
          <a:xfrm>
            <a:off x="5745123" y="2933462"/>
            <a:ext cx="2777490" cy="347186"/>
          </a:xfrm>
          <a:prstGeom prst="rect">
            <a:avLst/>
          </a:prstGeom>
          <a:noFill/>
          <a:ln/>
        </p:spPr>
        <p:txBody>
          <a:bodyPr wrap="none" rtlCol="0" anchor="t"/>
          <a:lstStyle/>
          <a:p>
            <a:pPr marL="0" indent="0">
              <a:lnSpc>
                <a:spcPts val="2734"/>
              </a:lnSpc>
              <a:buNone/>
            </a:pPr>
            <a:r>
              <a:rPr lang="en-US" sz="2187" b="1" kern="0" spc="-66" dirty="0">
                <a:solidFill>
                  <a:srgbClr val="FFFFFF"/>
                </a:solidFill>
                <a:latin typeface="Roboto" pitchFamily="34" charset="0"/>
                <a:ea typeface="Roboto" pitchFamily="34" charset="-122"/>
                <a:cs typeface="Roboto" pitchFamily="34" charset="-120"/>
              </a:rPr>
              <a:t>Sys</a:t>
            </a:r>
            <a:endParaRPr lang="en-US" sz="2187" dirty="0"/>
          </a:p>
        </p:txBody>
      </p:sp>
      <p:sp>
        <p:nvSpPr>
          <p:cNvPr id="8" name="Text 5"/>
          <p:cNvSpPr/>
          <p:nvPr/>
        </p:nvSpPr>
        <p:spPr>
          <a:xfrm>
            <a:off x="5745123" y="3502819"/>
            <a:ext cx="3156347" cy="2843213"/>
          </a:xfrm>
          <a:prstGeom prst="rect">
            <a:avLst/>
          </a:prstGeom>
          <a:noFill/>
          <a:ln/>
        </p:spPr>
        <p:txBody>
          <a:bodyPr wrap="square" rtlCol="0" anchor="t"/>
          <a:lstStyle/>
          <a:p>
            <a:pPr marL="0" indent="0">
              <a:lnSpc>
                <a:spcPts val="2799"/>
              </a:lnSpc>
              <a:buNone/>
            </a:pPr>
            <a:r>
              <a:rPr lang="en-US" sz="1750" kern="0" spc="-35" dirty="0">
                <a:solidFill>
                  <a:srgbClr val="CFD0D8"/>
                </a:solidFill>
                <a:latin typeface="Roboto" pitchFamily="34" charset="0"/>
                <a:ea typeface="Roboto" pitchFamily="34" charset="-122"/>
                <a:cs typeface="Roboto" pitchFamily="34" charset="-120"/>
              </a:rPr>
              <a:t>This library provides access to some variables used or maintained by the Python interpreter and functions that interact with the interpreter. In your project, it's used to handle system-level functionalities, such as exiting the game.</a:t>
            </a:r>
            <a:endParaRPr lang="en-US" sz="1750" dirty="0"/>
          </a:p>
        </p:txBody>
      </p:sp>
      <p:sp>
        <p:nvSpPr>
          <p:cNvPr id="9" name="Text 6"/>
          <p:cNvSpPr/>
          <p:nvPr/>
        </p:nvSpPr>
        <p:spPr>
          <a:xfrm>
            <a:off x="9451062" y="2933462"/>
            <a:ext cx="2777490" cy="347186"/>
          </a:xfrm>
          <a:prstGeom prst="rect">
            <a:avLst/>
          </a:prstGeom>
          <a:noFill/>
          <a:ln/>
        </p:spPr>
        <p:txBody>
          <a:bodyPr wrap="none" rtlCol="0" anchor="t"/>
          <a:lstStyle/>
          <a:p>
            <a:pPr marL="0" indent="0">
              <a:lnSpc>
                <a:spcPts val="2734"/>
              </a:lnSpc>
              <a:buNone/>
            </a:pPr>
            <a:r>
              <a:rPr lang="en-US" sz="2187" b="1" kern="0" spc="-66" dirty="0">
                <a:solidFill>
                  <a:srgbClr val="FFFFFF"/>
                </a:solidFill>
                <a:latin typeface="Roboto" pitchFamily="34" charset="0"/>
                <a:ea typeface="Roboto" pitchFamily="34" charset="-122"/>
                <a:cs typeface="Roboto" pitchFamily="34" charset="-120"/>
              </a:rPr>
              <a:t>Random</a:t>
            </a:r>
            <a:endParaRPr lang="en-US" sz="2187" dirty="0"/>
          </a:p>
        </p:txBody>
      </p:sp>
      <p:sp>
        <p:nvSpPr>
          <p:cNvPr id="10" name="Text 7"/>
          <p:cNvSpPr/>
          <p:nvPr/>
        </p:nvSpPr>
        <p:spPr>
          <a:xfrm>
            <a:off x="9451062" y="3502819"/>
            <a:ext cx="3156347" cy="1777008"/>
          </a:xfrm>
          <a:prstGeom prst="rect">
            <a:avLst/>
          </a:prstGeom>
          <a:noFill/>
          <a:ln/>
        </p:spPr>
        <p:txBody>
          <a:bodyPr wrap="square" rtlCol="0" anchor="t"/>
          <a:lstStyle/>
          <a:p>
            <a:pPr marL="0" indent="0">
              <a:lnSpc>
                <a:spcPts val="2799"/>
              </a:lnSpc>
              <a:buNone/>
            </a:pPr>
            <a:r>
              <a:rPr lang="en-US" sz="1750" kern="0" spc="-35" dirty="0">
                <a:solidFill>
                  <a:srgbClr val="CFD0D8"/>
                </a:solidFill>
                <a:latin typeface="Roboto" pitchFamily="34" charset="0"/>
                <a:ea typeface="Roboto" pitchFamily="34" charset="-122"/>
                <a:cs typeface="Roboto" pitchFamily="34" charset="-120"/>
              </a:rPr>
              <a:t>This library is used for generating pseudo-random numbers. In your project, it's employed for randomly selecting questions and answers from the quiz data.</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ru-RU"/>
          </a:p>
        </p:txBody>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2712482"/>
            <a:ext cx="6762750" cy="694373"/>
          </a:xfrm>
          <a:prstGeom prst="rect">
            <a:avLst/>
          </a:prstGeom>
          <a:noFill/>
          <a:ln/>
        </p:spPr>
        <p:txBody>
          <a:bodyPr wrap="none" rtlCol="0" anchor="t"/>
          <a:lstStyle/>
          <a:p>
            <a:pPr marL="0" indent="0">
              <a:lnSpc>
                <a:spcPts val="5468"/>
              </a:lnSpc>
              <a:buNone/>
            </a:pPr>
            <a:r>
              <a:rPr lang="en-US" sz="4374" kern="0" spc="-131" dirty="0">
                <a:solidFill>
                  <a:srgbClr val="FFFFFF"/>
                </a:solidFill>
                <a:latin typeface="Roboto" pitchFamily="34" charset="0"/>
                <a:ea typeface="Roboto" pitchFamily="34" charset="-122"/>
                <a:cs typeface="Roboto" pitchFamily="34" charset="-120"/>
              </a:rPr>
              <a:t>How Word Train Game works</a:t>
            </a:r>
            <a:endParaRPr lang="en-US" sz="4374" dirty="0"/>
          </a:p>
        </p:txBody>
      </p:sp>
      <p:sp>
        <p:nvSpPr>
          <p:cNvPr id="6" name="Text 2"/>
          <p:cNvSpPr/>
          <p:nvPr/>
        </p:nvSpPr>
        <p:spPr>
          <a:xfrm>
            <a:off x="4490799" y="3740110"/>
            <a:ext cx="9306401" cy="1777008"/>
          </a:xfrm>
          <a:prstGeom prst="rect">
            <a:avLst/>
          </a:prstGeom>
          <a:noFill/>
          <a:ln/>
        </p:spPr>
        <p:txBody>
          <a:bodyPr wrap="square" rtlCol="0" anchor="t"/>
          <a:lstStyle/>
          <a:p>
            <a:pPr marL="0" indent="0">
              <a:lnSpc>
                <a:spcPts val="2799"/>
              </a:lnSpc>
              <a:buNone/>
            </a:pPr>
            <a:r>
              <a:rPr lang="en-US" sz="1750" kern="0" spc="-35" dirty="0">
                <a:solidFill>
                  <a:srgbClr val="CFD0D8"/>
                </a:solidFill>
                <a:latin typeface="Roboto" pitchFamily="34" charset="0"/>
                <a:ea typeface="Roboto" pitchFamily="34" charset="-122"/>
                <a:cs typeface="Roboto" pitchFamily="34" charset="-120"/>
              </a:rPr>
              <a:t>Engage in language learning with the Word Train Game. Offering Easy, Medium, and Hard difficulty levels, this interactive quiz challenges players to translate words. With an intuitive menu, captivating music, and animated transitions, the game provides a fun and educational experience. Navigate flashcards using arrow keys, reveal answers with the space bar, and enhance your language skills in a playful way. Embark on the Word Train for an enjoyable journey to proficiency.</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ru-RU"/>
          </a:p>
        </p:txBody>
      </p:sp>
      <p:sp>
        <p:nvSpPr>
          <p:cNvPr id="4" name="Text 1"/>
          <p:cNvSpPr/>
          <p:nvPr/>
        </p:nvSpPr>
        <p:spPr>
          <a:xfrm>
            <a:off x="2037993" y="853202"/>
            <a:ext cx="6762750" cy="694373"/>
          </a:xfrm>
          <a:prstGeom prst="rect">
            <a:avLst/>
          </a:prstGeom>
          <a:noFill/>
          <a:ln/>
        </p:spPr>
        <p:txBody>
          <a:bodyPr wrap="none" rtlCol="0" anchor="t"/>
          <a:lstStyle/>
          <a:p>
            <a:pPr marL="0" indent="0">
              <a:lnSpc>
                <a:spcPts val="5468"/>
              </a:lnSpc>
              <a:buNone/>
            </a:pPr>
            <a:r>
              <a:rPr lang="en-US" sz="4374" kern="0" spc="-131" dirty="0">
                <a:solidFill>
                  <a:srgbClr val="FFFFFF"/>
                </a:solidFill>
                <a:latin typeface="Roboto" pitchFamily="34" charset="0"/>
                <a:ea typeface="Roboto" pitchFamily="34" charset="-122"/>
                <a:cs typeface="Roboto" pitchFamily="34" charset="-120"/>
              </a:rPr>
              <a:t>How Word Train Game works</a:t>
            </a:r>
            <a:endParaRPr lang="en-US" sz="4374" dirty="0"/>
          </a:p>
        </p:txBody>
      </p:sp>
      <p:sp>
        <p:nvSpPr>
          <p:cNvPr id="5" name="Text 2"/>
          <p:cNvSpPr/>
          <p:nvPr/>
        </p:nvSpPr>
        <p:spPr>
          <a:xfrm>
            <a:off x="2037993" y="1880830"/>
            <a:ext cx="10554414" cy="355402"/>
          </a:xfrm>
          <a:prstGeom prst="rect">
            <a:avLst/>
          </a:prstGeom>
          <a:noFill/>
          <a:ln/>
        </p:spPr>
        <p:txBody>
          <a:bodyPr wrap="none" rtlCol="0" anchor="t"/>
          <a:lstStyle/>
          <a:p>
            <a:pPr marL="0" indent="0">
              <a:lnSpc>
                <a:spcPts val="2799"/>
              </a:lnSpc>
              <a:buNone/>
            </a:pPr>
            <a:endParaRPr lang="en-US" sz="1750" dirty="0"/>
          </a:p>
        </p:txBody>
      </p:sp>
      <p:sp>
        <p:nvSpPr>
          <p:cNvPr id="6" name="Shape 3"/>
          <p:cNvSpPr/>
          <p:nvPr/>
        </p:nvSpPr>
        <p:spPr>
          <a:xfrm>
            <a:off x="2037993" y="2486144"/>
            <a:ext cx="10554414" cy="4890254"/>
          </a:xfrm>
          <a:prstGeom prst="roundRect">
            <a:avLst>
              <a:gd name="adj" fmla="val 2045"/>
            </a:avLst>
          </a:prstGeom>
          <a:noFill/>
          <a:ln w="7620">
            <a:solidFill>
              <a:srgbClr val="FFFFFF">
                <a:alpha val="24000"/>
              </a:srgbClr>
            </a:solidFill>
            <a:prstDash val="solid"/>
          </a:ln>
        </p:spPr>
        <p:txBody>
          <a:bodyPr/>
          <a:lstStyle/>
          <a:p>
            <a:endParaRPr lang="ru-RU"/>
          </a:p>
        </p:txBody>
      </p:sp>
      <p:sp>
        <p:nvSpPr>
          <p:cNvPr id="7" name="Shape 4"/>
          <p:cNvSpPr/>
          <p:nvPr/>
        </p:nvSpPr>
        <p:spPr>
          <a:xfrm>
            <a:off x="2045613" y="2493764"/>
            <a:ext cx="10539174" cy="4237911"/>
          </a:xfrm>
          <a:prstGeom prst="rect">
            <a:avLst/>
          </a:prstGeom>
          <a:solidFill>
            <a:srgbClr val="FFFFFF">
              <a:alpha val="4000"/>
            </a:srgbClr>
          </a:solidFill>
          <a:ln/>
        </p:spPr>
        <p:txBody>
          <a:bodyPr/>
          <a:lstStyle/>
          <a:p>
            <a:endParaRPr lang="ru-RU"/>
          </a:p>
        </p:txBody>
      </p:sp>
      <p:pic>
        <p:nvPicPr>
          <p:cNvPr id="8" name="Image 1" descr="preencoded.png"/>
          <p:cNvPicPr>
            <a:picLocks noChangeAspect="1"/>
          </p:cNvPicPr>
          <p:nvPr/>
        </p:nvPicPr>
        <p:blipFill>
          <a:blip r:embed="rId4"/>
          <a:stretch>
            <a:fillRect/>
          </a:stretch>
        </p:blipFill>
        <p:spPr>
          <a:xfrm>
            <a:off x="2267783" y="2634615"/>
            <a:ext cx="4234101" cy="3951803"/>
          </a:xfrm>
          <a:prstGeom prst="rect">
            <a:avLst/>
          </a:prstGeom>
        </p:spPr>
      </p:pic>
      <p:pic>
        <p:nvPicPr>
          <p:cNvPr id="9" name="Image 2" descr="preencoded.png"/>
          <p:cNvPicPr>
            <a:picLocks noChangeAspect="1"/>
          </p:cNvPicPr>
          <p:nvPr/>
        </p:nvPicPr>
        <p:blipFill>
          <a:blip r:embed="rId5"/>
          <a:stretch>
            <a:fillRect/>
          </a:stretch>
        </p:blipFill>
        <p:spPr>
          <a:xfrm>
            <a:off x="7541181" y="2634615"/>
            <a:ext cx="4135279" cy="3956209"/>
          </a:xfrm>
          <a:prstGeom prst="rect">
            <a:avLst/>
          </a:prstGeom>
        </p:spPr>
      </p:pic>
      <p:sp>
        <p:nvSpPr>
          <p:cNvPr id="10" name="Shape 5"/>
          <p:cNvSpPr/>
          <p:nvPr/>
        </p:nvSpPr>
        <p:spPr>
          <a:xfrm>
            <a:off x="2045613" y="6731675"/>
            <a:ext cx="10539174" cy="637103"/>
          </a:xfrm>
          <a:prstGeom prst="rect">
            <a:avLst/>
          </a:prstGeom>
          <a:solidFill>
            <a:srgbClr val="000000">
              <a:alpha val="4000"/>
            </a:srgbClr>
          </a:solidFill>
          <a:ln/>
        </p:spPr>
        <p:txBody>
          <a:bodyPr/>
          <a:lstStyle/>
          <a:p>
            <a:endParaRPr lang="ru-RU"/>
          </a:p>
        </p:txBody>
      </p:sp>
      <p:sp>
        <p:nvSpPr>
          <p:cNvPr id="11" name="Text 6"/>
          <p:cNvSpPr/>
          <p:nvPr/>
        </p:nvSpPr>
        <p:spPr>
          <a:xfrm>
            <a:off x="2267783" y="6872526"/>
            <a:ext cx="4821436" cy="355402"/>
          </a:xfrm>
          <a:prstGeom prst="rect">
            <a:avLst/>
          </a:prstGeom>
          <a:noFill/>
          <a:ln/>
        </p:spPr>
        <p:txBody>
          <a:bodyPr wrap="none" rtlCol="0" anchor="t"/>
          <a:lstStyle/>
          <a:p>
            <a:pPr marL="0" indent="0">
              <a:lnSpc>
                <a:spcPts val="2799"/>
              </a:lnSpc>
              <a:buNone/>
            </a:pPr>
            <a:r>
              <a:rPr lang="en-US" sz="1750" kern="0" spc="-35" dirty="0">
                <a:solidFill>
                  <a:srgbClr val="CFD0D8"/>
                </a:solidFill>
                <a:latin typeface="Roboto" pitchFamily="34" charset="0"/>
                <a:ea typeface="Roboto" pitchFamily="34" charset="-122"/>
                <a:cs typeface="Roboto" pitchFamily="34" charset="-120"/>
              </a:rPr>
              <a:t>Game menu with different difficulties</a:t>
            </a:r>
            <a:endParaRPr lang="en-US" sz="1750" dirty="0"/>
          </a:p>
        </p:txBody>
      </p:sp>
      <p:sp>
        <p:nvSpPr>
          <p:cNvPr id="12" name="Text 7"/>
          <p:cNvSpPr/>
          <p:nvPr/>
        </p:nvSpPr>
        <p:spPr>
          <a:xfrm>
            <a:off x="7541181" y="6872526"/>
            <a:ext cx="4821436" cy="355402"/>
          </a:xfrm>
          <a:prstGeom prst="rect">
            <a:avLst/>
          </a:prstGeom>
          <a:noFill/>
          <a:ln/>
        </p:spPr>
        <p:txBody>
          <a:bodyPr wrap="none" rtlCol="0" anchor="t"/>
          <a:lstStyle/>
          <a:p>
            <a:pPr marL="0" indent="0">
              <a:lnSpc>
                <a:spcPts val="2799"/>
              </a:lnSpc>
              <a:buNone/>
            </a:pPr>
            <a:r>
              <a:rPr lang="en-US" sz="1750" kern="0" spc="-35" dirty="0">
                <a:solidFill>
                  <a:srgbClr val="CFD0D8"/>
                </a:solidFill>
                <a:latin typeface="Roboto" pitchFamily="34" charset="0"/>
                <a:ea typeface="Roboto" pitchFamily="34" charset="-122"/>
                <a:cs typeface="Roboto" pitchFamily="34" charset="-120"/>
              </a:rPr>
              <a:t>Game process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txBody>
          <a:bodyPr/>
          <a:lstStyle/>
          <a:p>
            <a:endParaRPr lang="ru-RU"/>
          </a:p>
        </p:txBody>
      </p:sp>
      <p:sp>
        <p:nvSpPr>
          <p:cNvPr id="4" name="Text 1"/>
          <p:cNvSpPr/>
          <p:nvPr/>
        </p:nvSpPr>
        <p:spPr>
          <a:xfrm>
            <a:off x="2037993" y="1295876"/>
            <a:ext cx="6762750" cy="694373"/>
          </a:xfrm>
          <a:prstGeom prst="rect">
            <a:avLst/>
          </a:prstGeom>
          <a:noFill/>
          <a:ln/>
        </p:spPr>
        <p:txBody>
          <a:bodyPr wrap="none" rtlCol="0" anchor="t"/>
          <a:lstStyle/>
          <a:p>
            <a:pPr marL="0" indent="0">
              <a:lnSpc>
                <a:spcPts val="5468"/>
              </a:lnSpc>
              <a:buNone/>
            </a:pPr>
            <a:r>
              <a:rPr lang="en-US" sz="4374" kern="0" spc="-131" dirty="0">
                <a:solidFill>
                  <a:srgbClr val="FFFFFF"/>
                </a:solidFill>
                <a:latin typeface="Roboto" pitchFamily="34" charset="0"/>
                <a:ea typeface="Roboto" pitchFamily="34" charset="-122"/>
                <a:cs typeface="Roboto" pitchFamily="34" charset="-120"/>
              </a:rPr>
              <a:t>How Word Train Game works</a:t>
            </a:r>
            <a:endParaRPr lang="en-US" sz="4374" dirty="0"/>
          </a:p>
        </p:txBody>
      </p:sp>
      <p:pic>
        <p:nvPicPr>
          <p:cNvPr id="5" name="Image 1" descr="preencoded.png"/>
          <p:cNvPicPr>
            <a:picLocks noChangeAspect="1"/>
          </p:cNvPicPr>
          <p:nvPr/>
        </p:nvPicPr>
        <p:blipFill>
          <a:blip r:embed="rId4"/>
          <a:stretch>
            <a:fillRect/>
          </a:stretch>
        </p:blipFill>
        <p:spPr>
          <a:xfrm>
            <a:off x="4809292" y="2323505"/>
            <a:ext cx="5011817" cy="4004905"/>
          </a:xfrm>
          <a:prstGeom prst="rect">
            <a:avLst/>
          </a:prstGeom>
        </p:spPr>
      </p:pic>
      <p:sp>
        <p:nvSpPr>
          <p:cNvPr id="6" name="Text 2"/>
          <p:cNvSpPr/>
          <p:nvPr/>
        </p:nvSpPr>
        <p:spPr>
          <a:xfrm>
            <a:off x="2037993" y="6578322"/>
            <a:ext cx="10554414" cy="355402"/>
          </a:xfrm>
          <a:prstGeom prst="rect">
            <a:avLst/>
          </a:prstGeom>
          <a:noFill/>
          <a:ln/>
        </p:spPr>
        <p:txBody>
          <a:bodyPr wrap="none" rtlCol="0" anchor="t"/>
          <a:lstStyle/>
          <a:p>
            <a:pPr marL="0" indent="0" algn="ctr">
              <a:lnSpc>
                <a:spcPts val="2799"/>
              </a:lnSpc>
              <a:buNone/>
            </a:pPr>
            <a:r>
              <a:rPr lang="en-US" sz="1750" kern="0" spc="-35" dirty="0">
                <a:solidFill>
                  <a:srgbClr val="CFD0D8"/>
                </a:solidFill>
                <a:latin typeface="Roboto" pitchFamily="34" charset="0"/>
                <a:ea typeface="Roboto" pitchFamily="34" charset="-122"/>
                <a:cs typeface="Roboto" pitchFamily="34" charset="-120"/>
              </a:rPr>
              <a:t>Game process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Офіс">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Офіс">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621</Words>
  <Application>Microsoft Office PowerPoint</Application>
  <PresentationFormat>Довільний</PresentationFormat>
  <Paragraphs>54</Paragraphs>
  <Slides>12</Slides>
  <Notes>12</Notes>
  <HiddenSlides>0</HiddenSlides>
  <MMClips>0</MMClips>
  <ScaleCrop>false</ScaleCrop>
  <HeadingPairs>
    <vt:vector size="6" baseType="variant">
      <vt:variant>
        <vt:lpstr>Використані шрифти</vt:lpstr>
      </vt:variant>
      <vt:variant>
        <vt:i4>2</vt:i4>
      </vt:variant>
      <vt:variant>
        <vt:lpstr>Тема</vt:lpstr>
      </vt:variant>
      <vt:variant>
        <vt:i4>1</vt:i4>
      </vt:variant>
      <vt:variant>
        <vt:lpstr>Заголовки слайдів</vt:lpstr>
      </vt:variant>
      <vt:variant>
        <vt:i4>12</vt:i4>
      </vt:variant>
    </vt:vector>
  </HeadingPairs>
  <TitlesOfParts>
    <vt:vector size="15" baseType="lpstr">
      <vt:lpstr>Arial</vt:lpstr>
      <vt:lpstr>Roboto</vt:lpstr>
      <vt:lpstr>Office Theme</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Eugene .</cp:lastModifiedBy>
  <cp:revision>2</cp:revision>
  <dcterms:created xsi:type="dcterms:W3CDTF">2024-03-01T19:35:37Z</dcterms:created>
  <dcterms:modified xsi:type="dcterms:W3CDTF">2024-03-01T19:37:26Z</dcterms:modified>
</cp:coreProperties>
</file>