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2" r:id="rId6"/>
    <p:sldId id="263" r:id="rId7"/>
    <p:sldId id="264" r:id="rId8"/>
    <p:sldId id="265" r:id="rId9"/>
    <p:sldId id="266" r:id="rId10"/>
    <p:sldId id="267"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g+BU7ws0//TMu6jNGFBrOl65x2v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35cc4c8f30_1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35cc4c8f30_1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g135cc4c8f30_1_2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f43ae326b7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f43ae326b7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f43ae326b7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f43ae326b7_1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f43ae326b7_1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gf43ae326b7_1_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35cc4c8f30_1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35cc4c8f30_1_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135cc4c8f30_1_4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IMAGE CLASSIFICATION 🡪 is a subdomain of computer vision that deals with categorizing and labelling images </a:t>
            </a:r>
            <a:endParaRPr/>
          </a:p>
          <a:p>
            <a:pPr marL="0" lvl="0" indent="0" algn="l" rtl="0">
              <a:spcBef>
                <a:spcPts val="0"/>
              </a:spcBef>
              <a:spcAft>
                <a:spcPts val="0"/>
              </a:spcAft>
              <a:buNone/>
            </a:pPr>
            <a:r>
              <a:rPr lang="en-US"/>
              <a:t>IMAGE SEGMENTATION 🡪 is the process of partitioning an image into multiple segments and assign a specific class to each</a:t>
            </a:r>
            <a:endParaRPr/>
          </a:p>
          <a:p>
            <a:pPr marL="0" lvl="0" indent="0" algn="l" rtl="0">
              <a:spcBef>
                <a:spcPts val="0"/>
              </a:spcBef>
              <a:spcAft>
                <a:spcPts val="0"/>
              </a:spcAft>
              <a:buNone/>
            </a:pPr>
            <a:r>
              <a:rPr lang="en-US"/>
              <a:t>RADIOMICS 🡪 method of feature extraction from radiological images using data-characterization algorithms</a:t>
            </a:r>
            <a:endParaRPr/>
          </a:p>
        </p:txBody>
      </p:sp>
      <p:sp>
        <p:nvSpPr>
          <p:cNvPr id="198" name="Google Shape;198;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5"/>
        <p:cNvGrpSpPr/>
        <p:nvPr/>
      </p:nvGrpSpPr>
      <p:grpSpPr>
        <a:xfrm>
          <a:off x="0" y="0"/>
          <a:ext cx="0" cy="0"/>
          <a:chOff x="0" y="0"/>
          <a:chExt cx="0" cy="0"/>
        </a:xfrm>
      </p:grpSpPr>
      <p:pic>
        <p:nvPicPr>
          <p:cNvPr id="16" name="Google Shape;16;p8" descr="Celestia-R1---OverlayTitleHD.png"/>
          <p:cNvPicPr preferRelativeResize="0"/>
          <p:nvPr/>
        </p:nvPicPr>
        <p:blipFill rotWithShape="1">
          <a:blip r:embed="rId3">
            <a:alphaModFix/>
          </a:blip>
          <a:srcRect/>
          <a:stretch/>
        </p:blipFill>
        <p:spPr>
          <a:xfrm>
            <a:off x="0" y="0"/>
            <a:ext cx="12188825" cy="6856214"/>
          </a:xfrm>
          <a:prstGeom prst="rect">
            <a:avLst/>
          </a:prstGeom>
          <a:noFill/>
          <a:ln>
            <a:noFill/>
          </a:ln>
        </p:spPr>
      </p:pic>
      <p:sp>
        <p:nvSpPr>
          <p:cNvPr id="17" name="Google Shape;17;p8"/>
          <p:cNvSpPr txBox="1">
            <a:spLocks noGrp="1"/>
          </p:cNvSpPr>
          <p:nvPr>
            <p:ph type="ctrTitle"/>
          </p:nvPr>
        </p:nvSpPr>
        <p:spPr>
          <a:xfrm>
            <a:off x="3962399" y="1964267"/>
            <a:ext cx="7197726" cy="2421464"/>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lt1"/>
              </a:buClr>
              <a:buSzPts val="4800"/>
              <a:buFont typeface="Calibri"/>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8"/>
          <p:cNvSpPr txBox="1">
            <a:spLocks noGrp="1"/>
          </p:cNvSpPr>
          <p:nvPr>
            <p:ph type="subTitle" idx="1"/>
          </p:nvPr>
        </p:nvSpPr>
        <p:spPr>
          <a:xfrm>
            <a:off x="3962399" y="4385732"/>
            <a:ext cx="7197726" cy="1405467"/>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SzPts val="1800"/>
              <a:buNone/>
              <a:defRPr sz="1800" cap="none">
                <a:solidFill>
                  <a:schemeClr val="lt1"/>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1000"/>
              </a:spcAft>
              <a:buSzPts val="1200"/>
              <a:buNone/>
              <a:defRPr>
                <a:solidFill>
                  <a:schemeClr val="lt1"/>
                </a:solidFill>
              </a:defRPr>
            </a:lvl9pPr>
          </a:lstStyle>
          <a:p>
            <a:endParaRPr/>
          </a:p>
        </p:txBody>
      </p:sp>
      <p:sp>
        <p:nvSpPr>
          <p:cNvPr id="19" name="Google Shape;19;p8"/>
          <p:cNvSpPr txBox="1">
            <a:spLocks noGrp="1"/>
          </p:cNvSpPr>
          <p:nvPr>
            <p:ph type="dt" idx="10"/>
          </p:nvPr>
        </p:nvSpPr>
        <p:spPr>
          <a:xfrm>
            <a:off x="8932558"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8"/>
          <p:cNvSpPr txBox="1">
            <a:spLocks noGrp="1"/>
          </p:cNvSpPr>
          <p:nvPr>
            <p:ph type="ftr" idx="11"/>
          </p:nvPr>
        </p:nvSpPr>
        <p:spPr>
          <a:xfrm>
            <a:off x="3962399" y="5870575"/>
            <a:ext cx="4893958"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8"/>
          <p:cNvSpPr txBox="1">
            <a:spLocks noGrp="1"/>
          </p:cNvSpPr>
          <p:nvPr>
            <p:ph type="sldNum" idx="12"/>
          </p:nvPr>
        </p:nvSpPr>
        <p:spPr>
          <a:xfrm>
            <a:off x="10608958"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0"/>
        <p:cNvGrpSpPr/>
        <p:nvPr/>
      </p:nvGrpSpPr>
      <p:grpSpPr>
        <a:xfrm>
          <a:off x="0" y="0"/>
          <a:ext cx="0" cy="0"/>
          <a:chOff x="0" y="0"/>
          <a:chExt cx="0" cy="0"/>
        </a:xfrm>
      </p:grpSpPr>
      <p:pic>
        <p:nvPicPr>
          <p:cNvPr id="81" name="Google Shape;81;p17"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82" name="Google Shape;82;p17"/>
          <p:cNvSpPr txBox="1">
            <a:spLocks noGrp="1"/>
          </p:cNvSpPr>
          <p:nvPr>
            <p:ph type="title"/>
          </p:nvPr>
        </p:nvSpPr>
        <p:spPr>
          <a:xfrm>
            <a:off x="685800" y="4732865"/>
            <a:ext cx="1013142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alibri"/>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
          <p:cNvSpPr>
            <a:spLocks noGrp="1"/>
          </p:cNvSpPr>
          <p:nvPr>
            <p:ph type="pic" idx="2"/>
          </p:nvPr>
        </p:nvSpPr>
        <p:spPr>
          <a:xfrm>
            <a:off x="1371600" y="932112"/>
            <a:ext cx="8759827" cy="3164976"/>
          </a:xfrm>
          <a:prstGeom prst="roundRect">
            <a:avLst>
              <a:gd name="adj" fmla="val 4380"/>
            </a:avLst>
          </a:prstGeom>
          <a:noFill/>
          <a:ln w="50800" cap="sq" cmpd="dbl">
            <a:solidFill>
              <a:srgbClr val="FFFFFF"/>
            </a:solidFill>
            <a:prstDash val="solid"/>
            <a:miter lim="800000"/>
            <a:headEnd type="none" w="sm" len="sm"/>
            <a:tailEnd type="none" w="sm" len="sm"/>
          </a:ln>
          <a:effectLst>
            <a:outerShdw blurRad="254000" algn="tl" rotWithShape="0">
              <a:srgbClr val="000000">
                <a:alpha val="42745"/>
              </a:srgbClr>
            </a:outerShdw>
          </a:effectLst>
        </p:spPr>
      </p:sp>
      <p:sp>
        <p:nvSpPr>
          <p:cNvPr id="84" name="Google Shape;84;p17"/>
          <p:cNvSpPr txBox="1">
            <a:spLocks noGrp="1"/>
          </p:cNvSpPr>
          <p:nvPr>
            <p:ph type="body" idx="1"/>
          </p:nvPr>
        </p:nvSpPr>
        <p:spPr>
          <a:xfrm>
            <a:off x="685800" y="5299603"/>
            <a:ext cx="10131427"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1000"/>
              </a:spcAft>
              <a:buSzPts val="900"/>
              <a:buNone/>
              <a:defRPr sz="900"/>
            </a:lvl9pPr>
          </a:lstStyle>
          <a:p>
            <a:endParaRPr/>
          </a:p>
        </p:txBody>
      </p:sp>
      <p:sp>
        <p:nvSpPr>
          <p:cNvPr id="85" name="Google Shape;85;p17"/>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7"/>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7"/>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8"/>
        <p:cNvGrpSpPr/>
        <p:nvPr/>
      </p:nvGrpSpPr>
      <p:grpSpPr>
        <a:xfrm>
          <a:off x="0" y="0"/>
          <a:ext cx="0" cy="0"/>
          <a:chOff x="0" y="0"/>
          <a:chExt cx="0" cy="0"/>
        </a:xfrm>
      </p:grpSpPr>
      <p:pic>
        <p:nvPicPr>
          <p:cNvPr id="89" name="Google Shape;89;p18"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90" name="Google Shape;90;p18"/>
          <p:cNvSpPr txBox="1">
            <a:spLocks noGrp="1"/>
          </p:cNvSpPr>
          <p:nvPr>
            <p:ph type="title"/>
          </p:nvPr>
        </p:nvSpPr>
        <p:spPr>
          <a:xfrm>
            <a:off x="685801" y="609601"/>
            <a:ext cx="10131427" cy="3124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alibri"/>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8"/>
          <p:cNvSpPr txBox="1">
            <a:spLocks noGrp="1"/>
          </p:cNvSpPr>
          <p:nvPr>
            <p:ph type="body" idx="1"/>
          </p:nvPr>
        </p:nvSpPr>
        <p:spPr>
          <a:xfrm>
            <a:off x="685800" y="4343400"/>
            <a:ext cx="10131428" cy="1447800"/>
          </a:xfrm>
          <a:prstGeom prst="rect">
            <a:avLst/>
          </a:prstGeom>
          <a:noFill/>
          <a:ln>
            <a:noFill/>
          </a:ln>
        </p:spPr>
        <p:txBody>
          <a:bodyPr spcFirstLastPara="1" wrap="square" lIns="91425" tIns="45700" rIns="91425" bIns="45700" anchor="ctr" anchorCtr="0">
            <a:normAutofit/>
          </a:bodyPr>
          <a:lstStyle>
            <a:lvl1pPr marL="457200" lvl="0" indent="-228600" algn="l">
              <a:spcBef>
                <a:spcPts val="0"/>
              </a:spcBef>
              <a:spcAft>
                <a:spcPts val="0"/>
              </a:spcAft>
              <a:buSzPts val="2000"/>
              <a:buNone/>
              <a:defRPr sz="20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92" name="Google Shape;92;p18"/>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8"/>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8"/>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5"/>
        <p:cNvGrpSpPr/>
        <p:nvPr/>
      </p:nvGrpSpPr>
      <p:grpSpPr>
        <a:xfrm>
          <a:off x="0" y="0"/>
          <a:ext cx="0" cy="0"/>
          <a:chOff x="0" y="0"/>
          <a:chExt cx="0" cy="0"/>
        </a:xfrm>
      </p:grpSpPr>
      <p:pic>
        <p:nvPicPr>
          <p:cNvPr id="96" name="Google Shape;96;p19"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97" name="Google Shape;97;p19"/>
          <p:cNvSpPr txBox="1"/>
          <p:nvPr/>
        </p:nvSpPr>
        <p:spPr>
          <a:xfrm>
            <a:off x="10237867" y="274320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US" sz="8000" b="0" i="0" u="none" strike="noStrike" cap="none">
                <a:solidFill>
                  <a:schemeClr val="lt1"/>
                </a:solidFill>
                <a:latin typeface="Calibri"/>
                <a:ea typeface="Calibri"/>
                <a:cs typeface="Calibri"/>
                <a:sym typeface="Calibri"/>
              </a:rPr>
              <a:t>”</a:t>
            </a:r>
            <a:endParaRPr/>
          </a:p>
        </p:txBody>
      </p:sp>
      <p:sp>
        <p:nvSpPr>
          <p:cNvPr id="98" name="Google Shape;98;p19"/>
          <p:cNvSpPr txBox="1"/>
          <p:nvPr/>
        </p:nvSpPr>
        <p:spPr>
          <a:xfrm>
            <a:off x="488275" y="823337"/>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US" sz="8000" b="0" i="0" u="none" strike="noStrike" cap="none">
                <a:solidFill>
                  <a:schemeClr val="lt1"/>
                </a:solidFill>
                <a:latin typeface="Calibri"/>
                <a:ea typeface="Calibri"/>
                <a:cs typeface="Calibri"/>
                <a:sym typeface="Calibri"/>
              </a:rPr>
              <a:t>“</a:t>
            </a:r>
            <a:endParaRPr/>
          </a:p>
        </p:txBody>
      </p:sp>
      <p:sp>
        <p:nvSpPr>
          <p:cNvPr id="99" name="Google Shape;99;p19"/>
          <p:cNvSpPr txBox="1">
            <a:spLocks noGrp="1"/>
          </p:cNvSpPr>
          <p:nvPr>
            <p:ph type="title"/>
          </p:nvPr>
        </p:nvSpPr>
        <p:spPr>
          <a:xfrm>
            <a:off x="992267" y="609601"/>
            <a:ext cx="9550399" cy="2743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alibri"/>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9"/>
          <p:cNvSpPr txBox="1">
            <a:spLocks noGrp="1"/>
          </p:cNvSpPr>
          <p:nvPr>
            <p:ph type="body" idx="1"/>
          </p:nvPr>
        </p:nvSpPr>
        <p:spPr>
          <a:xfrm>
            <a:off x="1097875" y="3352800"/>
            <a:ext cx="9339184"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0"/>
              </a:spcBef>
              <a:spcAft>
                <a:spcPts val="0"/>
              </a:spcAft>
              <a:buSzPts val="1800"/>
              <a:buFont typeface="Calibri"/>
              <a:buNone/>
              <a:defRPr/>
            </a:lvl1pPr>
            <a:lvl2pPr marL="914400" lvl="1" indent="-228600" algn="l">
              <a:spcBef>
                <a:spcPts val="1000"/>
              </a:spcBef>
              <a:spcAft>
                <a:spcPts val="0"/>
              </a:spcAft>
              <a:buSzPts val="1600"/>
              <a:buFont typeface="Calibri"/>
              <a:buNone/>
              <a:defRPr/>
            </a:lvl2pPr>
            <a:lvl3pPr marL="1371600" lvl="2" indent="-228600" algn="l">
              <a:spcBef>
                <a:spcPts val="1000"/>
              </a:spcBef>
              <a:spcAft>
                <a:spcPts val="0"/>
              </a:spcAft>
              <a:buSzPts val="1400"/>
              <a:buFont typeface="Calibri"/>
              <a:buNone/>
              <a:defRPr/>
            </a:lvl3pPr>
            <a:lvl4pPr marL="1828800" lvl="3" indent="-228600" algn="l">
              <a:spcBef>
                <a:spcPts val="1000"/>
              </a:spcBef>
              <a:spcAft>
                <a:spcPts val="0"/>
              </a:spcAft>
              <a:buSzPts val="1200"/>
              <a:buFont typeface="Calibri"/>
              <a:buNone/>
              <a:defRPr/>
            </a:lvl4pPr>
            <a:lvl5pPr marL="2286000" lvl="4" indent="-228600" algn="l">
              <a:spcBef>
                <a:spcPts val="1000"/>
              </a:spcBef>
              <a:spcAft>
                <a:spcPts val="0"/>
              </a:spcAft>
              <a:buSzPts val="1200"/>
              <a:buFont typeface="Calibri"/>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01" name="Google Shape;101;p19"/>
          <p:cNvSpPr txBox="1">
            <a:spLocks noGrp="1"/>
          </p:cNvSpPr>
          <p:nvPr>
            <p:ph type="body" idx="2"/>
          </p:nvPr>
        </p:nvSpPr>
        <p:spPr>
          <a:xfrm>
            <a:off x="687465" y="4343400"/>
            <a:ext cx="10152367" cy="1447800"/>
          </a:xfrm>
          <a:prstGeom prst="rect">
            <a:avLst/>
          </a:prstGeom>
          <a:noFill/>
          <a:ln>
            <a:noFill/>
          </a:ln>
        </p:spPr>
        <p:txBody>
          <a:bodyPr spcFirstLastPara="1" wrap="square" lIns="91425" tIns="45700" rIns="91425" bIns="45700" anchor="ctr" anchorCtr="0">
            <a:normAutofit/>
          </a:bodyPr>
          <a:lstStyle>
            <a:lvl1pPr marL="457200" lvl="0" indent="-228600" algn="l">
              <a:spcBef>
                <a:spcPts val="0"/>
              </a:spcBef>
              <a:spcAft>
                <a:spcPts val="0"/>
              </a:spcAft>
              <a:buSzPts val="2000"/>
              <a:buNone/>
              <a:defRPr sz="20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102" name="Google Shape;102;p19"/>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9"/>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9"/>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pic>
        <p:nvPicPr>
          <p:cNvPr id="106" name="Google Shape;106;p20"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07" name="Google Shape;107;p20"/>
          <p:cNvSpPr txBox="1">
            <a:spLocks noGrp="1"/>
          </p:cNvSpPr>
          <p:nvPr>
            <p:ph type="title"/>
          </p:nvPr>
        </p:nvSpPr>
        <p:spPr>
          <a:xfrm>
            <a:off x="685802" y="3308581"/>
            <a:ext cx="10131425"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alibri"/>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0"/>
          <p:cNvSpPr txBox="1">
            <a:spLocks noGrp="1"/>
          </p:cNvSpPr>
          <p:nvPr>
            <p:ph type="body" idx="1"/>
          </p:nvPr>
        </p:nvSpPr>
        <p:spPr>
          <a:xfrm>
            <a:off x="685801" y="4777381"/>
            <a:ext cx="10131426"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2000"/>
              <a:buNone/>
              <a:defRPr sz="20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109" name="Google Shape;109;p20"/>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0"/>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0"/>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2"/>
        <p:cNvGrpSpPr/>
        <p:nvPr/>
      </p:nvGrpSpPr>
      <p:grpSpPr>
        <a:xfrm>
          <a:off x="0" y="0"/>
          <a:ext cx="0" cy="0"/>
          <a:chOff x="0" y="0"/>
          <a:chExt cx="0" cy="0"/>
        </a:xfrm>
      </p:grpSpPr>
      <p:pic>
        <p:nvPicPr>
          <p:cNvPr id="113" name="Google Shape;113;p21"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14" name="Google Shape;114;p21"/>
          <p:cNvSpPr txBox="1"/>
          <p:nvPr/>
        </p:nvSpPr>
        <p:spPr>
          <a:xfrm>
            <a:off x="10237867" y="274320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US" sz="8000" b="0" i="0" u="none" strike="noStrike" cap="none">
                <a:solidFill>
                  <a:schemeClr val="lt1"/>
                </a:solidFill>
                <a:latin typeface="Calibri"/>
                <a:ea typeface="Calibri"/>
                <a:cs typeface="Calibri"/>
                <a:sym typeface="Calibri"/>
              </a:rPr>
              <a:t>”</a:t>
            </a:r>
            <a:endParaRPr/>
          </a:p>
        </p:txBody>
      </p:sp>
      <p:sp>
        <p:nvSpPr>
          <p:cNvPr id="115" name="Google Shape;115;p21"/>
          <p:cNvSpPr txBox="1"/>
          <p:nvPr/>
        </p:nvSpPr>
        <p:spPr>
          <a:xfrm>
            <a:off x="488275" y="823337"/>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US" sz="8000" b="0" i="0" u="none" strike="noStrike" cap="none">
                <a:solidFill>
                  <a:schemeClr val="lt1"/>
                </a:solidFill>
                <a:latin typeface="Calibri"/>
                <a:ea typeface="Calibri"/>
                <a:cs typeface="Calibri"/>
                <a:sym typeface="Calibri"/>
              </a:rPr>
              <a:t>“</a:t>
            </a:r>
            <a:endParaRPr/>
          </a:p>
        </p:txBody>
      </p:sp>
      <p:sp>
        <p:nvSpPr>
          <p:cNvPr id="116" name="Google Shape;116;p21"/>
          <p:cNvSpPr txBox="1">
            <a:spLocks noGrp="1"/>
          </p:cNvSpPr>
          <p:nvPr>
            <p:ph type="title"/>
          </p:nvPr>
        </p:nvSpPr>
        <p:spPr>
          <a:xfrm>
            <a:off x="992267" y="609601"/>
            <a:ext cx="9550399" cy="2743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alibri"/>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1"/>
          <p:cNvSpPr txBox="1">
            <a:spLocks noGrp="1"/>
          </p:cNvSpPr>
          <p:nvPr>
            <p:ph type="body" idx="1"/>
          </p:nvPr>
        </p:nvSpPr>
        <p:spPr>
          <a:xfrm>
            <a:off x="685800" y="3886200"/>
            <a:ext cx="10135436" cy="889000"/>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2400"/>
              <a:buNone/>
              <a:defRPr sz="2400" b="0" cap="none">
                <a:solidFill>
                  <a:schemeClr val="lt1"/>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18" name="Google Shape;118;p21"/>
          <p:cNvSpPr txBox="1">
            <a:spLocks noGrp="1"/>
          </p:cNvSpPr>
          <p:nvPr>
            <p:ph type="body" idx="2"/>
          </p:nvPr>
        </p:nvSpPr>
        <p:spPr>
          <a:xfrm>
            <a:off x="685799" y="4775200"/>
            <a:ext cx="10135436"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800"/>
              <a:buNone/>
              <a:defRPr sz="18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119" name="Google Shape;119;p21"/>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1"/>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1"/>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2"/>
        <p:cNvGrpSpPr/>
        <p:nvPr/>
      </p:nvGrpSpPr>
      <p:grpSpPr>
        <a:xfrm>
          <a:off x="0" y="0"/>
          <a:ext cx="0" cy="0"/>
          <a:chOff x="0" y="0"/>
          <a:chExt cx="0" cy="0"/>
        </a:xfrm>
      </p:grpSpPr>
      <p:pic>
        <p:nvPicPr>
          <p:cNvPr id="123" name="Google Shape;123;p22"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24" name="Google Shape;124;p22"/>
          <p:cNvSpPr txBox="1">
            <a:spLocks noGrp="1"/>
          </p:cNvSpPr>
          <p:nvPr>
            <p:ph type="title"/>
          </p:nvPr>
        </p:nvSpPr>
        <p:spPr>
          <a:xfrm>
            <a:off x="685801" y="609601"/>
            <a:ext cx="10131427" cy="2743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alibri"/>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2"/>
          <p:cNvSpPr txBox="1">
            <a:spLocks noGrp="1"/>
          </p:cNvSpPr>
          <p:nvPr>
            <p:ph type="body" idx="1"/>
          </p:nvPr>
        </p:nvSpPr>
        <p:spPr>
          <a:xfrm>
            <a:off x="685801" y="3505200"/>
            <a:ext cx="10131428"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2800"/>
              <a:buNone/>
              <a:defRPr sz="2800" b="0" cap="none">
                <a:solidFill>
                  <a:schemeClr val="lt1"/>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26" name="Google Shape;126;p22"/>
          <p:cNvSpPr txBox="1">
            <a:spLocks noGrp="1"/>
          </p:cNvSpPr>
          <p:nvPr>
            <p:ph type="body" idx="2"/>
          </p:nvPr>
        </p:nvSpPr>
        <p:spPr>
          <a:xfrm>
            <a:off x="685800" y="4343400"/>
            <a:ext cx="10131428" cy="14478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800"/>
              <a:buNone/>
              <a:defRPr sz="18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127" name="Google Shape;127;p22"/>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2"/>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2"/>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0"/>
        <p:cNvGrpSpPr/>
        <p:nvPr/>
      </p:nvGrpSpPr>
      <p:grpSpPr>
        <a:xfrm>
          <a:off x="0" y="0"/>
          <a:ext cx="0" cy="0"/>
          <a:chOff x="0" y="0"/>
          <a:chExt cx="0" cy="0"/>
        </a:xfrm>
      </p:grpSpPr>
      <p:pic>
        <p:nvPicPr>
          <p:cNvPr id="131" name="Google Shape;131;p23"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32" name="Google Shape;132;p23"/>
          <p:cNvSpPr txBox="1">
            <a:spLocks noGrp="1"/>
          </p:cNvSpPr>
          <p:nvPr>
            <p:ph type="body" idx="1"/>
          </p:nvPr>
        </p:nvSpPr>
        <p:spPr>
          <a:xfrm rot="5400000">
            <a:off x="3926947" y="-1099079"/>
            <a:ext cx="3649133" cy="10131425"/>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33" name="Google Shape;133;p23"/>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3"/>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23"/>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36" name="Google Shape;136;p23"/>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pic>
        <p:nvPicPr>
          <p:cNvPr id="138" name="Google Shape;138;p24"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39" name="Google Shape;139;p24"/>
          <p:cNvSpPr txBox="1">
            <a:spLocks noGrp="1"/>
          </p:cNvSpPr>
          <p:nvPr>
            <p:ph type="title"/>
          </p:nvPr>
        </p:nvSpPr>
        <p:spPr>
          <a:xfrm rot="5400000">
            <a:off x="7147151" y="2121124"/>
            <a:ext cx="5181601" cy="2158552"/>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24"/>
          <p:cNvSpPr txBox="1">
            <a:spLocks noGrp="1"/>
          </p:cNvSpPr>
          <p:nvPr>
            <p:ph type="body" idx="1"/>
          </p:nvPr>
        </p:nvSpPr>
        <p:spPr>
          <a:xfrm rot="5400000">
            <a:off x="2011058" y="-715658"/>
            <a:ext cx="5181600" cy="7832116"/>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41" name="Google Shape;141;p24"/>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24"/>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24"/>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pic>
        <p:nvPicPr>
          <p:cNvPr id="23" name="Google Shape;23;p9"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24" name="Google Shape;24;p9"/>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9"/>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9"/>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9"/>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pic>
        <p:nvPicPr>
          <p:cNvPr id="29" name="Google Shape;29;p10"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30" name="Google Shape;30;p10"/>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0"/>
          <p:cNvSpPr txBox="1">
            <a:spLocks noGrp="1"/>
          </p:cNvSpPr>
          <p:nvPr>
            <p:ph type="body" idx="1"/>
          </p:nvPr>
        </p:nvSpPr>
        <p:spPr>
          <a:xfrm>
            <a:off x="685801" y="2142067"/>
            <a:ext cx="10131425" cy="3649133"/>
          </a:xfrm>
          <a:prstGeom prst="rect">
            <a:avLst/>
          </a:prstGeom>
          <a:noFill/>
          <a:ln>
            <a:noFill/>
          </a:ln>
        </p:spPr>
        <p:txBody>
          <a:bodyPr spcFirstLastPara="1" wrap="square" lIns="91425" tIns="45700" rIns="91425" bIns="45700" anchor="ctr"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32" name="Google Shape;32;p10"/>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0"/>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0"/>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pic>
        <p:nvPicPr>
          <p:cNvPr id="36" name="Google Shape;36;p11"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37" name="Google Shape;37;p11"/>
          <p:cNvSpPr txBox="1">
            <a:spLocks noGrp="1"/>
          </p:cNvSpPr>
          <p:nvPr>
            <p:ph type="title"/>
          </p:nvPr>
        </p:nvSpPr>
        <p:spPr>
          <a:xfrm>
            <a:off x="685800" y="3308581"/>
            <a:ext cx="10131427"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000"/>
              <a:buFont typeface="Calibri"/>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1"/>
          <p:cNvSpPr txBox="1">
            <a:spLocks noGrp="1"/>
          </p:cNvSpPr>
          <p:nvPr>
            <p:ph type="body" idx="1"/>
          </p:nvPr>
        </p:nvSpPr>
        <p:spPr>
          <a:xfrm>
            <a:off x="685799" y="4777381"/>
            <a:ext cx="1013142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2000"/>
              <a:buNone/>
              <a:defRPr sz="2000" cap="none">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39" name="Google Shape;39;p11"/>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1"/>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1"/>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pic>
        <p:nvPicPr>
          <p:cNvPr id="43" name="Google Shape;43;p12"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44" name="Google Shape;44;p12"/>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2"/>
          <p:cNvSpPr txBox="1">
            <a:spLocks noGrp="1"/>
          </p:cNvSpPr>
          <p:nvPr>
            <p:ph type="body" idx="1"/>
          </p:nvPr>
        </p:nvSpPr>
        <p:spPr>
          <a:xfrm>
            <a:off x="685802" y="2142067"/>
            <a:ext cx="4995334" cy="3649134"/>
          </a:xfrm>
          <a:prstGeom prst="rect">
            <a:avLst/>
          </a:prstGeom>
          <a:noFill/>
          <a:ln>
            <a:noFill/>
          </a:ln>
        </p:spPr>
        <p:txBody>
          <a:bodyPr spcFirstLastPara="1" wrap="square" lIns="91425" tIns="45700" rIns="91425" bIns="45700" anchor="ctr"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46" name="Google Shape;46;p12"/>
          <p:cNvSpPr txBox="1">
            <a:spLocks noGrp="1"/>
          </p:cNvSpPr>
          <p:nvPr>
            <p:ph type="body" idx="2"/>
          </p:nvPr>
        </p:nvSpPr>
        <p:spPr>
          <a:xfrm>
            <a:off x="5821895" y="2142067"/>
            <a:ext cx="4995332" cy="3649133"/>
          </a:xfrm>
          <a:prstGeom prst="rect">
            <a:avLst/>
          </a:prstGeom>
          <a:noFill/>
          <a:ln>
            <a:noFill/>
          </a:ln>
        </p:spPr>
        <p:txBody>
          <a:bodyPr spcFirstLastPara="1" wrap="square" lIns="91425" tIns="45700" rIns="91425" bIns="45700" anchor="ctr"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47" name="Google Shape;47;p12"/>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2"/>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body" idx="1"/>
          </p:nvPr>
        </p:nvSpPr>
        <p:spPr>
          <a:xfrm>
            <a:off x="973670" y="2218267"/>
            <a:ext cx="4709054" cy="576262"/>
          </a:xfrm>
          <a:prstGeom prst="rect">
            <a:avLst/>
          </a:prstGeom>
          <a:noFill/>
          <a:ln>
            <a:noFill/>
          </a:ln>
        </p:spPr>
        <p:txBody>
          <a:bodyPr spcFirstLastPara="1" wrap="square" lIns="91425" tIns="45700" rIns="91425" bIns="45700" anchor="b" anchorCtr="0">
            <a:noAutofit/>
          </a:bodyPr>
          <a:lstStyle>
            <a:lvl1pPr marL="457200" lvl="0" indent="-228600" algn="l">
              <a:spcBef>
                <a:spcPts val="0"/>
              </a:spcBef>
              <a:spcAft>
                <a:spcPts val="0"/>
              </a:spcAft>
              <a:buSzPts val="2800"/>
              <a:buNone/>
              <a:defRPr sz="28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1000"/>
              </a:spcAft>
              <a:buSzPts val="1600"/>
              <a:buNone/>
              <a:defRPr sz="1600" b="1"/>
            </a:lvl9pPr>
          </a:lstStyle>
          <a:p>
            <a:endParaRPr/>
          </a:p>
        </p:txBody>
      </p:sp>
      <p:sp>
        <p:nvSpPr>
          <p:cNvPr id="53" name="Google Shape;53;p13"/>
          <p:cNvSpPr txBox="1">
            <a:spLocks noGrp="1"/>
          </p:cNvSpPr>
          <p:nvPr>
            <p:ph type="body" idx="2"/>
          </p:nvPr>
        </p:nvSpPr>
        <p:spPr>
          <a:xfrm>
            <a:off x="685801" y="2870201"/>
            <a:ext cx="4996923" cy="2920998"/>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54" name="Google Shape;54;p13"/>
          <p:cNvSpPr txBox="1">
            <a:spLocks noGrp="1"/>
          </p:cNvSpPr>
          <p:nvPr>
            <p:ph type="body" idx="3"/>
          </p:nvPr>
        </p:nvSpPr>
        <p:spPr>
          <a:xfrm>
            <a:off x="6096003" y="2226734"/>
            <a:ext cx="47228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0"/>
              </a:spcBef>
              <a:spcAft>
                <a:spcPts val="0"/>
              </a:spcAft>
              <a:buSzPts val="2800"/>
              <a:buNone/>
              <a:defRPr sz="28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1000"/>
              </a:spcAft>
              <a:buSzPts val="1600"/>
              <a:buNone/>
              <a:defRPr sz="1600" b="1"/>
            </a:lvl9pPr>
          </a:lstStyle>
          <a:p>
            <a:endParaRPr/>
          </a:p>
        </p:txBody>
      </p:sp>
      <p:sp>
        <p:nvSpPr>
          <p:cNvPr id="55" name="Google Shape;55;p13"/>
          <p:cNvSpPr txBox="1">
            <a:spLocks noGrp="1"/>
          </p:cNvSpPr>
          <p:nvPr>
            <p:ph type="body" idx="4"/>
          </p:nvPr>
        </p:nvSpPr>
        <p:spPr>
          <a:xfrm>
            <a:off x="5823483" y="2870201"/>
            <a:ext cx="4995334" cy="2920998"/>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56" name="Google Shape;56;p13"/>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3"/>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pic>
        <p:nvPicPr>
          <p:cNvPr id="60" name="Google Shape;60;p14"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61" name="Google Shape;61;p14"/>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4"/>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4"/>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pic>
        <p:nvPicPr>
          <p:cNvPr id="65" name="Google Shape;65;p15"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66" name="Google Shape;66;p15"/>
          <p:cNvSpPr txBox="1">
            <a:spLocks noGrp="1"/>
          </p:cNvSpPr>
          <p:nvPr>
            <p:ph type="title"/>
          </p:nvPr>
        </p:nvSpPr>
        <p:spPr>
          <a:xfrm>
            <a:off x="685800" y="2074333"/>
            <a:ext cx="3680885"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alibri"/>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body" idx="1"/>
          </p:nvPr>
        </p:nvSpPr>
        <p:spPr>
          <a:xfrm>
            <a:off x="4648201" y="609601"/>
            <a:ext cx="6169026" cy="5181600"/>
          </a:xfrm>
          <a:prstGeom prst="rect">
            <a:avLst/>
          </a:prstGeom>
          <a:noFill/>
          <a:ln>
            <a:noFill/>
          </a:ln>
        </p:spPr>
        <p:txBody>
          <a:bodyPr spcFirstLastPara="1" wrap="square" lIns="91425" tIns="45700" rIns="91425" bIns="45700" anchor="ctr"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68" name="Google Shape;68;p15"/>
          <p:cNvSpPr txBox="1">
            <a:spLocks noGrp="1"/>
          </p:cNvSpPr>
          <p:nvPr>
            <p:ph type="body" idx="2"/>
          </p:nvPr>
        </p:nvSpPr>
        <p:spPr>
          <a:xfrm>
            <a:off x="685800" y="3445933"/>
            <a:ext cx="3680885" cy="18288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600"/>
              <a:buNone/>
              <a:defRPr sz="16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1000"/>
              </a:spcAft>
              <a:buSzPts val="900"/>
              <a:buNone/>
              <a:defRPr sz="900"/>
            </a:lvl9pPr>
          </a:lstStyle>
          <a:p>
            <a:endParaRPr/>
          </a:p>
        </p:txBody>
      </p:sp>
      <p:sp>
        <p:nvSpPr>
          <p:cNvPr id="69" name="Google Shape;69;p15"/>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pic>
        <p:nvPicPr>
          <p:cNvPr id="73" name="Google Shape;73;p16"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74" name="Google Shape;74;p16"/>
          <p:cNvSpPr txBox="1">
            <a:spLocks noGrp="1"/>
          </p:cNvSpPr>
          <p:nvPr>
            <p:ph type="title"/>
          </p:nvPr>
        </p:nvSpPr>
        <p:spPr>
          <a:xfrm>
            <a:off x="685800" y="1600200"/>
            <a:ext cx="6164653"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alibri"/>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6"/>
          <p:cNvSpPr>
            <a:spLocks noGrp="1"/>
          </p:cNvSpPr>
          <p:nvPr>
            <p:ph type="pic" idx="2"/>
          </p:nvPr>
        </p:nvSpPr>
        <p:spPr>
          <a:xfrm>
            <a:off x="7536253" y="914400"/>
            <a:ext cx="3280974" cy="4572000"/>
          </a:xfrm>
          <a:prstGeom prst="roundRect">
            <a:avLst>
              <a:gd name="adj" fmla="val 4280"/>
            </a:avLst>
          </a:prstGeom>
          <a:noFill/>
          <a:ln w="50800" cap="sq" cmpd="dbl">
            <a:solidFill>
              <a:srgbClr val="FFFFFF"/>
            </a:solidFill>
            <a:prstDash val="solid"/>
            <a:miter lim="800000"/>
            <a:headEnd type="none" w="sm" len="sm"/>
            <a:tailEnd type="none" w="sm" len="sm"/>
          </a:ln>
          <a:effectLst>
            <a:outerShdw blurRad="254000" algn="tl" rotWithShape="0">
              <a:srgbClr val="000000">
                <a:alpha val="42745"/>
              </a:srgbClr>
            </a:outerShdw>
          </a:effectLst>
        </p:spPr>
      </p:sp>
      <p:sp>
        <p:nvSpPr>
          <p:cNvPr id="76" name="Google Shape;76;p16"/>
          <p:cNvSpPr txBox="1">
            <a:spLocks noGrp="1"/>
          </p:cNvSpPr>
          <p:nvPr>
            <p:ph type="body" idx="1"/>
          </p:nvPr>
        </p:nvSpPr>
        <p:spPr>
          <a:xfrm>
            <a:off x="685800" y="2971800"/>
            <a:ext cx="6164653" cy="18288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800"/>
              <a:buNone/>
              <a:defRPr sz="18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1000"/>
              </a:spcAft>
              <a:buSzPts val="900"/>
              <a:buNone/>
              <a:defRPr sz="900"/>
            </a:lvl9pPr>
          </a:lstStyle>
          <a:p>
            <a:endParaRPr/>
          </a:p>
        </p:txBody>
      </p:sp>
      <p:sp>
        <p:nvSpPr>
          <p:cNvPr id="77" name="Google Shape;77;p16"/>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6"/>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6"/>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alibri"/>
              <a:buNone/>
              <a:defRPr sz="36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1" name="Google Shape;11;p7"/>
          <p:cNvSpPr txBox="1">
            <a:spLocks noGrp="1"/>
          </p:cNvSpPr>
          <p:nvPr>
            <p:ph type="body" idx="1"/>
          </p:nvPr>
        </p:nvSpPr>
        <p:spPr>
          <a:xfrm>
            <a:off x="685801" y="2142067"/>
            <a:ext cx="10131425" cy="3649133"/>
          </a:xfrm>
          <a:prstGeom prst="rect">
            <a:avLst/>
          </a:prstGeom>
          <a:noFill/>
          <a:ln>
            <a:noFill/>
          </a:ln>
        </p:spPr>
        <p:txBody>
          <a:bodyPr spcFirstLastPara="1" wrap="square" lIns="91425" tIns="45700" rIns="91425" bIns="45700" anchor="ctr" anchorCtr="0">
            <a:normAutofit/>
          </a:bodyPr>
          <a:lstStyle>
            <a:lvl1pPr marL="457200" marR="0" lvl="0" indent="-342900" algn="l" rtl="0">
              <a:spcBef>
                <a:spcPts val="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1pPr>
            <a:lvl2pPr marL="914400" marR="0" lvl="1" indent="-330200" algn="l" rtl="0">
              <a:spcBef>
                <a:spcPts val="100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2pPr>
            <a:lvl3pPr marL="1371600" marR="0" lvl="2" indent="-317500" algn="l" rtl="0">
              <a:spcBef>
                <a:spcPts val="10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3pPr>
            <a:lvl4pPr marL="1828800" marR="0" lvl="3"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4pPr>
            <a:lvl5pPr marL="2286000" marR="0" lvl="4"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5pPr>
            <a:lvl6pPr marL="2743200" marR="0" lvl="5"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6pPr>
            <a:lvl7pPr marL="3200400" marR="0" lvl="6"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7pPr>
            <a:lvl8pPr marL="3657600" marR="0" lvl="7"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8pPr>
            <a:lvl9pPr marL="4114800" marR="0" lvl="8" indent="-304800" algn="l" rtl="0">
              <a:spcBef>
                <a:spcPts val="1000"/>
              </a:spcBef>
              <a:spcAft>
                <a:spcPts val="100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7"/>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7"/>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lt1"/>
                </a:solidFill>
                <a:latin typeface="Calibri"/>
                <a:ea typeface="Calibri"/>
                <a:cs typeface="Calibri"/>
                <a:sym typeface="Calibri"/>
              </a:defRPr>
            </a:lvl1pPr>
            <a:lvl2pPr marL="0" marR="0" lvl="1" indent="0" algn="r" rtl="0">
              <a:spcBef>
                <a:spcPts val="0"/>
              </a:spcBef>
              <a:buNone/>
              <a:defRPr sz="1000" b="0" i="0" u="none" strike="noStrike" cap="none">
                <a:solidFill>
                  <a:schemeClr val="lt1"/>
                </a:solidFill>
                <a:latin typeface="Calibri"/>
                <a:ea typeface="Calibri"/>
                <a:cs typeface="Calibri"/>
                <a:sym typeface="Calibri"/>
              </a:defRPr>
            </a:lvl2pPr>
            <a:lvl3pPr marL="0" marR="0" lvl="2" indent="0" algn="r" rtl="0">
              <a:spcBef>
                <a:spcPts val="0"/>
              </a:spcBef>
              <a:buNone/>
              <a:defRPr sz="1000" b="0" i="0" u="none" strike="noStrike" cap="none">
                <a:solidFill>
                  <a:schemeClr val="lt1"/>
                </a:solidFill>
                <a:latin typeface="Calibri"/>
                <a:ea typeface="Calibri"/>
                <a:cs typeface="Calibri"/>
                <a:sym typeface="Calibri"/>
              </a:defRPr>
            </a:lvl3pPr>
            <a:lvl4pPr marL="0" marR="0" lvl="3" indent="0" algn="r" rtl="0">
              <a:spcBef>
                <a:spcPts val="0"/>
              </a:spcBef>
              <a:buNone/>
              <a:defRPr sz="1000" b="0" i="0" u="none" strike="noStrike" cap="none">
                <a:solidFill>
                  <a:schemeClr val="lt1"/>
                </a:solidFill>
                <a:latin typeface="Calibri"/>
                <a:ea typeface="Calibri"/>
                <a:cs typeface="Calibri"/>
                <a:sym typeface="Calibri"/>
              </a:defRPr>
            </a:lvl4pPr>
            <a:lvl5pPr marL="0" marR="0" lvl="4" indent="0" algn="r" rtl="0">
              <a:spcBef>
                <a:spcPts val="0"/>
              </a:spcBef>
              <a:buNone/>
              <a:defRPr sz="1000" b="0" i="0" u="none" strike="noStrike" cap="none">
                <a:solidFill>
                  <a:schemeClr val="lt1"/>
                </a:solidFill>
                <a:latin typeface="Calibri"/>
                <a:ea typeface="Calibri"/>
                <a:cs typeface="Calibri"/>
                <a:sym typeface="Calibri"/>
              </a:defRPr>
            </a:lvl5pPr>
            <a:lvl6pPr marL="0" marR="0" lvl="5" indent="0" algn="r" rtl="0">
              <a:spcBef>
                <a:spcPts val="0"/>
              </a:spcBef>
              <a:buNone/>
              <a:defRPr sz="1000" b="0" i="0" u="none" strike="noStrike" cap="none">
                <a:solidFill>
                  <a:schemeClr val="lt1"/>
                </a:solidFill>
                <a:latin typeface="Calibri"/>
                <a:ea typeface="Calibri"/>
                <a:cs typeface="Calibri"/>
                <a:sym typeface="Calibri"/>
              </a:defRPr>
            </a:lvl6pPr>
            <a:lvl7pPr marL="0" marR="0" lvl="6" indent="0" algn="r" rtl="0">
              <a:spcBef>
                <a:spcPts val="0"/>
              </a:spcBef>
              <a:buNone/>
              <a:defRPr sz="1000" b="0" i="0" u="none" strike="noStrike" cap="none">
                <a:solidFill>
                  <a:schemeClr val="lt1"/>
                </a:solidFill>
                <a:latin typeface="Calibri"/>
                <a:ea typeface="Calibri"/>
                <a:cs typeface="Calibri"/>
                <a:sym typeface="Calibri"/>
              </a:defRPr>
            </a:lvl7pPr>
            <a:lvl8pPr marL="0" marR="0" lvl="7" indent="0" algn="r" rtl="0">
              <a:spcBef>
                <a:spcPts val="0"/>
              </a:spcBef>
              <a:buNone/>
              <a:defRPr sz="1000" b="0" i="0" u="none" strike="noStrike" cap="none">
                <a:solidFill>
                  <a:schemeClr val="lt1"/>
                </a:solidFill>
                <a:latin typeface="Calibri"/>
                <a:ea typeface="Calibri"/>
                <a:cs typeface="Calibri"/>
                <a:sym typeface="Calibri"/>
              </a:defRPr>
            </a:lvl8pPr>
            <a:lvl9pPr marL="0" marR="0" lvl="8" indent="0" algn="r" rtl="0">
              <a:spcBef>
                <a:spcPts val="0"/>
              </a:spcBef>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
          <p:cNvSpPr txBox="1">
            <a:spLocks noGrp="1"/>
          </p:cNvSpPr>
          <p:nvPr>
            <p:ph type="ctrTitle"/>
          </p:nvPr>
        </p:nvSpPr>
        <p:spPr>
          <a:xfrm>
            <a:off x="3962399" y="2133597"/>
            <a:ext cx="7197726" cy="1693331"/>
          </a:xfrm>
          <a:prstGeom prst="rect">
            <a:avLst/>
          </a:prstGeom>
          <a:noFill/>
          <a:ln>
            <a:noFill/>
          </a:ln>
        </p:spPr>
        <p:txBody>
          <a:bodyPr spcFirstLastPara="1" wrap="square" lIns="91425" tIns="45700" rIns="91425" bIns="45700" anchor="b" anchorCtr="0">
            <a:normAutofit/>
          </a:bodyPr>
          <a:lstStyle/>
          <a:p>
            <a:pPr marL="0" lvl="0" indent="0" algn="r" rtl="0">
              <a:spcBef>
                <a:spcPts val="0"/>
              </a:spcBef>
              <a:spcAft>
                <a:spcPts val="0"/>
              </a:spcAft>
              <a:buClr>
                <a:schemeClr val="lt1"/>
              </a:buClr>
              <a:buSzPts val="4800"/>
              <a:buFont typeface="Federo"/>
              <a:buNone/>
            </a:pPr>
            <a:r>
              <a:rPr lang="en-US" b="1">
                <a:latin typeface="Federo"/>
                <a:ea typeface="Federo"/>
                <a:cs typeface="Federo"/>
                <a:sym typeface="Federo"/>
              </a:rPr>
              <a:t>ARTIFICIAL INTELLIGENCE IN PET/CT</a:t>
            </a:r>
            <a:endParaRPr/>
          </a:p>
        </p:txBody>
      </p:sp>
      <p:sp>
        <p:nvSpPr>
          <p:cNvPr id="149" name="Google Shape;149;p1"/>
          <p:cNvSpPr txBox="1">
            <a:spLocks noGrp="1"/>
          </p:cNvSpPr>
          <p:nvPr>
            <p:ph type="subTitle" idx="1"/>
          </p:nvPr>
        </p:nvSpPr>
        <p:spPr>
          <a:xfrm>
            <a:off x="3962399" y="5156198"/>
            <a:ext cx="7197726" cy="1405467"/>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SzPts val="1800"/>
              <a:buNone/>
            </a:pPr>
            <a:r>
              <a:rPr lang="en-US" b="1">
                <a:latin typeface="Federo"/>
                <a:ea typeface="Federo"/>
                <a:cs typeface="Federo"/>
                <a:sym typeface="Federo"/>
              </a:rPr>
              <a:t>CHRISTOS MANGLARIS</a:t>
            </a:r>
            <a:endParaRPr b="1">
              <a:latin typeface="Federo"/>
              <a:ea typeface="Federo"/>
              <a:cs typeface="Federo"/>
              <a:sym typeface="Federo"/>
            </a:endParaRPr>
          </a:p>
          <a:p>
            <a:pPr marL="0" lvl="0" indent="0" algn="r" rtl="0">
              <a:spcBef>
                <a:spcPts val="1000"/>
              </a:spcBef>
              <a:spcAft>
                <a:spcPts val="0"/>
              </a:spcAft>
              <a:buSzPts val="1800"/>
              <a:buNone/>
            </a:pPr>
            <a:r>
              <a:rPr lang="en-US" b="1">
                <a:latin typeface="Federo"/>
                <a:ea typeface="Federo"/>
                <a:cs typeface="Federo"/>
                <a:sym typeface="Federo"/>
              </a:rPr>
              <a:t>DIMITRIS KARATASIOS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135cc4c8f30_1_25"/>
          <p:cNvSpPr txBox="1">
            <a:spLocks noGrp="1"/>
          </p:cNvSpPr>
          <p:nvPr>
            <p:ph type="title"/>
          </p:nvPr>
        </p:nvSpPr>
        <p:spPr>
          <a:xfrm>
            <a:off x="685801" y="609600"/>
            <a:ext cx="10131300" cy="1456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pic>
        <p:nvPicPr>
          <p:cNvPr id="235" name="Google Shape;235;g135cc4c8f30_1_25" descr="LDPET &#10;Generator &#10;LDPET: Low-dose PET image volumes &#10;NDPET: Normal-dose PET image volumes &#10;DPET: Denoised PET image volumes &#10;DPET &#10;Discriminato &#10;NDPET &#10;Fig. 1. The overall structure of the proposed PT-WGAN network "/>
          <p:cNvPicPr preferRelativeResize="0"/>
          <p:nvPr/>
        </p:nvPicPr>
        <p:blipFill>
          <a:blip r:embed="rId3">
            <a:alphaModFix/>
          </a:blip>
          <a:stretch>
            <a:fillRect/>
          </a:stretch>
        </p:blipFill>
        <p:spPr>
          <a:xfrm>
            <a:off x="905925" y="2332650"/>
            <a:ext cx="6715125" cy="2952750"/>
          </a:xfrm>
          <a:prstGeom prst="rect">
            <a:avLst/>
          </a:prstGeom>
          <a:noFill/>
          <a:ln w="9525" cap="flat" cmpd="sng">
            <a:solidFill>
              <a:srgbClr val="918F8E"/>
            </a:solidFill>
            <a:prstDash val="dash"/>
            <a:miter lim="8000"/>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f43ae326b7_1_0"/>
          <p:cNvSpPr txBox="1">
            <a:spLocks noGrp="1"/>
          </p:cNvSpPr>
          <p:nvPr>
            <p:ph type="title"/>
          </p:nvPr>
        </p:nvSpPr>
        <p:spPr>
          <a:xfrm>
            <a:off x="181225" y="294850"/>
            <a:ext cx="8355600" cy="888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200">
                <a:latin typeface="Federo"/>
                <a:ea typeface="Federo"/>
                <a:cs typeface="Federo"/>
                <a:sym typeface="Federo"/>
              </a:rPr>
              <a:t>What is PET and why is so important?</a:t>
            </a:r>
            <a:endParaRPr sz="3200">
              <a:latin typeface="Federo"/>
              <a:ea typeface="Federo"/>
              <a:cs typeface="Federo"/>
              <a:sym typeface="Federo"/>
            </a:endParaRPr>
          </a:p>
        </p:txBody>
      </p:sp>
      <p:sp>
        <p:nvSpPr>
          <p:cNvPr id="156" name="Google Shape;156;gf43ae326b7_1_0"/>
          <p:cNvSpPr txBox="1"/>
          <p:nvPr/>
        </p:nvSpPr>
        <p:spPr>
          <a:xfrm>
            <a:off x="181225" y="1064100"/>
            <a:ext cx="8613000" cy="2616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Clr>
                <a:schemeClr val="dk1"/>
              </a:buClr>
              <a:buSzPts val="1100"/>
              <a:buFont typeface="Arial"/>
              <a:buNone/>
            </a:pPr>
            <a:r>
              <a:rPr lang="en-US" sz="1800" b="1">
                <a:solidFill>
                  <a:schemeClr val="lt1"/>
                </a:solidFill>
                <a:latin typeface="Federo"/>
                <a:ea typeface="Federo"/>
                <a:cs typeface="Federo"/>
                <a:sym typeface="Federo"/>
              </a:rPr>
              <a:t>PET (positron emission tomography) is an advanced imaging device used in nuclear medicine that is used in neurology, oncology, and cardiology. PET has several clinical applications as a noninvasive technology, including cancer screening, tumor detection, tumor staging, and therapy response and outcome monitoring. A small amount of a radioactive tracer, such as 18F-fluorodeoxyglucose, is injected into a patient for a PET scan (FDG). The positrons it emits are almost instantly destroyed in the patient's body, resulting in the emission of paired photons. PET scans are safer for patients because they utilize less radioactive tracer, which saves money and reduces danger.</a:t>
            </a:r>
            <a:r>
              <a:rPr lang="en-US" sz="1800">
                <a:solidFill>
                  <a:schemeClr val="lt1"/>
                </a:solidFill>
                <a:latin typeface="Federo"/>
                <a:ea typeface="Federo"/>
                <a:cs typeface="Federo"/>
                <a:sym typeface="Federo"/>
              </a:rPr>
              <a:t> </a:t>
            </a:r>
            <a:endParaRPr sz="1800">
              <a:solidFill>
                <a:schemeClr val="lt1"/>
              </a:solidFill>
              <a:latin typeface="Federo"/>
              <a:ea typeface="Federo"/>
              <a:cs typeface="Federo"/>
              <a:sym typeface="Federo"/>
            </a:endParaRPr>
          </a:p>
          <a:p>
            <a:pPr marL="0" lvl="0" indent="0" algn="l" rtl="0">
              <a:spcBef>
                <a:spcPts val="0"/>
              </a:spcBef>
              <a:spcAft>
                <a:spcPts val="0"/>
              </a:spcAft>
              <a:buNone/>
            </a:pPr>
            <a:endParaRPr>
              <a:latin typeface="Calibri"/>
              <a:ea typeface="Calibri"/>
              <a:cs typeface="Calibri"/>
              <a:sym typeface="Calibri"/>
            </a:endParaRPr>
          </a:p>
        </p:txBody>
      </p:sp>
      <p:sp>
        <p:nvSpPr>
          <p:cNvPr id="157" name="Google Shape;157;gf43ae326b7_1_0"/>
          <p:cNvSpPr txBox="1">
            <a:spLocks noGrp="1"/>
          </p:cNvSpPr>
          <p:nvPr>
            <p:ph type="title"/>
          </p:nvPr>
        </p:nvSpPr>
        <p:spPr>
          <a:xfrm>
            <a:off x="2584850" y="3423150"/>
            <a:ext cx="9519300" cy="10026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US">
                <a:latin typeface="Federo"/>
                <a:ea typeface="Federo"/>
                <a:cs typeface="Federo"/>
                <a:sym typeface="Federo"/>
              </a:rPr>
              <a:t>How is PET/CT different from traditional PET imaging?</a:t>
            </a:r>
            <a:endParaRPr>
              <a:latin typeface="Federo"/>
              <a:ea typeface="Federo"/>
              <a:cs typeface="Federo"/>
              <a:sym typeface="Federo"/>
            </a:endParaRPr>
          </a:p>
        </p:txBody>
      </p:sp>
      <p:sp>
        <p:nvSpPr>
          <p:cNvPr id="158" name="Google Shape;158;gf43ae326b7_1_0"/>
          <p:cNvSpPr txBox="1"/>
          <p:nvPr/>
        </p:nvSpPr>
        <p:spPr>
          <a:xfrm>
            <a:off x="2584850" y="4221025"/>
            <a:ext cx="9099600" cy="2616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US" sz="1800" b="1">
                <a:solidFill>
                  <a:schemeClr val="lt1"/>
                </a:solidFill>
                <a:latin typeface="Federo"/>
                <a:ea typeface="Federo"/>
                <a:cs typeface="Federo"/>
                <a:sym typeface="Federo"/>
              </a:rPr>
              <a:t>Today, most of the Positron Emission Tomography (PET) scanners you find in hospitals, or delivered via mobile imaging, are actually PET/CT cameras. Modern PET/CT scanners combine both PET and Computed Tomography (CT) scans almost simultaneously to provide a greater amount of clinical data to assist in the diagnosis process. A PET/CT scan includes two parts: a PET scan and a CT scan. The CT portion of the scan produces a 3-D image that shows a patient’s anatomy. The PET scan demonstrates function and what’s occurring on a cellular level. The PET scan is unique because it images the radiation emitted from the patient while the CT records anatomical x-rays, showing the same area from another perspective.</a:t>
            </a:r>
            <a:endParaRPr sz="1800">
              <a:solidFill>
                <a:schemeClr val="lt1"/>
              </a:solidFill>
              <a:latin typeface="Federo"/>
              <a:ea typeface="Federo"/>
              <a:cs typeface="Federo"/>
              <a:sym typeface="Federo"/>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f43ae326b7_1_5"/>
          <p:cNvSpPr txBox="1">
            <a:spLocks noGrp="1"/>
          </p:cNvSpPr>
          <p:nvPr>
            <p:ph type="title"/>
          </p:nvPr>
        </p:nvSpPr>
        <p:spPr>
          <a:xfrm>
            <a:off x="561825" y="495125"/>
            <a:ext cx="8967000" cy="1107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latin typeface="Federo"/>
                <a:ea typeface="Federo"/>
                <a:cs typeface="Federo"/>
                <a:sym typeface="Federo"/>
              </a:rPr>
              <a:t>AI Techniques most used in PET/CT field (1/2)</a:t>
            </a:r>
            <a:endParaRPr sz="2800" dirty="0">
              <a:latin typeface="Federo"/>
              <a:ea typeface="Federo"/>
              <a:cs typeface="Federo"/>
              <a:sym typeface="Federo"/>
            </a:endParaRPr>
          </a:p>
        </p:txBody>
      </p:sp>
      <p:sp>
        <p:nvSpPr>
          <p:cNvPr id="165" name="Google Shape;165;gf43ae326b7_1_5"/>
          <p:cNvSpPr txBox="1"/>
          <p:nvPr/>
        </p:nvSpPr>
        <p:spPr>
          <a:xfrm>
            <a:off x="561825" y="1820953"/>
            <a:ext cx="3846273" cy="1107965"/>
          </a:xfrm>
          <a:prstGeom prst="rect">
            <a:avLst/>
          </a:prstGeom>
          <a:noFill/>
          <a:ln>
            <a:noFill/>
          </a:ln>
        </p:spPr>
        <p:txBody>
          <a:bodyPr spcFirstLastPara="1" wrap="square" lIns="91425" tIns="91425" rIns="91425" bIns="91425" anchor="t" anchorCtr="0">
            <a:spAutoFit/>
          </a:bodyPr>
          <a:lstStyle/>
          <a:p>
            <a:pPr marL="285750" lvl="0" indent="-298450" algn="l" rtl="0">
              <a:lnSpc>
                <a:spcPct val="150000"/>
              </a:lnSpc>
              <a:spcBef>
                <a:spcPts val="0"/>
              </a:spcBef>
              <a:spcAft>
                <a:spcPts val="0"/>
              </a:spcAft>
              <a:buClr>
                <a:schemeClr val="lt1"/>
              </a:buClr>
              <a:buSzPts val="2000"/>
              <a:buFont typeface="Federo"/>
              <a:buChar char="•"/>
            </a:pPr>
            <a:r>
              <a:rPr lang="en-US" sz="2000" b="1" dirty="0">
                <a:solidFill>
                  <a:schemeClr val="lt1"/>
                </a:solidFill>
                <a:latin typeface="Federo"/>
                <a:ea typeface="Federo"/>
                <a:cs typeface="Federo"/>
                <a:sym typeface="Federo"/>
              </a:rPr>
              <a:t>Convolutional Neural Networks (CNN) for image segmentation</a:t>
            </a:r>
            <a:endParaRPr sz="2600" dirty="0">
              <a:solidFill>
                <a:schemeClr val="lt1"/>
              </a:solidFill>
              <a:latin typeface="Federo"/>
              <a:ea typeface="Federo"/>
              <a:cs typeface="Federo"/>
              <a:sym typeface="Federo"/>
            </a:endParaRPr>
          </a:p>
        </p:txBody>
      </p:sp>
      <p:pic>
        <p:nvPicPr>
          <p:cNvPr id="4" name="Google Shape;205;p3">
            <a:extLst>
              <a:ext uri="{FF2B5EF4-FFF2-40B4-BE49-F238E27FC236}">
                <a16:creationId xmlns:a16="http://schemas.microsoft.com/office/drawing/2014/main" id="{BCDDFBC7-5D3C-5617-7126-4FF83D7BBC73}"/>
              </a:ext>
            </a:extLst>
          </p:cNvPr>
          <p:cNvPicPr preferRelativeResize="0"/>
          <p:nvPr/>
        </p:nvPicPr>
        <p:blipFill rotWithShape="1">
          <a:blip r:embed="rId3">
            <a:alphaModFix/>
          </a:blip>
          <a:srcRect/>
          <a:stretch/>
        </p:blipFill>
        <p:spPr>
          <a:xfrm>
            <a:off x="5045325" y="1413870"/>
            <a:ext cx="4815052" cy="2720405"/>
          </a:xfrm>
          <a:prstGeom prst="rect">
            <a:avLst/>
          </a:prstGeom>
          <a:noFill/>
          <a:ln>
            <a:noFill/>
          </a:ln>
        </p:spPr>
      </p:pic>
      <p:sp>
        <p:nvSpPr>
          <p:cNvPr id="5" name="Google Shape;172;g135cc4c8f30_1_42">
            <a:extLst>
              <a:ext uri="{FF2B5EF4-FFF2-40B4-BE49-F238E27FC236}">
                <a16:creationId xmlns:a16="http://schemas.microsoft.com/office/drawing/2014/main" id="{EBC2B609-5D46-3949-A9EA-A175E641E0FD}"/>
              </a:ext>
            </a:extLst>
          </p:cNvPr>
          <p:cNvSpPr txBox="1"/>
          <p:nvPr/>
        </p:nvSpPr>
        <p:spPr>
          <a:xfrm>
            <a:off x="561825" y="4707781"/>
            <a:ext cx="4174077" cy="1569630"/>
          </a:xfrm>
          <a:prstGeom prst="rect">
            <a:avLst/>
          </a:prstGeom>
          <a:noFill/>
          <a:ln>
            <a:noFill/>
          </a:ln>
        </p:spPr>
        <p:txBody>
          <a:bodyPr spcFirstLastPara="1" wrap="square" lIns="91425" tIns="91425" rIns="91425" bIns="91425" anchor="t" anchorCtr="0">
            <a:spAutoFit/>
          </a:bodyPr>
          <a:lstStyle/>
          <a:p>
            <a:pPr marL="285750" lvl="0" indent="-298450" algn="l" rtl="0">
              <a:lnSpc>
                <a:spcPct val="150000"/>
              </a:lnSpc>
              <a:spcBef>
                <a:spcPts val="0"/>
              </a:spcBef>
              <a:spcAft>
                <a:spcPts val="0"/>
              </a:spcAft>
              <a:buClr>
                <a:schemeClr val="lt1"/>
              </a:buClr>
              <a:buSzPts val="2000"/>
              <a:buFont typeface="Federo"/>
              <a:buChar char="•"/>
            </a:pPr>
            <a:r>
              <a:rPr lang="en-US" sz="2000" b="1" dirty="0">
                <a:solidFill>
                  <a:schemeClr val="lt1"/>
                </a:solidFill>
                <a:latin typeface="Federo"/>
                <a:ea typeface="Federo"/>
                <a:cs typeface="Federo"/>
                <a:sym typeface="Federo"/>
              </a:rPr>
              <a:t>Generative Adversarial Networks (GANs) for image detection and classification</a:t>
            </a:r>
            <a:endParaRPr sz="1600" dirty="0"/>
          </a:p>
        </p:txBody>
      </p:sp>
      <p:pic>
        <p:nvPicPr>
          <p:cNvPr id="6" name="Google Shape;202;p3">
            <a:extLst>
              <a:ext uri="{FF2B5EF4-FFF2-40B4-BE49-F238E27FC236}">
                <a16:creationId xmlns:a16="http://schemas.microsoft.com/office/drawing/2014/main" id="{843B6852-2B23-B1D3-DF83-B5EDC0A8198E}"/>
              </a:ext>
            </a:extLst>
          </p:cNvPr>
          <p:cNvPicPr preferRelativeResize="0"/>
          <p:nvPr/>
        </p:nvPicPr>
        <p:blipFill rotWithShape="1">
          <a:blip r:embed="rId4">
            <a:alphaModFix/>
          </a:blip>
          <a:srcRect/>
          <a:stretch/>
        </p:blipFill>
        <p:spPr>
          <a:xfrm>
            <a:off x="4984555" y="4138338"/>
            <a:ext cx="5116977" cy="282903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135cc4c8f30_1_42"/>
          <p:cNvSpPr txBox="1">
            <a:spLocks noGrp="1"/>
          </p:cNvSpPr>
          <p:nvPr>
            <p:ph type="title"/>
          </p:nvPr>
        </p:nvSpPr>
        <p:spPr>
          <a:xfrm>
            <a:off x="561825" y="495125"/>
            <a:ext cx="8967000" cy="1107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latin typeface="Federo"/>
                <a:ea typeface="Federo"/>
                <a:cs typeface="Federo"/>
                <a:sym typeface="Federo"/>
              </a:rPr>
              <a:t>AI Techniques most used in PET/CT field (2/2)</a:t>
            </a:r>
            <a:endParaRPr sz="2800" dirty="0">
              <a:latin typeface="Federo"/>
              <a:ea typeface="Federo"/>
              <a:cs typeface="Federo"/>
              <a:sym typeface="Federo"/>
            </a:endParaRPr>
          </a:p>
        </p:txBody>
      </p:sp>
      <p:sp>
        <p:nvSpPr>
          <p:cNvPr id="4" name="Google Shape;179;g135cc4c8f30_1_48">
            <a:extLst>
              <a:ext uri="{FF2B5EF4-FFF2-40B4-BE49-F238E27FC236}">
                <a16:creationId xmlns:a16="http://schemas.microsoft.com/office/drawing/2014/main" id="{BBDE6F03-DE88-3DA9-6565-66B12DBC972A}"/>
              </a:ext>
            </a:extLst>
          </p:cNvPr>
          <p:cNvSpPr txBox="1"/>
          <p:nvPr/>
        </p:nvSpPr>
        <p:spPr>
          <a:xfrm>
            <a:off x="561825" y="1602425"/>
            <a:ext cx="4643398" cy="1107965"/>
          </a:xfrm>
          <a:prstGeom prst="rect">
            <a:avLst/>
          </a:prstGeom>
          <a:noFill/>
          <a:ln>
            <a:noFill/>
          </a:ln>
        </p:spPr>
        <p:txBody>
          <a:bodyPr spcFirstLastPara="1" wrap="square" lIns="91425" tIns="91425" rIns="91425" bIns="91425" anchor="t" anchorCtr="0">
            <a:spAutoFit/>
          </a:bodyPr>
          <a:lstStyle/>
          <a:p>
            <a:pPr marL="285750" lvl="0" indent="-298450" algn="l" rtl="0">
              <a:lnSpc>
                <a:spcPct val="150000"/>
              </a:lnSpc>
              <a:spcBef>
                <a:spcPts val="0"/>
              </a:spcBef>
              <a:spcAft>
                <a:spcPts val="0"/>
              </a:spcAft>
              <a:buClr>
                <a:schemeClr val="lt1"/>
              </a:buClr>
              <a:buSzPts val="2000"/>
              <a:buFont typeface="Federo"/>
              <a:buChar char="•"/>
            </a:pPr>
            <a:r>
              <a:rPr lang="en-US" sz="2000" b="1" dirty="0">
                <a:solidFill>
                  <a:schemeClr val="lt1"/>
                </a:solidFill>
                <a:latin typeface="Federo"/>
                <a:ea typeface="Federo"/>
                <a:cs typeface="Federo"/>
                <a:sym typeface="Federo"/>
              </a:rPr>
              <a:t>k-Nearest Neighbors (KNN) estimators for matching similar image features. </a:t>
            </a:r>
            <a:endParaRPr sz="2600" dirty="0">
              <a:solidFill>
                <a:schemeClr val="lt1"/>
              </a:solidFill>
              <a:latin typeface="Federo"/>
              <a:ea typeface="Federo"/>
              <a:cs typeface="Federo"/>
              <a:sym typeface="Federo"/>
            </a:endParaRPr>
          </a:p>
        </p:txBody>
      </p:sp>
      <p:pic>
        <p:nvPicPr>
          <p:cNvPr id="5" name="Google Shape;220;p5">
            <a:extLst>
              <a:ext uri="{FF2B5EF4-FFF2-40B4-BE49-F238E27FC236}">
                <a16:creationId xmlns:a16="http://schemas.microsoft.com/office/drawing/2014/main" id="{E2629449-514A-9FB1-DC40-626720113E9B}"/>
              </a:ext>
            </a:extLst>
          </p:cNvPr>
          <p:cNvPicPr preferRelativeResize="0"/>
          <p:nvPr/>
        </p:nvPicPr>
        <p:blipFill rotWithShape="1">
          <a:blip r:embed="rId3">
            <a:alphaModFix/>
          </a:blip>
          <a:srcRect/>
          <a:stretch/>
        </p:blipFill>
        <p:spPr>
          <a:xfrm>
            <a:off x="951043" y="3001993"/>
            <a:ext cx="3864961" cy="3050222"/>
          </a:xfrm>
          <a:prstGeom prst="rect">
            <a:avLst/>
          </a:prstGeom>
          <a:noFill/>
          <a:ln>
            <a:noFill/>
          </a:ln>
        </p:spPr>
      </p:pic>
      <p:sp>
        <p:nvSpPr>
          <p:cNvPr id="6" name="Google Shape;179;g135cc4c8f30_1_48">
            <a:extLst>
              <a:ext uri="{FF2B5EF4-FFF2-40B4-BE49-F238E27FC236}">
                <a16:creationId xmlns:a16="http://schemas.microsoft.com/office/drawing/2014/main" id="{F5236E50-7317-0C47-8CCA-E875CCBF0AA0}"/>
              </a:ext>
            </a:extLst>
          </p:cNvPr>
          <p:cNvSpPr txBox="1"/>
          <p:nvPr/>
        </p:nvSpPr>
        <p:spPr>
          <a:xfrm>
            <a:off x="6580187" y="1602425"/>
            <a:ext cx="4323602" cy="1107965"/>
          </a:xfrm>
          <a:prstGeom prst="rect">
            <a:avLst/>
          </a:prstGeom>
          <a:noFill/>
          <a:ln>
            <a:noFill/>
          </a:ln>
        </p:spPr>
        <p:txBody>
          <a:bodyPr spcFirstLastPara="1" wrap="square" lIns="91425" tIns="91425" rIns="91425" bIns="91425" anchor="t" anchorCtr="0">
            <a:spAutoFit/>
          </a:bodyPr>
          <a:lstStyle/>
          <a:p>
            <a:pPr marL="285750" lvl="0" indent="-298450" algn="l" rtl="0">
              <a:lnSpc>
                <a:spcPct val="150000"/>
              </a:lnSpc>
              <a:spcBef>
                <a:spcPts val="0"/>
              </a:spcBef>
              <a:spcAft>
                <a:spcPts val="0"/>
              </a:spcAft>
              <a:buClr>
                <a:schemeClr val="lt1"/>
              </a:buClr>
              <a:buSzPts val="2000"/>
              <a:buFont typeface="Federo"/>
              <a:buChar char="•"/>
            </a:pPr>
            <a:r>
              <a:rPr lang="en-US" sz="2000" b="1" dirty="0">
                <a:solidFill>
                  <a:schemeClr val="lt1"/>
                </a:solidFill>
                <a:latin typeface="Federo"/>
                <a:ea typeface="Federo"/>
                <a:cs typeface="Federo"/>
                <a:sym typeface="Federo"/>
              </a:rPr>
              <a:t>Support Vector Machines (SVM) for multi-modal image registration.</a:t>
            </a:r>
            <a:endParaRPr sz="2600" dirty="0">
              <a:solidFill>
                <a:schemeClr val="lt1"/>
              </a:solidFill>
              <a:latin typeface="Federo"/>
              <a:ea typeface="Federo"/>
              <a:cs typeface="Federo"/>
              <a:sym typeface="Federo"/>
            </a:endParaRPr>
          </a:p>
        </p:txBody>
      </p:sp>
      <p:pic>
        <p:nvPicPr>
          <p:cNvPr id="7" name="Google Shape;219;p5">
            <a:extLst>
              <a:ext uri="{FF2B5EF4-FFF2-40B4-BE49-F238E27FC236}">
                <a16:creationId xmlns:a16="http://schemas.microsoft.com/office/drawing/2014/main" id="{9708D348-210F-110D-6D18-92541D7978AA}"/>
              </a:ext>
            </a:extLst>
          </p:cNvPr>
          <p:cNvPicPr preferRelativeResize="0"/>
          <p:nvPr/>
        </p:nvPicPr>
        <p:blipFill rotWithShape="1">
          <a:blip r:embed="rId4">
            <a:alphaModFix/>
          </a:blip>
          <a:srcRect/>
          <a:stretch/>
        </p:blipFill>
        <p:spPr>
          <a:xfrm>
            <a:off x="6875161" y="3001993"/>
            <a:ext cx="3733653" cy="363078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Federo"/>
              <a:buNone/>
            </a:pPr>
            <a:r>
              <a:rPr lang="en-US" b="1" dirty="0">
                <a:latin typeface="Federo"/>
                <a:ea typeface="Federo"/>
                <a:cs typeface="Federo"/>
                <a:sym typeface="Federo"/>
              </a:rPr>
              <a:t>Review Methodology</a:t>
            </a:r>
            <a:endParaRPr dirty="0"/>
          </a:p>
        </p:txBody>
      </p:sp>
      <p:sp>
        <p:nvSpPr>
          <p:cNvPr id="192" name="Google Shape;192;p2"/>
          <p:cNvSpPr txBox="1"/>
          <p:nvPr/>
        </p:nvSpPr>
        <p:spPr>
          <a:xfrm>
            <a:off x="685801" y="1772482"/>
            <a:ext cx="5960532" cy="1668790"/>
          </a:xfrm>
          <a:prstGeom prst="rect">
            <a:avLst/>
          </a:prstGeom>
          <a:noFill/>
          <a:ln>
            <a:noFill/>
          </a:ln>
        </p:spPr>
        <p:txBody>
          <a:bodyPr spcFirstLastPara="1" wrap="square" lIns="91425" tIns="45700" rIns="91425" bIns="45700" anchor="t" anchorCtr="0">
            <a:spAutoFit/>
          </a:bodyPr>
          <a:lstStyle/>
          <a:p>
            <a:pPr marL="285750" marR="0" lvl="0" indent="-285750" algn="l" rtl="0">
              <a:lnSpc>
                <a:spcPct val="200000"/>
              </a:lnSpc>
              <a:spcBef>
                <a:spcPts val="0"/>
              </a:spcBef>
              <a:spcAft>
                <a:spcPts val="0"/>
              </a:spcAft>
              <a:buClr>
                <a:schemeClr val="lt1"/>
              </a:buClr>
              <a:buSzPts val="1800"/>
              <a:buFont typeface="Federo"/>
              <a:buChar char="•"/>
            </a:pPr>
            <a:r>
              <a:rPr lang="en-US" sz="1800" b="1" i="0" u="none" strike="noStrike" cap="none">
                <a:solidFill>
                  <a:schemeClr val="lt1"/>
                </a:solidFill>
                <a:latin typeface="Federo"/>
                <a:ea typeface="Federo"/>
                <a:cs typeface="Federo"/>
                <a:sym typeface="Federo"/>
              </a:rPr>
              <a:t>Search in IEEEXplore and Nature Databases</a:t>
            </a:r>
            <a:endParaRPr/>
          </a:p>
          <a:p>
            <a:pPr marL="285750" marR="0" lvl="0" indent="-285750" algn="l" rtl="0">
              <a:lnSpc>
                <a:spcPct val="200000"/>
              </a:lnSpc>
              <a:spcBef>
                <a:spcPts val="0"/>
              </a:spcBef>
              <a:spcAft>
                <a:spcPts val="0"/>
              </a:spcAft>
              <a:buClr>
                <a:schemeClr val="lt1"/>
              </a:buClr>
              <a:buSzPts val="1800"/>
              <a:buFont typeface="Federo"/>
              <a:buChar char="•"/>
            </a:pPr>
            <a:r>
              <a:rPr lang="en-US" sz="1800" b="1" i="0" u="none" strike="noStrike" cap="none">
                <a:solidFill>
                  <a:schemeClr val="lt1"/>
                </a:solidFill>
                <a:latin typeface="Federo"/>
                <a:ea typeface="Federo"/>
                <a:cs typeface="Federo"/>
                <a:sym typeface="Federo"/>
              </a:rPr>
              <a:t>Keyword Analysis of 125 Papers between 2017-2022</a:t>
            </a:r>
            <a:endParaRPr/>
          </a:p>
          <a:p>
            <a:pPr marL="285750" marR="0" lvl="0" indent="-285750" algn="l" rtl="0">
              <a:lnSpc>
                <a:spcPct val="200000"/>
              </a:lnSpc>
              <a:spcBef>
                <a:spcPts val="0"/>
              </a:spcBef>
              <a:spcAft>
                <a:spcPts val="0"/>
              </a:spcAft>
              <a:buClr>
                <a:schemeClr val="lt1"/>
              </a:buClr>
              <a:buSzPts val="1800"/>
              <a:buFont typeface="Federo"/>
              <a:buChar char="•"/>
            </a:pPr>
            <a:r>
              <a:rPr lang="en-US" sz="1800" b="1" i="0" u="none" strike="noStrike" cap="none">
                <a:solidFill>
                  <a:schemeClr val="lt1"/>
                </a:solidFill>
                <a:latin typeface="Federo"/>
                <a:ea typeface="Federo"/>
                <a:cs typeface="Federo"/>
                <a:sym typeface="Federo"/>
              </a:rPr>
              <a:t>Review of the 30 most cited papers</a:t>
            </a:r>
            <a:endParaRPr/>
          </a:p>
        </p:txBody>
      </p:sp>
      <p:pic>
        <p:nvPicPr>
          <p:cNvPr id="193" name="Google Shape;193;p2"/>
          <p:cNvPicPr preferRelativeResize="0"/>
          <p:nvPr/>
        </p:nvPicPr>
        <p:blipFill rotWithShape="1">
          <a:blip r:embed="rId3">
            <a:alphaModFix/>
          </a:blip>
          <a:srcRect/>
          <a:stretch/>
        </p:blipFill>
        <p:spPr>
          <a:xfrm>
            <a:off x="6517739" y="1221102"/>
            <a:ext cx="5674261" cy="5393267"/>
          </a:xfrm>
          <a:prstGeom prst="rect">
            <a:avLst/>
          </a:prstGeom>
          <a:noFill/>
          <a:ln>
            <a:noFill/>
          </a:ln>
        </p:spPr>
      </p:pic>
      <p:pic>
        <p:nvPicPr>
          <p:cNvPr id="194" name="Google Shape;194;p2"/>
          <p:cNvPicPr preferRelativeResize="0"/>
          <p:nvPr/>
        </p:nvPicPr>
        <p:blipFill rotWithShape="1">
          <a:blip r:embed="rId4">
            <a:alphaModFix/>
          </a:blip>
          <a:srcRect/>
          <a:stretch/>
        </p:blipFill>
        <p:spPr>
          <a:xfrm>
            <a:off x="1348888" y="3684902"/>
            <a:ext cx="3719958" cy="292946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
          <p:cNvSpPr txBox="1">
            <a:spLocks noGrp="1"/>
          </p:cNvSpPr>
          <p:nvPr>
            <p:ph type="title"/>
          </p:nvPr>
        </p:nvSpPr>
        <p:spPr>
          <a:xfrm>
            <a:off x="685801" y="609600"/>
            <a:ext cx="10131300" cy="14562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Federo"/>
              <a:buNone/>
            </a:pPr>
            <a:r>
              <a:rPr lang="en-US" b="1" dirty="0">
                <a:latin typeface="Federo"/>
                <a:ea typeface="Federo"/>
                <a:cs typeface="Federo"/>
                <a:sym typeface="Federo"/>
              </a:rPr>
              <a:t>Image Classification and Segmentation</a:t>
            </a:r>
            <a:endParaRPr dirty="0"/>
          </a:p>
        </p:txBody>
      </p:sp>
      <p:sp>
        <p:nvSpPr>
          <p:cNvPr id="201" name="Google Shape;201;p3"/>
          <p:cNvSpPr txBox="1"/>
          <p:nvPr/>
        </p:nvSpPr>
        <p:spPr>
          <a:xfrm>
            <a:off x="220134" y="1837267"/>
            <a:ext cx="5672666" cy="419640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lt1"/>
              </a:buClr>
              <a:buSzPts val="1800"/>
              <a:buFont typeface="Federo"/>
              <a:buChar char="•"/>
            </a:pPr>
            <a:r>
              <a:rPr lang="en-US" sz="1800" b="1" i="0" u="none" strike="noStrike" cap="none" dirty="0">
                <a:solidFill>
                  <a:schemeClr val="lt1"/>
                </a:solidFill>
                <a:latin typeface="Federo"/>
                <a:ea typeface="Federo"/>
                <a:cs typeface="Federo"/>
                <a:sym typeface="Federo"/>
              </a:rPr>
              <a:t>COVID-19 Diagnosis from CT Images using weakly supervised deep learning strategies.</a:t>
            </a:r>
            <a:endParaRPr dirty="0"/>
          </a:p>
          <a:p>
            <a:pPr marL="285750" marR="0" lvl="0" indent="-285750" algn="l" rtl="0">
              <a:lnSpc>
                <a:spcPct val="150000"/>
              </a:lnSpc>
              <a:spcBef>
                <a:spcPts val="0"/>
              </a:spcBef>
              <a:spcAft>
                <a:spcPts val="0"/>
              </a:spcAft>
              <a:buClr>
                <a:schemeClr val="lt1"/>
              </a:buClr>
              <a:buSzPts val="1800"/>
              <a:buFont typeface="Federo"/>
              <a:buChar char="•"/>
            </a:pPr>
            <a:r>
              <a:rPr lang="en-US" sz="1800" b="1" i="0" u="none" strike="noStrike" cap="none" dirty="0">
                <a:solidFill>
                  <a:schemeClr val="lt1"/>
                </a:solidFill>
                <a:latin typeface="Federo"/>
                <a:ea typeface="Federo"/>
                <a:cs typeface="Federo"/>
                <a:sym typeface="Federo"/>
              </a:rPr>
              <a:t> Use of Convolutional Neural Networks (CNN) for image segmentation of tumors in PET-CT images.</a:t>
            </a:r>
            <a:endParaRPr dirty="0"/>
          </a:p>
          <a:p>
            <a:pPr marL="285750" marR="0" lvl="0" indent="-285750" algn="l" rtl="0">
              <a:lnSpc>
                <a:spcPct val="150000"/>
              </a:lnSpc>
              <a:spcBef>
                <a:spcPts val="0"/>
              </a:spcBef>
              <a:spcAft>
                <a:spcPts val="0"/>
              </a:spcAft>
              <a:buClr>
                <a:schemeClr val="lt1"/>
              </a:buClr>
              <a:buSzPts val="1800"/>
              <a:buFont typeface="Federo"/>
              <a:buChar char="•"/>
            </a:pPr>
            <a:r>
              <a:rPr lang="en-US" sz="1800" b="1" i="0" u="none" strike="noStrike" cap="none" dirty="0">
                <a:solidFill>
                  <a:schemeClr val="lt1"/>
                </a:solidFill>
                <a:latin typeface="Federo"/>
                <a:ea typeface="Federo"/>
                <a:cs typeface="Federo"/>
                <a:sym typeface="Federo"/>
              </a:rPr>
              <a:t>Use of Generative Adversarial Networks (GNN) to detect and classify lymphoma in PET-CT images.</a:t>
            </a:r>
            <a:endParaRPr dirty="0"/>
          </a:p>
          <a:p>
            <a:pPr marL="285750" marR="0" lvl="0" indent="-285750" algn="l" rtl="0">
              <a:lnSpc>
                <a:spcPct val="150000"/>
              </a:lnSpc>
              <a:spcBef>
                <a:spcPts val="0"/>
              </a:spcBef>
              <a:spcAft>
                <a:spcPts val="0"/>
              </a:spcAft>
              <a:buClr>
                <a:schemeClr val="lt1"/>
              </a:buClr>
              <a:buSzPts val="1800"/>
              <a:buFont typeface="Federo"/>
              <a:buChar char="•"/>
            </a:pPr>
            <a:r>
              <a:rPr lang="en-US" sz="1800" b="1" i="0" u="none" strike="noStrike" cap="none" dirty="0">
                <a:solidFill>
                  <a:schemeClr val="lt1"/>
                </a:solidFill>
                <a:latin typeface="Federo"/>
                <a:ea typeface="Federo"/>
                <a:cs typeface="Federo"/>
                <a:sym typeface="Federo"/>
              </a:rPr>
              <a:t>Deep learning along radiomics for the detection of squamous cell carcinoma of the neck and head in PET-CT images.</a:t>
            </a:r>
            <a:endParaRPr dirty="0"/>
          </a:p>
          <a:p>
            <a:pPr marL="285750" marR="0" lvl="0" indent="-171450" algn="l" rtl="0">
              <a:lnSpc>
                <a:spcPct val="150000"/>
              </a:lnSpc>
              <a:spcBef>
                <a:spcPts val="0"/>
              </a:spcBef>
              <a:spcAft>
                <a:spcPts val="0"/>
              </a:spcAft>
              <a:buClr>
                <a:schemeClr val="lt1"/>
              </a:buClr>
              <a:buSzPts val="1800"/>
              <a:buFont typeface="Calibri"/>
              <a:buNone/>
            </a:pPr>
            <a:endParaRPr sz="1800" b="1" i="0" u="none" strike="noStrike" cap="none" dirty="0">
              <a:solidFill>
                <a:schemeClr val="lt1"/>
              </a:solidFill>
              <a:latin typeface="Federo"/>
              <a:ea typeface="Federo"/>
              <a:cs typeface="Federo"/>
              <a:sym typeface="Federo"/>
            </a:endParaRPr>
          </a:p>
        </p:txBody>
      </p:sp>
      <p:sp>
        <p:nvSpPr>
          <p:cNvPr id="203" name="Google Shape;203;p3"/>
          <p:cNvSpPr/>
          <p:nvPr/>
        </p:nvSpPr>
        <p:spPr>
          <a:xfrm>
            <a:off x="2257129" y="5334000"/>
            <a:ext cx="5946656" cy="1524000"/>
          </a:xfrm>
          <a:prstGeom prst="rect">
            <a:avLst/>
          </a:prstGeom>
          <a:noFill/>
          <a:ln>
            <a:noFill/>
          </a:ln>
        </p:spPr>
      </p:sp>
      <p:pic>
        <p:nvPicPr>
          <p:cNvPr id="204" name="Google Shape;204;p3" descr="Perform &#10;ACC=O.95 &#10;Chen et al. &#10;Fang et &#10;ALIC=O.826 &#10;Wang et al. &#10;ALIC=O.78 &#10;Xu et al. &#10;Jin &#10;Song et al. &#10;Jin &#10;Zheng et al. &#10;Shi et al. &#10;Acc-0.88 &#10;Wang et &#10;Shi et al. &#10;Number of &#10;patients &#10;CO V lD_19, &#10;82 others &#10;29 other &#10;pneumoma &#10;44 COVID_19 &#10;SS viral &#10;pneumonia &#10;CO V lD_19, &#10;224 viral &#10;pneumoma, &#10;175 healthy &#10;CO V ID_19, &#10;413 others &#10;COVID_19, &#10;I bacterial &#10;pneumonia &#10;COVID_19, &#10;260 others &#10;COIVD_19, &#10;229 others &#10;COVID-19, &#10;1.551 CAP, &#10;1,303 Others &#10;1,658 &#10;COVID-19, &#10;1,027 CAP &#10;4.106 lung &#10;Cancer, &#10;924 &#10;COVID_19, &#10;342 other &#10;pneumoma &#10;45 severe &#10;Task &#10;COVID_19 &#10;diagnosis &#10;CO V ID_19 &#10;diagnosis &#10;COVID_19 &#10;diagnosis &#10;COVID_19 &#10;diagnosis &#10;COVID-19 &#10;diagnosis &#10;COVID_19 &#10;diagnosis &#10;COVID_19 &#10;diagnosis &#10;COVID-19 &#10;COVID_19 &#10;diagnosis &#10;COVID-19 &#10;diagnosis &#10;COVID-19 &#10;diagnosis, &#10;prognosi s &#10;diagnosis of &#10;COVID-19 &#10;Methods &#10;Radiomic &#10;consen sus &#10;clustering &#10;Manual, &#10;ResNet34, &#10;Validation &#10;patient—level &#10;Patient level &#10;Random &#10;ROI level &#10;Decision tree &#10;3D CNN, &#10;3DResNct &#10;UNet• &#10;ResNet50 &#10;OpenCV , &#10;DRE-Nct &#10;2D CNN &#10;LINet, &#10;3DResNet &#10;LINet , &#10;ResNct50 &#10;VBNet, &#10;Hand-era tie d &#10;feature. &#10;forest &#10;DenseNet &#10;V-Net, &#10;LASSO, &#10;Logistic &#10;Random &#10;Patient-level &#10;Patient-level &#10;Patient-level &#10;Patient-level &#10;Random &#10;Patient level &#10;Random &#10;Patient level &#10;Random &#10;Patient level &#10;Extcmal &#10;patient level &#10;Random &#10;Patient-level &#10;ACC=O.86 &#10;SEN-0.97 &#10;SPE=o.92 &#10;AUC=O.9S &#10;AUC-O_98 &#10;AUC=O.98 &#10;AUC=O.96 &#10;ALIC =0.87 &#10;AUC &#10;AUC=O.89 "/>
          <p:cNvPicPr preferRelativeResize="0"/>
          <p:nvPr/>
        </p:nvPicPr>
        <p:blipFill rotWithShape="1">
          <a:blip r:embed="rId3">
            <a:alphaModFix/>
          </a:blip>
          <a:srcRect/>
          <a:stretch/>
        </p:blipFill>
        <p:spPr>
          <a:xfrm>
            <a:off x="8652295" y="1526875"/>
            <a:ext cx="3539706" cy="5331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4"/>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Federo"/>
              <a:buNone/>
            </a:pPr>
            <a:r>
              <a:rPr lang="en-US" b="1">
                <a:latin typeface="Federo"/>
                <a:ea typeface="Federo"/>
                <a:cs typeface="Federo"/>
                <a:sym typeface="Federo"/>
              </a:rPr>
              <a:t>IMAGE RECONSTRUCTION</a:t>
            </a:r>
            <a:endParaRPr/>
          </a:p>
        </p:txBody>
      </p:sp>
      <p:sp>
        <p:nvSpPr>
          <p:cNvPr id="211" name="Google Shape;211;p4"/>
          <p:cNvSpPr txBox="1"/>
          <p:nvPr/>
        </p:nvSpPr>
        <p:spPr>
          <a:xfrm>
            <a:off x="685801" y="1772482"/>
            <a:ext cx="5960532" cy="1114792"/>
          </a:xfrm>
          <a:prstGeom prst="rect">
            <a:avLst/>
          </a:prstGeom>
          <a:noFill/>
          <a:ln>
            <a:noFill/>
          </a:ln>
        </p:spPr>
        <p:txBody>
          <a:bodyPr spcFirstLastPara="1" wrap="square" lIns="91425" tIns="45700" rIns="91425" bIns="45700" anchor="t" anchorCtr="0">
            <a:spAutoFit/>
          </a:bodyPr>
          <a:lstStyle/>
          <a:p>
            <a:pPr marL="285750" marR="0" lvl="0" indent="-285750" algn="l" rtl="0">
              <a:lnSpc>
                <a:spcPct val="200000"/>
              </a:lnSpc>
              <a:spcBef>
                <a:spcPts val="0"/>
              </a:spcBef>
              <a:spcAft>
                <a:spcPts val="0"/>
              </a:spcAft>
              <a:buClr>
                <a:schemeClr val="lt1"/>
              </a:buClr>
              <a:buSzPts val="1800"/>
              <a:buFont typeface="Federo"/>
              <a:buChar char="•"/>
            </a:pPr>
            <a:r>
              <a:rPr lang="en-US" sz="1800" b="1" i="0" u="none" strike="noStrike" cap="none">
                <a:solidFill>
                  <a:schemeClr val="lt1"/>
                </a:solidFill>
                <a:latin typeface="Federo"/>
                <a:ea typeface="Federo"/>
                <a:cs typeface="Federo"/>
                <a:sym typeface="Federo"/>
              </a:rPr>
              <a:t>Machine Learning techniques for the reconstruction of CT images instead of using filtered backprojection.</a:t>
            </a:r>
            <a:endParaRPr/>
          </a:p>
        </p:txBody>
      </p:sp>
      <p:pic>
        <p:nvPicPr>
          <p:cNvPr id="212" name="Google Shape;212;p4" descr="DNR MR &#10;(a) MR-to-CT Synthesis cycle &#10;MR &#10;GA &#10;L Ml + Lshape &#10;(b) MR to CT forward and backward synthesis "/>
          <p:cNvPicPr preferRelativeResize="0"/>
          <p:nvPr/>
        </p:nvPicPr>
        <p:blipFill>
          <a:blip r:embed="rId3">
            <a:alphaModFix/>
          </a:blip>
          <a:stretch>
            <a:fillRect/>
          </a:stretch>
        </p:blipFill>
        <p:spPr>
          <a:xfrm>
            <a:off x="7657183" y="1893967"/>
            <a:ext cx="3817581" cy="4487333"/>
          </a:xfrm>
          <a:prstGeom prst="rect">
            <a:avLst/>
          </a:prstGeom>
          <a:noFill/>
          <a:ln w="9525" cap="flat" cmpd="sng">
            <a:solidFill>
              <a:srgbClr val="918F8E"/>
            </a:solidFill>
            <a:prstDash val="dash"/>
            <a:miter lim="8000"/>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5"/>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Federo"/>
              <a:buNone/>
            </a:pPr>
            <a:r>
              <a:rPr lang="en-US" b="1">
                <a:latin typeface="Federo"/>
                <a:ea typeface="Federo"/>
                <a:cs typeface="Federo"/>
                <a:sym typeface="Federo"/>
              </a:rPr>
              <a:t>FUSION OF IMAGE MODALITIES</a:t>
            </a:r>
            <a:endParaRPr/>
          </a:p>
        </p:txBody>
      </p:sp>
      <p:sp>
        <p:nvSpPr>
          <p:cNvPr id="218" name="Google Shape;218;p5"/>
          <p:cNvSpPr txBox="1"/>
          <p:nvPr/>
        </p:nvSpPr>
        <p:spPr>
          <a:xfrm>
            <a:off x="685801" y="1772482"/>
            <a:ext cx="5960532" cy="378090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lt1"/>
              </a:buClr>
              <a:buSzPts val="1800"/>
              <a:buFont typeface="Federo"/>
              <a:buChar char="•"/>
            </a:pPr>
            <a:r>
              <a:rPr lang="en-US" sz="1800" b="1" i="0" u="none" strike="noStrike" cap="none">
                <a:solidFill>
                  <a:schemeClr val="lt1"/>
                </a:solidFill>
                <a:latin typeface="Federo"/>
                <a:ea typeface="Federo"/>
                <a:cs typeface="Federo"/>
                <a:sym typeface="Federo"/>
              </a:rPr>
              <a:t>Fusion of PET-CT modalities using CNNs to create a fusion map containing the most useful modalities from each image to detect lung tumors.</a:t>
            </a:r>
            <a:endParaRPr/>
          </a:p>
          <a:p>
            <a:pPr marL="285750" marR="0" lvl="0" indent="-285750" algn="l" rtl="0">
              <a:lnSpc>
                <a:spcPct val="150000"/>
              </a:lnSpc>
              <a:spcBef>
                <a:spcPts val="0"/>
              </a:spcBef>
              <a:spcAft>
                <a:spcPts val="0"/>
              </a:spcAft>
              <a:buClr>
                <a:schemeClr val="lt1"/>
              </a:buClr>
              <a:buSzPts val="1800"/>
              <a:buFont typeface="Federo"/>
              <a:buChar char="•"/>
            </a:pPr>
            <a:r>
              <a:rPr lang="en-US" sz="1800" b="1" i="0" u="none" strike="noStrike" cap="none">
                <a:solidFill>
                  <a:schemeClr val="lt1"/>
                </a:solidFill>
                <a:latin typeface="Federo"/>
                <a:ea typeface="Federo"/>
                <a:cs typeface="Federo"/>
                <a:sym typeface="Federo"/>
              </a:rPr>
              <a:t>Use of KNN estimators to match similar features and create a pseudo-CT image from MRI data</a:t>
            </a:r>
            <a:endParaRPr/>
          </a:p>
          <a:p>
            <a:pPr marL="285750" marR="0" lvl="0" indent="-285750" algn="l" rtl="0">
              <a:lnSpc>
                <a:spcPct val="150000"/>
              </a:lnSpc>
              <a:spcBef>
                <a:spcPts val="0"/>
              </a:spcBef>
              <a:spcAft>
                <a:spcPts val="0"/>
              </a:spcAft>
              <a:buClr>
                <a:schemeClr val="lt1"/>
              </a:buClr>
              <a:buSzPts val="1800"/>
              <a:buFont typeface="Federo"/>
              <a:buChar char="•"/>
            </a:pPr>
            <a:r>
              <a:rPr lang="en-US" sz="1800" b="1" i="0" u="none" strike="noStrike" cap="none">
                <a:solidFill>
                  <a:schemeClr val="lt1"/>
                </a:solidFill>
                <a:latin typeface="Federo"/>
                <a:ea typeface="Federo"/>
                <a:cs typeface="Federo"/>
                <a:sym typeface="Federo"/>
              </a:rPr>
              <a:t>Use of GANs to fuse images between low and high resolution modalities (CT-PET, MRI-PET)</a:t>
            </a:r>
            <a:endParaRPr/>
          </a:p>
          <a:p>
            <a:pPr marL="285750" marR="0" lvl="0" indent="-285750" algn="l" rtl="0">
              <a:lnSpc>
                <a:spcPct val="150000"/>
              </a:lnSpc>
              <a:spcBef>
                <a:spcPts val="0"/>
              </a:spcBef>
              <a:spcAft>
                <a:spcPts val="0"/>
              </a:spcAft>
              <a:buClr>
                <a:schemeClr val="lt1"/>
              </a:buClr>
              <a:buSzPts val="1800"/>
              <a:buFont typeface="Federo"/>
              <a:buChar char="•"/>
            </a:pPr>
            <a:r>
              <a:rPr lang="en-US" sz="1800" b="1" i="0" u="none" strike="noStrike" cap="none">
                <a:solidFill>
                  <a:schemeClr val="lt1"/>
                </a:solidFill>
                <a:latin typeface="Federo"/>
                <a:ea typeface="Federo"/>
                <a:cs typeface="Federo"/>
                <a:sym typeface="Federo"/>
              </a:rPr>
              <a:t>Multi-modal image registration from CT-PET images using Support Vector Machines (SVM).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6"/>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Federo"/>
              <a:buNone/>
            </a:pPr>
            <a:r>
              <a:rPr lang="en-US" b="1">
                <a:latin typeface="Federo"/>
                <a:ea typeface="Federo"/>
                <a:cs typeface="Federo"/>
                <a:sym typeface="Federo"/>
              </a:rPr>
              <a:t>ATTENUATION CORRECTION</a:t>
            </a:r>
            <a:endParaRPr/>
          </a:p>
        </p:txBody>
      </p:sp>
      <p:sp>
        <p:nvSpPr>
          <p:cNvPr id="226" name="Google Shape;226;p6"/>
          <p:cNvSpPr txBox="1"/>
          <p:nvPr/>
        </p:nvSpPr>
        <p:spPr>
          <a:xfrm>
            <a:off x="685801" y="2469386"/>
            <a:ext cx="5960532" cy="872418"/>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lt1"/>
              </a:buClr>
              <a:buSzPts val="1800"/>
              <a:buFont typeface="Federo"/>
              <a:buChar char="•"/>
            </a:pPr>
            <a:r>
              <a:rPr lang="en-US" sz="1800" b="1" i="0" u="none" strike="noStrike" cap="none">
                <a:solidFill>
                  <a:schemeClr val="lt1"/>
                </a:solidFill>
                <a:latin typeface="Federo"/>
                <a:ea typeface="Federo"/>
                <a:cs typeface="Federo"/>
                <a:sym typeface="Federo"/>
              </a:rPr>
              <a:t>Correction of the attenuation present in PET-CT images using deep learning.</a:t>
            </a:r>
            <a:endParaRPr/>
          </a:p>
        </p:txBody>
      </p:sp>
      <p:pic>
        <p:nvPicPr>
          <p:cNvPr id="227" name="Google Shape;227;p6" descr="PROS AND CONS OF DL-BASED APPROACHES FOR PET AC &#10;Approach &#10;Diagnostic MRI &#10;to Pseudo-CT &#10;Non-diagnostic &#10;MRI &#10;to Pseudo-CT &#10;NAC PET &#10;to Pseudo CT &#10;NAC PET &#10;to Corrected &#10;PET &#10;Improved &#10;Simultaneous &#10;Reconstruction &#10;Pros &#10;- No additional MR pulse sequences for AC &#10;- Better physical relevance &#10;- Better bone delineation and water/fat separation &#10;- No anatomical images and misalignment error &#10;- Stand-alone PET applicability &#10;- Easy implementation &#10;- No anatomical images and misalignment error &#10;- Stand-alone PET applicability &#10;- Easy implementation and shorter processing time &#10;- No anatomical images and misalignment error &#10;- Stand-alone PET applicability &#10;- Better physical relevance &#10;Cons &#10;- Subject to MRI artifacts and PET/MRI &#10;misalignment error &#10;- Worse physical relevance &#10;- Subject to MRI artifacts and PET/MRI &#10;misalignment error &#10;- Additional MR pulse sequences for AC &#10;- PET/MRI only &#10;- Limited bone and air cavity delineation &#10;- Large error in lung &#10;- Limited bone and air cavity delineation &#10;- Non-availability of &quot;-maps &#10;- Direct influence of DL error on PET &#10;quantification &#10;- Additional image reconstruction &#10;- Necessity of time-of-flight information &#10;- Low resolution of &quot;-maps "/>
          <p:cNvPicPr preferRelativeResize="0"/>
          <p:nvPr/>
        </p:nvPicPr>
        <p:blipFill rotWithShape="1">
          <a:blip r:embed="rId3">
            <a:alphaModFix/>
          </a:blip>
          <a:srcRect/>
          <a:stretch/>
        </p:blipFill>
        <p:spPr>
          <a:xfrm>
            <a:off x="6369770" y="1760808"/>
            <a:ext cx="5822229" cy="3738968"/>
          </a:xfrm>
          <a:prstGeom prst="rect">
            <a:avLst/>
          </a:prstGeom>
          <a:noFill/>
          <a:ln>
            <a:noFill/>
          </a:ln>
        </p:spPr>
      </p:pic>
      <p:pic>
        <p:nvPicPr>
          <p:cNvPr id="228" name="Google Shape;228;p6" descr="TABLE 111 &#10;PROS AND CONS OF DEEP NEURAL NETWORK MODELS USED FOR PET AC &#10;Learning model &#10;Discriminative (e.g., CAE, &#10;CED, and U-net) &#10;Generative (e.g., GAN) &#10;Pros &#10;- Simple and stable &#10;- Easy to train &#10;- More realistic output image &#10;- Possible semi-supervised learning &#10;CAE: convolutional auto-encoder, CED: convolutional encoder—decoder, &#10;GAN &#10;Cons &#10;Blurry output image &#10;- Weaker generalization power &#10;- Complex and unstable &#10;- Hallucination artifact &#10;: generative adversarial networks "/>
          <p:cNvPicPr preferRelativeResize="0"/>
          <p:nvPr/>
        </p:nvPicPr>
        <p:blipFill rotWithShape="1">
          <a:blip r:embed="rId4">
            <a:alphaModFix/>
          </a:blip>
          <a:srcRect/>
          <a:stretch/>
        </p:blipFill>
        <p:spPr>
          <a:xfrm>
            <a:off x="270463" y="4369539"/>
            <a:ext cx="8425239" cy="2320232"/>
          </a:xfrm>
          <a:prstGeom prst="rect">
            <a:avLst/>
          </a:prstGeom>
          <a:noFill/>
          <a:ln>
            <a:noFill/>
          </a:ln>
        </p:spPr>
      </p:pic>
    </p:spTree>
  </p:cSld>
  <p:clrMapOvr>
    <a:masterClrMapping/>
  </p:clrMapOvr>
</p:sld>
</file>

<file path=ppt/theme/theme1.xml><?xml version="1.0" encoding="utf-8"?>
<a:theme xmlns:a="http://schemas.openxmlformats.org/drawingml/2006/main"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603</Words>
  <Application>Microsoft Office PowerPoint</Application>
  <PresentationFormat>Widescreen</PresentationFormat>
  <Paragraphs>39</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Federo</vt:lpstr>
      <vt:lpstr>Celestial</vt:lpstr>
      <vt:lpstr>ARTIFICIAL INTELLIGENCE IN PET/CT</vt:lpstr>
      <vt:lpstr>What is PET and why is so important?</vt:lpstr>
      <vt:lpstr>AI Techniques most used in PET/CT field (1/2)</vt:lpstr>
      <vt:lpstr>AI Techniques most used in PET/CT field (2/2)</vt:lpstr>
      <vt:lpstr>Review Methodology</vt:lpstr>
      <vt:lpstr>Image Classification and Segmentation</vt:lpstr>
      <vt:lpstr>IMAGE RECONSTRUCTION</vt:lpstr>
      <vt:lpstr>FUSION OF IMAGE MODALITIES</vt:lpstr>
      <vt:lpstr>ATTENUATION CORRECTION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IN PET/CT</dc:title>
  <dc:creator>Dimitris Karatasios</dc:creator>
  <cp:lastModifiedBy>Dimitris Karatasios</cp:lastModifiedBy>
  <cp:revision>7</cp:revision>
  <dcterms:created xsi:type="dcterms:W3CDTF">2022-06-11T07:18:33Z</dcterms:created>
  <dcterms:modified xsi:type="dcterms:W3CDTF">2022-06-21T10:24:39Z</dcterms:modified>
</cp:coreProperties>
</file>