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6858000" cy="9144000"/>
  <p:embeddedFontLst>
    <p:embeddedFont>
      <p:font typeface="Mokoto" panose="020B0604020202020204" charset="0"/>
      <p:regular r:id="rId12"/>
    </p:embeddedFont>
    <p:embeddedFont>
      <p:font typeface="Montserrat Heavy" panose="020B0604020202020204" charset="0"/>
      <p:regular r:id="rId13"/>
    </p:embeddedFont>
    <p:embeddedFont>
      <p:font typeface="Montserrat Semi-Bold" panose="020B0604020202020204" charset="0"/>
      <p:regular r:id="rId14"/>
    </p:embeddedFont>
    <p:embeddedFont>
      <p:font typeface="Raleway Italics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96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56814" y="-403607"/>
            <a:ext cx="6531186" cy="11641778"/>
            <a:chOff x="0" y="0"/>
            <a:chExt cx="1720148" cy="30661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0148" cy="3066147"/>
            </a:xfrm>
            <a:custGeom>
              <a:avLst/>
              <a:gdLst/>
              <a:ahLst/>
              <a:cxnLst/>
              <a:rect l="l" t="t" r="r" b="b"/>
              <a:pathLst>
                <a:path w="1720148" h="3066147">
                  <a:moveTo>
                    <a:pt x="0" y="0"/>
                  </a:moveTo>
                  <a:lnTo>
                    <a:pt x="1720148" y="0"/>
                  </a:lnTo>
                  <a:lnTo>
                    <a:pt x="1720148" y="3066147"/>
                  </a:lnTo>
                  <a:lnTo>
                    <a:pt x="0" y="3066147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20148" cy="3104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8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828919" flipH="1" flipV="1">
            <a:off x="1076036" y="-4819412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19149891" y="6989710"/>
                </a:moveTo>
                <a:lnTo>
                  <a:pt x="0" y="6989710"/>
                </a:lnTo>
                <a:lnTo>
                  <a:pt x="0" y="0"/>
                </a:lnTo>
                <a:lnTo>
                  <a:pt x="19149891" y="0"/>
                </a:lnTo>
                <a:lnTo>
                  <a:pt x="19149891" y="698971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2076543" y="3287604"/>
            <a:ext cx="15182757" cy="19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80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 Novel Hybrid Deep Learning Architecture for 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896600" y="9008476"/>
            <a:ext cx="6825291" cy="483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7"/>
              </a:lnSpc>
            </a:pPr>
            <a:r>
              <a:rPr lang="en-US" sz="3682" dirty="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By Manvith Reddy Kundavaram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76543" y="5362575"/>
            <a:ext cx="14217126" cy="19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8000">
                <a:solidFill>
                  <a:srgbClr val="36E9FD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Dynamic Hand Gesture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43BD99-E825-7EBC-1375-EA4AFA14B9F3}"/>
              </a:ext>
            </a:extLst>
          </p:cNvPr>
          <p:cNvSpPr txBox="1"/>
          <p:nvPr/>
        </p:nvSpPr>
        <p:spPr>
          <a:xfrm>
            <a:off x="2076543" y="7382256"/>
            <a:ext cx="12404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dirty="0">
                <a:solidFill>
                  <a:srgbClr val="FFFFFF"/>
                </a:solidFill>
                <a:effectLst/>
                <a:latin typeface="Raleway Italics" panose="020B0604020202020204" charset="0"/>
              </a:rPr>
              <a:t>By DAVID RICHARD TOM HAX , PASCAL PENAVA , SAMIRA KRODEL , LILIYA RAZOVA , AND RICARDO BUETTNER</a:t>
            </a:r>
            <a:endParaRPr lang="en-IN" sz="2400" dirty="0">
              <a:latin typeface="Raleway Italics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14761">
            <a:off x="5680419" y="6404287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1572293" flipV="1">
            <a:off x="3960635" y="-5525403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4161325" y="1425643"/>
            <a:ext cx="9965350" cy="110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References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4295" y="2968372"/>
            <a:ext cx="14486111" cy="6864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 algn="l">
              <a:lnSpc>
                <a:spcPts val="3612"/>
              </a:lnSpc>
              <a:buAutoNum type="arabicPeriod"/>
            </a:pPr>
            <a:r>
              <a:rPr lang="en-US" sz="280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G. R. S. Murthy and R. S. Jadon, ‘‘Hand gesture recognition using neural networks,’’ in Proc. IEEE 2nd Int. Advance Comput. Conf. (IACC), Patiala, India: IEEE, Feb. 2010, pp. 134–138. [Online]. Available: http://ieeexplore.ieee.org/document/5423024/ </a:t>
            </a:r>
          </a:p>
          <a:p>
            <a:pPr marL="604521" lvl="1" indent="-302261" algn="l">
              <a:lnSpc>
                <a:spcPts val="3612"/>
              </a:lnSpc>
              <a:buAutoNum type="arabicPeriod"/>
            </a:pPr>
            <a:r>
              <a:rPr lang="en-US" sz="280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R. P. Sharma and G. K. Verma, ‘‘Human computer interaction using hand gesture,’’ Proc. Comput. Sci., vol. 54, pp. 721–727, 2015. [Online]. Available: https://linkinghub.elsevier.com/retrieve/pii/S187705091501409X </a:t>
            </a:r>
          </a:p>
          <a:p>
            <a:pPr marL="604521" lvl="1" indent="-302261" algn="l">
              <a:lnSpc>
                <a:spcPts val="3612"/>
              </a:lnSpc>
              <a:buAutoNum type="arabicPeriod"/>
            </a:pPr>
            <a:r>
              <a:rPr lang="en-US" sz="280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P.-J. Gonzalo and A. H.-T. Juan, ‘‘Control of home devices based on hand gestures,’’ in Proc. IEEE 5th Int. Conf. Consum. Electron. Berlin (ICCE-Berlin). Berlin, Germany: IEEE, Sep. 2015, pp. 510–514. [Online]. Available: http://ieeexplore.ieee.org/document/7391325/ </a:t>
            </a:r>
          </a:p>
          <a:p>
            <a:pPr marL="604521" lvl="1" indent="-302261" algn="l">
              <a:lnSpc>
                <a:spcPts val="3612"/>
              </a:lnSpc>
              <a:buAutoNum type="arabicPeriod"/>
            </a:pPr>
            <a:r>
              <a:rPr lang="en-US" sz="280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Y. Zhu and B. Yuan, ‘‘Real-time hand gesture recognition with Kinect for playing racing video games,’’ in Proc. Int. Joint Conf. Neural Netw. (IJCNN). Beijing, China: IEEE, Jul. 2014, pp. 3240–3246. [Online]. Available: https://ieeexplore.ieee.org/document/6889481 </a:t>
            </a:r>
          </a:p>
          <a:p>
            <a:pPr marL="604521" lvl="1" indent="-302261" algn="l">
              <a:lnSpc>
                <a:spcPts val="3612"/>
              </a:lnSpc>
              <a:buAutoNum type="arabicPeriod"/>
            </a:pPr>
            <a:r>
              <a:rPr lang="en-US" sz="280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And many more papers were used as reference for this paper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0724" y="1599114"/>
            <a:ext cx="1154372" cy="51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572293">
            <a:off x="-5799371" y="6668368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2052822" y="3071015"/>
            <a:ext cx="3970782" cy="8229600"/>
          </a:xfrm>
          <a:custGeom>
            <a:avLst/>
            <a:gdLst/>
            <a:ahLst/>
            <a:cxnLst/>
            <a:rect l="l" t="t" r="r" b="b"/>
            <a:pathLst>
              <a:path w="3970782" h="8229600">
                <a:moveTo>
                  <a:pt x="0" y="0"/>
                </a:moveTo>
                <a:lnTo>
                  <a:pt x="3970782" y="0"/>
                </a:lnTo>
                <a:lnTo>
                  <a:pt x="397078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3775575" y="2080415"/>
            <a:ext cx="2691369" cy="2691369"/>
          </a:xfrm>
          <a:custGeom>
            <a:avLst/>
            <a:gdLst/>
            <a:ahLst/>
            <a:cxnLst/>
            <a:rect l="l" t="t" r="r" b="b"/>
            <a:pathLst>
              <a:path w="2691369" h="2691369">
                <a:moveTo>
                  <a:pt x="0" y="0"/>
                </a:moveTo>
                <a:lnTo>
                  <a:pt x="2691368" y="0"/>
                </a:lnTo>
                <a:lnTo>
                  <a:pt x="2691368" y="2691368"/>
                </a:lnTo>
                <a:lnTo>
                  <a:pt x="0" y="2691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1572293" flipV="1">
            <a:off x="8920761" y="-3494855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7945523" y="1299516"/>
            <a:ext cx="7366041" cy="110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43"/>
              </a:lnSpc>
            </a:pPr>
            <a:r>
              <a:rPr lang="en-US" sz="8572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Motivation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31173" y="2723239"/>
            <a:ext cx="8533572" cy="7300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995" lvl="1" indent="-320998" algn="l">
              <a:lnSpc>
                <a:spcPts val="3835"/>
              </a:lnSpc>
              <a:buFont typeface="Arial"/>
              <a:buChar char="•"/>
            </a:pPr>
            <a:r>
              <a:rPr lang="en-US" sz="2973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Human-Computer Interaction (HCI) is becoming increasingly important as computers are integrated into our daily lives.</a:t>
            </a:r>
          </a:p>
          <a:p>
            <a:pPr marL="641995" lvl="1" indent="-320998" algn="l">
              <a:lnSpc>
                <a:spcPts val="3835"/>
              </a:lnSpc>
              <a:buFont typeface="Arial"/>
              <a:buChar char="•"/>
            </a:pPr>
            <a:r>
              <a:rPr lang="en-US" sz="2973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Natural and accessible HCI methods, such as gesture-based communication, are needed.</a:t>
            </a:r>
          </a:p>
          <a:p>
            <a:pPr marL="641995" lvl="1" indent="-320998" algn="l">
              <a:lnSpc>
                <a:spcPts val="3835"/>
              </a:lnSpc>
              <a:buFont typeface="Arial"/>
              <a:buChar char="•"/>
            </a:pPr>
            <a:r>
              <a:rPr lang="en-US" sz="2973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Hand gestures are a natural and intuitive way for humans to convey messages and interact with their environment.</a:t>
            </a:r>
          </a:p>
          <a:p>
            <a:pPr marL="641995" lvl="1" indent="-320998" algn="l">
              <a:lnSpc>
                <a:spcPts val="3835"/>
              </a:lnSpc>
              <a:buFont typeface="Arial"/>
              <a:buChar char="•"/>
            </a:pPr>
            <a:r>
              <a:rPr lang="en-US" sz="2973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Vision-based gesture recognition offers a convenient and natural way for users to interact with computers without specialized equipment.</a:t>
            </a:r>
          </a:p>
          <a:p>
            <a:pPr marL="641995" lvl="1" indent="-320998" algn="l">
              <a:lnSpc>
                <a:spcPts val="3835"/>
              </a:lnSpc>
              <a:buFont typeface="Arial"/>
              <a:buChar char="•"/>
            </a:pPr>
            <a:r>
              <a:rPr lang="en-US" sz="2973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This can be applied in various fields like smart home devices, gaming, education, and more.</a:t>
            </a:r>
          </a:p>
          <a:p>
            <a:pPr algn="l">
              <a:lnSpc>
                <a:spcPts val="3835"/>
              </a:lnSpc>
            </a:pPr>
            <a:endParaRPr lang="en-US" sz="2973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00724" y="1599114"/>
            <a:ext cx="1074675" cy="51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831">
            <a:off x="-183072" y="9034920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438710" flipV="1">
            <a:off x="-4529841" y="-5573153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5308566" y="2057400"/>
            <a:ext cx="9272016" cy="8229600"/>
          </a:xfrm>
          <a:custGeom>
            <a:avLst/>
            <a:gdLst/>
            <a:ahLst/>
            <a:cxnLst/>
            <a:rect l="l" t="t" r="r" b="b"/>
            <a:pathLst>
              <a:path w="9272016" h="8229600">
                <a:moveTo>
                  <a:pt x="0" y="0"/>
                </a:moveTo>
                <a:lnTo>
                  <a:pt x="9272016" y="0"/>
                </a:lnTo>
                <a:lnTo>
                  <a:pt x="92720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3535452" y="1425643"/>
            <a:ext cx="11217096" cy="110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74743" y="3001328"/>
            <a:ext cx="13538514" cy="629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15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Current machine learning models struggle to achieve high accuracy in recognizing hand gestures in realistic environments.</a:t>
            </a:r>
          </a:p>
          <a:p>
            <a:pPr marL="755651" lvl="1" indent="-377825" algn="l">
              <a:lnSpc>
                <a:spcPts val="4515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Real-life environments present challenges like varying lighting, complex backgrounds, and the presence of other objects or people.</a:t>
            </a:r>
          </a:p>
          <a:p>
            <a:pPr marL="755651" lvl="1" indent="-377825" algn="l">
              <a:lnSpc>
                <a:spcPts val="4515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There is a need for a robust hand gesture recognition system that can accurately classify gestures in realistic, unconstrained settings.</a:t>
            </a:r>
          </a:p>
          <a:p>
            <a:pPr marL="755651" lvl="1" indent="-377825" algn="l">
              <a:lnSpc>
                <a:spcPts val="4515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Most previous research has focused on gestures in controlled environments or with a clear focus on the hands.</a:t>
            </a:r>
          </a:p>
          <a:p>
            <a:pPr algn="l">
              <a:lnSpc>
                <a:spcPts val="4515"/>
              </a:lnSpc>
            </a:pPr>
            <a:endParaRPr lang="en-US" sz="3500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3054474" y="2209800"/>
            <a:ext cx="9272016" cy="8229600"/>
          </a:xfrm>
          <a:custGeom>
            <a:avLst/>
            <a:gdLst/>
            <a:ahLst/>
            <a:cxnLst/>
            <a:rect l="l" t="t" r="r" b="b"/>
            <a:pathLst>
              <a:path w="9272016" h="8229600">
                <a:moveTo>
                  <a:pt x="0" y="0"/>
                </a:moveTo>
                <a:lnTo>
                  <a:pt x="9272016" y="0"/>
                </a:lnTo>
                <a:lnTo>
                  <a:pt x="92720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300724" y="1599114"/>
            <a:ext cx="1154372" cy="51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831">
            <a:off x="-183072" y="9034920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438710" flipV="1">
            <a:off x="-4529841" y="-5573153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5308566" y="2057400"/>
            <a:ext cx="9272016" cy="8229600"/>
          </a:xfrm>
          <a:custGeom>
            <a:avLst/>
            <a:gdLst/>
            <a:ahLst/>
            <a:cxnLst/>
            <a:rect l="l" t="t" r="r" b="b"/>
            <a:pathLst>
              <a:path w="9272016" h="8229600">
                <a:moveTo>
                  <a:pt x="0" y="0"/>
                </a:moveTo>
                <a:lnTo>
                  <a:pt x="9272016" y="0"/>
                </a:lnTo>
                <a:lnTo>
                  <a:pt x="92720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3535452" y="1425643"/>
            <a:ext cx="11217096" cy="110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Problem Statement</a:t>
            </a:r>
          </a:p>
        </p:txBody>
      </p:sp>
      <p:sp>
        <p:nvSpPr>
          <p:cNvPr id="7" name="Freeform 7"/>
          <p:cNvSpPr/>
          <p:nvPr/>
        </p:nvSpPr>
        <p:spPr>
          <a:xfrm>
            <a:off x="13054474" y="2209800"/>
            <a:ext cx="9272016" cy="8229600"/>
          </a:xfrm>
          <a:custGeom>
            <a:avLst/>
            <a:gdLst/>
            <a:ahLst/>
            <a:cxnLst/>
            <a:rect l="l" t="t" r="r" b="b"/>
            <a:pathLst>
              <a:path w="9272016" h="8229600">
                <a:moveTo>
                  <a:pt x="0" y="0"/>
                </a:moveTo>
                <a:lnTo>
                  <a:pt x="9272016" y="0"/>
                </a:lnTo>
                <a:lnTo>
                  <a:pt x="92720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300724" y="1599114"/>
            <a:ext cx="1154372" cy="51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D1CF07-9D4F-754D-B8B3-7CFC0B5D9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11" y="3329548"/>
            <a:ext cx="8343900" cy="568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595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14761">
            <a:off x="5680419" y="6404287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1572293" flipV="1">
            <a:off x="3960635" y="-5525403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300724" y="1599114"/>
            <a:ext cx="1154372" cy="51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53362" y="1410145"/>
            <a:ext cx="6185052" cy="1100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1"/>
              </a:lnSpc>
            </a:pPr>
            <a:r>
              <a:rPr lang="en-US" sz="857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Objectives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56117" y="2651169"/>
            <a:ext cx="14175767" cy="7437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Develop a novel hybrid deep learning architecture for dynamic hand gesture recognition.</a:t>
            </a:r>
          </a:p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Achieve high accuracy in classifying hand gestures recorded in realistic environments.</a:t>
            </a:r>
          </a:p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Narrow the disparity between realistic environments and high accuracy in gesture recognition.</a:t>
            </a:r>
          </a:p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Create a system suitable for real-world use, where users can interact with machines through gestures in their natural environment.</a:t>
            </a:r>
          </a:p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This involves addressing challenges like real-time data transmission, recognizing unusual gestures, and handling complex backgrounds.</a:t>
            </a:r>
          </a:p>
          <a:p>
            <a:pPr algn="l">
              <a:lnSpc>
                <a:spcPts val="4514"/>
              </a:lnSpc>
            </a:pPr>
            <a:endParaRPr lang="en-US" sz="3499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14761" flipH="1">
            <a:off x="5634901" y="6950504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19149891" y="0"/>
                </a:moveTo>
                <a:lnTo>
                  <a:pt x="0" y="0"/>
                </a:lnTo>
                <a:lnTo>
                  <a:pt x="0" y="6989710"/>
                </a:lnTo>
                <a:lnTo>
                  <a:pt x="19149891" y="6989710"/>
                </a:lnTo>
                <a:lnTo>
                  <a:pt x="19149891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644399" flipH="1" flipV="1">
            <a:off x="-2374141" y="-5083117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19149891" y="6989710"/>
                </a:moveTo>
                <a:lnTo>
                  <a:pt x="0" y="6989710"/>
                </a:lnTo>
                <a:lnTo>
                  <a:pt x="0" y="0"/>
                </a:lnTo>
                <a:lnTo>
                  <a:pt x="19149891" y="0"/>
                </a:lnTo>
                <a:lnTo>
                  <a:pt x="19149891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4161325" y="1387543"/>
            <a:ext cx="9965350" cy="110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Contributions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71637" y="2849880"/>
            <a:ext cx="14144726" cy="7437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A novel hybrid deep learning architecture combining a recurrent neural network (RNN) with a convolutional neural network (CNN).</a:t>
            </a:r>
          </a:p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Achieved an average accuracy of 83.66% in classifying a new comprehensive dataset on hand gesture recognition.</a:t>
            </a:r>
          </a:p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The proposed architecture enables a system suitable for real-world use, where users can be in realistic environments without external equipment.</a:t>
            </a:r>
          </a:p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The system does not require focusing on hands for gesture recognition and can handle unintentional gestures and subject motion.</a:t>
            </a:r>
          </a:p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This architecture is computationally effective and capable of classifying gestures in real time.</a:t>
            </a:r>
          </a:p>
          <a:p>
            <a:pPr algn="l">
              <a:lnSpc>
                <a:spcPts val="4514"/>
              </a:lnSpc>
            </a:pPr>
            <a:endParaRPr lang="en-US" sz="3499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0724" y="1599114"/>
            <a:ext cx="1154372" cy="51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145099">
            <a:off x="-6230734" y="6396634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1572293" flipV="1">
            <a:off x="3960635" y="-5525403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4359306" y="1492318"/>
            <a:ext cx="9176274" cy="110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Results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60827" y="2762740"/>
            <a:ext cx="13844101" cy="6865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 dirty="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The proposed model successfully classifies hand gestures with an average accuracy of 83.66%.</a:t>
            </a:r>
          </a:p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 dirty="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The model demonstrates robustness against complex backgrounds and variations in lighting conditions.</a:t>
            </a:r>
          </a:p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 dirty="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The hybrid architecture effectively captures both spatial and temporal features of hand gestures.</a:t>
            </a:r>
          </a:p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 dirty="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The system achieves real-time performance, making it suitable for practical applications.</a:t>
            </a:r>
          </a:p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 dirty="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The model was trained and evaluated on the </a:t>
            </a:r>
            <a:r>
              <a:rPr lang="en-US" sz="3499" dirty="0" err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Depth_Camera_Dataset</a:t>
            </a:r>
            <a:r>
              <a:rPr lang="en-US" sz="3499" dirty="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, which includes 6 different gestures performed by various individuals.</a:t>
            </a:r>
          </a:p>
          <a:p>
            <a:pPr algn="l">
              <a:lnSpc>
                <a:spcPts val="4514"/>
              </a:lnSpc>
            </a:pPr>
            <a:endParaRPr lang="en-US" sz="3499" dirty="0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04928" y="1599114"/>
            <a:ext cx="1154372" cy="51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145099">
            <a:off x="-6230734" y="6396634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1572293" flipV="1">
            <a:off x="3960635" y="-5525403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2109584" y="3924300"/>
            <a:ext cx="13675717" cy="5367351"/>
          </a:xfrm>
          <a:custGeom>
            <a:avLst/>
            <a:gdLst/>
            <a:ahLst/>
            <a:cxnLst/>
            <a:rect l="l" t="t" r="r" b="b"/>
            <a:pathLst>
              <a:path w="13675717" h="5367351">
                <a:moveTo>
                  <a:pt x="0" y="0"/>
                </a:moveTo>
                <a:lnTo>
                  <a:pt x="13675717" y="0"/>
                </a:lnTo>
                <a:lnTo>
                  <a:pt x="13675717" y="5367352"/>
                </a:lnTo>
                <a:lnTo>
                  <a:pt x="0" y="53673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4359306" y="1492318"/>
            <a:ext cx="9176274" cy="110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Results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104928" y="1599114"/>
            <a:ext cx="1154372" cy="51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A32C-6C5D-1A8D-4D3C-A63B2FF1FC1F}"/>
              </a:ext>
            </a:extLst>
          </p:cNvPr>
          <p:cNvSpPr txBox="1"/>
          <p:nvPr/>
        </p:nvSpPr>
        <p:spPr>
          <a:xfrm>
            <a:off x="2120827" y="2765509"/>
            <a:ext cx="1367571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Raleway Italics" panose="020B0604020202020204" charset="0"/>
              </a:rPr>
              <a:t>By applying k-fold cross-validation with 5 stratified folds we achieved the averaged accuracies of 96.73%, 84.77%, and 83.66% for the train-, validation-, and test-sets.</a:t>
            </a:r>
            <a:endParaRPr lang="en-US" sz="2800" b="0" dirty="0">
              <a:effectLst/>
              <a:latin typeface="Raleway Italics" panose="020B0604020202020204" charset="0"/>
            </a:endParaRPr>
          </a:p>
          <a:p>
            <a:br>
              <a:rPr lang="en-US" dirty="0"/>
            </a:b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50601" y="2461300"/>
            <a:ext cx="8536688" cy="6562579"/>
          </a:xfrm>
          <a:custGeom>
            <a:avLst/>
            <a:gdLst/>
            <a:ahLst/>
            <a:cxnLst/>
            <a:rect l="l" t="t" r="r" b="b"/>
            <a:pathLst>
              <a:path w="8536688" h="6562579">
                <a:moveTo>
                  <a:pt x="0" y="0"/>
                </a:moveTo>
                <a:lnTo>
                  <a:pt x="8536689" y="0"/>
                </a:lnTo>
                <a:lnTo>
                  <a:pt x="8536689" y="6562579"/>
                </a:lnTo>
                <a:lnTo>
                  <a:pt x="0" y="65625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430946" y="8519516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2" y="0"/>
                </a:lnTo>
                <a:lnTo>
                  <a:pt x="19149892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flipH="1">
            <a:off x="13312952" y="-960552"/>
            <a:ext cx="7315200" cy="2208508"/>
          </a:xfrm>
          <a:custGeom>
            <a:avLst/>
            <a:gdLst/>
            <a:ahLst/>
            <a:cxnLst/>
            <a:rect l="l" t="t" r="r" b="b"/>
            <a:pathLst>
              <a:path w="7315200" h="2208508">
                <a:moveTo>
                  <a:pt x="7315200" y="0"/>
                </a:moveTo>
                <a:lnTo>
                  <a:pt x="0" y="0"/>
                </a:lnTo>
                <a:lnTo>
                  <a:pt x="0" y="2208509"/>
                </a:lnTo>
                <a:lnTo>
                  <a:pt x="7315200" y="22085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15519703" y="7919625"/>
            <a:ext cx="7315200" cy="2208508"/>
          </a:xfrm>
          <a:custGeom>
            <a:avLst/>
            <a:gdLst/>
            <a:ahLst/>
            <a:cxnLst/>
            <a:rect l="l" t="t" r="r" b="b"/>
            <a:pathLst>
              <a:path w="7315200" h="2208508">
                <a:moveTo>
                  <a:pt x="7315200" y="0"/>
                </a:moveTo>
                <a:lnTo>
                  <a:pt x="0" y="0"/>
                </a:lnTo>
                <a:lnTo>
                  <a:pt x="0" y="2208508"/>
                </a:lnTo>
                <a:lnTo>
                  <a:pt x="7315200" y="22085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4555863" y="1473983"/>
            <a:ext cx="9176274" cy="110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Critical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104928" y="1599114"/>
            <a:ext cx="865624" cy="51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60827" y="2889152"/>
            <a:ext cx="13844101" cy="7437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The model's accuracy is slightly lower than the benchmark for similar tasks, indicating room for improvement.</a:t>
            </a:r>
          </a:p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The most misclassifications occur between similar gestures (e.g., scroll-right vs. scroll-up, zoom-in vs. zoom-out).</a:t>
            </a:r>
          </a:p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The model may struggle with gestures performed from significantly different angles or with multiple people gesturing simultaneously.</a:t>
            </a:r>
          </a:p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Future work can explore techniques to address these limitations and further improve the model's accuracy and robustness.</a:t>
            </a:r>
          </a:p>
          <a:p>
            <a:pPr marL="755647" lvl="1" indent="-377824" algn="l">
              <a:lnSpc>
                <a:spcPts val="4514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Potential improvements include dynamic learning rate adaptation, exploring different optimizers, and addressing micro-movements before and after gestures.</a:t>
            </a:r>
          </a:p>
          <a:p>
            <a:pPr algn="l">
              <a:lnSpc>
                <a:spcPts val="4514"/>
              </a:lnSpc>
            </a:pPr>
            <a:endParaRPr lang="en-US" sz="3499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869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Mokoto</vt:lpstr>
      <vt:lpstr>Montserrat Semi-Bold</vt:lpstr>
      <vt:lpstr>Montserrat Heavy</vt:lpstr>
      <vt:lpstr>Raleway Italics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Hybrid Deep Learning Architecture for Dynamic Hand Gesture Recognition</dc:title>
  <cp:lastModifiedBy>MANVITH REDDY KUNDAVARAM</cp:lastModifiedBy>
  <cp:revision>3</cp:revision>
  <dcterms:created xsi:type="dcterms:W3CDTF">2006-08-16T00:00:00Z</dcterms:created>
  <dcterms:modified xsi:type="dcterms:W3CDTF">2024-07-24T19:27:05Z</dcterms:modified>
  <dc:identifier>DAGLugZHFTQ</dc:identifier>
</cp:coreProperties>
</file>