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69" r:id="rId8"/>
    <p:sldId id="270" r:id="rId9"/>
    <p:sldId id="271" r:id="rId10"/>
    <p:sldId id="259" r:id="rId11"/>
    <p:sldId id="272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3" r:id="rId20"/>
    <p:sldId id="267" r:id="rId21"/>
    <p:sldId id="275" r:id="rId22"/>
    <p:sldId id="274" r:id="rId23"/>
    <p:sldId id="268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F63B0B-B4E1-D91E-24EB-EF117A13FDB5}" name="VICTOR MARTINEZ CRUZ" initials="VM" userId="S::victor.martinezcru@alumno.buap.mx::69863a9d-f8e6-41b9-8f48-e4abe12ccb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D3B4-92BF-4D35-A890-66094C2D7DF6}" v="130" dt="2025-03-27T09:53:11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2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D0000-D477-4CBE-9401-97D56FF87B8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9A90D9-FA6F-4FFC-936D-F7310D0AE03A}">
      <dgm:prSet/>
      <dgm:spPr/>
      <dgm:t>
        <a:bodyPr/>
        <a:lstStyle/>
        <a:p>
          <a:r>
            <a:rPr lang="es-MX" noProof="0" dirty="0"/>
            <a:t>Ajuste de </a:t>
          </a:r>
          <a:r>
            <a:rPr lang="es-MX" noProof="0" dirty="0" err="1"/>
            <a:t>hiperparámetros</a:t>
          </a:r>
          <a:r>
            <a:rPr lang="es-MX" noProof="0" dirty="0"/>
            <a:t> en Árbol (</a:t>
          </a:r>
          <a:r>
            <a:rPr lang="es-MX" noProof="0" dirty="0" err="1"/>
            <a:t>cp</a:t>
          </a:r>
          <a:r>
            <a:rPr lang="es-MX" noProof="0" dirty="0"/>
            <a:t>)</a:t>
          </a:r>
        </a:p>
      </dgm:t>
    </dgm:pt>
    <dgm:pt modelId="{4B3571A9-33E4-40CE-97BC-DC6715103F49}" type="parTrans" cxnId="{B6A0DFB1-F652-4883-A5B1-33F86D4F8ADA}">
      <dgm:prSet/>
      <dgm:spPr/>
      <dgm:t>
        <a:bodyPr/>
        <a:lstStyle/>
        <a:p>
          <a:endParaRPr lang="en-US"/>
        </a:p>
      </dgm:t>
    </dgm:pt>
    <dgm:pt modelId="{743C0C80-A0EA-402F-BA30-BB165BC34226}" type="sibTrans" cxnId="{B6A0DFB1-F652-4883-A5B1-33F86D4F8ADA}">
      <dgm:prSet/>
      <dgm:spPr/>
      <dgm:t>
        <a:bodyPr/>
        <a:lstStyle/>
        <a:p>
          <a:endParaRPr lang="en-US"/>
        </a:p>
      </dgm:t>
    </dgm:pt>
    <dgm:pt modelId="{A4D9FA6A-2E58-48C8-BC0D-50A2F1171BFA}">
      <dgm:prSet/>
      <dgm:spPr/>
      <dgm:t>
        <a:bodyPr/>
        <a:lstStyle/>
        <a:p>
          <a:r>
            <a:rPr lang="es-MX" noProof="0" dirty="0"/>
            <a:t>Uso de SMOTE para balanceo de clases</a:t>
          </a:r>
        </a:p>
      </dgm:t>
    </dgm:pt>
    <dgm:pt modelId="{1D0C6B40-94E1-4225-AC70-EBEF92711AA5}" type="parTrans" cxnId="{635DB00D-8060-4276-A440-D4E7DA2CA378}">
      <dgm:prSet/>
      <dgm:spPr/>
      <dgm:t>
        <a:bodyPr/>
        <a:lstStyle/>
        <a:p>
          <a:endParaRPr lang="en-US"/>
        </a:p>
      </dgm:t>
    </dgm:pt>
    <dgm:pt modelId="{80FBEB07-41B7-4435-8E6C-B8B7D10F639D}" type="sibTrans" cxnId="{635DB00D-8060-4276-A440-D4E7DA2CA378}">
      <dgm:prSet/>
      <dgm:spPr/>
      <dgm:t>
        <a:bodyPr/>
        <a:lstStyle/>
        <a:p>
          <a:endParaRPr lang="en-US"/>
        </a:p>
      </dgm:t>
    </dgm:pt>
    <dgm:pt modelId="{317184F5-ADBC-4F06-B967-03EE23C42F5E}">
      <dgm:prSet/>
      <dgm:spPr/>
      <dgm:t>
        <a:bodyPr/>
        <a:lstStyle/>
        <a:p>
          <a:r>
            <a:rPr lang="es-MX" noProof="0" dirty="0"/>
            <a:t>Logística Penalizada (GLMNET)</a:t>
          </a:r>
        </a:p>
      </dgm:t>
    </dgm:pt>
    <dgm:pt modelId="{B3504EBA-56BF-4D4F-BDC4-9A89E09A3244}" type="parTrans" cxnId="{82FA0B49-98EC-41E9-B36F-69D233C2B417}">
      <dgm:prSet/>
      <dgm:spPr/>
      <dgm:t>
        <a:bodyPr/>
        <a:lstStyle/>
        <a:p>
          <a:endParaRPr lang="en-US"/>
        </a:p>
      </dgm:t>
    </dgm:pt>
    <dgm:pt modelId="{C72E2233-373C-47B2-BE64-723E2DA9B34A}" type="sibTrans" cxnId="{82FA0B49-98EC-41E9-B36F-69D233C2B417}">
      <dgm:prSet/>
      <dgm:spPr/>
      <dgm:t>
        <a:bodyPr/>
        <a:lstStyle/>
        <a:p>
          <a:endParaRPr lang="en-US"/>
        </a:p>
      </dgm:t>
    </dgm:pt>
    <dgm:pt modelId="{2CC72F15-9DD4-42B3-A9E7-ED78CD388D2D}">
      <dgm:prSet/>
      <dgm:spPr/>
      <dgm:t>
        <a:bodyPr/>
        <a:lstStyle/>
        <a:p>
          <a:r>
            <a:rPr lang="es-MX" noProof="0" dirty="0"/>
            <a:t>Comparación con métricas robustas (AUC, F1, Kappa)</a:t>
          </a:r>
        </a:p>
      </dgm:t>
    </dgm:pt>
    <dgm:pt modelId="{4E7D9078-BA26-4A21-A5B9-B00E4E0E49DE}" type="parTrans" cxnId="{96EECA99-CE0F-48B6-B1EA-01562231C506}">
      <dgm:prSet/>
      <dgm:spPr/>
      <dgm:t>
        <a:bodyPr/>
        <a:lstStyle/>
        <a:p>
          <a:endParaRPr lang="en-US"/>
        </a:p>
      </dgm:t>
    </dgm:pt>
    <dgm:pt modelId="{023714A8-C00A-4948-9CF6-DF6D8D19BC55}" type="sibTrans" cxnId="{96EECA99-CE0F-48B6-B1EA-01562231C506}">
      <dgm:prSet/>
      <dgm:spPr/>
      <dgm:t>
        <a:bodyPr/>
        <a:lstStyle/>
        <a:p>
          <a:endParaRPr lang="en-US"/>
        </a:p>
      </dgm:t>
    </dgm:pt>
    <dgm:pt modelId="{112DBFDC-A2F0-48B7-9D06-B7280469FBCF}">
      <dgm:prSet/>
      <dgm:spPr/>
      <dgm:t>
        <a:bodyPr/>
        <a:lstStyle/>
        <a:p>
          <a:r>
            <a:rPr lang="es-MX" noProof="0" dirty="0"/>
            <a:t>Ajuste con </a:t>
          </a:r>
          <a:r>
            <a:rPr lang="es-MX" noProof="0" dirty="0" err="1"/>
            <a:t>validacion</a:t>
          </a:r>
          <a:r>
            <a:rPr lang="es-MX" noProof="0" dirty="0"/>
            <a:t> cruzada</a:t>
          </a:r>
        </a:p>
      </dgm:t>
    </dgm:pt>
    <dgm:pt modelId="{1631ECDF-9095-4964-B3DD-B2B5825EDC6E}" type="parTrans" cxnId="{2D98E074-53F6-42D4-9DFB-111FF6F44169}">
      <dgm:prSet/>
      <dgm:spPr/>
      <dgm:t>
        <a:bodyPr/>
        <a:lstStyle/>
        <a:p>
          <a:endParaRPr lang="en-US"/>
        </a:p>
      </dgm:t>
    </dgm:pt>
    <dgm:pt modelId="{8BC7EC80-DA05-4107-ABEB-EAD82AFABD4E}" type="sibTrans" cxnId="{2D98E074-53F6-42D4-9DFB-111FF6F44169}">
      <dgm:prSet/>
      <dgm:spPr/>
      <dgm:t>
        <a:bodyPr/>
        <a:lstStyle/>
        <a:p>
          <a:endParaRPr lang="en-US"/>
        </a:p>
      </dgm:t>
    </dgm:pt>
    <dgm:pt modelId="{2D90D491-1833-4F19-9655-4C0C06762CB4}" type="pres">
      <dgm:prSet presAssocID="{609D0000-D477-4CBE-9401-97D56FF87B8C}" presName="diagram" presStyleCnt="0">
        <dgm:presLayoutVars>
          <dgm:dir/>
          <dgm:resizeHandles val="exact"/>
        </dgm:presLayoutVars>
      </dgm:prSet>
      <dgm:spPr/>
    </dgm:pt>
    <dgm:pt modelId="{2EA4E52D-59D5-445E-85F2-2AD849A4B4E0}" type="pres">
      <dgm:prSet presAssocID="{539A90D9-FA6F-4FFC-936D-F7310D0AE03A}" presName="node" presStyleLbl="node1" presStyleIdx="0" presStyleCnt="5">
        <dgm:presLayoutVars>
          <dgm:bulletEnabled val="1"/>
        </dgm:presLayoutVars>
      </dgm:prSet>
      <dgm:spPr/>
    </dgm:pt>
    <dgm:pt modelId="{C38062D5-EB7B-49CA-8A87-29710CEACC1F}" type="pres">
      <dgm:prSet presAssocID="{743C0C80-A0EA-402F-BA30-BB165BC34226}" presName="sibTrans" presStyleCnt="0"/>
      <dgm:spPr/>
    </dgm:pt>
    <dgm:pt modelId="{BB51A42E-066D-4846-B92F-02909720757F}" type="pres">
      <dgm:prSet presAssocID="{A4D9FA6A-2E58-48C8-BC0D-50A2F1171BFA}" presName="node" presStyleLbl="node1" presStyleIdx="1" presStyleCnt="5">
        <dgm:presLayoutVars>
          <dgm:bulletEnabled val="1"/>
        </dgm:presLayoutVars>
      </dgm:prSet>
      <dgm:spPr/>
    </dgm:pt>
    <dgm:pt modelId="{58267695-F38B-484C-952E-B76155C001F9}" type="pres">
      <dgm:prSet presAssocID="{80FBEB07-41B7-4435-8E6C-B8B7D10F639D}" presName="sibTrans" presStyleCnt="0"/>
      <dgm:spPr/>
    </dgm:pt>
    <dgm:pt modelId="{D99AFD9B-4380-4FA1-9580-091AD6F133E0}" type="pres">
      <dgm:prSet presAssocID="{317184F5-ADBC-4F06-B967-03EE23C42F5E}" presName="node" presStyleLbl="node1" presStyleIdx="2" presStyleCnt="5">
        <dgm:presLayoutVars>
          <dgm:bulletEnabled val="1"/>
        </dgm:presLayoutVars>
      </dgm:prSet>
      <dgm:spPr/>
    </dgm:pt>
    <dgm:pt modelId="{E386D22E-458F-4B67-A121-7B70D832E48C}" type="pres">
      <dgm:prSet presAssocID="{C72E2233-373C-47B2-BE64-723E2DA9B34A}" presName="sibTrans" presStyleCnt="0"/>
      <dgm:spPr/>
    </dgm:pt>
    <dgm:pt modelId="{03CCA96F-263B-43B2-A076-957C2B555796}" type="pres">
      <dgm:prSet presAssocID="{2CC72F15-9DD4-42B3-A9E7-ED78CD388D2D}" presName="node" presStyleLbl="node1" presStyleIdx="3" presStyleCnt="5">
        <dgm:presLayoutVars>
          <dgm:bulletEnabled val="1"/>
        </dgm:presLayoutVars>
      </dgm:prSet>
      <dgm:spPr/>
    </dgm:pt>
    <dgm:pt modelId="{D697899F-AA72-4942-B9C4-39378E1FF427}" type="pres">
      <dgm:prSet presAssocID="{023714A8-C00A-4948-9CF6-DF6D8D19BC55}" presName="sibTrans" presStyleCnt="0"/>
      <dgm:spPr/>
    </dgm:pt>
    <dgm:pt modelId="{2A45B3CC-C1D1-46B1-B647-0A50C494318C}" type="pres">
      <dgm:prSet presAssocID="{112DBFDC-A2F0-48B7-9D06-B7280469FBCF}" presName="node" presStyleLbl="node1" presStyleIdx="4" presStyleCnt="5">
        <dgm:presLayoutVars>
          <dgm:bulletEnabled val="1"/>
        </dgm:presLayoutVars>
      </dgm:prSet>
      <dgm:spPr/>
    </dgm:pt>
  </dgm:ptLst>
  <dgm:cxnLst>
    <dgm:cxn modelId="{1A874802-7538-4888-A3E2-B7D8A413C1E8}" type="presOf" srcId="{609D0000-D477-4CBE-9401-97D56FF87B8C}" destId="{2D90D491-1833-4F19-9655-4C0C06762CB4}" srcOrd="0" destOrd="0" presId="urn:microsoft.com/office/officeart/2005/8/layout/default"/>
    <dgm:cxn modelId="{635DB00D-8060-4276-A440-D4E7DA2CA378}" srcId="{609D0000-D477-4CBE-9401-97D56FF87B8C}" destId="{A4D9FA6A-2E58-48C8-BC0D-50A2F1171BFA}" srcOrd="1" destOrd="0" parTransId="{1D0C6B40-94E1-4225-AC70-EBEF92711AA5}" sibTransId="{80FBEB07-41B7-4435-8E6C-B8B7D10F639D}"/>
    <dgm:cxn modelId="{485CCC28-3C8B-4417-BA05-3966DCE4B402}" type="presOf" srcId="{112DBFDC-A2F0-48B7-9D06-B7280469FBCF}" destId="{2A45B3CC-C1D1-46B1-B647-0A50C494318C}" srcOrd="0" destOrd="0" presId="urn:microsoft.com/office/officeart/2005/8/layout/default"/>
    <dgm:cxn modelId="{AFB40E61-7FA3-4517-A643-98646FDDE3DF}" type="presOf" srcId="{539A90D9-FA6F-4FFC-936D-F7310D0AE03A}" destId="{2EA4E52D-59D5-445E-85F2-2AD849A4B4E0}" srcOrd="0" destOrd="0" presId="urn:microsoft.com/office/officeart/2005/8/layout/default"/>
    <dgm:cxn modelId="{82FA0B49-98EC-41E9-B36F-69D233C2B417}" srcId="{609D0000-D477-4CBE-9401-97D56FF87B8C}" destId="{317184F5-ADBC-4F06-B967-03EE23C42F5E}" srcOrd="2" destOrd="0" parTransId="{B3504EBA-56BF-4D4F-BDC4-9A89E09A3244}" sibTransId="{C72E2233-373C-47B2-BE64-723E2DA9B34A}"/>
    <dgm:cxn modelId="{2D98E074-53F6-42D4-9DFB-111FF6F44169}" srcId="{609D0000-D477-4CBE-9401-97D56FF87B8C}" destId="{112DBFDC-A2F0-48B7-9D06-B7280469FBCF}" srcOrd="4" destOrd="0" parTransId="{1631ECDF-9095-4964-B3DD-B2B5825EDC6E}" sibTransId="{8BC7EC80-DA05-4107-ABEB-EAD82AFABD4E}"/>
    <dgm:cxn modelId="{50CC1656-A06D-4978-B1B3-67A75F3574BA}" type="presOf" srcId="{2CC72F15-9DD4-42B3-A9E7-ED78CD388D2D}" destId="{03CCA96F-263B-43B2-A076-957C2B555796}" srcOrd="0" destOrd="0" presId="urn:microsoft.com/office/officeart/2005/8/layout/default"/>
    <dgm:cxn modelId="{96EECA99-CE0F-48B6-B1EA-01562231C506}" srcId="{609D0000-D477-4CBE-9401-97D56FF87B8C}" destId="{2CC72F15-9DD4-42B3-A9E7-ED78CD388D2D}" srcOrd="3" destOrd="0" parTransId="{4E7D9078-BA26-4A21-A5B9-B00E4E0E49DE}" sibTransId="{023714A8-C00A-4948-9CF6-DF6D8D19BC55}"/>
    <dgm:cxn modelId="{B6A0DFB1-F652-4883-A5B1-33F86D4F8ADA}" srcId="{609D0000-D477-4CBE-9401-97D56FF87B8C}" destId="{539A90D9-FA6F-4FFC-936D-F7310D0AE03A}" srcOrd="0" destOrd="0" parTransId="{4B3571A9-33E4-40CE-97BC-DC6715103F49}" sibTransId="{743C0C80-A0EA-402F-BA30-BB165BC34226}"/>
    <dgm:cxn modelId="{016265CD-989D-4663-A2B6-48BC8B919D88}" type="presOf" srcId="{A4D9FA6A-2E58-48C8-BC0D-50A2F1171BFA}" destId="{BB51A42E-066D-4846-B92F-02909720757F}" srcOrd="0" destOrd="0" presId="urn:microsoft.com/office/officeart/2005/8/layout/default"/>
    <dgm:cxn modelId="{E90E85FC-6F72-492B-B4A2-5E07BEA9D4B7}" type="presOf" srcId="{317184F5-ADBC-4F06-B967-03EE23C42F5E}" destId="{D99AFD9B-4380-4FA1-9580-091AD6F133E0}" srcOrd="0" destOrd="0" presId="urn:microsoft.com/office/officeart/2005/8/layout/default"/>
    <dgm:cxn modelId="{98CEB324-9A38-47E3-B8C9-4D67CDDD76B0}" type="presParOf" srcId="{2D90D491-1833-4F19-9655-4C0C06762CB4}" destId="{2EA4E52D-59D5-445E-85F2-2AD849A4B4E0}" srcOrd="0" destOrd="0" presId="urn:microsoft.com/office/officeart/2005/8/layout/default"/>
    <dgm:cxn modelId="{29D75397-BE7B-4D57-A594-82A4D2FA71C6}" type="presParOf" srcId="{2D90D491-1833-4F19-9655-4C0C06762CB4}" destId="{C38062D5-EB7B-49CA-8A87-29710CEACC1F}" srcOrd="1" destOrd="0" presId="urn:microsoft.com/office/officeart/2005/8/layout/default"/>
    <dgm:cxn modelId="{B8FDF654-7291-4ED3-907C-534EFE049151}" type="presParOf" srcId="{2D90D491-1833-4F19-9655-4C0C06762CB4}" destId="{BB51A42E-066D-4846-B92F-02909720757F}" srcOrd="2" destOrd="0" presId="urn:microsoft.com/office/officeart/2005/8/layout/default"/>
    <dgm:cxn modelId="{553E40E7-54CF-4578-A4A9-E98021C312C9}" type="presParOf" srcId="{2D90D491-1833-4F19-9655-4C0C06762CB4}" destId="{58267695-F38B-484C-952E-B76155C001F9}" srcOrd="3" destOrd="0" presId="urn:microsoft.com/office/officeart/2005/8/layout/default"/>
    <dgm:cxn modelId="{182E13F4-AB18-4177-8A5F-B5F24D884294}" type="presParOf" srcId="{2D90D491-1833-4F19-9655-4C0C06762CB4}" destId="{D99AFD9B-4380-4FA1-9580-091AD6F133E0}" srcOrd="4" destOrd="0" presId="urn:microsoft.com/office/officeart/2005/8/layout/default"/>
    <dgm:cxn modelId="{EB60A0C7-A3E7-453A-8B9A-29EF3793031E}" type="presParOf" srcId="{2D90D491-1833-4F19-9655-4C0C06762CB4}" destId="{E386D22E-458F-4B67-A121-7B70D832E48C}" srcOrd="5" destOrd="0" presId="urn:microsoft.com/office/officeart/2005/8/layout/default"/>
    <dgm:cxn modelId="{AB0BF025-DD9C-4140-A0B5-C9939566F2C6}" type="presParOf" srcId="{2D90D491-1833-4F19-9655-4C0C06762CB4}" destId="{03CCA96F-263B-43B2-A076-957C2B555796}" srcOrd="6" destOrd="0" presId="urn:microsoft.com/office/officeart/2005/8/layout/default"/>
    <dgm:cxn modelId="{15CA338A-E0F5-4ECB-A4C3-4023F7483649}" type="presParOf" srcId="{2D90D491-1833-4F19-9655-4C0C06762CB4}" destId="{D697899F-AA72-4942-B9C4-39378E1FF427}" srcOrd="7" destOrd="0" presId="urn:microsoft.com/office/officeart/2005/8/layout/default"/>
    <dgm:cxn modelId="{D7AA3240-0027-4FB3-B285-38E7EFD939A1}" type="presParOf" srcId="{2D90D491-1833-4F19-9655-4C0C06762CB4}" destId="{2A45B3CC-C1D1-46B1-B647-0A50C494318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760E1-2E23-49FF-B0A2-99F79E4F06D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C0DC98-75FA-4387-8EBB-C64F34A4E763}">
      <dgm:prSet/>
      <dgm:spPr/>
      <dgm:t>
        <a:bodyPr/>
        <a:lstStyle/>
        <a:p>
          <a:r>
            <a:rPr lang="es-MX" noProof="0" dirty="0" err="1"/>
            <a:t>Random</a:t>
          </a:r>
          <a:r>
            <a:rPr lang="es-MX" noProof="0" dirty="0"/>
            <a:t> Forest SMOTE ofrece el mejor rendimiento general (AUC, F1)</a:t>
          </a:r>
        </a:p>
      </dgm:t>
    </dgm:pt>
    <dgm:pt modelId="{410FBD66-B944-4BB4-80B9-502A1973DE02}" type="parTrans" cxnId="{EAAC7FDA-3D7E-4118-87C7-0DC7DD9C3D30}">
      <dgm:prSet/>
      <dgm:spPr/>
      <dgm:t>
        <a:bodyPr/>
        <a:lstStyle/>
        <a:p>
          <a:endParaRPr lang="en-US"/>
        </a:p>
      </dgm:t>
    </dgm:pt>
    <dgm:pt modelId="{FF9B9603-3358-4774-993C-4B2350EF3ED5}" type="sibTrans" cxnId="{EAAC7FDA-3D7E-4118-87C7-0DC7DD9C3D30}">
      <dgm:prSet/>
      <dgm:spPr/>
      <dgm:t>
        <a:bodyPr/>
        <a:lstStyle/>
        <a:p>
          <a:endParaRPr lang="en-US"/>
        </a:p>
      </dgm:t>
    </dgm:pt>
    <dgm:pt modelId="{DFFDCB94-4969-4923-AC65-C7EB46ECC5FE}">
      <dgm:prSet/>
      <dgm:spPr/>
      <dgm:t>
        <a:bodyPr/>
        <a:lstStyle/>
        <a:p>
          <a:r>
            <a:rPr lang="es-MX" noProof="0" dirty="0"/>
            <a:t>Logística SMOTE es interpretable y también fuerte</a:t>
          </a:r>
        </a:p>
      </dgm:t>
    </dgm:pt>
    <dgm:pt modelId="{87BB4A8E-B58F-4DD7-B43C-E2312E2CDE5B}" type="parTrans" cxnId="{BAF77233-6F05-4A42-A5E9-766F2C02AC6D}">
      <dgm:prSet/>
      <dgm:spPr/>
      <dgm:t>
        <a:bodyPr/>
        <a:lstStyle/>
        <a:p>
          <a:endParaRPr lang="en-US"/>
        </a:p>
      </dgm:t>
    </dgm:pt>
    <dgm:pt modelId="{6E22D613-4925-4ECF-9196-D3DC25E06A78}" type="sibTrans" cxnId="{BAF77233-6F05-4A42-A5E9-766F2C02AC6D}">
      <dgm:prSet/>
      <dgm:spPr/>
      <dgm:t>
        <a:bodyPr/>
        <a:lstStyle/>
        <a:p>
          <a:endParaRPr lang="en-US"/>
        </a:p>
      </dgm:t>
    </dgm:pt>
    <dgm:pt modelId="{875A6C08-C35E-4136-BA2A-CFA3083534C0}">
      <dgm:prSet/>
      <dgm:spPr/>
      <dgm:t>
        <a:bodyPr/>
        <a:lstStyle/>
        <a:p>
          <a:r>
            <a:rPr lang="es-MX" noProof="0" dirty="0"/>
            <a:t>Árbol simple no es útil sin ajustes</a:t>
          </a:r>
        </a:p>
      </dgm:t>
    </dgm:pt>
    <dgm:pt modelId="{A10856D4-34D1-4CF8-A491-1304282E0089}" type="parTrans" cxnId="{1A4EBF07-4F4E-4489-BB26-C8A930A45C90}">
      <dgm:prSet/>
      <dgm:spPr/>
      <dgm:t>
        <a:bodyPr/>
        <a:lstStyle/>
        <a:p>
          <a:endParaRPr lang="en-US"/>
        </a:p>
      </dgm:t>
    </dgm:pt>
    <dgm:pt modelId="{31156FA5-A6BE-458E-8935-1F4202750E3E}" type="sibTrans" cxnId="{1A4EBF07-4F4E-4489-BB26-C8A930A45C90}">
      <dgm:prSet/>
      <dgm:spPr/>
      <dgm:t>
        <a:bodyPr/>
        <a:lstStyle/>
        <a:p>
          <a:endParaRPr lang="en-US"/>
        </a:p>
      </dgm:t>
    </dgm:pt>
    <dgm:pt modelId="{C25BC5A2-58F8-435C-9B03-606D39682F84}">
      <dgm:prSet/>
      <dgm:spPr/>
      <dgm:t>
        <a:bodyPr/>
        <a:lstStyle/>
        <a:p>
          <a:r>
            <a:rPr lang="es-MX" noProof="0" dirty="0"/>
            <a:t>Técnicas como SMOTE y regularización mejoran mucho los resultados</a:t>
          </a:r>
        </a:p>
      </dgm:t>
    </dgm:pt>
    <dgm:pt modelId="{1DF47D91-0AE3-49DF-A229-AB4EFFDC3205}" type="parTrans" cxnId="{FFA14835-52A8-4241-BA19-70862422E4A1}">
      <dgm:prSet/>
      <dgm:spPr/>
      <dgm:t>
        <a:bodyPr/>
        <a:lstStyle/>
        <a:p>
          <a:endParaRPr lang="en-US"/>
        </a:p>
      </dgm:t>
    </dgm:pt>
    <dgm:pt modelId="{3E35C6D1-D71C-4BCD-8FD8-51B4F2C37A2B}" type="sibTrans" cxnId="{FFA14835-52A8-4241-BA19-70862422E4A1}">
      <dgm:prSet/>
      <dgm:spPr/>
      <dgm:t>
        <a:bodyPr/>
        <a:lstStyle/>
        <a:p>
          <a:endParaRPr lang="en-US"/>
        </a:p>
      </dgm:t>
    </dgm:pt>
    <dgm:pt modelId="{CC3C8356-D9E2-40BD-9323-DDA158B444C0}" type="pres">
      <dgm:prSet presAssocID="{855760E1-2E23-49FF-B0A2-99F79E4F06D1}" presName="vert0" presStyleCnt="0">
        <dgm:presLayoutVars>
          <dgm:dir/>
          <dgm:animOne val="branch"/>
          <dgm:animLvl val="lvl"/>
        </dgm:presLayoutVars>
      </dgm:prSet>
      <dgm:spPr/>
    </dgm:pt>
    <dgm:pt modelId="{F68B1260-ED2C-4176-9AE2-6AFEACEA7EAE}" type="pres">
      <dgm:prSet presAssocID="{F5C0DC98-75FA-4387-8EBB-C64F34A4E763}" presName="thickLine" presStyleLbl="alignNode1" presStyleIdx="0" presStyleCnt="4"/>
      <dgm:spPr/>
    </dgm:pt>
    <dgm:pt modelId="{1B1BB3DB-AC04-4EAB-B16B-3B57D15330E1}" type="pres">
      <dgm:prSet presAssocID="{F5C0DC98-75FA-4387-8EBB-C64F34A4E763}" presName="horz1" presStyleCnt="0"/>
      <dgm:spPr/>
    </dgm:pt>
    <dgm:pt modelId="{D8BE5CE4-A748-4BB6-9375-26440C22C7DA}" type="pres">
      <dgm:prSet presAssocID="{F5C0DC98-75FA-4387-8EBB-C64F34A4E763}" presName="tx1" presStyleLbl="revTx" presStyleIdx="0" presStyleCnt="4"/>
      <dgm:spPr/>
    </dgm:pt>
    <dgm:pt modelId="{034C1701-D68D-4F51-A618-F44D34F35720}" type="pres">
      <dgm:prSet presAssocID="{F5C0DC98-75FA-4387-8EBB-C64F34A4E763}" presName="vert1" presStyleCnt="0"/>
      <dgm:spPr/>
    </dgm:pt>
    <dgm:pt modelId="{D5DB335B-3671-4320-8A07-1798214591EB}" type="pres">
      <dgm:prSet presAssocID="{DFFDCB94-4969-4923-AC65-C7EB46ECC5FE}" presName="thickLine" presStyleLbl="alignNode1" presStyleIdx="1" presStyleCnt="4"/>
      <dgm:spPr/>
    </dgm:pt>
    <dgm:pt modelId="{FC0E5536-10D5-4C88-8FC3-D3611277038D}" type="pres">
      <dgm:prSet presAssocID="{DFFDCB94-4969-4923-AC65-C7EB46ECC5FE}" presName="horz1" presStyleCnt="0"/>
      <dgm:spPr/>
    </dgm:pt>
    <dgm:pt modelId="{0A227A40-190E-453B-904B-BE8D5F9A1AFB}" type="pres">
      <dgm:prSet presAssocID="{DFFDCB94-4969-4923-AC65-C7EB46ECC5FE}" presName="tx1" presStyleLbl="revTx" presStyleIdx="1" presStyleCnt="4"/>
      <dgm:spPr/>
    </dgm:pt>
    <dgm:pt modelId="{41240EC5-BE3A-4B92-8E52-987C2CE70802}" type="pres">
      <dgm:prSet presAssocID="{DFFDCB94-4969-4923-AC65-C7EB46ECC5FE}" presName="vert1" presStyleCnt="0"/>
      <dgm:spPr/>
    </dgm:pt>
    <dgm:pt modelId="{CDDE4624-8886-496A-8672-4038DDF3A557}" type="pres">
      <dgm:prSet presAssocID="{875A6C08-C35E-4136-BA2A-CFA3083534C0}" presName="thickLine" presStyleLbl="alignNode1" presStyleIdx="2" presStyleCnt="4"/>
      <dgm:spPr/>
    </dgm:pt>
    <dgm:pt modelId="{B32D5407-A11F-448D-840A-F9061E3CC193}" type="pres">
      <dgm:prSet presAssocID="{875A6C08-C35E-4136-BA2A-CFA3083534C0}" presName="horz1" presStyleCnt="0"/>
      <dgm:spPr/>
    </dgm:pt>
    <dgm:pt modelId="{AACF81AF-E91F-4456-BAEC-1A01B6549C04}" type="pres">
      <dgm:prSet presAssocID="{875A6C08-C35E-4136-BA2A-CFA3083534C0}" presName="tx1" presStyleLbl="revTx" presStyleIdx="2" presStyleCnt="4"/>
      <dgm:spPr/>
    </dgm:pt>
    <dgm:pt modelId="{21ED0C8D-0EF0-4374-8AA7-39829402A658}" type="pres">
      <dgm:prSet presAssocID="{875A6C08-C35E-4136-BA2A-CFA3083534C0}" presName="vert1" presStyleCnt="0"/>
      <dgm:spPr/>
    </dgm:pt>
    <dgm:pt modelId="{F272A642-1112-4914-BD12-32AB3297FE27}" type="pres">
      <dgm:prSet presAssocID="{C25BC5A2-58F8-435C-9B03-606D39682F84}" presName="thickLine" presStyleLbl="alignNode1" presStyleIdx="3" presStyleCnt="4"/>
      <dgm:spPr/>
    </dgm:pt>
    <dgm:pt modelId="{00C373FA-2F21-4A2A-9DB4-C2A7D33392DC}" type="pres">
      <dgm:prSet presAssocID="{C25BC5A2-58F8-435C-9B03-606D39682F84}" presName="horz1" presStyleCnt="0"/>
      <dgm:spPr/>
    </dgm:pt>
    <dgm:pt modelId="{E6ED612C-E67B-436D-BB50-3CD9FE0A9EEE}" type="pres">
      <dgm:prSet presAssocID="{C25BC5A2-58F8-435C-9B03-606D39682F84}" presName="tx1" presStyleLbl="revTx" presStyleIdx="3" presStyleCnt="4"/>
      <dgm:spPr/>
    </dgm:pt>
    <dgm:pt modelId="{436FD68D-44FA-4BD1-B00C-7B9F59C96176}" type="pres">
      <dgm:prSet presAssocID="{C25BC5A2-58F8-435C-9B03-606D39682F84}" presName="vert1" presStyleCnt="0"/>
      <dgm:spPr/>
    </dgm:pt>
  </dgm:ptLst>
  <dgm:cxnLst>
    <dgm:cxn modelId="{1A4EBF07-4F4E-4489-BB26-C8A930A45C90}" srcId="{855760E1-2E23-49FF-B0A2-99F79E4F06D1}" destId="{875A6C08-C35E-4136-BA2A-CFA3083534C0}" srcOrd="2" destOrd="0" parTransId="{A10856D4-34D1-4CF8-A491-1304282E0089}" sibTransId="{31156FA5-A6BE-458E-8935-1F4202750E3E}"/>
    <dgm:cxn modelId="{BAF77233-6F05-4A42-A5E9-766F2C02AC6D}" srcId="{855760E1-2E23-49FF-B0A2-99F79E4F06D1}" destId="{DFFDCB94-4969-4923-AC65-C7EB46ECC5FE}" srcOrd="1" destOrd="0" parTransId="{87BB4A8E-B58F-4DD7-B43C-E2312E2CDE5B}" sibTransId="{6E22D613-4925-4ECF-9196-D3DC25E06A78}"/>
    <dgm:cxn modelId="{72796A34-7EAA-4E99-B02C-56CBA60B8831}" type="presOf" srcId="{F5C0DC98-75FA-4387-8EBB-C64F34A4E763}" destId="{D8BE5CE4-A748-4BB6-9375-26440C22C7DA}" srcOrd="0" destOrd="0" presId="urn:microsoft.com/office/officeart/2008/layout/LinedList"/>
    <dgm:cxn modelId="{FFA14835-52A8-4241-BA19-70862422E4A1}" srcId="{855760E1-2E23-49FF-B0A2-99F79E4F06D1}" destId="{C25BC5A2-58F8-435C-9B03-606D39682F84}" srcOrd="3" destOrd="0" parTransId="{1DF47D91-0AE3-49DF-A229-AB4EFFDC3205}" sibTransId="{3E35C6D1-D71C-4BCD-8FD8-51B4F2C37A2B}"/>
    <dgm:cxn modelId="{1BB0AE6C-59FB-423D-9635-F7DE3A2EBD7A}" type="presOf" srcId="{C25BC5A2-58F8-435C-9B03-606D39682F84}" destId="{E6ED612C-E67B-436D-BB50-3CD9FE0A9EEE}" srcOrd="0" destOrd="0" presId="urn:microsoft.com/office/officeart/2008/layout/LinedList"/>
    <dgm:cxn modelId="{45C65C83-93FB-45E6-B8F3-182499703069}" type="presOf" srcId="{855760E1-2E23-49FF-B0A2-99F79E4F06D1}" destId="{CC3C8356-D9E2-40BD-9323-DDA158B444C0}" srcOrd="0" destOrd="0" presId="urn:microsoft.com/office/officeart/2008/layout/LinedList"/>
    <dgm:cxn modelId="{9C21C68F-88E6-4587-9FA2-CE8C93507C55}" type="presOf" srcId="{DFFDCB94-4969-4923-AC65-C7EB46ECC5FE}" destId="{0A227A40-190E-453B-904B-BE8D5F9A1AFB}" srcOrd="0" destOrd="0" presId="urn:microsoft.com/office/officeart/2008/layout/LinedList"/>
    <dgm:cxn modelId="{EAAC7FDA-3D7E-4118-87C7-0DC7DD9C3D30}" srcId="{855760E1-2E23-49FF-B0A2-99F79E4F06D1}" destId="{F5C0DC98-75FA-4387-8EBB-C64F34A4E763}" srcOrd="0" destOrd="0" parTransId="{410FBD66-B944-4BB4-80B9-502A1973DE02}" sibTransId="{FF9B9603-3358-4774-993C-4B2350EF3ED5}"/>
    <dgm:cxn modelId="{60C94EF4-DD2D-4F56-94AA-C70DD90E84F5}" type="presOf" srcId="{875A6C08-C35E-4136-BA2A-CFA3083534C0}" destId="{AACF81AF-E91F-4456-BAEC-1A01B6549C04}" srcOrd="0" destOrd="0" presId="urn:microsoft.com/office/officeart/2008/layout/LinedList"/>
    <dgm:cxn modelId="{891CFD79-5224-4AC6-BBBC-93FE393536EA}" type="presParOf" srcId="{CC3C8356-D9E2-40BD-9323-DDA158B444C0}" destId="{F68B1260-ED2C-4176-9AE2-6AFEACEA7EAE}" srcOrd="0" destOrd="0" presId="urn:microsoft.com/office/officeart/2008/layout/LinedList"/>
    <dgm:cxn modelId="{4C4DFA35-5276-46FC-92A5-ADBD58AC3368}" type="presParOf" srcId="{CC3C8356-D9E2-40BD-9323-DDA158B444C0}" destId="{1B1BB3DB-AC04-4EAB-B16B-3B57D15330E1}" srcOrd="1" destOrd="0" presId="urn:microsoft.com/office/officeart/2008/layout/LinedList"/>
    <dgm:cxn modelId="{172415F6-D6E1-46BB-99EA-1ED67946E1C3}" type="presParOf" srcId="{1B1BB3DB-AC04-4EAB-B16B-3B57D15330E1}" destId="{D8BE5CE4-A748-4BB6-9375-26440C22C7DA}" srcOrd="0" destOrd="0" presId="urn:microsoft.com/office/officeart/2008/layout/LinedList"/>
    <dgm:cxn modelId="{76A8CF0C-CD69-474D-A928-4F541415B1E4}" type="presParOf" srcId="{1B1BB3DB-AC04-4EAB-B16B-3B57D15330E1}" destId="{034C1701-D68D-4F51-A618-F44D34F35720}" srcOrd="1" destOrd="0" presId="urn:microsoft.com/office/officeart/2008/layout/LinedList"/>
    <dgm:cxn modelId="{846431A2-3407-432F-B413-6AADDBA40B13}" type="presParOf" srcId="{CC3C8356-D9E2-40BD-9323-DDA158B444C0}" destId="{D5DB335B-3671-4320-8A07-1798214591EB}" srcOrd="2" destOrd="0" presId="urn:microsoft.com/office/officeart/2008/layout/LinedList"/>
    <dgm:cxn modelId="{ED30D113-64CE-4E57-9B21-5BD31EA85D64}" type="presParOf" srcId="{CC3C8356-D9E2-40BD-9323-DDA158B444C0}" destId="{FC0E5536-10D5-4C88-8FC3-D3611277038D}" srcOrd="3" destOrd="0" presId="urn:microsoft.com/office/officeart/2008/layout/LinedList"/>
    <dgm:cxn modelId="{78843CA8-C858-4327-8C6B-07A57BC2F8FB}" type="presParOf" srcId="{FC0E5536-10D5-4C88-8FC3-D3611277038D}" destId="{0A227A40-190E-453B-904B-BE8D5F9A1AFB}" srcOrd="0" destOrd="0" presId="urn:microsoft.com/office/officeart/2008/layout/LinedList"/>
    <dgm:cxn modelId="{6F7CDA25-13C7-4F38-9997-3B43D63BBF09}" type="presParOf" srcId="{FC0E5536-10D5-4C88-8FC3-D3611277038D}" destId="{41240EC5-BE3A-4B92-8E52-987C2CE70802}" srcOrd="1" destOrd="0" presId="urn:microsoft.com/office/officeart/2008/layout/LinedList"/>
    <dgm:cxn modelId="{43B54DD2-5935-4F4D-903E-B7E4DE8F4D4E}" type="presParOf" srcId="{CC3C8356-D9E2-40BD-9323-DDA158B444C0}" destId="{CDDE4624-8886-496A-8672-4038DDF3A557}" srcOrd="4" destOrd="0" presId="urn:microsoft.com/office/officeart/2008/layout/LinedList"/>
    <dgm:cxn modelId="{474C155B-BE2B-4EFD-A95B-A918B713BAC3}" type="presParOf" srcId="{CC3C8356-D9E2-40BD-9323-DDA158B444C0}" destId="{B32D5407-A11F-448D-840A-F9061E3CC193}" srcOrd="5" destOrd="0" presId="urn:microsoft.com/office/officeart/2008/layout/LinedList"/>
    <dgm:cxn modelId="{0410F3E8-C1E9-4104-A75B-533DFC6197C9}" type="presParOf" srcId="{B32D5407-A11F-448D-840A-F9061E3CC193}" destId="{AACF81AF-E91F-4456-BAEC-1A01B6549C04}" srcOrd="0" destOrd="0" presId="urn:microsoft.com/office/officeart/2008/layout/LinedList"/>
    <dgm:cxn modelId="{4259E3EA-FAB1-4C08-B439-B8AC340F5BF9}" type="presParOf" srcId="{B32D5407-A11F-448D-840A-F9061E3CC193}" destId="{21ED0C8D-0EF0-4374-8AA7-39829402A658}" srcOrd="1" destOrd="0" presId="urn:microsoft.com/office/officeart/2008/layout/LinedList"/>
    <dgm:cxn modelId="{C80234F5-C67F-4CBB-BA87-0F7EAB8C3A71}" type="presParOf" srcId="{CC3C8356-D9E2-40BD-9323-DDA158B444C0}" destId="{F272A642-1112-4914-BD12-32AB3297FE27}" srcOrd="6" destOrd="0" presId="urn:microsoft.com/office/officeart/2008/layout/LinedList"/>
    <dgm:cxn modelId="{AC7861CD-59D6-430D-9BB7-6D21F3BDEF3A}" type="presParOf" srcId="{CC3C8356-D9E2-40BD-9323-DDA158B444C0}" destId="{00C373FA-2F21-4A2A-9DB4-C2A7D33392DC}" srcOrd="7" destOrd="0" presId="urn:microsoft.com/office/officeart/2008/layout/LinedList"/>
    <dgm:cxn modelId="{7F886255-6AEE-43C0-8606-CEF34A153491}" type="presParOf" srcId="{00C373FA-2F21-4A2A-9DB4-C2A7D33392DC}" destId="{E6ED612C-E67B-436D-BB50-3CD9FE0A9EEE}" srcOrd="0" destOrd="0" presId="urn:microsoft.com/office/officeart/2008/layout/LinedList"/>
    <dgm:cxn modelId="{A43F022C-BACA-470E-B271-0B53296ABB5D}" type="presParOf" srcId="{00C373FA-2F21-4A2A-9DB4-C2A7D33392DC}" destId="{436FD68D-44FA-4BD1-B00C-7B9F59C961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4E52D-59D5-445E-85F2-2AD849A4B4E0}">
      <dsp:nvSpPr>
        <dsp:cNvPr id="0" name=""/>
        <dsp:cNvSpPr/>
      </dsp:nvSpPr>
      <dsp:spPr>
        <a:xfrm>
          <a:off x="0" y="372452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/>
            <a:t>Ajuste de </a:t>
          </a:r>
          <a:r>
            <a:rPr lang="es-MX" sz="2400" kern="1200" noProof="0" dirty="0" err="1"/>
            <a:t>hiperparámetros</a:t>
          </a:r>
          <a:r>
            <a:rPr lang="es-MX" sz="2400" kern="1200" noProof="0" dirty="0"/>
            <a:t> en Árbol (</a:t>
          </a:r>
          <a:r>
            <a:rPr lang="es-MX" sz="2400" kern="1200" noProof="0" dirty="0" err="1"/>
            <a:t>cp</a:t>
          </a:r>
          <a:r>
            <a:rPr lang="es-MX" sz="2400" kern="1200" noProof="0" dirty="0"/>
            <a:t>)</a:t>
          </a:r>
        </a:p>
      </dsp:txBody>
      <dsp:txXfrm>
        <a:off x="0" y="372452"/>
        <a:ext cx="2464593" cy="1478756"/>
      </dsp:txXfrm>
    </dsp:sp>
    <dsp:sp modelId="{BB51A42E-066D-4846-B92F-02909720757F}">
      <dsp:nvSpPr>
        <dsp:cNvPr id="0" name=""/>
        <dsp:cNvSpPr/>
      </dsp:nvSpPr>
      <dsp:spPr>
        <a:xfrm>
          <a:off x="2711053" y="372452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/>
            <a:t>Uso de SMOTE para balanceo de clases</a:t>
          </a:r>
        </a:p>
      </dsp:txBody>
      <dsp:txXfrm>
        <a:off x="2711053" y="372452"/>
        <a:ext cx="2464593" cy="1478756"/>
      </dsp:txXfrm>
    </dsp:sp>
    <dsp:sp modelId="{D99AFD9B-4380-4FA1-9580-091AD6F133E0}">
      <dsp:nvSpPr>
        <dsp:cNvPr id="0" name=""/>
        <dsp:cNvSpPr/>
      </dsp:nvSpPr>
      <dsp:spPr>
        <a:xfrm>
          <a:off x="5422106" y="372452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/>
            <a:t>Logística Penalizada (GLMNET)</a:t>
          </a:r>
        </a:p>
      </dsp:txBody>
      <dsp:txXfrm>
        <a:off x="5422106" y="372452"/>
        <a:ext cx="2464593" cy="1478756"/>
      </dsp:txXfrm>
    </dsp:sp>
    <dsp:sp modelId="{03CCA96F-263B-43B2-A076-957C2B555796}">
      <dsp:nvSpPr>
        <dsp:cNvPr id="0" name=""/>
        <dsp:cNvSpPr/>
      </dsp:nvSpPr>
      <dsp:spPr>
        <a:xfrm>
          <a:off x="1355526" y="2097667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/>
            <a:t>Comparación con métricas robustas (AUC, F1, Kappa)</a:t>
          </a:r>
        </a:p>
      </dsp:txBody>
      <dsp:txXfrm>
        <a:off x="1355526" y="2097667"/>
        <a:ext cx="2464593" cy="1478756"/>
      </dsp:txXfrm>
    </dsp:sp>
    <dsp:sp modelId="{2A45B3CC-C1D1-46B1-B647-0A50C494318C}">
      <dsp:nvSpPr>
        <dsp:cNvPr id="0" name=""/>
        <dsp:cNvSpPr/>
      </dsp:nvSpPr>
      <dsp:spPr>
        <a:xfrm>
          <a:off x="4066579" y="2097667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/>
            <a:t>Ajuste con </a:t>
          </a:r>
          <a:r>
            <a:rPr lang="es-MX" sz="2400" kern="1200" noProof="0" dirty="0" err="1"/>
            <a:t>validacion</a:t>
          </a:r>
          <a:r>
            <a:rPr lang="es-MX" sz="2400" kern="1200" noProof="0" dirty="0"/>
            <a:t> cruzada</a:t>
          </a:r>
        </a:p>
      </dsp:txBody>
      <dsp:txXfrm>
        <a:off x="4066579" y="2097667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B1260-ED2C-4176-9AE2-6AFEACEA7EAE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E5CE4-A748-4BB6-9375-26440C22C7DA}">
      <dsp:nvSpPr>
        <dsp:cNvPr id="0" name=""/>
        <dsp:cNvSpPr/>
      </dsp:nvSpPr>
      <dsp:spPr>
        <a:xfrm>
          <a:off x="0" y="0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 err="1"/>
            <a:t>Random</a:t>
          </a:r>
          <a:r>
            <a:rPr lang="es-MX" sz="1900" kern="1200" noProof="0" dirty="0"/>
            <a:t> Forest SMOTE ofrece el mejor rendimiento general (AUC, F1)</a:t>
          </a:r>
        </a:p>
      </dsp:txBody>
      <dsp:txXfrm>
        <a:off x="0" y="0"/>
        <a:ext cx="3993357" cy="979884"/>
      </dsp:txXfrm>
    </dsp:sp>
    <dsp:sp modelId="{D5DB335B-3671-4320-8A07-1798214591EB}">
      <dsp:nvSpPr>
        <dsp:cNvPr id="0" name=""/>
        <dsp:cNvSpPr/>
      </dsp:nvSpPr>
      <dsp:spPr>
        <a:xfrm>
          <a:off x="0" y="97988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27A40-190E-453B-904B-BE8D5F9A1AFB}">
      <dsp:nvSpPr>
        <dsp:cNvPr id="0" name=""/>
        <dsp:cNvSpPr/>
      </dsp:nvSpPr>
      <dsp:spPr>
        <a:xfrm>
          <a:off x="0" y="979884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Logística SMOTE es interpretable y también fuerte</a:t>
          </a:r>
        </a:p>
      </dsp:txBody>
      <dsp:txXfrm>
        <a:off x="0" y="979884"/>
        <a:ext cx="3993357" cy="979884"/>
      </dsp:txXfrm>
    </dsp:sp>
    <dsp:sp modelId="{CDDE4624-8886-496A-8672-4038DDF3A557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81AF-E91F-4456-BAEC-1A01B6549C04}">
      <dsp:nvSpPr>
        <dsp:cNvPr id="0" name=""/>
        <dsp:cNvSpPr/>
      </dsp:nvSpPr>
      <dsp:spPr>
        <a:xfrm>
          <a:off x="0" y="1959768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Árbol simple no es útil sin ajustes</a:t>
          </a:r>
        </a:p>
      </dsp:txBody>
      <dsp:txXfrm>
        <a:off x="0" y="1959768"/>
        <a:ext cx="3993357" cy="979884"/>
      </dsp:txXfrm>
    </dsp:sp>
    <dsp:sp modelId="{F272A642-1112-4914-BD12-32AB3297FE27}">
      <dsp:nvSpPr>
        <dsp:cNvPr id="0" name=""/>
        <dsp:cNvSpPr/>
      </dsp:nvSpPr>
      <dsp:spPr>
        <a:xfrm>
          <a:off x="0" y="2939653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612C-E67B-436D-BB50-3CD9FE0A9EEE}">
      <dsp:nvSpPr>
        <dsp:cNvPr id="0" name=""/>
        <dsp:cNvSpPr/>
      </dsp:nvSpPr>
      <dsp:spPr>
        <a:xfrm>
          <a:off x="0" y="2939653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Técnicas como SMOTE y regularización mejoran mucho los resultados</a:t>
          </a:r>
        </a:p>
      </dsp:txBody>
      <dsp:txXfrm>
        <a:off x="0" y="2939653"/>
        <a:ext cx="3993357" cy="97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3685-C5F1-4EED-9CB0-F886A7A6FEB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EE8D-BE64-46DF-8B05-0CD6F406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BBBBB"/>
                </a:solidFill>
                <a:effectLst/>
              </a:rPr>
              <a:t>ctrl &lt;- </a:t>
            </a:r>
            <a:r>
              <a:rPr lang="en-US" i="1" dirty="0" err="1">
                <a:solidFill>
                  <a:srgbClr val="FFC66D"/>
                </a:solidFill>
                <a:effectLst/>
              </a:rPr>
              <a:t>trainControl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"cv"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number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D19A66"/>
                </a:solidFill>
                <a:effectLst/>
              </a:rPr>
              <a:t>10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classProbs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TRUE,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summaryFunction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twoClassSummary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savePredictions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"final"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tree_def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>
                <a:solidFill>
                  <a:srgbClr val="FFC66D"/>
                </a:solidFill>
                <a:effectLst/>
              </a:rPr>
              <a:t>train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BBBBBB"/>
                </a:solidFill>
                <a:effectLst/>
              </a:rPr>
              <a:t>Overdrawn ~ Age + Sex + </a:t>
            </a:r>
            <a:r>
              <a:rPr lang="en-US" dirty="0" err="1">
                <a:solidFill>
                  <a:srgbClr val="BBBBBB"/>
                </a:solidFill>
                <a:effectLst/>
              </a:rPr>
              <a:t>DrinkLevel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data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train_data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 err="1">
                <a:solidFill>
                  <a:srgbClr val="89CA78"/>
                </a:solidFill>
                <a:effectLst/>
              </a:rPr>
              <a:t>rpart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trControl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ctrl, </a:t>
            </a:r>
            <a:r>
              <a:rPr lang="en-US" dirty="0">
                <a:solidFill>
                  <a:srgbClr val="499EFF"/>
                </a:solidFill>
                <a:effectLst/>
              </a:rPr>
              <a:t>metric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"ROC"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8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0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“Este gráfico muestra las curvas ROC de los modelos entrenados.</a:t>
            </a:r>
            <a:br>
              <a:rPr lang="es-ES" dirty="0"/>
            </a:br>
            <a:r>
              <a:rPr lang="es-ES" dirty="0"/>
              <a:t>Cada curva representa la capacidad del modelo para distinguir entre estudiantes que sobregiran y los que no.</a:t>
            </a:r>
            <a:br>
              <a:rPr lang="es-ES" dirty="0"/>
            </a:br>
            <a:r>
              <a:rPr lang="es-ES" dirty="0"/>
              <a:t>Cuanto más cerca esté una curva del vértice superior izquierdo (0,1), </a:t>
            </a:r>
            <a:r>
              <a:rPr lang="es-ES" b="1" dirty="0"/>
              <a:t>mejor es su capacidad de discriminación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Los modelos con SMOTE y regularización (Logística SMOTE, RF SMOTE y Log. Penalizada) tienen un </a:t>
            </a:r>
            <a:r>
              <a:rPr lang="es-ES" b="1" dirty="0"/>
              <a:t>mejor rendimiento general</a:t>
            </a:r>
            <a:r>
              <a:rPr lang="es-ES" dirty="0"/>
              <a:t>, mientras que el Árbol por defecto tiene un desempeño cercano al azar (línea diagonal).</a:t>
            </a:r>
            <a:br>
              <a:rPr lang="es-ES" dirty="0"/>
            </a:br>
            <a:r>
              <a:rPr lang="es-ES" dirty="0"/>
              <a:t>La curva ROC también complementa el análisis del AUC, mostrando visualmente la sensibilidad y especificidad alcanzadas en diferentes umbrales.”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📊 Métricas de Evaluación de Modelos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Accuracy</a:t>
            </a:r>
            <a:r>
              <a:rPr lang="es-ES" b="1" dirty="0"/>
              <a:t> (Precisión Global):</a:t>
            </a:r>
            <a:br>
              <a:rPr lang="es-ES" dirty="0"/>
            </a:br>
            <a:r>
              <a:rPr lang="es-ES" dirty="0"/>
              <a:t>Proporción de predicciones correctas sobre el total de casos.</a:t>
            </a:r>
            <a:br>
              <a:rPr lang="es-ES" dirty="0"/>
            </a:br>
            <a:r>
              <a:rPr lang="es-ES" dirty="0"/>
              <a:t>👉 “¿Cuántas veces acertó el modelo en general?”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Kappa:</a:t>
            </a:r>
            <a:br>
              <a:rPr lang="es-ES" dirty="0"/>
            </a:br>
            <a:r>
              <a:rPr lang="es-ES" dirty="0"/>
              <a:t>Mide qué tanto mejor fue el modelo comparado con el azar, </a:t>
            </a:r>
            <a:r>
              <a:rPr lang="es-ES" b="1" dirty="0"/>
              <a:t>corrigiendo por las clases desbalanceadas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👉 “¿Qué tan confiable es el modelo más allá de la suerte?”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Sensitivity</a:t>
            </a:r>
            <a:r>
              <a:rPr lang="es-ES" b="1" dirty="0"/>
              <a:t> (Sensibilidad o </a:t>
            </a:r>
            <a:r>
              <a:rPr lang="es-ES" b="1" dirty="0" err="1"/>
              <a:t>Recall</a:t>
            </a:r>
            <a:r>
              <a:rPr lang="es-ES" b="1" dirty="0"/>
              <a:t>):</a:t>
            </a:r>
            <a:br>
              <a:rPr lang="es-ES" dirty="0"/>
            </a:br>
            <a:r>
              <a:rPr lang="es-ES" dirty="0"/>
              <a:t>Proporción de casos </a:t>
            </a:r>
            <a:r>
              <a:rPr lang="es-ES" b="1" dirty="0"/>
              <a:t>positivos reales</a:t>
            </a:r>
            <a:r>
              <a:rPr lang="es-ES" dirty="0"/>
              <a:t> que fueron bien detectados.</a:t>
            </a:r>
            <a:br>
              <a:rPr lang="es-ES" dirty="0"/>
            </a:br>
            <a:r>
              <a:rPr lang="es-ES" dirty="0"/>
              <a:t>👉 “¿Cuántos sí sobregiraron fueron detectados?”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Specificity</a:t>
            </a:r>
            <a:r>
              <a:rPr lang="es-ES" b="1" dirty="0"/>
              <a:t> (Especificidad):</a:t>
            </a:r>
            <a:br>
              <a:rPr lang="es-ES" dirty="0"/>
            </a:br>
            <a:r>
              <a:rPr lang="es-ES" dirty="0"/>
              <a:t>Proporción de casos </a:t>
            </a:r>
            <a:r>
              <a:rPr lang="es-ES" b="1" dirty="0"/>
              <a:t>negativos reales</a:t>
            </a:r>
            <a:r>
              <a:rPr lang="es-ES" dirty="0"/>
              <a:t> que fueron bien clasificados.</a:t>
            </a:r>
            <a:br>
              <a:rPr lang="es-ES" dirty="0"/>
            </a:br>
            <a:r>
              <a:rPr lang="es-ES" dirty="0"/>
              <a:t>👉 “¿Cuántos no sobregiraron fueron correctamente identificados?”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Precision</a:t>
            </a:r>
            <a:r>
              <a:rPr lang="es-ES" b="1" dirty="0"/>
              <a:t> (Precisión de positivos):</a:t>
            </a:r>
            <a:br>
              <a:rPr lang="es-ES" dirty="0"/>
            </a:br>
            <a:r>
              <a:rPr lang="es-ES" dirty="0"/>
              <a:t>De todos los casos que el modelo dijo que sobregiraron, ¿cuántos realmente lo hicieron?</a:t>
            </a:r>
            <a:br>
              <a:rPr lang="es-ES" dirty="0"/>
            </a:br>
            <a:r>
              <a:rPr lang="es-ES" dirty="0"/>
              <a:t>👉 “¿Qué tan confiable es cuando predice un sobregiro?”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F1 Score:</a:t>
            </a:r>
            <a:br>
              <a:rPr lang="es-ES" dirty="0"/>
            </a:br>
            <a:r>
              <a:rPr lang="es-ES" dirty="0"/>
              <a:t>Promedio entre </a:t>
            </a:r>
            <a:r>
              <a:rPr lang="es-ES" b="1" dirty="0" err="1"/>
              <a:t>Precision</a:t>
            </a:r>
            <a:r>
              <a:rPr lang="es-ES" dirty="0"/>
              <a:t> y </a:t>
            </a:r>
            <a:r>
              <a:rPr lang="es-ES" b="1" dirty="0" err="1"/>
              <a:t>Sensitivity</a:t>
            </a:r>
            <a:r>
              <a:rPr lang="es-ES" dirty="0"/>
              <a:t>, útil cuando las clases están desbalanceadas.</a:t>
            </a:r>
            <a:br>
              <a:rPr lang="es-ES" dirty="0"/>
            </a:br>
            <a:r>
              <a:rPr lang="es-ES" dirty="0"/>
              <a:t>👉 “¿Qué tan buen balance tiene el modelo entre aciertos y falsos positivos?”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AUC (Área bajo la curva ROC):</a:t>
            </a:r>
            <a:br>
              <a:rPr lang="es-ES" dirty="0"/>
            </a:br>
            <a:r>
              <a:rPr lang="es-ES" dirty="0"/>
              <a:t>Mide la capacidad del modelo de </a:t>
            </a:r>
            <a:r>
              <a:rPr lang="es-ES" b="1" dirty="0"/>
              <a:t>distinguir entre clases</a:t>
            </a:r>
            <a:r>
              <a:rPr lang="es-ES" dirty="0"/>
              <a:t> (0 = mal, 1 = perfecto).</a:t>
            </a:r>
            <a:br>
              <a:rPr lang="es-ES" dirty="0"/>
            </a:br>
            <a:r>
              <a:rPr lang="es-ES" dirty="0"/>
              <a:t>👉 “¿Qué tan bien separa el modelo a los que sobregiran de los que no?”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BBBBB"/>
                </a:solidFill>
                <a:effectLst/>
              </a:rPr>
              <a:t>ctrl &lt;- </a:t>
            </a:r>
            <a:r>
              <a:rPr lang="en-US" i="1" dirty="0" err="1">
                <a:solidFill>
                  <a:srgbClr val="FFC66D"/>
                </a:solidFill>
                <a:effectLst/>
              </a:rPr>
              <a:t>trainControl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"cv"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number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D19A66"/>
                </a:solidFill>
                <a:effectLst/>
              </a:rPr>
              <a:t>10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classProbs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TRUE,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summaryFunction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twoClassSummary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savePredictions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"final"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BBBBB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rf_def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>
                <a:solidFill>
                  <a:srgbClr val="FFC66D"/>
                </a:solidFill>
                <a:effectLst/>
              </a:rPr>
              <a:t>train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BBBBBB"/>
                </a:solidFill>
                <a:effectLst/>
              </a:rPr>
              <a:t>Overdrawn ~ Age + Sex + </a:t>
            </a:r>
            <a:r>
              <a:rPr lang="en-US" dirty="0" err="1">
                <a:solidFill>
                  <a:srgbClr val="BBBBBB"/>
                </a:solidFill>
                <a:effectLst/>
              </a:rPr>
              <a:t>DrinkLevel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data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train_data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"rf"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trControl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ctrl, </a:t>
            </a:r>
            <a:r>
              <a:rPr lang="en-US" dirty="0">
                <a:solidFill>
                  <a:srgbClr val="499EFF"/>
                </a:solidFill>
                <a:effectLst/>
              </a:rPr>
              <a:t>metric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"ROC"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BBBBB"/>
                </a:solidFill>
                <a:effectLst/>
              </a:rPr>
              <a:t>ctrl &lt;- </a:t>
            </a:r>
            <a:r>
              <a:rPr lang="en-US" i="1" dirty="0" err="1">
                <a:solidFill>
                  <a:srgbClr val="FFC66D"/>
                </a:solidFill>
                <a:effectLst/>
              </a:rPr>
              <a:t>trainControl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"cv"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number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D19A66"/>
                </a:solidFill>
                <a:effectLst/>
              </a:rPr>
              <a:t>10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classProbs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TRUE,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summaryFunction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twoClassSummary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savePredictions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"final"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BBBBB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log_def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>
                <a:solidFill>
                  <a:srgbClr val="FFC66D"/>
                </a:solidFill>
                <a:effectLst/>
              </a:rPr>
              <a:t>train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BBBBBB"/>
                </a:solidFill>
                <a:effectLst/>
              </a:rPr>
              <a:t>Overdrawn ~ Age + Sex + </a:t>
            </a:r>
            <a:r>
              <a:rPr lang="en-US" dirty="0" err="1">
                <a:solidFill>
                  <a:srgbClr val="BBBBBB"/>
                </a:solidFill>
                <a:effectLst/>
              </a:rPr>
              <a:t>DrinkLevel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data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train_data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 err="1">
                <a:solidFill>
                  <a:srgbClr val="89CA78"/>
                </a:solidFill>
                <a:effectLst/>
              </a:rPr>
              <a:t>glm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family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"binomial"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trControl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ctrl, </a:t>
            </a:r>
            <a:r>
              <a:rPr lang="en-US" dirty="0">
                <a:solidFill>
                  <a:srgbClr val="499EFF"/>
                </a:solidFill>
                <a:effectLst/>
              </a:rPr>
              <a:t>metric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"ROC"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2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¿Qué es SMOTE? (</a:t>
            </a:r>
            <a:r>
              <a:rPr lang="es-ES" b="1" dirty="0" err="1"/>
              <a:t>Synthetic</a:t>
            </a:r>
            <a:r>
              <a:rPr lang="es-ES" b="1" dirty="0"/>
              <a:t> </a:t>
            </a:r>
            <a:r>
              <a:rPr lang="es-ES" b="1" dirty="0" err="1"/>
              <a:t>Minority</a:t>
            </a:r>
            <a:r>
              <a:rPr lang="es-ES" b="1" dirty="0"/>
              <a:t> </a:t>
            </a:r>
            <a:r>
              <a:rPr lang="es-ES" b="1" dirty="0" err="1"/>
              <a:t>Over-sampling</a:t>
            </a:r>
            <a:r>
              <a:rPr lang="es-ES" b="1" dirty="0"/>
              <a:t> </a:t>
            </a:r>
            <a:r>
              <a:rPr lang="es-ES" b="1" dirty="0" err="1"/>
              <a:t>Technique</a:t>
            </a:r>
            <a:r>
              <a:rPr lang="es-ES" b="1" dirty="0"/>
              <a:t>)</a:t>
            </a:r>
          </a:p>
          <a:p>
            <a:r>
              <a:rPr lang="es-ES" dirty="0"/>
              <a:t>SMOTE es una técnica que </a:t>
            </a:r>
            <a:r>
              <a:rPr lang="es-ES" b="1" dirty="0"/>
              <a:t>genera ejemplos artificiales</a:t>
            </a:r>
            <a:r>
              <a:rPr lang="es-ES" dirty="0"/>
              <a:t> de la clase minoritaria para </a:t>
            </a:r>
            <a:r>
              <a:rPr lang="es-ES" b="1" dirty="0"/>
              <a:t>balancear los datos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En lugar de duplicar datos, </a:t>
            </a:r>
            <a:r>
              <a:rPr lang="es-ES" b="1" dirty="0"/>
              <a:t>crea nuevos puntos similares</a:t>
            </a:r>
            <a:r>
              <a:rPr lang="es-ES" dirty="0"/>
              <a:t> a los existentes.</a:t>
            </a:r>
            <a:br>
              <a:rPr lang="es-ES" dirty="0"/>
            </a:br>
            <a:r>
              <a:rPr lang="es-ES" dirty="0"/>
              <a:t>Esto ayuda a que los modelos aprendan mejor y </a:t>
            </a:r>
            <a:r>
              <a:rPr lang="es-ES" b="1" dirty="0"/>
              <a:t>no se enfoquen solo en la clase mayoritaria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¿Qué es la Logística Penalizada (GLMNET)?</a:t>
            </a:r>
          </a:p>
          <a:p>
            <a:r>
              <a:rPr lang="es-ES" dirty="0"/>
              <a:t>Es una versión mejorada de la regresión logística que </a:t>
            </a:r>
            <a:r>
              <a:rPr lang="es-ES" b="1" dirty="0"/>
              <a:t>añade una penalización</a:t>
            </a:r>
            <a:r>
              <a:rPr lang="es-ES" dirty="0"/>
              <a:t> para evitar que el modelo se sobreajuste (memorice demasiado).</a:t>
            </a:r>
            <a:br>
              <a:rPr lang="es-ES" dirty="0"/>
            </a:br>
            <a:r>
              <a:rPr lang="es-ES" dirty="0"/>
              <a:t>Usa técnicas llamadas </a:t>
            </a:r>
            <a:r>
              <a:rPr lang="es-ES" b="1" dirty="0"/>
              <a:t>Lasso</a:t>
            </a:r>
            <a:r>
              <a:rPr lang="es-ES" dirty="0"/>
              <a:t> y </a:t>
            </a:r>
            <a:r>
              <a:rPr lang="es-ES" b="1" dirty="0"/>
              <a:t>Ridge</a:t>
            </a:r>
            <a:r>
              <a:rPr lang="es-ES" dirty="0"/>
              <a:t> que ayudan a </a:t>
            </a:r>
            <a:r>
              <a:rPr lang="es-ES" b="1" dirty="0"/>
              <a:t>reducir la complejidad del modelo</a:t>
            </a:r>
            <a:r>
              <a:rPr lang="es-ES" dirty="0"/>
              <a:t> y seleccionar solo las variables más importantes.</a:t>
            </a:r>
          </a:p>
          <a:p>
            <a:pPr>
              <a:buNone/>
            </a:pPr>
            <a:r>
              <a:rPr lang="es-ES" b="1" dirty="0"/>
              <a:t>¿Qué es el ajuste con Validación Cruzada?</a:t>
            </a:r>
          </a:p>
          <a:p>
            <a:r>
              <a:rPr lang="es-ES" dirty="0"/>
              <a:t>Es una técnica para </a:t>
            </a:r>
            <a:r>
              <a:rPr lang="es-ES" b="1" dirty="0"/>
              <a:t>probar el modelo en diferentes partes del </a:t>
            </a:r>
            <a:r>
              <a:rPr lang="es-ES" b="1" dirty="0" err="1"/>
              <a:t>dataset</a:t>
            </a:r>
            <a:r>
              <a:rPr lang="es-ES" dirty="0"/>
              <a:t>, asegurando que no solo funcione bien en los datos de entrenamiento.</a:t>
            </a:r>
            <a:br>
              <a:rPr lang="es-ES" dirty="0"/>
            </a:br>
            <a:r>
              <a:rPr lang="es-ES" dirty="0"/>
              <a:t>Divide el </a:t>
            </a:r>
            <a:r>
              <a:rPr lang="es-ES" dirty="0" err="1"/>
              <a:t>dataset</a:t>
            </a:r>
            <a:r>
              <a:rPr lang="es-ES" dirty="0"/>
              <a:t> en partes (por ejemplo, 10) y entrena el modelo varias veces, cambiando la parte que se usa para evaluar.</a:t>
            </a:r>
            <a:br>
              <a:rPr lang="es-ES" dirty="0"/>
            </a:br>
            <a:r>
              <a:rPr lang="es-ES" dirty="0"/>
              <a:t>Esto permite </a:t>
            </a:r>
            <a:r>
              <a:rPr lang="es-ES" b="1" dirty="0"/>
              <a:t>encontrar los mejores parámetros</a:t>
            </a:r>
            <a:r>
              <a:rPr lang="es-ES" dirty="0"/>
              <a:t> y obtener una </a:t>
            </a:r>
            <a:r>
              <a:rPr lang="es-ES" b="1" dirty="0"/>
              <a:t>medición más confiable del rendimiento</a:t>
            </a:r>
            <a:r>
              <a:rPr lang="es-ES" dirty="0"/>
              <a:t>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9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grid_tree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 err="1">
                <a:solidFill>
                  <a:srgbClr val="FFC66D"/>
                </a:solidFill>
                <a:effectLst/>
              </a:rPr>
              <a:t>expand.grid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499EFF"/>
                </a:solidFill>
                <a:effectLst/>
              </a:rPr>
              <a:t>cp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i="1" dirty="0">
                <a:solidFill>
                  <a:srgbClr val="FFC66D"/>
                </a:solidFill>
                <a:effectLst/>
              </a:rPr>
              <a:t>seq</a:t>
            </a:r>
            <a:r>
              <a:rPr lang="en-US" dirty="0">
                <a:solidFill>
                  <a:srgbClr val="54A857"/>
                </a:solidFill>
                <a:effectLst/>
              </a:rPr>
              <a:t>(</a:t>
            </a:r>
            <a:r>
              <a:rPr lang="en-US" dirty="0">
                <a:solidFill>
                  <a:srgbClr val="D19A66"/>
                </a:solidFill>
                <a:effectLst/>
              </a:rPr>
              <a:t>0.001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0.05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by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D19A66"/>
                </a:solidFill>
                <a:effectLst/>
              </a:rPr>
              <a:t>0.005</a:t>
            </a:r>
            <a:r>
              <a:rPr lang="en-US" dirty="0">
                <a:solidFill>
                  <a:srgbClr val="54A857"/>
                </a:solidFill>
                <a:effectLst/>
              </a:rPr>
              <a:t>)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 err="1">
                <a:solidFill>
                  <a:srgbClr val="BBBBBB"/>
                </a:solidFill>
                <a:effectLst/>
              </a:rPr>
              <a:t>tree_opt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>
                <a:solidFill>
                  <a:srgbClr val="FFC66D"/>
                </a:solidFill>
                <a:effectLst/>
              </a:rPr>
              <a:t>train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BBBBBB"/>
                </a:solidFill>
                <a:effectLst/>
              </a:rPr>
              <a:t>Overdrawn ~ Age + Sex + </a:t>
            </a:r>
            <a:r>
              <a:rPr lang="en-US" dirty="0" err="1">
                <a:solidFill>
                  <a:srgbClr val="BBBBBB"/>
                </a:solidFill>
                <a:effectLst/>
              </a:rPr>
              <a:t>DrinkLevel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data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train_data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 err="1">
                <a:solidFill>
                  <a:srgbClr val="89CA78"/>
                </a:solidFill>
                <a:effectLst/>
              </a:rPr>
              <a:t>rpart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tuneGrid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grid_tree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trControl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ctrl, </a:t>
            </a:r>
            <a:r>
              <a:rPr lang="en-US" dirty="0">
                <a:solidFill>
                  <a:srgbClr val="499EFF"/>
                </a:solidFill>
                <a:effectLst/>
              </a:rPr>
              <a:t>metric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"ROC"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ctrl_smote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 err="1">
                <a:solidFill>
                  <a:srgbClr val="FFC66D"/>
                </a:solidFill>
                <a:effectLst/>
              </a:rPr>
              <a:t>trainControl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"cv"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number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D19A66"/>
                </a:solidFill>
                <a:effectLst/>
              </a:rPr>
              <a:t>10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classProbs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TRUE,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summaryFunction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twoClassSummary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sampling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"smote"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rf_smote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>
                <a:solidFill>
                  <a:srgbClr val="FFC66D"/>
                </a:solidFill>
                <a:effectLst/>
              </a:rPr>
              <a:t>train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BBBBBB"/>
                </a:solidFill>
                <a:effectLst/>
              </a:rPr>
              <a:t>Overdrawn ~ Age + Sex + </a:t>
            </a:r>
            <a:r>
              <a:rPr lang="en-US" dirty="0" err="1">
                <a:solidFill>
                  <a:srgbClr val="BBBBBB"/>
                </a:solidFill>
                <a:effectLst/>
              </a:rPr>
              <a:t>DrinkLevel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data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train_data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"rf"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trControl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ctrl_smote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metric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"ROC"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BBBBB"/>
              </a:solidFill>
              <a:effectLst/>
            </a:endParaRP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1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ctrl_smote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 err="1">
                <a:solidFill>
                  <a:srgbClr val="FFC66D"/>
                </a:solidFill>
                <a:effectLst/>
              </a:rPr>
              <a:t>trainControl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"cv"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number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D19A66"/>
                </a:solidFill>
                <a:effectLst/>
              </a:rPr>
              <a:t>10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classProbs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TRUE,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summaryFunction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twoClassSummary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sampling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"smote"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log_smote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>
                <a:solidFill>
                  <a:srgbClr val="FFC66D"/>
                </a:solidFill>
                <a:effectLst/>
              </a:rPr>
              <a:t>train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BBBBBB"/>
                </a:solidFill>
                <a:effectLst/>
              </a:rPr>
              <a:t>Overdrawn ~ Age + Sex + </a:t>
            </a:r>
            <a:r>
              <a:rPr lang="en-US" dirty="0" err="1">
                <a:solidFill>
                  <a:srgbClr val="BBBBBB"/>
                </a:solidFill>
                <a:effectLst/>
              </a:rPr>
              <a:t>DrinkLevel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data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train_data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 err="1">
                <a:solidFill>
                  <a:srgbClr val="89CA78"/>
                </a:solidFill>
                <a:effectLst/>
              </a:rPr>
              <a:t>glm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family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"binomial"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 err="1">
                <a:solidFill>
                  <a:srgbClr val="499EFF"/>
                </a:solidFill>
                <a:effectLst/>
              </a:rPr>
              <a:t>trControl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ctrl_smote</a:t>
            </a:r>
            <a:r>
              <a:rPr lang="en-US" dirty="0">
                <a:solidFill>
                  <a:srgbClr val="BBBBBB"/>
                </a:solidFill>
                <a:effectLst/>
              </a:rPr>
              <a:t>, </a:t>
            </a:r>
            <a:r>
              <a:rPr lang="en-US" dirty="0">
                <a:solidFill>
                  <a:srgbClr val="499EFF"/>
                </a:solidFill>
                <a:effectLst/>
              </a:rPr>
              <a:t>metric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"ROC"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BBBBB"/>
              </a:solidFill>
              <a:effectLst/>
            </a:endParaRP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log_glmnet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>
                <a:solidFill>
                  <a:srgbClr val="FFC66D"/>
                </a:solidFill>
                <a:effectLst/>
              </a:rPr>
              <a:t>train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r>
              <a:rPr lang="en-US" dirty="0">
                <a:solidFill>
                  <a:srgbClr val="BBBBBB"/>
                </a:solidFill>
                <a:effectLst/>
              </a:rPr>
              <a:t>Overdrawn ~ Age + Sex + </a:t>
            </a:r>
            <a:r>
              <a:rPr lang="en-US" dirty="0" err="1">
                <a:solidFill>
                  <a:srgbClr val="BBBBBB"/>
                </a:solidFill>
                <a:effectLst/>
              </a:rPr>
              <a:t>DrinkLevel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data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train_data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 err="1">
                <a:solidFill>
                  <a:srgbClr val="89CA78"/>
                </a:solidFill>
                <a:effectLst/>
              </a:rPr>
              <a:t>glmnet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</a:t>
            </a:r>
            <a:r>
              <a:rPr lang="en-US" dirty="0" err="1">
                <a:solidFill>
                  <a:srgbClr val="499EFF"/>
                </a:solidFill>
                <a:effectLst/>
              </a:rPr>
              <a:t>trControl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ctrl,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                  </a:t>
            </a:r>
            <a:r>
              <a:rPr lang="en-US" dirty="0">
                <a:solidFill>
                  <a:srgbClr val="499EFF"/>
                </a:solidFill>
                <a:effectLst/>
              </a:rPr>
              <a:t>metric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"ROC"</a:t>
            </a: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train_control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 err="1">
                <a:solidFill>
                  <a:srgbClr val="FFC66D"/>
                </a:solidFill>
                <a:effectLst/>
              </a:rPr>
              <a:t>trainControl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E8BA36"/>
                </a:solidFill>
                <a:effectLst/>
              </a:rPr>
              <a:t> 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"cv"</a:t>
            </a:r>
            <a:r>
              <a:rPr lang="en-US" dirty="0">
                <a:solidFill>
                  <a:srgbClr val="BBBBBB"/>
                </a:solidFill>
                <a:effectLst/>
              </a:rPr>
              <a:t>,          </a:t>
            </a:r>
            <a:r>
              <a:rPr lang="en-US" dirty="0">
                <a:solidFill>
                  <a:srgbClr val="5C6370"/>
                </a:solidFill>
                <a:effectLst/>
              </a:rPr>
              <a:t># </a:t>
            </a:r>
            <a:r>
              <a:rPr lang="en-US" dirty="0" err="1">
                <a:solidFill>
                  <a:srgbClr val="5C6370"/>
                </a:solidFill>
                <a:effectLst/>
              </a:rPr>
              <a:t>Validación</a:t>
            </a:r>
            <a:r>
              <a:rPr lang="en-US" dirty="0">
                <a:solidFill>
                  <a:srgbClr val="5C6370"/>
                </a:solidFill>
                <a:effectLst/>
              </a:rPr>
              <a:t> </a:t>
            </a:r>
            <a:r>
              <a:rPr lang="en-US" dirty="0" err="1">
                <a:solidFill>
                  <a:srgbClr val="5C6370"/>
                </a:solidFill>
                <a:effectLst/>
              </a:rPr>
              <a:t>cruzada</a:t>
            </a:r>
            <a:br>
              <a:rPr lang="en-US" dirty="0">
                <a:solidFill>
                  <a:srgbClr val="5C6370"/>
                </a:solidFill>
                <a:effectLst/>
              </a:rPr>
            </a:br>
            <a:r>
              <a:rPr lang="en-US" dirty="0">
                <a:solidFill>
                  <a:srgbClr val="5C6370"/>
                </a:solidFill>
                <a:effectLst/>
              </a:rPr>
              <a:t>  </a:t>
            </a:r>
            <a:r>
              <a:rPr lang="en-US" dirty="0">
                <a:solidFill>
                  <a:srgbClr val="499EFF"/>
                </a:solidFill>
                <a:effectLst/>
              </a:rPr>
              <a:t>number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D19A66"/>
                </a:solidFill>
                <a:effectLst/>
              </a:rPr>
              <a:t>10</a:t>
            </a:r>
            <a:r>
              <a:rPr lang="en-US" dirty="0">
                <a:solidFill>
                  <a:srgbClr val="BBBBBB"/>
                </a:solidFill>
                <a:effectLst/>
              </a:rPr>
              <a:t>,            </a:t>
            </a:r>
            <a:r>
              <a:rPr lang="en-US" dirty="0">
                <a:solidFill>
                  <a:srgbClr val="5C6370"/>
                </a:solidFill>
                <a:effectLst/>
              </a:rPr>
              <a:t># 10 </a:t>
            </a:r>
            <a:r>
              <a:rPr lang="en-US" dirty="0" err="1">
                <a:solidFill>
                  <a:srgbClr val="5C6370"/>
                </a:solidFill>
                <a:effectLst/>
              </a:rPr>
              <a:t>pliegues</a:t>
            </a:r>
            <a:br>
              <a:rPr lang="en-US" dirty="0">
                <a:solidFill>
                  <a:srgbClr val="5C6370"/>
                </a:solidFill>
                <a:effectLst/>
              </a:rPr>
            </a:br>
            <a:r>
              <a:rPr lang="en-US" dirty="0">
                <a:solidFill>
                  <a:srgbClr val="5C6370"/>
                </a:solidFill>
                <a:effectLst/>
              </a:rPr>
              <a:t>  </a:t>
            </a:r>
            <a:r>
              <a:rPr lang="en-US" dirty="0">
                <a:solidFill>
                  <a:srgbClr val="499EFF"/>
                </a:solidFill>
                <a:effectLst/>
              </a:rPr>
              <a:t>sampling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"smote"</a:t>
            </a:r>
            <a:r>
              <a:rPr lang="en-US" dirty="0">
                <a:solidFill>
                  <a:srgbClr val="BBBBBB"/>
                </a:solidFill>
                <a:effectLst/>
              </a:rPr>
              <a:t>,     </a:t>
            </a:r>
            <a:r>
              <a:rPr lang="en-US" dirty="0">
                <a:solidFill>
                  <a:srgbClr val="5C6370"/>
                </a:solidFill>
                <a:effectLst/>
              </a:rPr>
              <a:t># </a:t>
            </a:r>
            <a:r>
              <a:rPr lang="en-US" dirty="0" err="1">
                <a:solidFill>
                  <a:srgbClr val="5C6370"/>
                </a:solidFill>
                <a:effectLst/>
              </a:rPr>
              <a:t>Sobremuestreo</a:t>
            </a:r>
            <a:r>
              <a:rPr lang="en-US" dirty="0">
                <a:solidFill>
                  <a:srgbClr val="5C6370"/>
                </a:solidFill>
                <a:effectLst/>
              </a:rPr>
              <a:t> </a:t>
            </a:r>
            <a:r>
              <a:rPr lang="en-US" dirty="0" err="1">
                <a:solidFill>
                  <a:srgbClr val="5C6370"/>
                </a:solidFill>
                <a:effectLst/>
              </a:rPr>
              <a:t>sintético</a:t>
            </a:r>
            <a:br>
              <a:rPr lang="en-US" dirty="0">
                <a:solidFill>
                  <a:srgbClr val="5C6370"/>
                </a:solidFill>
                <a:effectLst/>
              </a:rPr>
            </a:br>
            <a:r>
              <a:rPr lang="en-US" dirty="0">
                <a:solidFill>
                  <a:srgbClr val="5C6370"/>
                </a:solidFill>
                <a:effectLst/>
              </a:rPr>
              <a:t>  </a:t>
            </a:r>
            <a:r>
              <a:rPr lang="en-US" dirty="0" err="1">
                <a:solidFill>
                  <a:srgbClr val="499EFF"/>
                </a:solidFill>
                <a:effectLst/>
              </a:rPr>
              <a:t>classProbs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TRUE,      </a:t>
            </a:r>
            <a:r>
              <a:rPr lang="en-US" dirty="0">
                <a:solidFill>
                  <a:srgbClr val="5C6370"/>
                </a:solidFill>
                <a:effectLst/>
              </a:rPr>
              <a:t># </a:t>
            </a:r>
            <a:r>
              <a:rPr lang="en-US" dirty="0" err="1">
                <a:solidFill>
                  <a:srgbClr val="5C6370"/>
                </a:solidFill>
                <a:effectLst/>
              </a:rPr>
              <a:t>Necesario</a:t>
            </a:r>
            <a:r>
              <a:rPr lang="en-US" dirty="0">
                <a:solidFill>
                  <a:srgbClr val="5C6370"/>
                </a:solidFill>
                <a:effectLst/>
              </a:rPr>
              <a:t> para </a:t>
            </a:r>
            <a:r>
              <a:rPr lang="en-US" dirty="0" err="1">
                <a:solidFill>
                  <a:srgbClr val="5C6370"/>
                </a:solidFill>
                <a:effectLst/>
              </a:rPr>
              <a:t>calcular</a:t>
            </a:r>
            <a:r>
              <a:rPr lang="en-US" dirty="0">
                <a:solidFill>
                  <a:srgbClr val="5C6370"/>
                </a:solidFill>
                <a:effectLst/>
              </a:rPr>
              <a:t> ROC</a:t>
            </a:r>
            <a:br>
              <a:rPr lang="en-US" dirty="0">
                <a:solidFill>
                  <a:srgbClr val="5C6370"/>
                </a:solidFill>
                <a:effectLst/>
              </a:rPr>
            </a:br>
            <a:r>
              <a:rPr lang="en-US" dirty="0">
                <a:solidFill>
                  <a:srgbClr val="5C6370"/>
                </a:solidFill>
                <a:effectLst/>
              </a:rPr>
              <a:t>  </a:t>
            </a:r>
            <a:r>
              <a:rPr lang="en-US" dirty="0" err="1">
                <a:solidFill>
                  <a:srgbClr val="499EFF"/>
                </a:solidFill>
                <a:effectLst/>
              </a:rPr>
              <a:t>summaryFunction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twoClassSummary</a:t>
            </a:r>
            <a:r>
              <a:rPr lang="en-US" dirty="0">
                <a:solidFill>
                  <a:srgbClr val="BBBBBB"/>
                </a:solidFill>
                <a:effectLst/>
              </a:rPr>
              <a:t>  </a:t>
            </a:r>
            <a:r>
              <a:rPr lang="en-US" dirty="0">
                <a:solidFill>
                  <a:srgbClr val="5C6370"/>
                </a:solidFill>
                <a:effectLst/>
              </a:rPr>
              <a:t># </a:t>
            </a:r>
            <a:r>
              <a:rPr lang="en-US" dirty="0" err="1">
                <a:solidFill>
                  <a:srgbClr val="5C6370"/>
                </a:solidFill>
                <a:effectLst/>
              </a:rPr>
              <a:t>Calcula</a:t>
            </a:r>
            <a:r>
              <a:rPr lang="en-US" dirty="0">
                <a:solidFill>
                  <a:srgbClr val="5C6370"/>
                </a:solidFill>
                <a:effectLst/>
              </a:rPr>
              <a:t> </a:t>
            </a:r>
            <a:r>
              <a:rPr lang="en-US" dirty="0" err="1">
                <a:solidFill>
                  <a:srgbClr val="5C6370"/>
                </a:solidFill>
                <a:effectLst/>
              </a:rPr>
              <a:t>métricas</a:t>
            </a:r>
            <a:r>
              <a:rPr lang="en-US" dirty="0">
                <a:solidFill>
                  <a:srgbClr val="5C6370"/>
                </a:solidFill>
                <a:effectLst/>
              </a:rPr>
              <a:t> </a:t>
            </a:r>
            <a:r>
              <a:rPr lang="en-US" dirty="0" err="1">
                <a:solidFill>
                  <a:srgbClr val="5C6370"/>
                </a:solidFill>
                <a:effectLst/>
              </a:rPr>
              <a:t>como</a:t>
            </a:r>
            <a:r>
              <a:rPr lang="en-US" dirty="0">
                <a:solidFill>
                  <a:srgbClr val="5C6370"/>
                </a:solidFill>
                <a:effectLst/>
              </a:rPr>
              <a:t> ROC, Sens, Spec</a:t>
            </a:r>
            <a:br>
              <a:rPr lang="en-US" dirty="0">
                <a:solidFill>
                  <a:srgbClr val="5C6370"/>
                </a:solidFill>
                <a:effectLst/>
              </a:rPr>
            </a:b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BBBBB"/>
                </a:solidFill>
                <a:effectLst/>
              </a:rPr>
              <a:t>cv_model</a:t>
            </a:r>
            <a:r>
              <a:rPr lang="en-US" dirty="0">
                <a:solidFill>
                  <a:srgbClr val="BBBBBB"/>
                </a:solidFill>
                <a:effectLst/>
              </a:rPr>
              <a:t> &lt;- </a:t>
            </a:r>
            <a:r>
              <a:rPr lang="en-US" i="1" dirty="0">
                <a:solidFill>
                  <a:srgbClr val="FFC66D"/>
                </a:solidFill>
                <a:effectLst/>
              </a:rPr>
              <a:t>train</a:t>
            </a:r>
            <a:r>
              <a:rPr lang="en-US" dirty="0">
                <a:solidFill>
                  <a:srgbClr val="E8BA36"/>
                </a:solidFill>
                <a:effectLst/>
              </a:rPr>
              <a:t>(</a:t>
            </a:r>
            <a:br>
              <a:rPr lang="en-US" dirty="0">
                <a:solidFill>
                  <a:srgbClr val="E8BA36"/>
                </a:solidFill>
                <a:effectLst/>
              </a:rPr>
            </a:br>
            <a:r>
              <a:rPr lang="en-US" dirty="0">
                <a:solidFill>
                  <a:srgbClr val="E8BA36"/>
                </a:solidFill>
                <a:effectLst/>
              </a:rPr>
              <a:t>  </a:t>
            </a:r>
            <a:r>
              <a:rPr lang="en-US" dirty="0">
                <a:solidFill>
                  <a:srgbClr val="BBBBBB"/>
                </a:solidFill>
                <a:effectLst/>
              </a:rPr>
              <a:t>Overdrawn ~ Age + Sex + </a:t>
            </a:r>
            <a:r>
              <a:rPr lang="en-US" dirty="0" err="1">
                <a:solidFill>
                  <a:srgbClr val="BBBBBB"/>
                </a:solidFill>
                <a:effectLst/>
              </a:rPr>
              <a:t>DrinkLevel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</a:t>
            </a:r>
            <a:r>
              <a:rPr lang="en-US" dirty="0">
                <a:solidFill>
                  <a:srgbClr val="499EFF"/>
                </a:solidFill>
                <a:effectLst/>
              </a:rPr>
              <a:t>data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train_data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</a:t>
            </a:r>
            <a:r>
              <a:rPr lang="en-US" dirty="0">
                <a:solidFill>
                  <a:srgbClr val="499EFF"/>
                </a:solidFill>
                <a:effectLst/>
              </a:rPr>
              <a:t>method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 err="1">
                <a:solidFill>
                  <a:srgbClr val="89CA78"/>
                </a:solidFill>
                <a:effectLst/>
              </a:rPr>
              <a:t>rpart</a:t>
            </a:r>
            <a:r>
              <a:rPr lang="en-US" dirty="0">
                <a:solidFill>
                  <a:srgbClr val="89CA78"/>
                </a:solidFill>
                <a:effectLst/>
              </a:rPr>
              <a:t>"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</a:t>
            </a:r>
            <a:r>
              <a:rPr lang="en-US" dirty="0">
                <a:solidFill>
                  <a:srgbClr val="499EFF"/>
                </a:solidFill>
                <a:effectLst/>
              </a:rPr>
              <a:t>metric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89CA78"/>
                </a:solidFill>
                <a:effectLst/>
              </a:rPr>
              <a:t>"ROC"</a:t>
            </a:r>
            <a:r>
              <a:rPr lang="en-US" dirty="0">
                <a:solidFill>
                  <a:srgbClr val="BBBBBB"/>
                </a:solidFill>
                <a:effectLst/>
              </a:rPr>
              <a:t>,         </a:t>
            </a:r>
            <a:r>
              <a:rPr lang="en-US" dirty="0">
                <a:solidFill>
                  <a:srgbClr val="5C6370"/>
                </a:solidFill>
                <a:effectLst/>
              </a:rPr>
              <a:t># Se </a:t>
            </a:r>
            <a:r>
              <a:rPr lang="en-US" dirty="0" err="1">
                <a:solidFill>
                  <a:srgbClr val="5C6370"/>
                </a:solidFill>
                <a:effectLst/>
              </a:rPr>
              <a:t>optimiza</a:t>
            </a:r>
            <a:r>
              <a:rPr lang="en-US" dirty="0">
                <a:solidFill>
                  <a:srgbClr val="5C6370"/>
                </a:solidFill>
                <a:effectLst/>
              </a:rPr>
              <a:t> </a:t>
            </a:r>
            <a:r>
              <a:rPr lang="en-US" dirty="0" err="1">
                <a:solidFill>
                  <a:srgbClr val="5C6370"/>
                </a:solidFill>
                <a:effectLst/>
              </a:rPr>
              <a:t>el</a:t>
            </a:r>
            <a:r>
              <a:rPr lang="en-US" dirty="0">
                <a:solidFill>
                  <a:srgbClr val="5C6370"/>
                </a:solidFill>
                <a:effectLst/>
              </a:rPr>
              <a:t> AUC</a:t>
            </a:r>
            <a:br>
              <a:rPr lang="en-US" dirty="0">
                <a:solidFill>
                  <a:srgbClr val="5C6370"/>
                </a:solidFill>
                <a:effectLst/>
              </a:rPr>
            </a:br>
            <a:r>
              <a:rPr lang="en-US" dirty="0">
                <a:solidFill>
                  <a:srgbClr val="5C6370"/>
                </a:solidFill>
                <a:effectLst/>
              </a:rPr>
              <a:t>  </a:t>
            </a:r>
            <a:r>
              <a:rPr lang="en-US" dirty="0" err="1">
                <a:solidFill>
                  <a:srgbClr val="499EFF"/>
                </a:solidFill>
                <a:effectLst/>
              </a:rPr>
              <a:t>trControl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 err="1">
                <a:solidFill>
                  <a:srgbClr val="BBBBBB"/>
                </a:solidFill>
                <a:effectLst/>
              </a:rPr>
              <a:t>train_control</a:t>
            </a:r>
            <a:r>
              <a:rPr lang="en-US" dirty="0">
                <a:solidFill>
                  <a:srgbClr val="BBBBBB"/>
                </a:solidFill>
                <a:effectLst/>
              </a:rPr>
              <a:t>,</a:t>
            </a:r>
            <a:br>
              <a:rPr lang="en-US" dirty="0">
                <a:solidFill>
                  <a:srgbClr val="BBBBBB"/>
                </a:solidFill>
                <a:effectLst/>
              </a:rPr>
            </a:br>
            <a:r>
              <a:rPr lang="en-US" dirty="0">
                <a:solidFill>
                  <a:srgbClr val="BBBBBB"/>
                </a:solidFill>
                <a:effectLst/>
              </a:rPr>
              <a:t>  </a:t>
            </a:r>
            <a:r>
              <a:rPr lang="en-US" dirty="0" err="1">
                <a:solidFill>
                  <a:srgbClr val="499EFF"/>
                </a:solidFill>
                <a:effectLst/>
              </a:rPr>
              <a:t>tuneLength</a:t>
            </a:r>
            <a:r>
              <a:rPr lang="en-US" dirty="0">
                <a:solidFill>
                  <a:srgbClr val="499EFF"/>
                </a:solidFill>
                <a:effectLst/>
              </a:rPr>
              <a:t> </a:t>
            </a:r>
            <a:r>
              <a:rPr lang="en-US" dirty="0">
                <a:solidFill>
                  <a:srgbClr val="BBBBBB"/>
                </a:solidFill>
                <a:effectLst/>
              </a:rPr>
              <a:t>= </a:t>
            </a:r>
            <a:r>
              <a:rPr lang="en-US" dirty="0">
                <a:solidFill>
                  <a:srgbClr val="D19A66"/>
                </a:solidFill>
                <a:effectLst/>
              </a:rPr>
              <a:t>10         </a:t>
            </a:r>
            <a:r>
              <a:rPr lang="en-US" dirty="0">
                <a:solidFill>
                  <a:srgbClr val="5C6370"/>
                </a:solidFill>
                <a:effectLst/>
              </a:rPr>
              <a:t># Para </a:t>
            </a:r>
            <a:r>
              <a:rPr lang="en-US" dirty="0" err="1">
                <a:solidFill>
                  <a:srgbClr val="5C6370"/>
                </a:solidFill>
                <a:effectLst/>
              </a:rPr>
              <a:t>explorar</a:t>
            </a:r>
            <a:r>
              <a:rPr lang="en-US" dirty="0">
                <a:solidFill>
                  <a:srgbClr val="5C6370"/>
                </a:solidFill>
                <a:effectLst/>
              </a:rPr>
              <a:t> </a:t>
            </a:r>
            <a:r>
              <a:rPr lang="en-US" dirty="0" err="1">
                <a:solidFill>
                  <a:srgbClr val="5C6370"/>
                </a:solidFill>
                <a:effectLst/>
              </a:rPr>
              <a:t>varias</a:t>
            </a:r>
            <a:r>
              <a:rPr lang="en-US" dirty="0">
                <a:solidFill>
                  <a:srgbClr val="5C6370"/>
                </a:solidFill>
                <a:effectLst/>
              </a:rPr>
              <a:t> </a:t>
            </a:r>
            <a:r>
              <a:rPr lang="en-US" dirty="0" err="1">
                <a:solidFill>
                  <a:srgbClr val="5C6370"/>
                </a:solidFill>
                <a:effectLst/>
              </a:rPr>
              <a:t>configuraciones</a:t>
            </a:r>
            <a:r>
              <a:rPr lang="en-US" dirty="0">
                <a:solidFill>
                  <a:srgbClr val="5C6370"/>
                </a:solidFill>
                <a:effectLst/>
              </a:rPr>
              <a:t> de cp</a:t>
            </a:r>
            <a:br>
              <a:rPr lang="en-US" dirty="0">
                <a:solidFill>
                  <a:srgbClr val="5C6370"/>
                </a:solidFill>
                <a:effectLst/>
              </a:rPr>
            </a:br>
            <a:r>
              <a:rPr lang="en-US" dirty="0">
                <a:solidFill>
                  <a:srgbClr val="E8BA36"/>
                </a:solidFill>
                <a:effectLst/>
              </a:rPr>
              <a:t>)</a:t>
            </a:r>
            <a:endParaRPr lang="en-US" dirty="0">
              <a:solidFill>
                <a:srgbClr val="BBBBBB"/>
              </a:solidFill>
              <a:effectLst/>
            </a:endParaRP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EE8D-BE64-46DF-8B05-0CD6F40696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7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es-MX" sz="7000" noProof="0" dirty="0">
                <a:solidFill>
                  <a:srgbClr val="FFFFFF"/>
                </a:solidFill>
              </a:rPr>
              <a:t>Predicción de Sobregiros Estudiantiles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s-MX" sz="1700" noProof="0" dirty="0">
                <a:solidFill>
                  <a:srgbClr val="FFFFFF"/>
                </a:solidFill>
              </a:rPr>
              <a:t>Análisis, modelado y evaluación de modelos de clasificación</a:t>
            </a:r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noProof="0" dirty="0">
              <a:solidFill>
                <a:srgbClr val="FFFFFF"/>
              </a:solidFill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s-MX" noProof="0" dirty="0">
              <a:solidFill>
                <a:srgbClr val="FFFFFF"/>
              </a:solidFill>
            </a:endParaRP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noProof="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noProof="0" dirty="0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noProof="0" dirty="0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s-MX" noProof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MX" sz="31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Árbol de Decisión Mejorado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CAE88-6487-D525-0B55-25B949AD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65" y="2354239"/>
            <a:ext cx="6691669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MX" sz="31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Importancia - </a:t>
            </a:r>
            <a:r>
              <a:rPr lang="es-MX" sz="31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</a:t>
            </a:r>
            <a:r>
              <a:rPr lang="es-MX" sz="31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Forest SMOTE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044CD-481D-B774-07AA-98646FDE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65" y="2354239"/>
            <a:ext cx="6691669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MX" sz="31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Importancia - Logística SMOTE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17354-E6DD-5F99-4AC0-CA81968F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76" y="2376424"/>
            <a:ext cx="5116248" cy="41831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MX" sz="31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Importancia - Logística Penalizada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6547C-7F6A-E2F7-6596-5F98D3E7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80" y="2306836"/>
            <a:ext cx="5416050" cy="4428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MX" sz="31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Árbol Mejorado con </a:t>
            </a:r>
            <a:r>
              <a:rPr lang="es-MX" sz="3100" noProof="0" dirty="0"/>
              <a:t>Validacion Cruzada</a:t>
            </a:r>
            <a:endParaRPr lang="es-MX" sz="31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C0915-71E7-4D1A-A8E4-D02BDB784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63" y="1885839"/>
            <a:ext cx="5848539" cy="48104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MX" sz="31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Importancia - Árbol Validacion Cruzada</a:t>
            </a:r>
          </a:p>
        </p:txBody>
      </p:sp>
      <p:pic>
        <p:nvPicPr>
          <p:cNvPr id="5" name="Picture 4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47E141BF-EC5F-CDC9-94D1-5ED79B60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15" y="1806231"/>
            <a:ext cx="5840369" cy="48037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75F86-1AF7-F454-A929-FAE725F9B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6494C-9CD6-F194-F1EF-81E13099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s-MX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Curvas ROC - Modelos Comparados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E792C-5A31-1AAD-388A-4833A902413B}"/>
              </a:ext>
            </a:extLst>
          </p:cNvPr>
          <p:cNvSpPr txBox="1"/>
          <p:nvPr/>
        </p:nvSpPr>
        <p:spPr>
          <a:xfrm>
            <a:off x="852776" y="2198362"/>
            <a:ext cx="2478900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700" noProof="0" dirty="0"/>
              <a:t>Cada curva representa la capacidad del modelo para distinguir entre estudiantes que sobregiran y los que 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CB2EA-315F-F2B1-18DF-97E6996E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650" y="1874067"/>
            <a:ext cx="5481876" cy="4508841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8901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89F5E-3D87-0D63-1A34-8B3914ED32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526" r="-1" b="265"/>
          <a:stretch/>
        </p:blipFill>
        <p:spPr>
          <a:xfrm>
            <a:off x="20" y="10"/>
            <a:ext cx="914169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MX" sz="5700" noProof="0" dirty="0">
                <a:solidFill>
                  <a:schemeClr val="bg1"/>
                </a:solidFill>
              </a:rPr>
              <a:t>Comparación de Modelos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A62760-45EF-FCD5-6E68-50043787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48426"/>
              </p:ext>
            </p:extLst>
          </p:nvPr>
        </p:nvGraphicFramePr>
        <p:xfrm>
          <a:off x="840357" y="1542672"/>
          <a:ext cx="7463284" cy="37665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96480">
                  <a:extLst>
                    <a:ext uri="{9D8B030D-6E8A-4147-A177-3AD203B41FA5}">
                      <a16:colId xmlns:a16="http://schemas.microsoft.com/office/drawing/2014/main" val="3087816861"/>
                    </a:ext>
                  </a:extLst>
                </a:gridCol>
                <a:gridCol w="888577">
                  <a:extLst>
                    <a:ext uri="{9D8B030D-6E8A-4147-A177-3AD203B41FA5}">
                      <a16:colId xmlns:a16="http://schemas.microsoft.com/office/drawing/2014/main" val="880688503"/>
                    </a:ext>
                  </a:extLst>
                </a:gridCol>
                <a:gridCol w="824648">
                  <a:extLst>
                    <a:ext uri="{9D8B030D-6E8A-4147-A177-3AD203B41FA5}">
                      <a16:colId xmlns:a16="http://schemas.microsoft.com/office/drawing/2014/main" val="3795231952"/>
                    </a:ext>
                  </a:extLst>
                </a:gridCol>
                <a:gridCol w="990129">
                  <a:extLst>
                    <a:ext uri="{9D8B030D-6E8A-4147-A177-3AD203B41FA5}">
                      <a16:colId xmlns:a16="http://schemas.microsoft.com/office/drawing/2014/main" val="822372622"/>
                    </a:ext>
                  </a:extLst>
                </a:gridCol>
                <a:gridCol w="980228">
                  <a:extLst>
                    <a:ext uri="{9D8B030D-6E8A-4147-A177-3AD203B41FA5}">
                      <a16:colId xmlns:a16="http://schemas.microsoft.com/office/drawing/2014/main" val="3204466209"/>
                    </a:ext>
                  </a:extLst>
                </a:gridCol>
                <a:gridCol w="896158">
                  <a:extLst>
                    <a:ext uri="{9D8B030D-6E8A-4147-A177-3AD203B41FA5}">
                      <a16:colId xmlns:a16="http://schemas.microsoft.com/office/drawing/2014/main" val="1740493881"/>
                    </a:ext>
                  </a:extLst>
                </a:gridCol>
                <a:gridCol w="793532">
                  <a:extLst>
                    <a:ext uri="{9D8B030D-6E8A-4147-A177-3AD203B41FA5}">
                      <a16:colId xmlns:a16="http://schemas.microsoft.com/office/drawing/2014/main" val="897262171"/>
                    </a:ext>
                  </a:extLst>
                </a:gridCol>
                <a:gridCol w="793532">
                  <a:extLst>
                    <a:ext uri="{9D8B030D-6E8A-4147-A177-3AD203B41FA5}">
                      <a16:colId xmlns:a16="http://schemas.microsoft.com/office/drawing/2014/main" val="1726970469"/>
                    </a:ext>
                  </a:extLst>
                </a:gridCol>
              </a:tblGrid>
              <a:tr h="605575">
                <a:tc>
                  <a:txBody>
                    <a:bodyPr/>
                    <a:lstStyle/>
                    <a:p>
                      <a:pPr algn="ctr"/>
                      <a:r>
                        <a:rPr lang="es-MX" sz="1400" b="1" cap="none" spc="0" noProof="0" dirty="0">
                          <a:solidFill>
                            <a:schemeClr val="tx1"/>
                          </a:solidFill>
                        </a:rPr>
                        <a:t>Modelo</a:t>
                      </a:r>
                    </a:p>
                  </a:txBody>
                  <a:tcPr marL="57027" marR="55912" marT="16293" marB="122201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cap="none" spc="0" noProof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MX" sz="1400" b="1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027" marR="55912" marT="16293" marB="12220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cap="none" spc="0" noProof="0" dirty="0">
                          <a:solidFill>
                            <a:schemeClr val="tx1"/>
                          </a:solidFill>
                        </a:rPr>
                        <a:t>Kappa</a:t>
                      </a:r>
                    </a:p>
                  </a:txBody>
                  <a:tcPr marL="57027" marR="55912" marT="16293" marB="12220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cap="none" spc="0" noProof="0" dirty="0" err="1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es-MX" sz="1400" b="1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027" marR="55912" marT="16293" marB="12220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cap="none" spc="0" noProof="0" dirty="0" err="1">
                          <a:solidFill>
                            <a:schemeClr val="tx1"/>
                          </a:solidFill>
                        </a:rPr>
                        <a:t>Specificity</a:t>
                      </a:r>
                      <a:endParaRPr lang="es-MX" sz="1400" b="1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027" marR="55912" marT="16293" marB="12220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cap="none" spc="0" noProof="0" dirty="0" err="1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MX" sz="1400" b="1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027" marR="55912" marT="16293" marB="12220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cap="none" spc="0" noProof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57027" marR="55912" marT="16293" marB="12220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cap="none" spc="0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 marL="57027" marR="55912" marT="16293" marB="12220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38341"/>
                  </a:ext>
                </a:extLst>
              </a:tr>
              <a:tr h="334017">
                <a:tc>
                  <a:txBody>
                    <a:bodyPr/>
                    <a:lstStyle/>
                    <a:p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Árbol Default </a:t>
                      </a:r>
                    </a:p>
                  </a:txBody>
                  <a:tcPr marL="57027" marR="55912" marT="16293" marB="12220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0.8769231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0.0000000 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1.0000000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0.8769231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0.9344262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0.5000000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026939"/>
                  </a:ext>
                </a:extLst>
              </a:tr>
              <a:tr h="334017">
                <a:tc>
                  <a:txBody>
                    <a:bodyPr/>
                    <a:lstStyle/>
                    <a:p>
                      <a:r>
                        <a:rPr lang="es-MX" sz="1100" cap="none" spc="0" noProof="0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 Forest </a:t>
                      </a:r>
                    </a:p>
                  </a:txBody>
                  <a:tcPr marL="57027" marR="55912" marT="16293" marB="12220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0.8923077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0.2637540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0.9912281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0.1875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0.8968254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0.9416667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0.8157895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47207"/>
                  </a:ext>
                </a:extLst>
              </a:tr>
              <a:tr h="334017">
                <a:tc>
                  <a:txBody>
                    <a:bodyPr/>
                    <a:lstStyle/>
                    <a:p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Logística</a:t>
                      </a:r>
                    </a:p>
                  </a:txBody>
                  <a:tcPr marL="57027" marR="55912" marT="16293" marB="12220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0.8769231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0.0000000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1.0000000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0.8769231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0.9344262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0.7894737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137339"/>
                  </a:ext>
                </a:extLst>
              </a:tr>
              <a:tr h="334017">
                <a:tc>
                  <a:txBody>
                    <a:bodyPr/>
                    <a:lstStyle/>
                    <a:p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Árbol Mejorado </a:t>
                      </a:r>
                    </a:p>
                  </a:txBody>
                  <a:tcPr marL="57027" marR="55912" marT="16293" marB="12220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0.8769231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0.0000000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1.0000000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0.8769231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0.9344262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0.5000000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0928"/>
                  </a:ext>
                </a:extLst>
              </a:tr>
              <a:tr h="496952">
                <a:tc>
                  <a:txBody>
                    <a:bodyPr/>
                    <a:lstStyle/>
                    <a:p>
                      <a:r>
                        <a:rPr lang="es-MX" sz="1100" cap="none" spc="0" noProof="0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 Forest SMOTE</a:t>
                      </a:r>
                    </a:p>
                  </a:txBody>
                  <a:tcPr marL="57027" marR="55912" marT="16293" marB="12220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0.8153846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0.2277228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0.8771930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0.3750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0.9090909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0.8928571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0.7809759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508878"/>
                  </a:ext>
                </a:extLst>
              </a:tr>
              <a:tr h="334017">
                <a:tc>
                  <a:txBody>
                    <a:bodyPr/>
                    <a:lstStyle/>
                    <a:p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Logística SMOTE</a:t>
                      </a:r>
                    </a:p>
                  </a:txBody>
                  <a:tcPr marL="57027" marR="55912" marT="16293" marB="12220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0.7923077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0.3629764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0.7982456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0.7500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0.9578947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0.8708134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0.7746711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3937"/>
                  </a:ext>
                </a:extLst>
              </a:tr>
              <a:tr h="496952">
                <a:tc>
                  <a:txBody>
                    <a:bodyPr/>
                    <a:lstStyle/>
                    <a:p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Logística Penalizada</a:t>
                      </a:r>
                    </a:p>
                  </a:txBody>
                  <a:tcPr marL="57027" marR="55912" marT="16293" marB="12220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0.8769231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0.0000000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1.0000000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0.8769231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0.9344262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0.7894737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967414"/>
                  </a:ext>
                </a:extLst>
              </a:tr>
              <a:tr h="496952">
                <a:tc>
                  <a:txBody>
                    <a:bodyPr/>
                    <a:lstStyle/>
                    <a:p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Árbol Mejorado Validacion Cruzada</a:t>
                      </a:r>
                    </a:p>
                  </a:txBody>
                  <a:tcPr marL="57027" marR="55912" marT="16293" marB="12220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0.7692308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0.1915423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0.8157895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 0.4375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0.9117647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0.8611111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cap="none" spc="0" noProof="0" dirty="0">
                          <a:solidFill>
                            <a:schemeClr val="tx1"/>
                          </a:solidFill>
                        </a:rPr>
                        <a:t>0.7327303</a:t>
                      </a:r>
                    </a:p>
                  </a:txBody>
                  <a:tcPr marL="57027" marR="55912" marT="16293" marB="1222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51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FB30E-30CE-BD84-F0BE-D2607639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51" b="-85"/>
          <a:stretch/>
        </p:blipFill>
        <p:spPr>
          <a:xfrm>
            <a:off x="0" y="0"/>
            <a:ext cx="9144000" cy="703455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r>
              <a:rPr lang="es-MX" sz="4200" noProof="0" dirty="0"/>
              <a:t>Introducción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947" y="457200"/>
            <a:ext cx="4505706" cy="19293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900" noProof="0" dirty="0"/>
              <a:t>Encuesta aplicada a 450 estudiantes universitarios</a:t>
            </a:r>
          </a:p>
          <a:p>
            <a:pPr>
              <a:lnSpc>
                <a:spcPct val="90000"/>
              </a:lnSpc>
            </a:pPr>
            <a:r>
              <a:rPr lang="es-MX" sz="1900" noProof="0" dirty="0"/>
              <a:t>Objetivo: predecir si un estudiante ha sobregirado su cuenta bancaria</a:t>
            </a:r>
          </a:p>
          <a:p>
            <a:pPr>
              <a:lnSpc>
                <a:spcPct val="90000"/>
              </a:lnSpc>
            </a:pPr>
            <a:r>
              <a:rPr lang="es-MX" sz="1900" noProof="0" dirty="0"/>
              <a:t>Variables: Edad, Sexo, Días de consumo de alcohol, Sobregiro (Sí/No)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B188C-962C-BCAA-8D43-BFA48781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" y="3135217"/>
            <a:ext cx="4101084" cy="2547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43ED8-D448-C8B0-683B-05171F26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9377"/>
          <a:stretch/>
        </p:blipFill>
        <p:spPr>
          <a:xfrm>
            <a:off x="4690872" y="3555722"/>
            <a:ext cx="4101084" cy="17064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s-MX" sz="3100" noProof="0" dirty="0"/>
              <a:t>Conclusiones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CF594-B086-1A59-CCDC-A48D8700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83" r="30211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02C05D-2B2C-D054-3C19-8A39E3A8D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23844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28B01-2C49-D3CF-7DB6-7D93F6B6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 </a:t>
            </a:r>
            <a:r>
              <a:rPr lang="en-US" sz="5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atencion</a:t>
            </a:r>
            <a:endParaRPr lang="en-US" sz="5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s-MX" sz="3500" noProof="0" dirty="0"/>
              <a:t>Exploración de Datos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5FB43-62CF-56E5-3B08-A0D01933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4614" b="2"/>
          <a:stretch/>
        </p:blipFill>
        <p:spPr>
          <a:xfrm>
            <a:off x="836459" y="2567446"/>
            <a:ext cx="4722130" cy="30940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r>
              <a:rPr lang="es-MX" sz="1600" noProof="0" dirty="0"/>
              <a:t>Distribución de edad: mayoría entre 18 y 20 años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2BDE3-C297-DEFC-2D77-1C66A4B0A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749F-597B-77B6-D8C4-9DBA6885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s-MX" sz="3500" noProof="0" dirty="0"/>
              <a:t>Exploración de Datos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0C61A-904B-28C6-A6CC-04302CB4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" r="5441" b="2"/>
          <a:stretch/>
        </p:blipFill>
        <p:spPr>
          <a:xfrm>
            <a:off x="681228" y="2567446"/>
            <a:ext cx="4879707" cy="32388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CCB6-F74E-CBBD-6EED-D67DC9FA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r>
              <a:rPr lang="es-MX" sz="1600" noProof="0" dirty="0"/>
              <a:t>Alta desproporción de clase (mayoría No sobregira)</a:t>
            </a:r>
          </a:p>
        </p:txBody>
      </p:sp>
    </p:spTree>
    <p:extLst>
      <p:ext uri="{BB962C8B-B14F-4D97-AF65-F5344CB8AC3E}">
        <p14:creationId xmlns:p14="http://schemas.microsoft.com/office/powerpoint/2010/main" val="159546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C9A41F-6EA1-49B9-137F-0B4C8B5B1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75C5B-17B5-0827-765B-22DB1EAA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s-MX" sz="3000" noProof="0" dirty="0"/>
              <a:t>Exploración de Datos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8FB1-A5F2-6195-80B7-520BDD05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s-MX" sz="1600" noProof="0" dirty="0"/>
              <a:t>Mujeres y alto consumo de alcohol relacionados con mayor sobregiro</a:t>
            </a:r>
          </a:p>
          <a:p>
            <a:pPr defTabSz="914400">
              <a:spcBef>
                <a:spcPts val="1000"/>
              </a:spcBef>
            </a:pPr>
            <a:r>
              <a:rPr lang="es-MX" sz="1600" noProof="0" dirty="0"/>
              <a:t>Sobregiro según nivel de consumo de alcohol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7D828-CB36-70A9-700E-FEB3D16D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6" r="600" b="2"/>
          <a:stretch/>
        </p:blipFill>
        <p:spPr>
          <a:xfrm>
            <a:off x="4965192" y="670086"/>
            <a:ext cx="3854196" cy="2438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5EFF1-7664-D3FC-6C52-BE46C676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3596164"/>
            <a:ext cx="3854196" cy="24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FD8A2-D3F6-EF9E-A526-3EA1B3692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AA302-E9BE-43EC-D0FD-30F64B6A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MX" sz="57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Modelos Iniciales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471-E4B1-E2E3-3880-543457F1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s-MX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Árbol de decisión (falló: sin </a:t>
            </a:r>
            <a:r>
              <a:rPr lang="es-MX" sz="2400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splits</a:t>
            </a:r>
            <a:r>
              <a:rPr lang="es-MX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AUC = 0.5)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C8E1B-76A3-F2CF-F478-ABF2C600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02" r="27802"/>
          <a:stretch/>
        </p:blipFill>
        <p:spPr>
          <a:xfrm>
            <a:off x="3277016" y="2633472"/>
            <a:ext cx="258768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s-MX" sz="3500" noProof="0" dirty="0"/>
              <a:t>Modelos Iniciales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7181E-CBA4-BE13-153C-61AA479E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0" r="3472" b="-2"/>
          <a:stretch/>
        </p:blipFill>
        <p:spPr>
          <a:xfrm>
            <a:off x="145658" y="2615184"/>
            <a:ext cx="5929217" cy="36941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555" y="2414650"/>
            <a:ext cx="2904183" cy="3694176"/>
          </a:xfrm>
        </p:spPr>
        <p:txBody>
          <a:bodyPr anchor="ctr">
            <a:normAutofit/>
          </a:bodyPr>
          <a:lstStyle/>
          <a:p>
            <a:r>
              <a:rPr lang="es-MX" sz="1600" noProof="0" dirty="0" err="1"/>
              <a:t>Random</a:t>
            </a:r>
            <a:r>
              <a:rPr lang="es-MX" sz="1600" noProof="0" dirty="0"/>
              <a:t> Forest (AUC = 0.81, Sensibilidad = 0.99)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0DF7F-CD1F-0095-EC6B-176E2375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1486A-C70B-3130-AE1A-17E3F91E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s-MX" sz="2800" noProof="0" dirty="0"/>
              <a:t>Modelos Iniciales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E445-BC5A-D188-CEE5-1D3367D0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s-MX" sz="1600" noProof="0" dirty="0"/>
              <a:t>Regresión Logística base (AUC = 0.78, baja especificidad)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32B52-EED5-20DD-B50B-8FEF6AB8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30" y="2704703"/>
            <a:ext cx="5176940" cy="39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MX" sz="4700" noProof="0" dirty="0"/>
              <a:t>Mejoras Aplicadas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808CD9-539E-6C81-82F3-FE9CECF7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25984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B0C8D3A33CF4EAF5653F4DD2DB2FE" ma:contentTypeVersion="15" ma:contentTypeDescription="Create a new document." ma:contentTypeScope="" ma:versionID="bfca3ddef29d528ba3502eea8498d795">
  <xsd:schema xmlns:xsd="http://www.w3.org/2001/XMLSchema" xmlns:xs="http://www.w3.org/2001/XMLSchema" xmlns:p="http://schemas.microsoft.com/office/2006/metadata/properties" xmlns:ns3="7a70de6e-fad1-4bd4-88d1-93649ed2ce56" xmlns:ns4="419a5ec9-12d7-4e8a-8f27-1536c0b52fc8" targetNamespace="http://schemas.microsoft.com/office/2006/metadata/properties" ma:root="true" ma:fieldsID="53f45972eef3ec179075ca970f9d04b7" ns3:_="" ns4:_="">
    <xsd:import namespace="7a70de6e-fad1-4bd4-88d1-93649ed2ce56"/>
    <xsd:import namespace="419a5ec9-12d7-4e8a-8f27-1536c0b52f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0de6e-fad1-4bd4-88d1-93649ed2c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a5ec9-12d7-4e8a-8f27-1536c0b52f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70de6e-fad1-4bd4-88d1-93649ed2ce56" xsi:nil="true"/>
  </documentManagement>
</p:properties>
</file>

<file path=customXml/itemProps1.xml><?xml version="1.0" encoding="utf-8"?>
<ds:datastoreItem xmlns:ds="http://schemas.openxmlformats.org/officeDocument/2006/customXml" ds:itemID="{7542C82E-D52A-4EC7-AFF3-046CF0E71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70de6e-fad1-4bd4-88d1-93649ed2ce56"/>
    <ds:schemaRef ds:uri="419a5ec9-12d7-4e8a-8f27-1536c0b52f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C8ACE-2E23-4B8A-80E7-D5BC942174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1EAFF3-856B-4D69-A987-C7AA3213EC7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19a5ec9-12d7-4e8a-8f27-1536c0b52fc8"/>
    <ds:schemaRef ds:uri="7a70de6e-fad1-4bd4-88d1-93649ed2ce56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1488</Words>
  <Application>Microsoft Office PowerPoint</Application>
  <PresentationFormat>On-screen Show (4:3)</PresentationFormat>
  <Paragraphs>155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Calibri</vt:lpstr>
      <vt:lpstr>Office Theme</vt:lpstr>
      <vt:lpstr>Predicción de Sobregiros Estudiantiles</vt:lpstr>
      <vt:lpstr>Introducción</vt:lpstr>
      <vt:lpstr>Exploración de Datos</vt:lpstr>
      <vt:lpstr>Exploración de Datos</vt:lpstr>
      <vt:lpstr>Exploración de Datos</vt:lpstr>
      <vt:lpstr>Modelos Iniciales</vt:lpstr>
      <vt:lpstr>Modelos Iniciales</vt:lpstr>
      <vt:lpstr>Modelos Iniciales</vt:lpstr>
      <vt:lpstr>Mejoras Aplicadas</vt:lpstr>
      <vt:lpstr>Árbol de Decisión Mejorado</vt:lpstr>
      <vt:lpstr>Importancia - Random Forest SMOTE</vt:lpstr>
      <vt:lpstr>Importancia - Logística SMOTE</vt:lpstr>
      <vt:lpstr>Importancia - Logística Penalizada</vt:lpstr>
      <vt:lpstr>Árbol Mejorado con Validacion Cruzada</vt:lpstr>
      <vt:lpstr>Importancia - Árbol Validacion Cruzada</vt:lpstr>
      <vt:lpstr>Curvas ROC - Modelos Comparados</vt:lpstr>
      <vt:lpstr>Comparación de Modelos</vt:lpstr>
      <vt:lpstr>PowerPoint Presentation</vt:lpstr>
      <vt:lpstr>PowerPoint Presentation</vt:lpstr>
      <vt:lpstr>Conclusiones</vt:lpstr>
      <vt:lpstr>Gracias por su atencion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Víctor Manuel Martínez Cruz</dc:creator>
  <cp:keywords/>
  <dc:description>generated using python-pptx</dc:description>
  <cp:lastModifiedBy>VICTOR MARTINEZ CRUZ</cp:lastModifiedBy>
  <cp:revision>3</cp:revision>
  <dcterms:created xsi:type="dcterms:W3CDTF">2013-01-27T09:14:16Z</dcterms:created>
  <dcterms:modified xsi:type="dcterms:W3CDTF">2025-03-27T09:53:11Z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0x010100E5AB0C8D3A33CF4EAF5653F4DD2DB2FE</vt:lpwstr>
  </property>
</Properties>
</file>