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Etna Sans Serif" charset="1" panose="02000600000000000000"/>
      <p:regular r:id="rId21"/>
    </p:embeddedFont>
    <p:embeddedFont>
      <p:font typeface="TT Fors Bold" charset="1" panose="020B0003030001020000"/>
      <p:regular r:id="rId22"/>
    </p:embeddedFont>
    <p:embeddedFont>
      <p:font typeface="TT Fors" charset="1" panose="020B000303000102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1.png" Type="http://schemas.openxmlformats.org/officeDocument/2006/relationships/image"/><Relationship Id="rId14" Target="../media/image2.svg" Type="http://schemas.openxmlformats.org/officeDocument/2006/relationships/image"/><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8063014" y="7712357"/>
            <a:ext cx="9196286" cy="856956"/>
            <a:chOff x="0" y="0"/>
            <a:chExt cx="2422067" cy="225700"/>
          </a:xfrm>
        </p:grpSpPr>
        <p:sp>
          <p:nvSpPr>
            <p:cNvPr name="Freeform 3" id="3"/>
            <p:cNvSpPr/>
            <p:nvPr/>
          </p:nvSpPr>
          <p:spPr>
            <a:xfrm flipH="false" flipV="false" rot="0">
              <a:off x="0" y="0"/>
              <a:ext cx="2422067" cy="225700"/>
            </a:xfrm>
            <a:custGeom>
              <a:avLst/>
              <a:gdLst/>
              <a:ahLst/>
              <a:cxnLst/>
              <a:rect r="r" b="b" t="t" l="l"/>
              <a:pathLst>
                <a:path h="225700" w="2422067">
                  <a:moveTo>
                    <a:pt x="84185" y="0"/>
                  </a:moveTo>
                  <a:lnTo>
                    <a:pt x="2337882" y="0"/>
                  </a:lnTo>
                  <a:cubicBezTo>
                    <a:pt x="2360209" y="0"/>
                    <a:pt x="2381622" y="8869"/>
                    <a:pt x="2397410" y="24657"/>
                  </a:cubicBezTo>
                  <a:cubicBezTo>
                    <a:pt x="2413198" y="40445"/>
                    <a:pt x="2422067" y="61858"/>
                    <a:pt x="2422067" y="84185"/>
                  </a:cubicBezTo>
                  <a:lnTo>
                    <a:pt x="2422067" y="141515"/>
                  </a:lnTo>
                  <a:cubicBezTo>
                    <a:pt x="2422067" y="163842"/>
                    <a:pt x="2413198" y="185255"/>
                    <a:pt x="2397410" y="201043"/>
                  </a:cubicBezTo>
                  <a:cubicBezTo>
                    <a:pt x="2381622" y="216831"/>
                    <a:pt x="2360209" y="225700"/>
                    <a:pt x="2337882" y="225700"/>
                  </a:cubicBezTo>
                  <a:lnTo>
                    <a:pt x="84185" y="225700"/>
                  </a:lnTo>
                  <a:cubicBezTo>
                    <a:pt x="61858" y="225700"/>
                    <a:pt x="40445" y="216831"/>
                    <a:pt x="24657" y="201043"/>
                  </a:cubicBezTo>
                  <a:cubicBezTo>
                    <a:pt x="8869" y="185255"/>
                    <a:pt x="0" y="163842"/>
                    <a:pt x="0" y="141515"/>
                  </a:cubicBezTo>
                  <a:lnTo>
                    <a:pt x="0" y="84185"/>
                  </a:lnTo>
                  <a:cubicBezTo>
                    <a:pt x="0" y="61858"/>
                    <a:pt x="8869" y="40445"/>
                    <a:pt x="24657" y="24657"/>
                  </a:cubicBezTo>
                  <a:cubicBezTo>
                    <a:pt x="40445" y="8869"/>
                    <a:pt x="61858" y="0"/>
                    <a:pt x="84185" y="0"/>
                  </a:cubicBezTo>
                  <a:close/>
                </a:path>
              </a:pathLst>
            </a:custGeom>
            <a:solidFill>
              <a:srgbClr val="2657C1"/>
            </a:solidFill>
          </p:spPr>
        </p:sp>
        <p:sp>
          <p:nvSpPr>
            <p:cNvPr name="TextBox 4" id="4"/>
            <p:cNvSpPr txBox="true"/>
            <p:nvPr/>
          </p:nvSpPr>
          <p:spPr>
            <a:xfrm>
              <a:off x="0" y="-47625"/>
              <a:ext cx="2422067" cy="273325"/>
            </a:xfrm>
            <a:prstGeom prst="rect">
              <a:avLst/>
            </a:prstGeom>
          </p:spPr>
          <p:txBody>
            <a:bodyPr anchor="ctr" rtlCol="false" tIns="50800" lIns="50800" bIns="50800" rIns="50800"/>
            <a:lstStyle/>
            <a:p>
              <a:pPr algn="ctr">
                <a:lnSpc>
                  <a:spcPts val="3151"/>
                </a:lnSpc>
              </a:pPr>
            </a:p>
          </p:txBody>
        </p:sp>
      </p:grpSp>
      <p:sp>
        <p:nvSpPr>
          <p:cNvPr name="Freeform 5" id="5"/>
          <p:cNvSpPr/>
          <p:nvPr/>
        </p:nvSpPr>
        <p:spPr>
          <a:xfrm flipH="false" flipV="false" rot="0">
            <a:off x="829408" y="1338895"/>
            <a:ext cx="6454967" cy="8076003"/>
          </a:xfrm>
          <a:custGeom>
            <a:avLst/>
            <a:gdLst/>
            <a:ahLst/>
            <a:cxnLst/>
            <a:rect r="r" b="b" t="t" l="l"/>
            <a:pathLst>
              <a:path h="8076003" w="6454967">
                <a:moveTo>
                  <a:pt x="0" y="0"/>
                </a:moveTo>
                <a:lnTo>
                  <a:pt x="6454967" y="0"/>
                </a:lnTo>
                <a:lnTo>
                  <a:pt x="6454967" y="8076003"/>
                </a:lnTo>
                <a:lnTo>
                  <a:pt x="0" y="80760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259300" y="900322"/>
            <a:ext cx="2486513" cy="2486513"/>
          </a:xfrm>
          <a:custGeom>
            <a:avLst/>
            <a:gdLst/>
            <a:ahLst/>
            <a:cxnLst/>
            <a:rect r="r" b="b" t="t" l="l"/>
            <a:pathLst>
              <a:path h="2486513" w="2486513">
                <a:moveTo>
                  <a:pt x="0" y="0"/>
                </a:moveTo>
                <a:lnTo>
                  <a:pt x="2486513" y="0"/>
                </a:lnTo>
                <a:lnTo>
                  <a:pt x="2486513" y="2486513"/>
                </a:lnTo>
                <a:lnTo>
                  <a:pt x="0" y="2486513"/>
                </a:lnTo>
                <a:lnTo>
                  <a:pt x="0" y="0"/>
                </a:lnTo>
                <a:close/>
              </a:path>
            </a:pathLst>
          </a:custGeom>
          <a:blipFill>
            <a:blip r:embed="rId4"/>
            <a:stretch>
              <a:fillRect l="0" t="0" r="0" b="0"/>
            </a:stretch>
          </a:blipFill>
        </p:spPr>
      </p:sp>
      <p:sp>
        <p:nvSpPr>
          <p:cNvPr name="TextBox 7" id="7"/>
          <p:cNvSpPr txBox="true"/>
          <p:nvPr/>
        </p:nvSpPr>
        <p:spPr>
          <a:xfrm rot="0">
            <a:off x="8125645" y="3357278"/>
            <a:ext cx="9071025" cy="3791518"/>
          </a:xfrm>
          <a:prstGeom prst="rect">
            <a:avLst/>
          </a:prstGeom>
        </p:spPr>
        <p:txBody>
          <a:bodyPr anchor="t" rtlCol="false" tIns="0" lIns="0" bIns="0" rIns="0">
            <a:spAutoFit/>
          </a:bodyPr>
          <a:lstStyle/>
          <a:p>
            <a:pPr algn="l">
              <a:lnSpc>
                <a:spcPts val="9824"/>
              </a:lnSpc>
            </a:pPr>
            <a:r>
              <a:rPr lang="en-US" sz="10128" spc="-101">
                <a:solidFill>
                  <a:srgbClr val="2657C1"/>
                </a:solidFill>
                <a:latin typeface="Etna Sans Serif"/>
                <a:ea typeface="Etna Sans Serif"/>
                <a:cs typeface="Etna Sans Serif"/>
                <a:sym typeface="Etna Sans Serif"/>
              </a:rPr>
              <a:t>Cibersegurança na </a:t>
            </a:r>
          </a:p>
          <a:p>
            <a:pPr algn="l">
              <a:lnSpc>
                <a:spcPts val="9824"/>
              </a:lnSpc>
            </a:pPr>
            <a:r>
              <a:rPr lang="en-US" sz="10128" spc="-101">
                <a:solidFill>
                  <a:srgbClr val="2657C1"/>
                </a:solidFill>
                <a:latin typeface="Etna Sans Serif"/>
                <a:ea typeface="Etna Sans Serif"/>
                <a:cs typeface="Etna Sans Serif"/>
                <a:sym typeface="Etna Sans Serif"/>
              </a:rPr>
              <a:t>Era Digital</a:t>
            </a:r>
          </a:p>
        </p:txBody>
      </p:sp>
      <p:sp>
        <p:nvSpPr>
          <p:cNvPr name="Freeform 8" id="8"/>
          <p:cNvSpPr/>
          <p:nvPr/>
        </p:nvSpPr>
        <p:spPr>
          <a:xfrm flipH="false" flipV="false" rot="0">
            <a:off x="-1686627" y="8759894"/>
            <a:ext cx="4029515" cy="4029515"/>
          </a:xfrm>
          <a:custGeom>
            <a:avLst/>
            <a:gdLst/>
            <a:ahLst/>
            <a:cxnLst/>
            <a:rect r="r" b="b" t="t" l="l"/>
            <a:pathLst>
              <a:path h="4029515" w="4029515">
                <a:moveTo>
                  <a:pt x="0" y="0"/>
                </a:moveTo>
                <a:lnTo>
                  <a:pt x="4029515" y="0"/>
                </a:lnTo>
                <a:lnTo>
                  <a:pt x="4029515" y="4029515"/>
                </a:lnTo>
                <a:lnTo>
                  <a:pt x="0" y="4029515"/>
                </a:lnTo>
                <a:lnTo>
                  <a:pt x="0" y="0"/>
                </a:lnTo>
                <a:close/>
              </a:path>
            </a:pathLst>
          </a:custGeom>
          <a:blipFill>
            <a:blip r:embed="rId4"/>
            <a:stretch>
              <a:fillRect l="0" t="0" r="0" b="0"/>
            </a:stretch>
          </a:blipFill>
        </p:spPr>
      </p:sp>
      <p:sp>
        <p:nvSpPr>
          <p:cNvPr name="Freeform 9" id="9"/>
          <p:cNvSpPr/>
          <p:nvPr/>
        </p:nvSpPr>
        <p:spPr>
          <a:xfrm flipH="false" flipV="false" rot="0">
            <a:off x="14867241" y="2143579"/>
            <a:ext cx="776370" cy="776370"/>
          </a:xfrm>
          <a:custGeom>
            <a:avLst/>
            <a:gdLst/>
            <a:ahLst/>
            <a:cxnLst/>
            <a:rect r="r" b="b" t="t" l="l"/>
            <a:pathLst>
              <a:path h="776370" w="776370">
                <a:moveTo>
                  <a:pt x="0" y="0"/>
                </a:moveTo>
                <a:lnTo>
                  <a:pt x="776370" y="0"/>
                </a:lnTo>
                <a:lnTo>
                  <a:pt x="776370" y="776369"/>
                </a:lnTo>
                <a:lnTo>
                  <a:pt x="0" y="7763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6527499" y="8569313"/>
            <a:ext cx="3521003" cy="3521003"/>
          </a:xfrm>
          <a:custGeom>
            <a:avLst/>
            <a:gdLst/>
            <a:ahLst/>
            <a:cxnLst/>
            <a:rect r="r" b="b" t="t" l="l"/>
            <a:pathLst>
              <a:path h="3521003" w="3521003">
                <a:moveTo>
                  <a:pt x="0" y="0"/>
                </a:moveTo>
                <a:lnTo>
                  <a:pt x="3521002" y="0"/>
                </a:lnTo>
                <a:lnTo>
                  <a:pt x="3521002" y="3521003"/>
                </a:lnTo>
                <a:lnTo>
                  <a:pt x="0" y="35210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0" y="0"/>
            <a:ext cx="18288000" cy="213007"/>
            <a:chOff x="0" y="0"/>
            <a:chExt cx="4816593" cy="56101"/>
          </a:xfrm>
        </p:grpSpPr>
        <p:sp>
          <p:nvSpPr>
            <p:cNvPr name="Freeform 12" id="12"/>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13" id="13"/>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TextBox 14" id="14"/>
          <p:cNvSpPr txBox="true"/>
          <p:nvPr/>
        </p:nvSpPr>
        <p:spPr>
          <a:xfrm rot="0">
            <a:off x="88965" y="312629"/>
            <a:ext cx="8502585" cy="663639"/>
          </a:xfrm>
          <a:prstGeom prst="rect">
            <a:avLst/>
          </a:prstGeom>
        </p:spPr>
        <p:txBody>
          <a:bodyPr anchor="t" rtlCol="false" tIns="0" lIns="0" bIns="0" rIns="0">
            <a:spAutoFit/>
          </a:bodyPr>
          <a:lstStyle/>
          <a:p>
            <a:pPr algn="just">
              <a:lnSpc>
                <a:spcPts val="1794"/>
              </a:lnSpc>
            </a:pPr>
            <a:r>
              <a:rPr lang="en-US" b="true" sz="1850">
                <a:solidFill>
                  <a:srgbClr val="2657C1"/>
                </a:solidFill>
                <a:latin typeface="TT Fors Bold"/>
                <a:ea typeface="TT Fors Bold"/>
                <a:cs typeface="TT Fors Bold"/>
                <a:sym typeface="TT Fors Bold"/>
              </a:rPr>
              <a:t>CHRISTIAN FERNANDES</a:t>
            </a:r>
            <a:r>
              <a:rPr lang="en-US" sz="1850" b="true">
                <a:solidFill>
                  <a:srgbClr val="2657C1"/>
                </a:solidFill>
                <a:latin typeface="TT Fors Bold"/>
                <a:ea typeface="TT Fors Bold"/>
                <a:cs typeface="TT Fors Bold"/>
                <a:sym typeface="TT Fors Bold"/>
              </a:rPr>
              <a:t> 113717</a:t>
            </a:r>
          </a:p>
          <a:p>
            <a:pPr algn="just">
              <a:lnSpc>
                <a:spcPts val="1794"/>
              </a:lnSpc>
            </a:pPr>
            <a:r>
              <a:rPr lang="en-US" b="true" sz="1850">
                <a:solidFill>
                  <a:srgbClr val="2657C1"/>
                </a:solidFill>
                <a:latin typeface="TT Fors Bold"/>
                <a:ea typeface="TT Fors Bold"/>
                <a:cs typeface="TT Fors Bold"/>
                <a:sym typeface="TT Fors Bold"/>
              </a:rPr>
              <a:t>VICTOR MORAIS 125478</a:t>
            </a:r>
          </a:p>
          <a:p>
            <a:pPr algn="just">
              <a:lnSpc>
                <a:spcPts val="1794"/>
              </a:lnSpc>
            </a:pPr>
            <a:r>
              <a:rPr lang="en-US" b="true" sz="1850">
                <a:solidFill>
                  <a:srgbClr val="2657C1"/>
                </a:solidFill>
                <a:latin typeface="TT Fors Bold"/>
                <a:ea typeface="TT Fors Bold"/>
                <a:cs typeface="TT Fors Bold"/>
                <a:sym typeface="TT Fors Bold"/>
              </a:rPr>
              <a:t>JOÃO SINARÉ 125549</a:t>
            </a:r>
          </a:p>
        </p:txBody>
      </p:sp>
      <p:sp>
        <p:nvSpPr>
          <p:cNvPr name="TextBox 15" id="15"/>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Home</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Discussion</a:t>
            </a:r>
          </a:p>
        </p:txBody>
      </p:sp>
      <p:sp>
        <p:nvSpPr>
          <p:cNvPr name="TextBox 17" id="17"/>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8" id="18"/>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9" id="19"/>
          <p:cNvSpPr txBox="true"/>
          <p:nvPr/>
        </p:nvSpPr>
        <p:spPr>
          <a:xfrm rot="0">
            <a:off x="7699966" y="7872914"/>
            <a:ext cx="9922382" cy="488217"/>
          </a:xfrm>
          <a:prstGeom prst="rect">
            <a:avLst/>
          </a:prstGeom>
        </p:spPr>
        <p:txBody>
          <a:bodyPr anchor="t" rtlCol="false" tIns="0" lIns="0" bIns="0" rIns="0">
            <a:spAutoFit/>
          </a:bodyPr>
          <a:lstStyle/>
          <a:p>
            <a:pPr algn="ctr" marL="0" indent="0" lvl="0">
              <a:lnSpc>
                <a:spcPts val="4065"/>
              </a:lnSpc>
              <a:spcBef>
                <a:spcPct val="0"/>
              </a:spcBef>
            </a:pPr>
            <a:r>
              <a:rPr lang="en-US" b="true" sz="2903">
                <a:solidFill>
                  <a:srgbClr val="F7F7F7"/>
                </a:solidFill>
                <a:latin typeface="TT Fors Bold"/>
                <a:ea typeface="TT Fors Bold"/>
                <a:cs typeface="TT Fors Bold"/>
                <a:sym typeface="TT Fors Bold"/>
              </a:rPr>
              <a:t>Entre riscos, ética e confiança no futuro digital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77789" y="2459951"/>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772301" y="8742008"/>
            <a:ext cx="2587045" cy="2587045"/>
          </a:xfrm>
          <a:custGeom>
            <a:avLst/>
            <a:gdLst/>
            <a:ahLst/>
            <a:cxnLst/>
            <a:rect r="r" b="b" t="t" l="l"/>
            <a:pathLst>
              <a:path h="2587045" w="2587045">
                <a:moveTo>
                  <a:pt x="0" y="0"/>
                </a:moveTo>
                <a:lnTo>
                  <a:pt x="2587045" y="0"/>
                </a:lnTo>
                <a:lnTo>
                  <a:pt x="2587045" y="2587044"/>
                </a:lnTo>
                <a:lnTo>
                  <a:pt x="0" y="2587044"/>
                </a:lnTo>
                <a:lnTo>
                  <a:pt x="0" y="0"/>
                </a:lnTo>
                <a:close/>
              </a:path>
            </a:pathLst>
          </a:custGeom>
          <a:blipFill>
            <a:blip r:embed="rId2"/>
            <a:stretch>
              <a:fillRect l="0" t="0" r="0" b="0"/>
            </a:stretch>
          </a:blipFill>
        </p:spPr>
      </p:sp>
      <p:sp>
        <p:nvSpPr>
          <p:cNvPr name="Freeform 4" id="4"/>
          <p:cNvSpPr/>
          <p:nvPr/>
        </p:nvSpPr>
        <p:spPr>
          <a:xfrm flipH="false" flipV="false" rot="0">
            <a:off x="15057924" y="1940709"/>
            <a:ext cx="1171372" cy="1171372"/>
          </a:xfrm>
          <a:custGeom>
            <a:avLst/>
            <a:gdLst/>
            <a:ahLst/>
            <a:cxnLst/>
            <a:rect r="r" b="b" t="t" l="l"/>
            <a:pathLst>
              <a:path h="1171372" w="1171372">
                <a:moveTo>
                  <a:pt x="0" y="0"/>
                </a:moveTo>
                <a:lnTo>
                  <a:pt x="1171373" y="0"/>
                </a:lnTo>
                <a:lnTo>
                  <a:pt x="1171373" y="1171372"/>
                </a:lnTo>
                <a:lnTo>
                  <a:pt x="0" y="1171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85170" y="8585105"/>
            <a:ext cx="4185238" cy="4185238"/>
          </a:xfrm>
          <a:custGeom>
            <a:avLst/>
            <a:gdLst/>
            <a:ahLst/>
            <a:cxnLst/>
            <a:rect r="r" b="b" t="t" l="l"/>
            <a:pathLst>
              <a:path h="4185238" w="4185238">
                <a:moveTo>
                  <a:pt x="0" y="0"/>
                </a:moveTo>
                <a:lnTo>
                  <a:pt x="4185237" y="0"/>
                </a:lnTo>
                <a:lnTo>
                  <a:pt x="4185237"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318589" y="1940709"/>
            <a:ext cx="7372054" cy="7117383"/>
          </a:xfrm>
          <a:custGeom>
            <a:avLst/>
            <a:gdLst/>
            <a:ahLst/>
            <a:cxnLst/>
            <a:rect r="r" b="b" t="t" l="l"/>
            <a:pathLst>
              <a:path h="7117383" w="7372054">
                <a:moveTo>
                  <a:pt x="0" y="0"/>
                </a:moveTo>
                <a:lnTo>
                  <a:pt x="7372055" y="0"/>
                </a:lnTo>
                <a:lnTo>
                  <a:pt x="7372055" y="7117384"/>
                </a:lnTo>
                <a:lnTo>
                  <a:pt x="0" y="71173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7377398" y="3194891"/>
            <a:ext cx="9719439"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Two-Factor Authentication</a:t>
            </a:r>
          </a:p>
        </p:txBody>
      </p:sp>
      <p:sp>
        <p:nvSpPr>
          <p:cNvPr name="TextBox 13" id="13"/>
          <p:cNvSpPr txBox="true"/>
          <p:nvPr/>
        </p:nvSpPr>
        <p:spPr>
          <a:xfrm rot="0">
            <a:off x="7377398" y="6170698"/>
            <a:ext cx="9877181"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59300" y="1677723"/>
            <a:ext cx="1765318" cy="1765318"/>
          </a:xfrm>
          <a:custGeom>
            <a:avLst/>
            <a:gdLst/>
            <a:ahLst/>
            <a:cxnLst/>
            <a:rect r="r" b="b" t="t" l="l"/>
            <a:pathLst>
              <a:path h="1765318" w="1765318">
                <a:moveTo>
                  <a:pt x="0" y="0"/>
                </a:moveTo>
                <a:lnTo>
                  <a:pt x="1765318" y="0"/>
                </a:lnTo>
                <a:lnTo>
                  <a:pt x="1765318" y="1765318"/>
                </a:lnTo>
                <a:lnTo>
                  <a:pt x="0" y="1765318"/>
                </a:lnTo>
                <a:lnTo>
                  <a:pt x="0" y="0"/>
                </a:lnTo>
                <a:close/>
              </a:path>
            </a:pathLst>
          </a:custGeom>
          <a:blipFill>
            <a:blip r:embed="rId2"/>
            <a:stretch>
              <a:fillRect l="0" t="0" r="0" b="0"/>
            </a:stretch>
          </a:blipFill>
        </p:spPr>
      </p:sp>
      <p:sp>
        <p:nvSpPr>
          <p:cNvPr name="Freeform 3" id="3"/>
          <p:cNvSpPr/>
          <p:nvPr/>
        </p:nvSpPr>
        <p:spPr>
          <a:xfrm flipH="false" flipV="false" rot="0">
            <a:off x="-1483608" y="8908955"/>
            <a:ext cx="2967217" cy="2967217"/>
          </a:xfrm>
          <a:custGeom>
            <a:avLst/>
            <a:gdLst/>
            <a:ahLst/>
            <a:cxnLst/>
            <a:rect r="r" b="b" t="t" l="l"/>
            <a:pathLst>
              <a:path h="2967217" w="2967217">
                <a:moveTo>
                  <a:pt x="0" y="0"/>
                </a:moveTo>
                <a:lnTo>
                  <a:pt x="2967216" y="0"/>
                </a:lnTo>
                <a:lnTo>
                  <a:pt x="2967216" y="2967217"/>
                </a:lnTo>
                <a:lnTo>
                  <a:pt x="0" y="2967217"/>
                </a:lnTo>
                <a:lnTo>
                  <a:pt x="0" y="0"/>
                </a:lnTo>
                <a:close/>
              </a:path>
            </a:pathLst>
          </a:custGeom>
          <a:blipFill>
            <a:blip r:embed="rId2"/>
            <a:stretch>
              <a:fillRect l="0" t="0" r="0" b="0"/>
            </a:stretch>
          </a:blipFill>
        </p:spPr>
      </p:sp>
      <p:sp>
        <p:nvSpPr>
          <p:cNvPr name="Freeform 4" id="4"/>
          <p:cNvSpPr/>
          <p:nvPr/>
        </p:nvSpPr>
        <p:spPr>
          <a:xfrm flipH="false" flipV="false" rot="0">
            <a:off x="16053186" y="8908955"/>
            <a:ext cx="3369168" cy="3369168"/>
          </a:xfrm>
          <a:custGeom>
            <a:avLst/>
            <a:gdLst/>
            <a:ahLst/>
            <a:cxnLst/>
            <a:rect r="r" b="b" t="t" l="l"/>
            <a:pathLst>
              <a:path h="3369168" w="3369168">
                <a:moveTo>
                  <a:pt x="0" y="0"/>
                </a:moveTo>
                <a:lnTo>
                  <a:pt x="3369168" y="0"/>
                </a:lnTo>
                <a:lnTo>
                  <a:pt x="3369168" y="3369168"/>
                </a:lnTo>
                <a:lnTo>
                  <a:pt x="0" y="336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18288000" cy="213007"/>
            <a:chOff x="0" y="0"/>
            <a:chExt cx="4816593" cy="56101"/>
          </a:xfrm>
        </p:grpSpPr>
        <p:sp>
          <p:nvSpPr>
            <p:cNvPr name="Freeform 6" id="6"/>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7" id="7"/>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542035" y="2041570"/>
            <a:ext cx="8007736" cy="6930331"/>
          </a:xfrm>
          <a:custGeom>
            <a:avLst/>
            <a:gdLst/>
            <a:ahLst/>
            <a:cxnLst/>
            <a:rect r="r" b="b" t="t" l="l"/>
            <a:pathLst>
              <a:path h="6930331" w="8007736">
                <a:moveTo>
                  <a:pt x="0" y="0"/>
                </a:moveTo>
                <a:lnTo>
                  <a:pt x="8007736" y="0"/>
                </a:lnTo>
                <a:lnTo>
                  <a:pt x="8007736" y="6930331"/>
                </a:lnTo>
                <a:lnTo>
                  <a:pt x="0" y="69303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0" id="10"/>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1" id="11"/>
          <p:cNvSpPr txBox="true"/>
          <p:nvPr/>
        </p:nvSpPr>
        <p:spPr>
          <a:xfrm rot="0">
            <a:off x="1028700" y="1735548"/>
            <a:ext cx="6532741" cy="4107501"/>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Safe Browsing Practices</a:t>
            </a:r>
          </a:p>
        </p:txBody>
      </p:sp>
      <p:sp>
        <p:nvSpPr>
          <p:cNvPr name="TextBox 12" id="12"/>
          <p:cNvSpPr txBox="true"/>
          <p:nvPr/>
        </p:nvSpPr>
        <p:spPr>
          <a:xfrm rot="0">
            <a:off x="1028700" y="6015341"/>
            <a:ext cx="6783859" cy="295656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3" id="13"/>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4" id="14"/>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5" id="15"/>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6" id="16"/>
          <p:cNvSpPr/>
          <p:nvPr/>
        </p:nvSpPr>
        <p:spPr>
          <a:xfrm flipH="false" flipV="false" rot="0">
            <a:off x="6480860" y="1487898"/>
            <a:ext cx="776370" cy="776370"/>
          </a:xfrm>
          <a:custGeom>
            <a:avLst/>
            <a:gdLst/>
            <a:ahLst/>
            <a:cxnLst/>
            <a:rect r="r" b="b" t="t" l="l"/>
            <a:pathLst>
              <a:path h="776370" w="776370">
                <a:moveTo>
                  <a:pt x="0" y="0"/>
                </a:moveTo>
                <a:lnTo>
                  <a:pt x="776369" y="0"/>
                </a:lnTo>
                <a:lnTo>
                  <a:pt x="776369" y="776369"/>
                </a:lnTo>
                <a:lnTo>
                  <a:pt x="0" y="776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29491" y="2011653"/>
            <a:ext cx="2761498" cy="2761498"/>
          </a:xfrm>
          <a:custGeom>
            <a:avLst/>
            <a:gdLst/>
            <a:ahLst/>
            <a:cxnLst/>
            <a:rect r="r" b="b" t="t" l="l"/>
            <a:pathLst>
              <a:path h="2761498" w="2761498">
                <a:moveTo>
                  <a:pt x="0" y="0"/>
                </a:moveTo>
                <a:lnTo>
                  <a:pt x="2761499" y="0"/>
                </a:lnTo>
                <a:lnTo>
                  <a:pt x="2761499" y="2761499"/>
                </a:lnTo>
                <a:lnTo>
                  <a:pt x="0" y="2761499"/>
                </a:lnTo>
                <a:lnTo>
                  <a:pt x="0" y="0"/>
                </a:lnTo>
                <a:close/>
              </a:path>
            </a:pathLst>
          </a:custGeom>
          <a:blipFill>
            <a:blip r:embed="rId2"/>
            <a:stretch>
              <a:fillRect l="0" t="0" r="0" b="0"/>
            </a:stretch>
          </a:blipFill>
        </p:spPr>
      </p:sp>
      <p:sp>
        <p:nvSpPr>
          <p:cNvPr name="Freeform 3" id="3"/>
          <p:cNvSpPr/>
          <p:nvPr/>
        </p:nvSpPr>
        <p:spPr>
          <a:xfrm flipH="false" flipV="false" rot="0">
            <a:off x="-772301" y="8742008"/>
            <a:ext cx="2587045" cy="2587045"/>
          </a:xfrm>
          <a:custGeom>
            <a:avLst/>
            <a:gdLst/>
            <a:ahLst/>
            <a:cxnLst/>
            <a:rect r="r" b="b" t="t" l="l"/>
            <a:pathLst>
              <a:path h="2587045" w="2587045">
                <a:moveTo>
                  <a:pt x="0" y="0"/>
                </a:moveTo>
                <a:lnTo>
                  <a:pt x="2587045" y="0"/>
                </a:lnTo>
                <a:lnTo>
                  <a:pt x="2587045" y="2587044"/>
                </a:lnTo>
                <a:lnTo>
                  <a:pt x="0" y="2587044"/>
                </a:lnTo>
                <a:lnTo>
                  <a:pt x="0" y="0"/>
                </a:lnTo>
                <a:close/>
              </a:path>
            </a:pathLst>
          </a:custGeom>
          <a:blipFill>
            <a:blip r:embed="rId2"/>
            <a:stretch>
              <a:fillRect l="0" t="0" r="0" b="0"/>
            </a:stretch>
          </a:blipFill>
        </p:spPr>
      </p:sp>
      <p:sp>
        <p:nvSpPr>
          <p:cNvPr name="Freeform 4" id="4"/>
          <p:cNvSpPr/>
          <p:nvPr/>
        </p:nvSpPr>
        <p:spPr>
          <a:xfrm flipH="false" flipV="false" rot="0">
            <a:off x="14881813" y="4557814"/>
            <a:ext cx="1171372" cy="1171372"/>
          </a:xfrm>
          <a:custGeom>
            <a:avLst/>
            <a:gdLst/>
            <a:ahLst/>
            <a:cxnLst/>
            <a:rect r="r" b="b" t="t" l="l"/>
            <a:pathLst>
              <a:path h="1171372" w="1171372">
                <a:moveTo>
                  <a:pt x="0" y="0"/>
                </a:moveTo>
                <a:lnTo>
                  <a:pt x="1171373" y="0"/>
                </a:lnTo>
                <a:lnTo>
                  <a:pt x="1171373" y="1171372"/>
                </a:lnTo>
                <a:lnTo>
                  <a:pt x="0" y="1171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842914" y="8742008"/>
            <a:ext cx="4185238" cy="4185238"/>
          </a:xfrm>
          <a:custGeom>
            <a:avLst/>
            <a:gdLst/>
            <a:ahLst/>
            <a:cxnLst/>
            <a:rect r="r" b="b" t="t" l="l"/>
            <a:pathLst>
              <a:path h="4185238" w="4185238">
                <a:moveTo>
                  <a:pt x="0" y="0"/>
                </a:moveTo>
                <a:lnTo>
                  <a:pt x="4185237" y="0"/>
                </a:lnTo>
                <a:lnTo>
                  <a:pt x="4185237" y="4185237"/>
                </a:lnTo>
                <a:lnTo>
                  <a:pt x="0" y="41852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1028700" y="2011653"/>
            <a:ext cx="7403390" cy="6730355"/>
          </a:xfrm>
          <a:custGeom>
            <a:avLst/>
            <a:gdLst/>
            <a:ahLst/>
            <a:cxnLst/>
            <a:rect r="r" b="b" t="t" l="l"/>
            <a:pathLst>
              <a:path h="6730355" w="7403390">
                <a:moveTo>
                  <a:pt x="0" y="0"/>
                </a:moveTo>
                <a:lnTo>
                  <a:pt x="7403390" y="0"/>
                </a:lnTo>
                <a:lnTo>
                  <a:pt x="7403390" y="6730355"/>
                </a:lnTo>
                <a:lnTo>
                  <a:pt x="0" y="67303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9144000" y="1994032"/>
            <a:ext cx="6349332" cy="4107501"/>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Keeping Systems Secure</a:t>
            </a:r>
          </a:p>
        </p:txBody>
      </p:sp>
      <p:sp>
        <p:nvSpPr>
          <p:cNvPr name="TextBox 13" id="13"/>
          <p:cNvSpPr txBox="true"/>
          <p:nvPr/>
        </p:nvSpPr>
        <p:spPr>
          <a:xfrm rot="0">
            <a:off x="9144000" y="6101533"/>
            <a:ext cx="6698914" cy="295656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1426559" y="2011653"/>
            <a:ext cx="776370" cy="776370"/>
          </a:xfrm>
          <a:custGeom>
            <a:avLst/>
            <a:gdLst/>
            <a:ahLst/>
            <a:cxnLst/>
            <a:rect r="r" b="b" t="t" l="l"/>
            <a:pathLst>
              <a:path h="776370" w="776370">
                <a:moveTo>
                  <a:pt x="0" y="0"/>
                </a:moveTo>
                <a:lnTo>
                  <a:pt x="776370" y="0"/>
                </a:lnTo>
                <a:lnTo>
                  <a:pt x="776370"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818836" y="1677723"/>
            <a:ext cx="2205782" cy="2205782"/>
          </a:xfrm>
          <a:custGeom>
            <a:avLst/>
            <a:gdLst/>
            <a:ahLst/>
            <a:cxnLst/>
            <a:rect r="r" b="b" t="t" l="l"/>
            <a:pathLst>
              <a:path h="2205782" w="2205782">
                <a:moveTo>
                  <a:pt x="0" y="0"/>
                </a:moveTo>
                <a:lnTo>
                  <a:pt x="2205782" y="0"/>
                </a:lnTo>
                <a:lnTo>
                  <a:pt x="2205782" y="2205782"/>
                </a:lnTo>
                <a:lnTo>
                  <a:pt x="0" y="2205782"/>
                </a:lnTo>
                <a:lnTo>
                  <a:pt x="0" y="0"/>
                </a:lnTo>
                <a:close/>
              </a:path>
            </a:pathLst>
          </a:custGeom>
          <a:blipFill>
            <a:blip r:embed="rId2"/>
            <a:stretch>
              <a:fillRect l="0" t="0" r="0" b="0"/>
            </a:stretch>
          </a:blipFill>
        </p:spPr>
      </p:sp>
      <p:sp>
        <p:nvSpPr>
          <p:cNvPr name="Freeform 3" id="3"/>
          <p:cNvSpPr/>
          <p:nvPr/>
        </p:nvSpPr>
        <p:spPr>
          <a:xfrm flipH="false" flipV="false" rot="0">
            <a:off x="-1042994" y="8593656"/>
            <a:ext cx="2967217" cy="2967217"/>
          </a:xfrm>
          <a:custGeom>
            <a:avLst/>
            <a:gdLst/>
            <a:ahLst/>
            <a:cxnLst/>
            <a:rect r="r" b="b" t="t" l="l"/>
            <a:pathLst>
              <a:path h="2967217" w="2967217">
                <a:moveTo>
                  <a:pt x="0" y="0"/>
                </a:moveTo>
                <a:lnTo>
                  <a:pt x="2967217" y="0"/>
                </a:lnTo>
                <a:lnTo>
                  <a:pt x="2967217" y="2967217"/>
                </a:lnTo>
                <a:lnTo>
                  <a:pt x="0" y="2967217"/>
                </a:lnTo>
                <a:lnTo>
                  <a:pt x="0" y="0"/>
                </a:lnTo>
                <a:close/>
              </a:path>
            </a:pathLst>
          </a:custGeom>
          <a:blipFill>
            <a:blip r:embed="rId2"/>
            <a:stretch>
              <a:fillRect l="0" t="0" r="0" b="0"/>
            </a:stretch>
          </a:blipFill>
        </p:spPr>
      </p:sp>
      <p:sp>
        <p:nvSpPr>
          <p:cNvPr name="Freeform 4" id="4"/>
          <p:cNvSpPr/>
          <p:nvPr/>
        </p:nvSpPr>
        <p:spPr>
          <a:xfrm flipH="false" flipV="false" rot="0">
            <a:off x="15655450" y="8392681"/>
            <a:ext cx="3369168" cy="3369168"/>
          </a:xfrm>
          <a:custGeom>
            <a:avLst/>
            <a:gdLst/>
            <a:ahLst/>
            <a:cxnLst/>
            <a:rect r="r" b="b" t="t" l="l"/>
            <a:pathLst>
              <a:path h="3369168" w="3369168">
                <a:moveTo>
                  <a:pt x="0" y="0"/>
                </a:moveTo>
                <a:lnTo>
                  <a:pt x="3369168" y="0"/>
                </a:lnTo>
                <a:lnTo>
                  <a:pt x="3369168" y="3369168"/>
                </a:lnTo>
                <a:lnTo>
                  <a:pt x="0" y="336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18288000" cy="213007"/>
            <a:chOff x="0" y="0"/>
            <a:chExt cx="4816593" cy="56101"/>
          </a:xfrm>
        </p:grpSpPr>
        <p:sp>
          <p:nvSpPr>
            <p:cNvPr name="Freeform 6" id="6"/>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7" id="7"/>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9" id="9"/>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0" id="10"/>
          <p:cNvSpPr txBox="true"/>
          <p:nvPr/>
        </p:nvSpPr>
        <p:spPr>
          <a:xfrm rot="0">
            <a:off x="2467148" y="7028694"/>
            <a:ext cx="4376125" cy="2229606"/>
          </a:xfrm>
          <a:prstGeom prst="rect">
            <a:avLst/>
          </a:prstGeom>
        </p:spPr>
        <p:txBody>
          <a:bodyPr anchor="t" rtlCol="false" tIns="0" lIns="0" bIns="0" rIns="0">
            <a:spAutoFit/>
          </a:bodyPr>
          <a:lstStyle/>
          <a:p>
            <a:pPr algn="l">
              <a:lnSpc>
                <a:spcPts val="8519"/>
              </a:lnSpc>
            </a:pPr>
            <a:r>
              <a:rPr lang="en-US" sz="8782" spc="-87">
                <a:solidFill>
                  <a:srgbClr val="2657C1"/>
                </a:solidFill>
                <a:latin typeface="Etna Sans Serif"/>
                <a:ea typeface="Etna Sans Serif"/>
                <a:cs typeface="Etna Sans Serif"/>
                <a:sym typeface="Etna Sans Serif"/>
              </a:rPr>
              <a:t>Data Backup</a:t>
            </a:r>
          </a:p>
        </p:txBody>
      </p:sp>
      <p:sp>
        <p:nvSpPr>
          <p:cNvPr name="TextBox 11" id="11"/>
          <p:cNvSpPr txBox="true"/>
          <p:nvPr/>
        </p:nvSpPr>
        <p:spPr>
          <a:xfrm rot="0">
            <a:off x="6843273" y="7226025"/>
            <a:ext cx="8667005" cy="184213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a:t>
            </a:r>
          </a:p>
        </p:txBody>
      </p:sp>
      <p:sp>
        <p:nvSpPr>
          <p:cNvPr name="TextBox 12" id="12"/>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3" id="13"/>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4" id="14"/>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5" id="15"/>
          <p:cNvSpPr/>
          <p:nvPr/>
        </p:nvSpPr>
        <p:spPr>
          <a:xfrm flipH="false" flipV="false" rot="0">
            <a:off x="2825347" y="1529129"/>
            <a:ext cx="12637307" cy="5481432"/>
          </a:xfrm>
          <a:custGeom>
            <a:avLst/>
            <a:gdLst/>
            <a:ahLst/>
            <a:cxnLst/>
            <a:rect r="r" b="b" t="t" l="l"/>
            <a:pathLst>
              <a:path h="5481432" w="12637307">
                <a:moveTo>
                  <a:pt x="0" y="0"/>
                </a:moveTo>
                <a:lnTo>
                  <a:pt x="12637306" y="0"/>
                </a:lnTo>
                <a:lnTo>
                  <a:pt x="12637306" y="5481432"/>
                </a:lnTo>
                <a:lnTo>
                  <a:pt x="0" y="5481432"/>
                </a:lnTo>
                <a:lnTo>
                  <a:pt x="0" y="0"/>
                </a:lnTo>
                <a:close/>
              </a:path>
            </a:pathLst>
          </a:custGeom>
          <a:blipFill>
            <a:blip r:embed="rId5"/>
            <a:stretch>
              <a:fillRect l="0" t="0" r="0" b="0"/>
            </a:stretch>
          </a:blipFill>
        </p:spPr>
      </p:sp>
      <p:sp>
        <p:nvSpPr>
          <p:cNvPr name="Freeform 16" id="16"/>
          <p:cNvSpPr/>
          <p:nvPr/>
        </p:nvSpPr>
        <p:spPr>
          <a:xfrm flipH="false" flipV="false" rot="0">
            <a:off x="826050" y="2547161"/>
            <a:ext cx="1641098" cy="1641098"/>
          </a:xfrm>
          <a:custGeom>
            <a:avLst/>
            <a:gdLst/>
            <a:ahLst/>
            <a:cxnLst/>
            <a:rect r="r" b="b" t="t" l="l"/>
            <a:pathLst>
              <a:path h="1641098" w="1641098">
                <a:moveTo>
                  <a:pt x="0" y="0"/>
                </a:moveTo>
                <a:lnTo>
                  <a:pt x="1641098" y="0"/>
                </a:lnTo>
                <a:lnTo>
                  <a:pt x="1641098" y="1641098"/>
                </a:lnTo>
                <a:lnTo>
                  <a:pt x="0" y="16410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59300" y="1677723"/>
            <a:ext cx="1765318" cy="1765318"/>
          </a:xfrm>
          <a:custGeom>
            <a:avLst/>
            <a:gdLst/>
            <a:ahLst/>
            <a:cxnLst/>
            <a:rect r="r" b="b" t="t" l="l"/>
            <a:pathLst>
              <a:path h="1765318" w="1765318">
                <a:moveTo>
                  <a:pt x="0" y="0"/>
                </a:moveTo>
                <a:lnTo>
                  <a:pt x="1765318" y="0"/>
                </a:lnTo>
                <a:lnTo>
                  <a:pt x="1765318" y="1765318"/>
                </a:lnTo>
                <a:lnTo>
                  <a:pt x="0" y="1765318"/>
                </a:lnTo>
                <a:lnTo>
                  <a:pt x="0" y="0"/>
                </a:lnTo>
                <a:close/>
              </a:path>
            </a:pathLst>
          </a:custGeom>
          <a:blipFill>
            <a:blip r:embed="rId2"/>
            <a:stretch>
              <a:fillRect l="0" t="0" r="0" b="0"/>
            </a:stretch>
          </a:blipFill>
        </p:spPr>
      </p:sp>
      <p:sp>
        <p:nvSpPr>
          <p:cNvPr name="Freeform 3" id="3"/>
          <p:cNvSpPr/>
          <p:nvPr/>
        </p:nvSpPr>
        <p:spPr>
          <a:xfrm flipH="false" flipV="false" rot="0">
            <a:off x="-1483608" y="8908955"/>
            <a:ext cx="2967217" cy="2967217"/>
          </a:xfrm>
          <a:custGeom>
            <a:avLst/>
            <a:gdLst/>
            <a:ahLst/>
            <a:cxnLst/>
            <a:rect r="r" b="b" t="t" l="l"/>
            <a:pathLst>
              <a:path h="2967217" w="2967217">
                <a:moveTo>
                  <a:pt x="0" y="0"/>
                </a:moveTo>
                <a:lnTo>
                  <a:pt x="2967216" y="0"/>
                </a:lnTo>
                <a:lnTo>
                  <a:pt x="2967216" y="2967217"/>
                </a:lnTo>
                <a:lnTo>
                  <a:pt x="0" y="2967217"/>
                </a:lnTo>
                <a:lnTo>
                  <a:pt x="0" y="0"/>
                </a:lnTo>
                <a:close/>
              </a:path>
            </a:pathLst>
          </a:custGeom>
          <a:blipFill>
            <a:blip r:embed="rId2"/>
            <a:stretch>
              <a:fillRect l="0" t="0" r="0" b="0"/>
            </a:stretch>
          </a:blipFill>
        </p:spPr>
      </p:sp>
      <p:sp>
        <p:nvSpPr>
          <p:cNvPr name="Freeform 4" id="4"/>
          <p:cNvSpPr/>
          <p:nvPr/>
        </p:nvSpPr>
        <p:spPr>
          <a:xfrm flipH="false" flipV="false" rot="0">
            <a:off x="16053186" y="8908955"/>
            <a:ext cx="3369168" cy="3369168"/>
          </a:xfrm>
          <a:custGeom>
            <a:avLst/>
            <a:gdLst/>
            <a:ahLst/>
            <a:cxnLst/>
            <a:rect r="r" b="b" t="t" l="l"/>
            <a:pathLst>
              <a:path h="3369168" w="3369168">
                <a:moveTo>
                  <a:pt x="0" y="0"/>
                </a:moveTo>
                <a:lnTo>
                  <a:pt x="3369168" y="0"/>
                </a:lnTo>
                <a:lnTo>
                  <a:pt x="3369168" y="3369168"/>
                </a:lnTo>
                <a:lnTo>
                  <a:pt x="0" y="336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18288000" cy="213007"/>
            <a:chOff x="0" y="0"/>
            <a:chExt cx="4816593" cy="56101"/>
          </a:xfrm>
        </p:grpSpPr>
        <p:sp>
          <p:nvSpPr>
            <p:cNvPr name="Freeform 6" id="6"/>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7" id="7"/>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656967" y="1976275"/>
            <a:ext cx="8855731" cy="6903780"/>
          </a:xfrm>
          <a:custGeom>
            <a:avLst/>
            <a:gdLst/>
            <a:ahLst/>
            <a:cxnLst/>
            <a:rect r="r" b="b" t="t" l="l"/>
            <a:pathLst>
              <a:path h="6903780" w="8855731">
                <a:moveTo>
                  <a:pt x="0" y="0"/>
                </a:moveTo>
                <a:lnTo>
                  <a:pt x="8855731" y="0"/>
                </a:lnTo>
                <a:lnTo>
                  <a:pt x="8855731" y="6903781"/>
                </a:lnTo>
                <a:lnTo>
                  <a:pt x="0" y="6903781"/>
                </a:lnTo>
                <a:lnTo>
                  <a:pt x="0" y="0"/>
                </a:lnTo>
                <a:close/>
              </a:path>
            </a:pathLst>
          </a:custGeom>
          <a:blipFill>
            <a:blip r:embed="rId5"/>
            <a:stretch>
              <a:fillRect l="0" t="0" r="0" b="0"/>
            </a:stretch>
          </a:blipFill>
        </p:spPr>
      </p:sp>
      <p:sp>
        <p:nvSpPr>
          <p:cNvPr name="TextBox 9" id="9"/>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0" id="10"/>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1" id="11"/>
          <p:cNvSpPr txBox="true"/>
          <p:nvPr/>
        </p:nvSpPr>
        <p:spPr>
          <a:xfrm rot="0">
            <a:off x="1028700" y="3430091"/>
            <a:ext cx="6783859" cy="1416768"/>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Conclusion</a:t>
            </a:r>
          </a:p>
        </p:txBody>
      </p:sp>
      <p:sp>
        <p:nvSpPr>
          <p:cNvPr name="TextBox 12" id="12"/>
          <p:cNvSpPr txBox="true"/>
          <p:nvPr/>
        </p:nvSpPr>
        <p:spPr>
          <a:xfrm rot="0">
            <a:off x="1028700" y="4886491"/>
            <a:ext cx="6783859" cy="295656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3" id="13"/>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Conclusion</a:t>
            </a:r>
          </a:p>
        </p:txBody>
      </p:sp>
      <p:sp>
        <p:nvSpPr>
          <p:cNvPr name="TextBox 14" id="14"/>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5" id="15"/>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Discussion</a:t>
            </a:r>
          </a:p>
        </p:txBody>
      </p:sp>
      <p:sp>
        <p:nvSpPr>
          <p:cNvPr name="Freeform 16" id="16"/>
          <p:cNvSpPr/>
          <p:nvPr/>
        </p:nvSpPr>
        <p:spPr>
          <a:xfrm flipH="false" flipV="false" rot="0">
            <a:off x="7880597" y="2172197"/>
            <a:ext cx="776370" cy="776370"/>
          </a:xfrm>
          <a:custGeom>
            <a:avLst/>
            <a:gdLst/>
            <a:ahLst/>
            <a:cxnLst/>
            <a:rect r="r" b="b" t="t" l="l"/>
            <a:pathLst>
              <a:path h="776370" w="776370">
                <a:moveTo>
                  <a:pt x="0" y="0"/>
                </a:moveTo>
                <a:lnTo>
                  <a:pt x="776370" y="0"/>
                </a:lnTo>
                <a:lnTo>
                  <a:pt x="776370" y="776369"/>
                </a:lnTo>
                <a:lnTo>
                  <a:pt x="0" y="776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27859" y="4643240"/>
            <a:ext cx="1765318" cy="1765318"/>
          </a:xfrm>
          <a:custGeom>
            <a:avLst/>
            <a:gdLst/>
            <a:ahLst/>
            <a:cxnLst/>
            <a:rect r="r" b="b" t="t" l="l"/>
            <a:pathLst>
              <a:path h="1765318" w="1765318">
                <a:moveTo>
                  <a:pt x="0" y="0"/>
                </a:moveTo>
                <a:lnTo>
                  <a:pt x="1765317" y="0"/>
                </a:lnTo>
                <a:lnTo>
                  <a:pt x="1765317" y="1765318"/>
                </a:lnTo>
                <a:lnTo>
                  <a:pt x="0" y="1765318"/>
                </a:lnTo>
                <a:lnTo>
                  <a:pt x="0" y="0"/>
                </a:lnTo>
                <a:close/>
              </a:path>
            </a:pathLst>
          </a:custGeom>
          <a:blipFill>
            <a:blip r:embed="rId2"/>
            <a:stretch>
              <a:fillRect l="0" t="0" r="0" b="0"/>
            </a:stretch>
          </a:blipFill>
        </p:spPr>
      </p:sp>
      <p:sp>
        <p:nvSpPr>
          <p:cNvPr name="Freeform 3" id="3"/>
          <p:cNvSpPr/>
          <p:nvPr/>
        </p:nvSpPr>
        <p:spPr>
          <a:xfrm flipH="false" flipV="false" rot="0">
            <a:off x="-1483608" y="8908955"/>
            <a:ext cx="2967217" cy="2967217"/>
          </a:xfrm>
          <a:custGeom>
            <a:avLst/>
            <a:gdLst/>
            <a:ahLst/>
            <a:cxnLst/>
            <a:rect r="r" b="b" t="t" l="l"/>
            <a:pathLst>
              <a:path h="2967217" w="2967217">
                <a:moveTo>
                  <a:pt x="0" y="0"/>
                </a:moveTo>
                <a:lnTo>
                  <a:pt x="2967216" y="0"/>
                </a:lnTo>
                <a:lnTo>
                  <a:pt x="2967216" y="2967217"/>
                </a:lnTo>
                <a:lnTo>
                  <a:pt x="0" y="2967217"/>
                </a:lnTo>
                <a:lnTo>
                  <a:pt x="0" y="0"/>
                </a:lnTo>
                <a:close/>
              </a:path>
            </a:pathLst>
          </a:custGeom>
          <a:blipFill>
            <a:blip r:embed="rId2"/>
            <a:stretch>
              <a:fillRect l="0" t="0" r="0" b="0"/>
            </a:stretch>
          </a:blipFill>
        </p:spPr>
      </p:sp>
      <p:sp>
        <p:nvSpPr>
          <p:cNvPr name="Freeform 4" id="4"/>
          <p:cNvSpPr/>
          <p:nvPr/>
        </p:nvSpPr>
        <p:spPr>
          <a:xfrm flipH="false" flipV="false" rot="0">
            <a:off x="16053186" y="8908955"/>
            <a:ext cx="3369168" cy="3369168"/>
          </a:xfrm>
          <a:custGeom>
            <a:avLst/>
            <a:gdLst/>
            <a:ahLst/>
            <a:cxnLst/>
            <a:rect r="r" b="b" t="t" l="l"/>
            <a:pathLst>
              <a:path h="3369168" w="3369168">
                <a:moveTo>
                  <a:pt x="0" y="0"/>
                </a:moveTo>
                <a:lnTo>
                  <a:pt x="3369168" y="0"/>
                </a:lnTo>
                <a:lnTo>
                  <a:pt x="3369168" y="3369168"/>
                </a:lnTo>
                <a:lnTo>
                  <a:pt x="0" y="336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18288000" cy="213007"/>
            <a:chOff x="0" y="0"/>
            <a:chExt cx="4816593" cy="56101"/>
          </a:xfrm>
        </p:grpSpPr>
        <p:sp>
          <p:nvSpPr>
            <p:cNvPr name="Freeform 6" id="6"/>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7" id="7"/>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9" id="9"/>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0" id="10"/>
          <p:cNvSpPr txBox="true"/>
          <p:nvPr/>
        </p:nvSpPr>
        <p:spPr>
          <a:xfrm rot="0">
            <a:off x="9144000" y="2381366"/>
            <a:ext cx="6783859"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Let's Work with Us</a:t>
            </a:r>
          </a:p>
        </p:txBody>
      </p:sp>
      <p:sp>
        <p:nvSpPr>
          <p:cNvPr name="TextBox 11" id="11"/>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2" id="12"/>
          <p:cNvSpPr txBox="true"/>
          <p:nvPr/>
        </p:nvSpPr>
        <p:spPr>
          <a:xfrm rot="0">
            <a:off x="16053186" y="633813"/>
            <a:ext cx="1684584"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Contact</a:t>
            </a:r>
          </a:p>
        </p:txBody>
      </p:sp>
      <p:sp>
        <p:nvSpPr>
          <p:cNvPr name="TextBox 13" id="13"/>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Discussion</a:t>
            </a:r>
          </a:p>
        </p:txBody>
      </p:sp>
      <p:sp>
        <p:nvSpPr>
          <p:cNvPr name="Freeform 14" id="14"/>
          <p:cNvSpPr/>
          <p:nvPr/>
        </p:nvSpPr>
        <p:spPr>
          <a:xfrm flipH="false" flipV="false" rot="0">
            <a:off x="9144000" y="5610225"/>
            <a:ext cx="460033" cy="460033"/>
          </a:xfrm>
          <a:custGeom>
            <a:avLst/>
            <a:gdLst/>
            <a:ahLst/>
            <a:cxnLst/>
            <a:rect r="r" b="b" t="t" l="l"/>
            <a:pathLst>
              <a:path h="460033" w="460033">
                <a:moveTo>
                  <a:pt x="0" y="0"/>
                </a:moveTo>
                <a:lnTo>
                  <a:pt x="460033" y="0"/>
                </a:lnTo>
                <a:lnTo>
                  <a:pt x="460033" y="460033"/>
                </a:lnTo>
                <a:lnTo>
                  <a:pt x="0" y="4600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5" id="15"/>
          <p:cNvSpPr txBox="true"/>
          <p:nvPr/>
        </p:nvSpPr>
        <p:spPr>
          <a:xfrm rot="0">
            <a:off x="9978250" y="5608548"/>
            <a:ext cx="4574599" cy="409161"/>
          </a:xfrm>
          <a:prstGeom prst="rect">
            <a:avLst/>
          </a:prstGeom>
        </p:spPr>
        <p:txBody>
          <a:bodyPr anchor="t" rtlCol="false" tIns="0" lIns="0" bIns="0" rIns="0">
            <a:spAutoFit/>
          </a:bodyPr>
          <a:lstStyle/>
          <a:p>
            <a:pPr algn="l">
              <a:lnSpc>
                <a:spcPts val="3419"/>
              </a:lnSpc>
              <a:spcBef>
                <a:spcPct val="0"/>
              </a:spcBef>
            </a:pPr>
            <a:r>
              <a:rPr lang="en-US" sz="2442">
                <a:solidFill>
                  <a:srgbClr val="2657C1"/>
                </a:solidFill>
                <a:latin typeface="TT Fors"/>
                <a:ea typeface="TT Fors"/>
                <a:cs typeface="TT Fors"/>
                <a:sym typeface="TT Fors"/>
              </a:rPr>
              <a:t>+123-456-7890</a:t>
            </a:r>
          </a:p>
        </p:txBody>
      </p:sp>
      <p:sp>
        <p:nvSpPr>
          <p:cNvPr name="Freeform 16" id="16"/>
          <p:cNvSpPr/>
          <p:nvPr/>
        </p:nvSpPr>
        <p:spPr>
          <a:xfrm flipH="false" flipV="false" rot="0">
            <a:off x="9144000" y="6676193"/>
            <a:ext cx="460033" cy="460033"/>
          </a:xfrm>
          <a:custGeom>
            <a:avLst/>
            <a:gdLst/>
            <a:ahLst/>
            <a:cxnLst/>
            <a:rect r="r" b="b" t="t" l="l"/>
            <a:pathLst>
              <a:path h="460033" w="460033">
                <a:moveTo>
                  <a:pt x="0" y="0"/>
                </a:moveTo>
                <a:lnTo>
                  <a:pt x="460033" y="0"/>
                </a:lnTo>
                <a:lnTo>
                  <a:pt x="460033" y="460033"/>
                </a:lnTo>
                <a:lnTo>
                  <a:pt x="0" y="4600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9978250" y="6674516"/>
            <a:ext cx="4574599" cy="409161"/>
          </a:xfrm>
          <a:prstGeom prst="rect">
            <a:avLst/>
          </a:prstGeom>
        </p:spPr>
        <p:txBody>
          <a:bodyPr anchor="t" rtlCol="false" tIns="0" lIns="0" bIns="0" rIns="0">
            <a:spAutoFit/>
          </a:bodyPr>
          <a:lstStyle/>
          <a:p>
            <a:pPr algn="l">
              <a:lnSpc>
                <a:spcPts val="3419"/>
              </a:lnSpc>
              <a:spcBef>
                <a:spcPct val="0"/>
              </a:spcBef>
            </a:pPr>
            <a:r>
              <a:rPr lang="en-US" sz="2442">
                <a:solidFill>
                  <a:srgbClr val="2657C1"/>
                </a:solidFill>
                <a:latin typeface="TT Fors"/>
                <a:ea typeface="TT Fors"/>
                <a:cs typeface="TT Fors"/>
                <a:sym typeface="TT Fors"/>
              </a:rPr>
              <a:t>www.reallygreatsite.com</a:t>
            </a:r>
          </a:p>
        </p:txBody>
      </p:sp>
      <p:sp>
        <p:nvSpPr>
          <p:cNvPr name="Freeform 18" id="18"/>
          <p:cNvSpPr/>
          <p:nvPr/>
        </p:nvSpPr>
        <p:spPr>
          <a:xfrm flipH="false" flipV="false" rot="0">
            <a:off x="9144000" y="7737230"/>
            <a:ext cx="460033" cy="460033"/>
          </a:xfrm>
          <a:custGeom>
            <a:avLst/>
            <a:gdLst/>
            <a:ahLst/>
            <a:cxnLst/>
            <a:rect r="r" b="b" t="t" l="l"/>
            <a:pathLst>
              <a:path h="460033" w="460033">
                <a:moveTo>
                  <a:pt x="0" y="0"/>
                </a:moveTo>
                <a:lnTo>
                  <a:pt x="460033" y="0"/>
                </a:lnTo>
                <a:lnTo>
                  <a:pt x="460033" y="460033"/>
                </a:lnTo>
                <a:lnTo>
                  <a:pt x="0" y="46003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9" id="19"/>
          <p:cNvSpPr txBox="true"/>
          <p:nvPr/>
        </p:nvSpPr>
        <p:spPr>
          <a:xfrm rot="0">
            <a:off x="9978250" y="7744333"/>
            <a:ext cx="4574599" cy="409161"/>
          </a:xfrm>
          <a:prstGeom prst="rect">
            <a:avLst/>
          </a:prstGeom>
        </p:spPr>
        <p:txBody>
          <a:bodyPr anchor="t" rtlCol="false" tIns="0" lIns="0" bIns="0" rIns="0">
            <a:spAutoFit/>
          </a:bodyPr>
          <a:lstStyle/>
          <a:p>
            <a:pPr algn="l">
              <a:lnSpc>
                <a:spcPts val="3419"/>
              </a:lnSpc>
              <a:spcBef>
                <a:spcPct val="0"/>
              </a:spcBef>
            </a:pPr>
            <a:r>
              <a:rPr lang="en-US" sz="2442">
                <a:solidFill>
                  <a:srgbClr val="2657C1"/>
                </a:solidFill>
                <a:latin typeface="TT Fors"/>
                <a:ea typeface="TT Fors"/>
                <a:cs typeface="TT Fors"/>
                <a:sym typeface="TT Fors"/>
              </a:rPr>
              <a:t>hello@reallygreatsite.com</a:t>
            </a:r>
          </a:p>
        </p:txBody>
      </p:sp>
      <p:sp>
        <p:nvSpPr>
          <p:cNvPr name="Freeform 20" id="20"/>
          <p:cNvSpPr/>
          <p:nvPr/>
        </p:nvSpPr>
        <p:spPr>
          <a:xfrm flipH="false" flipV="false" rot="0">
            <a:off x="9144000" y="8798267"/>
            <a:ext cx="460033" cy="460033"/>
          </a:xfrm>
          <a:custGeom>
            <a:avLst/>
            <a:gdLst/>
            <a:ahLst/>
            <a:cxnLst/>
            <a:rect r="r" b="b" t="t" l="l"/>
            <a:pathLst>
              <a:path h="460033" w="460033">
                <a:moveTo>
                  <a:pt x="0" y="0"/>
                </a:moveTo>
                <a:lnTo>
                  <a:pt x="460033" y="0"/>
                </a:lnTo>
                <a:lnTo>
                  <a:pt x="460033" y="460033"/>
                </a:lnTo>
                <a:lnTo>
                  <a:pt x="0" y="4600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9978250" y="8819852"/>
            <a:ext cx="6204551" cy="409161"/>
          </a:xfrm>
          <a:prstGeom prst="rect">
            <a:avLst/>
          </a:prstGeom>
        </p:spPr>
        <p:txBody>
          <a:bodyPr anchor="t" rtlCol="false" tIns="0" lIns="0" bIns="0" rIns="0">
            <a:spAutoFit/>
          </a:bodyPr>
          <a:lstStyle/>
          <a:p>
            <a:pPr algn="l">
              <a:lnSpc>
                <a:spcPts val="3419"/>
              </a:lnSpc>
              <a:spcBef>
                <a:spcPct val="0"/>
              </a:spcBef>
            </a:pPr>
            <a:r>
              <a:rPr lang="en-US" sz="2442">
                <a:solidFill>
                  <a:srgbClr val="2657C1"/>
                </a:solidFill>
                <a:latin typeface="TT Fors"/>
                <a:ea typeface="TT Fors"/>
                <a:cs typeface="TT Fors"/>
                <a:sym typeface="TT Fors"/>
              </a:rPr>
              <a:t>123 Anywhere ST., Any City, ST 12345</a:t>
            </a:r>
          </a:p>
        </p:txBody>
      </p:sp>
      <p:sp>
        <p:nvSpPr>
          <p:cNvPr name="Freeform 22" id="22"/>
          <p:cNvSpPr/>
          <p:nvPr/>
        </p:nvSpPr>
        <p:spPr>
          <a:xfrm flipH="false" flipV="false" rot="0">
            <a:off x="1483608" y="1487898"/>
            <a:ext cx="6454967" cy="8076003"/>
          </a:xfrm>
          <a:custGeom>
            <a:avLst/>
            <a:gdLst/>
            <a:ahLst/>
            <a:cxnLst/>
            <a:rect r="r" b="b" t="t" l="l"/>
            <a:pathLst>
              <a:path h="8076003" w="6454967">
                <a:moveTo>
                  <a:pt x="0" y="0"/>
                </a:moveTo>
                <a:lnTo>
                  <a:pt x="6454967" y="0"/>
                </a:lnTo>
                <a:lnTo>
                  <a:pt x="6454967" y="8076003"/>
                </a:lnTo>
                <a:lnTo>
                  <a:pt x="0" y="80760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40822">
            <a:off x="9037818" y="2629329"/>
            <a:ext cx="8967916" cy="6326457"/>
          </a:xfrm>
          <a:custGeom>
            <a:avLst/>
            <a:gdLst/>
            <a:ahLst/>
            <a:cxnLst/>
            <a:rect r="r" b="b" t="t" l="l"/>
            <a:pathLst>
              <a:path h="6326457" w="8967916">
                <a:moveTo>
                  <a:pt x="0" y="0"/>
                </a:moveTo>
                <a:lnTo>
                  <a:pt x="8967916" y="0"/>
                </a:lnTo>
                <a:lnTo>
                  <a:pt x="8967916" y="6326457"/>
                </a:lnTo>
                <a:lnTo>
                  <a:pt x="0" y="63264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432612" y="1073634"/>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4"/>
            <a:stretch>
              <a:fillRect l="0" t="0" r="0" b="0"/>
            </a:stretch>
          </a:blipFill>
        </p:spPr>
      </p:sp>
      <p:sp>
        <p:nvSpPr>
          <p:cNvPr name="Freeform 4" id="4"/>
          <p:cNvSpPr/>
          <p:nvPr/>
        </p:nvSpPr>
        <p:spPr>
          <a:xfrm flipH="false" flipV="false" rot="0">
            <a:off x="-1686627" y="7947934"/>
            <a:ext cx="4841475" cy="4841475"/>
          </a:xfrm>
          <a:custGeom>
            <a:avLst/>
            <a:gdLst/>
            <a:ahLst/>
            <a:cxnLst/>
            <a:rect r="r" b="b" t="t" l="l"/>
            <a:pathLst>
              <a:path h="4841475" w="4841475">
                <a:moveTo>
                  <a:pt x="0" y="0"/>
                </a:moveTo>
                <a:lnTo>
                  <a:pt x="4841475" y="0"/>
                </a:lnTo>
                <a:lnTo>
                  <a:pt x="4841475" y="4841475"/>
                </a:lnTo>
                <a:lnTo>
                  <a:pt x="0" y="4841475"/>
                </a:lnTo>
                <a:lnTo>
                  <a:pt x="0" y="0"/>
                </a:lnTo>
                <a:close/>
              </a:path>
            </a:pathLst>
          </a:custGeom>
          <a:blipFill>
            <a:blip r:embed="rId4"/>
            <a:stretch>
              <a:fillRect l="0" t="0" r="0" b="0"/>
            </a:stretch>
          </a:blipFill>
        </p:spPr>
      </p:sp>
      <p:sp>
        <p:nvSpPr>
          <p:cNvPr name="Freeform 5" id="5"/>
          <p:cNvSpPr/>
          <p:nvPr/>
        </p:nvSpPr>
        <p:spPr>
          <a:xfrm flipH="false" flipV="false" rot="0">
            <a:off x="16656243" y="6428614"/>
            <a:ext cx="776370" cy="776370"/>
          </a:xfrm>
          <a:custGeom>
            <a:avLst/>
            <a:gdLst/>
            <a:ahLst/>
            <a:cxnLst/>
            <a:rect r="r" b="b" t="t" l="l"/>
            <a:pathLst>
              <a:path h="776370" w="776370">
                <a:moveTo>
                  <a:pt x="0" y="0"/>
                </a:moveTo>
                <a:lnTo>
                  <a:pt x="776369" y="0"/>
                </a:lnTo>
                <a:lnTo>
                  <a:pt x="776369" y="776370"/>
                </a:lnTo>
                <a:lnTo>
                  <a:pt x="0" y="7763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166681" y="8062234"/>
            <a:ext cx="4185238" cy="4185238"/>
          </a:xfrm>
          <a:custGeom>
            <a:avLst/>
            <a:gdLst/>
            <a:ahLst/>
            <a:cxnLst/>
            <a:rect r="r" b="b" t="t" l="l"/>
            <a:pathLst>
              <a:path h="4185238" w="4185238">
                <a:moveTo>
                  <a:pt x="0" y="0"/>
                </a:moveTo>
                <a:lnTo>
                  <a:pt x="4185238" y="0"/>
                </a:lnTo>
                <a:lnTo>
                  <a:pt x="4185238" y="4185238"/>
                </a:lnTo>
                <a:lnTo>
                  <a:pt x="0" y="41852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0" y="0"/>
            <a:ext cx="18288000" cy="213007"/>
            <a:chOff x="0" y="0"/>
            <a:chExt cx="4816593" cy="56101"/>
          </a:xfrm>
        </p:grpSpPr>
        <p:sp>
          <p:nvSpPr>
            <p:cNvPr name="Freeform 8" id="8"/>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9" id="9"/>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1028700" y="2015567"/>
            <a:ext cx="9190668"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What is Cyber Security?</a:t>
            </a:r>
          </a:p>
        </p:txBody>
      </p:sp>
      <p:sp>
        <p:nvSpPr>
          <p:cNvPr name="TextBox 13" id="13"/>
          <p:cNvSpPr txBox="true"/>
          <p:nvPr/>
        </p:nvSpPr>
        <p:spPr>
          <a:xfrm rot="0">
            <a:off x="1028700" y="4991374"/>
            <a:ext cx="8946575"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8051418" y="8165718"/>
            <a:ext cx="1332228" cy="1332228"/>
          </a:xfrm>
          <a:custGeom>
            <a:avLst/>
            <a:gdLst/>
            <a:ahLst/>
            <a:cxnLst/>
            <a:rect r="r" b="b" t="t" l="l"/>
            <a:pathLst>
              <a:path h="1332228" w="1332228">
                <a:moveTo>
                  <a:pt x="0" y="0"/>
                </a:moveTo>
                <a:lnTo>
                  <a:pt x="1332229" y="0"/>
                </a:lnTo>
                <a:lnTo>
                  <a:pt x="1332229" y="1332229"/>
                </a:lnTo>
                <a:lnTo>
                  <a:pt x="0" y="13322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569722" y="1476128"/>
            <a:ext cx="1874878" cy="1874878"/>
          </a:xfrm>
          <a:custGeom>
            <a:avLst/>
            <a:gdLst/>
            <a:ahLst/>
            <a:cxnLst/>
            <a:rect r="r" b="b" t="t" l="l"/>
            <a:pathLst>
              <a:path h="1874878" w="1874878">
                <a:moveTo>
                  <a:pt x="0" y="0"/>
                </a:moveTo>
                <a:lnTo>
                  <a:pt x="1874879" y="0"/>
                </a:lnTo>
                <a:lnTo>
                  <a:pt x="1874879" y="1874878"/>
                </a:lnTo>
                <a:lnTo>
                  <a:pt x="0" y="1874878"/>
                </a:lnTo>
                <a:lnTo>
                  <a:pt x="0" y="0"/>
                </a:lnTo>
                <a:close/>
              </a:path>
            </a:pathLst>
          </a:custGeom>
          <a:blipFill>
            <a:blip r:embed="rId2"/>
            <a:stretch>
              <a:fillRect l="0" t="0" r="0" b="0"/>
            </a:stretch>
          </a:blipFill>
        </p:spPr>
      </p:sp>
      <p:sp>
        <p:nvSpPr>
          <p:cNvPr name="Freeform 3" id="3"/>
          <p:cNvSpPr/>
          <p:nvPr/>
        </p:nvSpPr>
        <p:spPr>
          <a:xfrm flipH="false" flipV="false" rot="0">
            <a:off x="-2660529" y="8870115"/>
            <a:ext cx="4841475" cy="4841475"/>
          </a:xfrm>
          <a:custGeom>
            <a:avLst/>
            <a:gdLst/>
            <a:ahLst/>
            <a:cxnLst/>
            <a:rect r="r" b="b" t="t" l="l"/>
            <a:pathLst>
              <a:path h="4841475" w="4841475">
                <a:moveTo>
                  <a:pt x="0" y="0"/>
                </a:moveTo>
                <a:lnTo>
                  <a:pt x="4841476" y="0"/>
                </a:lnTo>
                <a:lnTo>
                  <a:pt x="4841476" y="4841475"/>
                </a:lnTo>
                <a:lnTo>
                  <a:pt x="0" y="4841475"/>
                </a:lnTo>
                <a:lnTo>
                  <a:pt x="0" y="0"/>
                </a:lnTo>
                <a:close/>
              </a:path>
            </a:pathLst>
          </a:custGeom>
          <a:blipFill>
            <a:blip r:embed="rId2"/>
            <a:stretch>
              <a:fillRect l="0" t="0" r="0" b="0"/>
            </a:stretch>
          </a:blipFill>
        </p:spPr>
      </p:sp>
      <p:sp>
        <p:nvSpPr>
          <p:cNvPr name="Freeform 4" id="4"/>
          <p:cNvSpPr/>
          <p:nvPr/>
        </p:nvSpPr>
        <p:spPr>
          <a:xfrm flipH="false" flipV="false" rot="0">
            <a:off x="6168312" y="2244543"/>
            <a:ext cx="776370" cy="776370"/>
          </a:xfrm>
          <a:custGeom>
            <a:avLst/>
            <a:gdLst/>
            <a:ahLst/>
            <a:cxnLst/>
            <a:rect r="r" b="b" t="t" l="l"/>
            <a:pathLst>
              <a:path h="776370" w="776370">
                <a:moveTo>
                  <a:pt x="0" y="0"/>
                </a:moveTo>
                <a:lnTo>
                  <a:pt x="776370" y="0"/>
                </a:lnTo>
                <a:lnTo>
                  <a:pt x="776370"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053186" y="8429388"/>
            <a:ext cx="4185238" cy="4185238"/>
          </a:xfrm>
          <a:custGeom>
            <a:avLst/>
            <a:gdLst/>
            <a:ahLst/>
            <a:cxnLst/>
            <a:rect r="r" b="b" t="t" l="l"/>
            <a:pathLst>
              <a:path h="4185238" w="4185238">
                <a:moveTo>
                  <a:pt x="0" y="0"/>
                </a:moveTo>
                <a:lnTo>
                  <a:pt x="4185237" y="0"/>
                </a:lnTo>
                <a:lnTo>
                  <a:pt x="4185237"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1738020" y="1487898"/>
            <a:ext cx="5206662" cy="8158587"/>
          </a:xfrm>
          <a:custGeom>
            <a:avLst/>
            <a:gdLst/>
            <a:ahLst/>
            <a:cxnLst/>
            <a:rect r="r" b="b" t="t" l="l"/>
            <a:pathLst>
              <a:path h="8158587" w="5206662">
                <a:moveTo>
                  <a:pt x="0" y="0"/>
                </a:moveTo>
                <a:lnTo>
                  <a:pt x="5206662" y="0"/>
                </a:lnTo>
                <a:lnTo>
                  <a:pt x="5206662" y="8158587"/>
                </a:lnTo>
                <a:lnTo>
                  <a:pt x="0" y="81585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068632" y="6334005"/>
            <a:ext cx="611715" cy="618462"/>
          </a:xfrm>
          <a:custGeom>
            <a:avLst/>
            <a:gdLst/>
            <a:ahLst/>
            <a:cxnLst/>
            <a:rect r="r" b="b" t="t" l="l"/>
            <a:pathLst>
              <a:path h="618462" w="611715">
                <a:moveTo>
                  <a:pt x="0" y="0"/>
                </a:moveTo>
                <a:lnTo>
                  <a:pt x="611714" y="0"/>
                </a:lnTo>
                <a:lnTo>
                  <a:pt x="611714" y="618462"/>
                </a:lnTo>
                <a:lnTo>
                  <a:pt x="0" y="6184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2" id="12"/>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3" id="13"/>
          <p:cNvSpPr txBox="true"/>
          <p:nvPr/>
        </p:nvSpPr>
        <p:spPr>
          <a:xfrm rot="0">
            <a:off x="8068632" y="3047996"/>
            <a:ext cx="9190668"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Importance of Cyber Security</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TextBox 17" id="17"/>
          <p:cNvSpPr txBox="true"/>
          <p:nvPr/>
        </p:nvSpPr>
        <p:spPr>
          <a:xfrm rot="0">
            <a:off x="9016099" y="6373996"/>
            <a:ext cx="8115300"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2657C1"/>
                </a:solidFill>
                <a:latin typeface="TT Fors"/>
                <a:ea typeface="TT Fors"/>
                <a:cs typeface="TT Fors"/>
                <a:sym typeface="TT Fors"/>
              </a:rPr>
              <a:t>Safeguarding personal and business information</a:t>
            </a:r>
          </a:p>
        </p:txBody>
      </p:sp>
      <p:sp>
        <p:nvSpPr>
          <p:cNvPr name="Freeform 18" id="18"/>
          <p:cNvSpPr/>
          <p:nvPr/>
        </p:nvSpPr>
        <p:spPr>
          <a:xfrm flipH="false" flipV="false" rot="0">
            <a:off x="8068632" y="7381697"/>
            <a:ext cx="611715" cy="618462"/>
          </a:xfrm>
          <a:custGeom>
            <a:avLst/>
            <a:gdLst/>
            <a:ahLst/>
            <a:cxnLst/>
            <a:rect r="r" b="b" t="t" l="l"/>
            <a:pathLst>
              <a:path h="618462" w="611715">
                <a:moveTo>
                  <a:pt x="0" y="0"/>
                </a:moveTo>
                <a:lnTo>
                  <a:pt x="611714" y="0"/>
                </a:lnTo>
                <a:lnTo>
                  <a:pt x="611714" y="618461"/>
                </a:lnTo>
                <a:lnTo>
                  <a:pt x="0" y="6184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9016099" y="7421687"/>
            <a:ext cx="8115300" cy="481330"/>
          </a:xfrm>
          <a:prstGeom prst="rect">
            <a:avLst/>
          </a:prstGeom>
        </p:spPr>
        <p:txBody>
          <a:bodyPr anchor="t" rtlCol="false" tIns="0" lIns="0" bIns="0" rIns="0">
            <a:spAutoFit/>
          </a:bodyPr>
          <a:lstStyle/>
          <a:p>
            <a:pPr algn="l" marL="0" indent="0" lvl="0">
              <a:lnSpc>
                <a:spcPts val="3919"/>
              </a:lnSpc>
              <a:spcBef>
                <a:spcPct val="0"/>
              </a:spcBef>
            </a:pPr>
            <a:r>
              <a:rPr lang="en-US" sz="2799">
                <a:solidFill>
                  <a:srgbClr val="2657C1"/>
                </a:solidFill>
                <a:latin typeface="TT Fors"/>
                <a:ea typeface="TT Fors"/>
                <a:cs typeface="TT Fors"/>
                <a:sym typeface="TT Fors"/>
              </a:rPr>
              <a:t>Preventing financial loss and identity theft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053959" y="1105977"/>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2122733" y="9258300"/>
            <a:ext cx="3457291" cy="3457291"/>
          </a:xfrm>
          <a:custGeom>
            <a:avLst/>
            <a:gdLst/>
            <a:ahLst/>
            <a:cxnLst/>
            <a:rect r="r" b="b" t="t" l="l"/>
            <a:pathLst>
              <a:path h="3457291" w="3457291">
                <a:moveTo>
                  <a:pt x="0" y="0"/>
                </a:moveTo>
                <a:lnTo>
                  <a:pt x="3457290" y="0"/>
                </a:lnTo>
                <a:lnTo>
                  <a:pt x="3457290" y="3457291"/>
                </a:lnTo>
                <a:lnTo>
                  <a:pt x="0" y="3457291"/>
                </a:lnTo>
                <a:lnTo>
                  <a:pt x="0" y="0"/>
                </a:lnTo>
                <a:close/>
              </a:path>
            </a:pathLst>
          </a:custGeom>
          <a:blipFill>
            <a:blip r:embed="rId2"/>
            <a:stretch>
              <a:fillRect l="0" t="0" r="0" b="0"/>
            </a:stretch>
          </a:blipFill>
        </p:spPr>
      </p:sp>
      <p:sp>
        <p:nvSpPr>
          <p:cNvPr name="Freeform 4" id="4"/>
          <p:cNvSpPr/>
          <p:nvPr/>
        </p:nvSpPr>
        <p:spPr>
          <a:xfrm flipH="false" flipV="false" rot="0">
            <a:off x="15255426" y="2459293"/>
            <a:ext cx="776370" cy="776370"/>
          </a:xfrm>
          <a:custGeom>
            <a:avLst/>
            <a:gdLst/>
            <a:ahLst/>
            <a:cxnLst/>
            <a:rect r="r" b="b" t="t" l="l"/>
            <a:pathLst>
              <a:path h="776370" w="776370">
                <a:moveTo>
                  <a:pt x="0" y="0"/>
                </a:moveTo>
                <a:lnTo>
                  <a:pt x="776369" y="0"/>
                </a:lnTo>
                <a:lnTo>
                  <a:pt x="776369"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053959" y="9048133"/>
            <a:ext cx="3070508" cy="3070508"/>
          </a:xfrm>
          <a:custGeom>
            <a:avLst/>
            <a:gdLst/>
            <a:ahLst/>
            <a:cxnLst/>
            <a:rect r="r" b="b" t="t" l="l"/>
            <a:pathLst>
              <a:path h="3070508" w="3070508">
                <a:moveTo>
                  <a:pt x="0" y="0"/>
                </a:moveTo>
                <a:lnTo>
                  <a:pt x="3070508" y="0"/>
                </a:lnTo>
                <a:lnTo>
                  <a:pt x="3070508" y="3070508"/>
                </a:lnTo>
                <a:lnTo>
                  <a:pt x="0" y="30705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TextBox 9" id="9"/>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0" id="10"/>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1" id="11"/>
          <p:cNvSpPr txBox="true"/>
          <p:nvPr/>
        </p:nvSpPr>
        <p:spPr>
          <a:xfrm rot="0">
            <a:off x="1028700" y="1681529"/>
            <a:ext cx="13026266" cy="1142872"/>
          </a:xfrm>
          <a:prstGeom prst="rect">
            <a:avLst/>
          </a:prstGeom>
        </p:spPr>
        <p:txBody>
          <a:bodyPr anchor="t" rtlCol="false" tIns="0" lIns="0" bIns="0" rIns="0">
            <a:spAutoFit/>
          </a:bodyPr>
          <a:lstStyle/>
          <a:p>
            <a:pPr algn="l">
              <a:lnSpc>
                <a:spcPts val="8535"/>
              </a:lnSpc>
            </a:pPr>
            <a:r>
              <a:rPr lang="en-US" sz="8799" spc="-87">
                <a:solidFill>
                  <a:srgbClr val="2657C1"/>
                </a:solidFill>
                <a:latin typeface="Etna Sans Serif"/>
                <a:ea typeface="Etna Sans Serif"/>
                <a:cs typeface="Etna Sans Serif"/>
                <a:sym typeface="Etna Sans Serif"/>
              </a:rPr>
              <a:t>Common Cyber Threats</a:t>
            </a:r>
          </a:p>
        </p:txBody>
      </p:sp>
      <p:sp>
        <p:nvSpPr>
          <p:cNvPr name="TextBox 12" id="12"/>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3" id="13"/>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4" id="14"/>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5" id="15"/>
          <p:cNvSpPr/>
          <p:nvPr/>
        </p:nvSpPr>
        <p:spPr>
          <a:xfrm flipH="false" flipV="false" rot="0">
            <a:off x="1028700" y="3138522"/>
            <a:ext cx="611715" cy="618462"/>
          </a:xfrm>
          <a:custGeom>
            <a:avLst/>
            <a:gdLst/>
            <a:ahLst/>
            <a:cxnLst/>
            <a:rect r="r" b="b" t="t" l="l"/>
            <a:pathLst>
              <a:path h="618462" w="611715">
                <a:moveTo>
                  <a:pt x="0" y="0"/>
                </a:moveTo>
                <a:lnTo>
                  <a:pt x="611715" y="0"/>
                </a:lnTo>
                <a:lnTo>
                  <a:pt x="611715" y="618462"/>
                </a:lnTo>
                <a:lnTo>
                  <a:pt x="0" y="6184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6" id="16"/>
          <p:cNvSpPr txBox="true"/>
          <p:nvPr/>
        </p:nvSpPr>
        <p:spPr>
          <a:xfrm rot="0">
            <a:off x="1880918" y="3178513"/>
            <a:ext cx="1857080" cy="481330"/>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2657C1"/>
                </a:solidFill>
                <a:latin typeface="TT Fors Bold"/>
                <a:ea typeface="TT Fors Bold"/>
                <a:cs typeface="TT Fors Bold"/>
                <a:sym typeface="TT Fors Bold"/>
              </a:rPr>
              <a:t>Malware</a:t>
            </a:r>
          </a:p>
        </p:txBody>
      </p:sp>
      <p:sp>
        <p:nvSpPr>
          <p:cNvPr name="TextBox 17" id="17"/>
          <p:cNvSpPr txBox="true"/>
          <p:nvPr/>
        </p:nvSpPr>
        <p:spPr>
          <a:xfrm rot="0">
            <a:off x="1028700" y="3938923"/>
            <a:ext cx="7887779"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a:t>
            </a:r>
          </a:p>
        </p:txBody>
      </p:sp>
      <p:sp>
        <p:nvSpPr>
          <p:cNvPr name="Freeform 18" id="18"/>
          <p:cNvSpPr/>
          <p:nvPr/>
        </p:nvSpPr>
        <p:spPr>
          <a:xfrm flipH="false" flipV="false" rot="0">
            <a:off x="1028700" y="6555229"/>
            <a:ext cx="611715" cy="618462"/>
          </a:xfrm>
          <a:custGeom>
            <a:avLst/>
            <a:gdLst/>
            <a:ahLst/>
            <a:cxnLst/>
            <a:rect r="r" b="b" t="t" l="l"/>
            <a:pathLst>
              <a:path h="618462" w="611715">
                <a:moveTo>
                  <a:pt x="0" y="0"/>
                </a:moveTo>
                <a:lnTo>
                  <a:pt x="611715" y="0"/>
                </a:lnTo>
                <a:lnTo>
                  <a:pt x="611715" y="618461"/>
                </a:lnTo>
                <a:lnTo>
                  <a:pt x="0" y="6184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880918" y="6595219"/>
            <a:ext cx="1857080" cy="481330"/>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2657C1"/>
                </a:solidFill>
                <a:latin typeface="TT Fors Bold"/>
                <a:ea typeface="TT Fors Bold"/>
                <a:cs typeface="TT Fors Bold"/>
                <a:sym typeface="TT Fors Bold"/>
              </a:rPr>
              <a:t>Phishing</a:t>
            </a:r>
          </a:p>
        </p:txBody>
      </p:sp>
      <p:sp>
        <p:nvSpPr>
          <p:cNvPr name="TextBox 20" id="20"/>
          <p:cNvSpPr txBox="true"/>
          <p:nvPr/>
        </p:nvSpPr>
        <p:spPr>
          <a:xfrm rot="0">
            <a:off x="1028700" y="7355629"/>
            <a:ext cx="7887779"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a:t>
            </a:r>
          </a:p>
        </p:txBody>
      </p:sp>
      <p:sp>
        <p:nvSpPr>
          <p:cNvPr name="Freeform 21" id="21"/>
          <p:cNvSpPr/>
          <p:nvPr/>
        </p:nvSpPr>
        <p:spPr>
          <a:xfrm flipH="false" flipV="false" rot="0">
            <a:off x="9459404" y="3138522"/>
            <a:ext cx="611715" cy="618462"/>
          </a:xfrm>
          <a:custGeom>
            <a:avLst/>
            <a:gdLst/>
            <a:ahLst/>
            <a:cxnLst/>
            <a:rect r="r" b="b" t="t" l="l"/>
            <a:pathLst>
              <a:path h="618462" w="611715">
                <a:moveTo>
                  <a:pt x="0" y="0"/>
                </a:moveTo>
                <a:lnTo>
                  <a:pt x="611715" y="0"/>
                </a:lnTo>
                <a:lnTo>
                  <a:pt x="611715" y="618462"/>
                </a:lnTo>
                <a:lnTo>
                  <a:pt x="0" y="6184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2" id="22"/>
          <p:cNvSpPr txBox="true"/>
          <p:nvPr/>
        </p:nvSpPr>
        <p:spPr>
          <a:xfrm rot="0">
            <a:off x="10311622" y="3178513"/>
            <a:ext cx="2957907" cy="481330"/>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2657C1"/>
                </a:solidFill>
                <a:latin typeface="TT Fors Bold"/>
                <a:ea typeface="TT Fors Bold"/>
                <a:cs typeface="TT Fors Bold"/>
                <a:sym typeface="TT Fors Bold"/>
              </a:rPr>
              <a:t>Ransomware</a:t>
            </a:r>
          </a:p>
        </p:txBody>
      </p:sp>
      <p:sp>
        <p:nvSpPr>
          <p:cNvPr name="TextBox 23" id="23"/>
          <p:cNvSpPr txBox="true"/>
          <p:nvPr/>
        </p:nvSpPr>
        <p:spPr>
          <a:xfrm rot="0">
            <a:off x="9459404" y="3938923"/>
            <a:ext cx="7887779"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a:t>
            </a:r>
          </a:p>
        </p:txBody>
      </p:sp>
      <p:sp>
        <p:nvSpPr>
          <p:cNvPr name="Freeform 24" id="24"/>
          <p:cNvSpPr/>
          <p:nvPr/>
        </p:nvSpPr>
        <p:spPr>
          <a:xfrm flipH="false" flipV="false" rot="0">
            <a:off x="9459404" y="6555229"/>
            <a:ext cx="611715" cy="618462"/>
          </a:xfrm>
          <a:custGeom>
            <a:avLst/>
            <a:gdLst/>
            <a:ahLst/>
            <a:cxnLst/>
            <a:rect r="r" b="b" t="t" l="l"/>
            <a:pathLst>
              <a:path h="618462" w="611715">
                <a:moveTo>
                  <a:pt x="0" y="0"/>
                </a:moveTo>
                <a:lnTo>
                  <a:pt x="611715" y="0"/>
                </a:lnTo>
                <a:lnTo>
                  <a:pt x="611715" y="618461"/>
                </a:lnTo>
                <a:lnTo>
                  <a:pt x="0" y="6184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10311622" y="6595219"/>
            <a:ext cx="4552856" cy="481330"/>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2657C1"/>
                </a:solidFill>
                <a:latin typeface="TT Fors Bold"/>
                <a:ea typeface="TT Fors Bold"/>
                <a:cs typeface="TT Fors Bold"/>
                <a:sym typeface="TT Fors Bold"/>
              </a:rPr>
              <a:t>Social Engineering</a:t>
            </a:r>
          </a:p>
        </p:txBody>
      </p:sp>
      <p:sp>
        <p:nvSpPr>
          <p:cNvPr name="TextBox 26" id="26"/>
          <p:cNvSpPr txBox="true"/>
          <p:nvPr/>
        </p:nvSpPr>
        <p:spPr>
          <a:xfrm rot="0">
            <a:off x="9459404" y="7355629"/>
            <a:ext cx="7887779" cy="221361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32612" y="1073634"/>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976303" y="8861330"/>
            <a:ext cx="2587045" cy="2587045"/>
          </a:xfrm>
          <a:custGeom>
            <a:avLst/>
            <a:gdLst/>
            <a:ahLst/>
            <a:cxnLst/>
            <a:rect r="r" b="b" t="t" l="l"/>
            <a:pathLst>
              <a:path h="2587045" w="2587045">
                <a:moveTo>
                  <a:pt x="0" y="0"/>
                </a:moveTo>
                <a:lnTo>
                  <a:pt x="2587045" y="0"/>
                </a:lnTo>
                <a:lnTo>
                  <a:pt x="2587045" y="2587045"/>
                </a:lnTo>
                <a:lnTo>
                  <a:pt x="0" y="2587045"/>
                </a:lnTo>
                <a:lnTo>
                  <a:pt x="0" y="0"/>
                </a:lnTo>
                <a:close/>
              </a:path>
            </a:pathLst>
          </a:custGeom>
          <a:blipFill>
            <a:blip r:embed="rId2"/>
            <a:stretch>
              <a:fillRect l="0" t="0" r="0" b="0"/>
            </a:stretch>
          </a:blipFill>
        </p:spPr>
      </p:sp>
      <p:sp>
        <p:nvSpPr>
          <p:cNvPr name="Freeform 4" id="4"/>
          <p:cNvSpPr/>
          <p:nvPr/>
        </p:nvSpPr>
        <p:spPr>
          <a:xfrm flipH="false" flipV="false" rot="0">
            <a:off x="16261240" y="5240019"/>
            <a:ext cx="1171372" cy="1171372"/>
          </a:xfrm>
          <a:custGeom>
            <a:avLst/>
            <a:gdLst/>
            <a:ahLst/>
            <a:cxnLst/>
            <a:rect r="r" b="b" t="t" l="l"/>
            <a:pathLst>
              <a:path h="1171372" w="1171372">
                <a:moveTo>
                  <a:pt x="0" y="0"/>
                </a:moveTo>
                <a:lnTo>
                  <a:pt x="1171372" y="0"/>
                </a:lnTo>
                <a:lnTo>
                  <a:pt x="1171372" y="1171373"/>
                </a:lnTo>
                <a:lnTo>
                  <a:pt x="0" y="11713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166681" y="8062234"/>
            <a:ext cx="4185238" cy="4185238"/>
          </a:xfrm>
          <a:custGeom>
            <a:avLst/>
            <a:gdLst/>
            <a:ahLst/>
            <a:cxnLst/>
            <a:rect r="r" b="b" t="t" l="l"/>
            <a:pathLst>
              <a:path h="4185238" w="4185238">
                <a:moveTo>
                  <a:pt x="0" y="0"/>
                </a:moveTo>
                <a:lnTo>
                  <a:pt x="4185238" y="0"/>
                </a:lnTo>
                <a:lnTo>
                  <a:pt x="4185238"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8289837" y="1655147"/>
            <a:ext cx="7363367" cy="7863790"/>
          </a:xfrm>
          <a:custGeom>
            <a:avLst/>
            <a:gdLst/>
            <a:ahLst/>
            <a:cxnLst/>
            <a:rect r="r" b="b" t="t" l="l"/>
            <a:pathLst>
              <a:path h="7863790" w="7363367">
                <a:moveTo>
                  <a:pt x="0" y="0"/>
                </a:moveTo>
                <a:lnTo>
                  <a:pt x="7363367" y="0"/>
                </a:lnTo>
                <a:lnTo>
                  <a:pt x="7363367" y="7863790"/>
                </a:lnTo>
                <a:lnTo>
                  <a:pt x="0" y="78637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1028700" y="2430260"/>
            <a:ext cx="6253195"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What is Malware?</a:t>
            </a:r>
          </a:p>
        </p:txBody>
      </p:sp>
      <p:sp>
        <p:nvSpPr>
          <p:cNvPr name="TextBox 13" id="13"/>
          <p:cNvSpPr txBox="true"/>
          <p:nvPr/>
        </p:nvSpPr>
        <p:spPr>
          <a:xfrm rot="0">
            <a:off x="1028700" y="5406067"/>
            <a:ext cx="6253195" cy="332803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8755815" y="3346942"/>
            <a:ext cx="776370" cy="776370"/>
          </a:xfrm>
          <a:custGeom>
            <a:avLst/>
            <a:gdLst/>
            <a:ahLst/>
            <a:cxnLst/>
            <a:rect r="r" b="b" t="t" l="l"/>
            <a:pathLst>
              <a:path h="776370" w="776370">
                <a:moveTo>
                  <a:pt x="0" y="0"/>
                </a:moveTo>
                <a:lnTo>
                  <a:pt x="776370" y="0"/>
                </a:lnTo>
                <a:lnTo>
                  <a:pt x="776370"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32612" y="1073634"/>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976303" y="8861330"/>
            <a:ext cx="2587045" cy="2587045"/>
          </a:xfrm>
          <a:custGeom>
            <a:avLst/>
            <a:gdLst/>
            <a:ahLst/>
            <a:cxnLst/>
            <a:rect r="r" b="b" t="t" l="l"/>
            <a:pathLst>
              <a:path h="2587045" w="2587045">
                <a:moveTo>
                  <a:pt x="0" y="0"/>
                </a:moveTo>
                <a:lnTo>
                  <a:pt x="2587045" y="0"/>
                </a:lnTo>
                <a:lnTo>
                  <a:pt x="2587045" y="2587045"/>
                </a:lnTo>
                <a:lnTo>
                  <a:pt x="0" y="2587045"/>
                </a:lnTo>
                <a:lnTo>
                  <a:pt x="0" y="0"/>
                </a:lnTo>
                <a:close/>
              </a:path>
            </a:pathLst>
          </a:custGeom>
          <a:blipFill>
            <a:blip r:embed="rId2"/>
            <a:stretch>
              <a:fillRect l="0" t="0" r="0" b="0"/>
            </a:stretch>
          </a:blipFill>
        </p:spPr>
      </p:sp>
      <p:sp>
        <p:nvSpPr>
          <p:cNvPr name="Freeform 4" id="4"/>
          <p:cNvSpPr/>
          <p:nvPr/>
        </p:nvSpPr>
        <p:spPr>
          <a:xfrm flipH="false" flipV="false" rot="0">
            <a:off x="15397195" y="3229045"/>
            <a:ext cx="1171372" cy="1171372"/>
          </a:xfrm>
          <a:custGeom>
            <a:avLst/>
            <a:gdLst/>
            <a:ahLst/>
            <a:cxnLst/>
            <a:rect r="r" b="b" t="t" l="l"/>
            <a:pathLst>
              <a:path h="1171372" w="1171372">
                <a:moveTo>
                  <a:pt x="0" y="0"/>
                </a:moveTo>
                <a:lnTo>
                  <a:pt x="1171372" y="0"/>
                </a:lnTo>
                <a:lnTo>
                  <a:pt x="1171372" y="1171372"/>
                </a:lnTo>
                <a:lnTo>
                  <a:pt x="0" y="1171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85170" y="8585105"/>
            <a:ext cx="4185238" cy="4185238"/>
          </a:xfrm>
          <a:custGeom>
            <a:avLst/>
            <a:gdLst/>
            <a:ahLst/>
            <a:cxnLst/>
            <a:rect r="r" b="b" t="t" l="l"/>
            <a:pathLst>
              <a:path h="4185238" w="4185238">
                <a:moveTo>
                  <a:pt x="0" y="0"/>
                </a:moveTo>
                <a:lnTo>
                  <a:pt x="4185237" y="0"/>
                </a:lnTo>
                <a:lnTo>
                  <a:pt x="4185237"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1224153" y="1672592"/>
            <a:ext cx="7081647" cy="7332163"/>
          </a:xfrm>
          <a:custGeom>
            <a:avLst/>
            <a:gdLst/>
            <a:ahLst/>
            <a:cxnLst/>
            <a:rect r="r" b="b" t="t" l="l"/>
            <a:pathLst>
              <a:path h="7332163" w="7081647">
                <a:moveTo>
                  <a:pt x="0" y="0"/>
                </a:moveTo>
                <a:lnTo>
                  <a:pt x="7081647" y="0"/>
                </a:lnTo>
                <a:lnTo>
                  <a:pt x="7081647" y="7332162"/>
                </a:lnTo>
                <a:lnTo>
                  <a:pt x="0" y="7332162"/>
                </a:lnTo>
                <a:lnTo>
                  <a:pt x="0" y="0"/>
                </a:lnTo>
                <a:close/>
              </a:path>
            </a:pathLst>
          </a:custGeom>
          <a:blipFill>
            <a:blip r:embed="rId5"/>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9144000" y="2557489"/>
            <a:ext cx="6253195"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Phishing Attacks</a:t>
            </a:r>
          </a:p>
        </p:txBody>
      </p:sp>
      <p:sp>
        <p:nvSpPr>
          <p:cNvPr name="TextBox 13" id="13"/>
          <p:cNvSpPr txBox="true"/>
          <p:nvPr/>
        </p:nvSpPr>
        <p:spPr>
          <a:xfrm rot="0">
            <a:off x="9144000" y="5533295"/>
            <a:ext cx="8115300" cy="258508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834372" y="2230235"/>
            <a:ext cx="776370" cy="776370"/>
          </a:xfrm>
          <a:custGeom>
            <a:avLst/>
            <a:gdLst/>
            <a:ahLst/>
            <a:cxnLst/>
            <a:rect r="r" b="b" t="t" l="l"/>
            <a:pathLst>
              <a:path h="776370" w="776370">
                <a:moveTo>
                  <a:pt x="0" y="0"/>
                </a:moveTo>
                <a:lnTo>
                  <a:pt x="776370" y="0"/>
                </a:lnTo>
                <a:lnTo>
                  <a:pt x="776370"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32612" y="1073634"/>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976303" y="8861330"/>
            <a:ext cx="2587045" cy="2587045"/>
          </a:xfrm>
          <a:custGeom>
            <a:avLst/>
            <a:gdLst/>
            <a:ahLst/>
            <a:cxnLst/>
            <a:rect r="r" b="b" t="t" l="l"/>
            <a:pathLst>
              <a:path h="2587045" w="2587045">
                <a:moveTo>
                  <a:pt x="0" y="0"/>
                </a:moveTo>
                <a:lnTo>
                  <a:pt x="2587045" y="0"/>
                </a:lnTo>
                <a:lnTo>
                  <a:pt x="2587045" y="2587045"/>
                </a:lnTo>
                <a:lnTo>
                  <a:pt x="0" y="2587045"/>
                </a:lnTo>
                <a:lnTo>
                  <a:pt x="0" y="0"/>
                </a:lnTo>
                <a:close/>
              </a:path>
            </a:pathLst>
          </a:custGeom>
          <a:blipFill>
            <a:blip r:embed="rId2"/>
            <a:stretch>
              <a:fillRect l="0" t="0" r="0" b="0"/>
            </a:stretch>
          </a:blipFill>
        </p:spPr>
      </p:sp>
      <p:sp>
        <p:nvSpPr>
          <p:cNvPr name="Freeform 4" id="4"/>
          <p:cNvSpPr/>
          <p:nvPr/>
        </p:nvSpPr>
        <p:spPr>
          <a:xfrm flipH="false" flipV="false" rot="0">
            <a:off x="10191075" y="2230235"/>
            <a:ext cx="1171372" cy="1171372"/>
          </a:xfrm>
          <a:custGeom>
            <a:avLst/>
            <a:gdLst/>
            <a:ahLst/>
            <a:cxnLst/>
            <a:rect r="r" b="b" t="t" l="l"/>
            <a:pathLst>
              <a:path h="1171372" w="1171372">
                <a:moveTo>
                  <a:pt x="0" y="0"/>
                </a:moveTo>
                <a:lnTo>
                  <a:pt x="1171372" y="0"/>
                </a:lnTo>
                <a:lnTo>
                  <a:pt x="1171372" y="1171372"/>
                </a:lnTo>
                <a:lnTo>
                  <a:pt x="0" y="1171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166681" y="8062234"/>
            <a:ext cx="4185238" cy="4185238"/>
          </a:xfrm>
          <a:custGeom>
            <a:avLst/>
            <a:gdLst/>
            <a:ahLst/>
            <a:cxnLst/>
            <a:rect r="r" b="b" t="t" l="l"/>
            <a:pathLst>
              <a:path h="4185238" w="4185238">
                <a:moveTo>
                  <a:pt x="0" y="0"/>
                </a:moveTo>
                <a:lnTo>
                  <a:pt x="4185238" y="0"/>
                </a:lnTo>
                <a:lnTo>
                  <a:pt x="4185238"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10317139" y="2050474"/>
            <a:ext cx="6742981" cy="7077557"/>
          </a:xfrm>
          <a:custGeom>
            <a:avLst/>
            <a:gdLst/>
            <a:ahLst/>
            <a:cxnLst/>
            <a:rect r="r" b="b" t="t" l="l"/>
            <a:pathLst>
              <a:path h="7077557" w="6742981">
                <a:moveTo>
                  <a:pt x="0" y="0"/>
                </a:moveTo>
                <a:lnTo>
                  <a:pt x="6742981" y="0"/>
                </a:lnTo>
                <a:lnTo>
                  <a:pt x="6742981" y="7077556"/>
                </a:lnTo>
                <a:lnTo>
                  <a:pt x="0" y="70775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1028700" y="2872817"/>
            <a:ext cx="8471122"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Ransomware Threat</a:t>
            </a:r>
          </a:p>
        </p:txBody>
      </p:sp>
      <p:sp>
        <p:nvSpPr>
          <p:cNvPr name="TextBox 13" id="13"/>
          <p:cNvSpPr txBox="true"/>
          <p:nvPr/>
        </p:nvSpPr>
        <p:spPr>
          <a:xfrm rot="0">
            <a:off x="1028700" y="5848624"/>
            <a:ext cx="8471122" cy="258508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9414705" y="8861330"/>
            <a:ext cx="776370" cy="776370"/>
          </a:xfrm>
          <a:custGeom>
            <a:avLst/>
            <a:gdLst/>
            <a:ahLst/>
            <a:cxnLst/>
            <a:rect r="r" b="b" t="t" l="l"/>
            <a:pathLst>
              <a:path h="776370" w="776370">
                <a:moveTo>
                  <a:pt x="0" y="0"/>
                </a:moveTo>
                <a:lnTo>
                  <a:pt x="776370" y="0"/>
                </a:lnTo>
                <a:lnTo>
                  <a:pt x="776370" y="776370"/>
                </a:lnTo>
                <a:lnTo>
                  <a:pt x="0" y="7763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32612" y="1073634"/>
            <a:ext cx="2313201" cy="2313201"/>
          </a:xfrm>
          <a:custGeom>
            <a:avLst/>
            <a:gdLst/>
            <a:ahLst/>
            <a:cxnLst/>
            <a:rect r="r" b="b" t="t" l="l"/>
            <a:pathLst>
              <a:path h="2313201" w="2313201">
                <a:moveTo>
                  <a:pt x="0" y="0"/>
                </a:moveTo>
                <a:lnTo>
                  <a:pt x="2313201" y="0"/>
                </a:lnTo>
                <a:lnTo>
                  <a:pt x="2313201" y="2313201"/>
                </a:lnTo>
                <a:lnTo>
                  <a:pt x="0" y="2313201"/>
                </a:lnTo>
                <a:lnTo>
                  <a:pt x="0" y="0"/>
                </a:lnTo>
                <a:close/>
              </a:path>
            </a:pathLst>
          </a:custGeom>
          <a:blipFill>
            <a:blip r:embed="rId2"/>
            <a:stretch>
              <a:fillRect l="0" t="0" r="0" b="0"/>
            </a:stretch>
          </a:blipFill>
        </p:spPr>
      </p:sp>
      <p:sp>
        <p:nvSpPr>
          <p:cNvPr name="Freeform 3" id="3"/>
          <p:cNvSpPr/>
          <p:nvPr/>
        </p:nvSpPr>
        <p:spPr>
          <a:xfrm flipH="false" flipV="false" rot="0">
            <a:off x="-761477" y="9258300"/>
            <a:ext cx="2587045" cy="2587045"/>
          </a:xfrm>
          <a:custGeom>
            <a:avLst/>
            <a:gdLst/>
            <a:ahLst/>
            <a:cxnLst/>
            <a:rect r="r" b="b" t="t" l="l"/>
            <a:pathLst>
              <a:path h="2587045" w="2587045">
                <a:moveTo>
                  <a:pt x="0" y="0"/>
                </a:moveTo>
                <a:lnTo>
                  <a:pt x="2587045" y="0"/>
                </a:lnTo>
                <a:lnTo>
                  <a:pt x="2587045" y="2587045"/>
                </a:lnTo>
                <a:lnTo>
                  <a:pt x="0" y="2587045"/>
                </a:lnTo>
                <a:lnTo>
                  <a:pt x="0" y="0"/>
                </a:lnTo>
                <a:close/>
              </a:path>
            </a:pathLst>
          </a:custGeom>
          <a:blipFill>
            <a:blip r:embed="rId2"/>
            <a:stretch>
              <a:fillRect l="0" t="0" r="0" b="0"/>
            </a:stretch>
          </a:blipFill>
        </p:spPr>
      </p:sp>
      <p:sp>
        <p:nvSpPr>
          <p:cNvPr name="Freeform 4" id="4"/>
          <p:cNvSpPr/>
          <p:nvPr/>
        </p:nvSpPr>
        <p:spPr>
          <a:xfrm flipH="false" flipV="false" rot="0">
            <a:off x="14685170" y="1950234"/>
            <a:ext cx="1171372" cy="1171372"/>
          </a:xfrm>
          <a:custGeom>
            <a:avLst/>
            <a:gdLst/>
            <a:ahLst/>
            <a:cxnLst/>
            <a:rect r="r" b="b" t="t" l="l"/>
            <a:pathLst>
              <a:path h="1171372" w="1171372">
                <a:moveTo>
                  <a:pt x="0" y="0"/>
                </a:moveTo>
                <a:lnTo>
                  <a:pt x="1171372" y="0"/>
                </a:lnTo>
                <a:lnTo>
                  <a:pt x="1171372" y="1171372"/>
                </a:lnTo>
                <a:lnTo>
                  <a:pt x="0" y="11713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85170" y="8585105"/>
            <a:ext cx="4185238" cy="4185238"/>
          </a:xfrm>
          <a:custGeom>
            <a:avLst/>
            <a:gdLst/>
            <a:ahLst/>
            <a:cxnLst/>
            <a:rect r="r" b="b" t="t" l="l"/>
            <a:pathLst>
              <a:path h="4185238" w="4185238">
                <a:moveTo>
                  <a:pt x="0" y="0"/>
                </a:moveTo>
                <a:lnTo>
                  <a:pt x="4185237" y="0"/>
                </a:lnTo>
                <a:lnTo>
                  <a:pt x="4185237" y="4185238"/>
                </a:lnTo>
                <a:lnTo>
                  <a:pt x="0" y="41852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0" y="0"/>
            <a:ext cx="18288000" cy="213007"/>
            <a:chOff x="0" y="0"/>
            <a:chExt cx="4816593" cy="56101"/>
          </a:xfrm>
        </p:grpSpPr>
        <p:sp>
          <p:nvSpPr>
            <p:cNvPr name="Freeform 7" id="7"/>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8" id="8"/>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7415774" y="1810867"/>
            <a:ext cx="16140674" cy="7330556"/>
          </a:xfrm>
          <a:custGeom>
            <a:avLst/>
            <a:gdLst/>
            <a:ahLst/>
            <a:cxnLst/>
            <a:rect r="r" b="b" t="t" l="l"/>
            <a:pathLst>
              <a:path h="7330556" w="16140674">
                <a:moveTo>
                  <a:pt x="0" y="0"/>
                </a:moveTo>
                <a:lnTo>
                  <a:pt x="16140674" y="0"/>
                </a:lnTo>
                <a:lnTo>
                  <a:pt x="16140674" y="7330557"/>
                </a:lnTo>
                <a:lnTo>
                  <a:pt x="0" y="7330557"/>
                </a:lnTo>
                <a:lnTo>
                  <a:pt x="0" y="0"/>
                </a:lnTo>
                <a:close/>
              </a:path>
            </a:pathLst>
          </a:custGeom>
          <a:blipFill>
            <a:blip r:embed="rId5"/>
            <a:stretch>
              <a:fillRect l="0" t="0" r="0" b="0"/>
            </a:stretch>
          </a:blipFill>
        </p:spPr>
      </p:sp>
      <p:sp>
        <p:nvSpPr>
          <p:cNvPr name="TextBox 10" id="10"/>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1" id="11"/>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2" id="12"/>
          <p:cNvSpPr txBox="true"/>
          <p:nvPr/>
        </p:nvSpPr>
        <p:spPr>
          <a:xfrm rot="0">
            <a:off x="9144000" y="2557489"/>
            <a:ext cx="7957558"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Social Engineering</a:t>
            </a:r>
          </a:p>
        </p:txBody>
      </p:sp>
      <p:sp>
        <p:nvSpPr>
          <p:cNvPr name="TextBox 13" id="13"/>
          <p:cNvSpPr txBox="true"/>
          <p:nvPr/>
        </p:nvSpPr>
        <p:spPr>
          <a:xfrm rot="0">
            <a:off x="9144000" y="5533295"/>
            <a:ext cx="8115300" cy="2585085"/>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4" id="14"/>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5" id="15"/>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6" id="16"/>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
        <p:nvSpPr>
          <p:cNvPr name="Freeform 17" id="17"/>
          <p:cNvSpPr/>
          <p:nvPr/>
        </p:nvSpPr>
        <p:spPr>
          <a:xfrm flipH="false" flipV="false" rot="0">
            <a:off x="7025090" y="1422683"/>
            <a:ext cx="776370" cy="776370"/>
          </a:xfrm>
          <a:custGeom>
            <a:avLst/>
            <a:gdLst/>
            <a:ahLst/>
            <a:cxnLst/>
            <a:rect r="r" b="b" t="t" l="l"/>
            <a:pathLst>
              <a:path h="776370" w="776370">
                <a:moveTo>
                  <a:pt x="0" y="0"/>
                </a:moveTo>
                <a:lnTo>
                  <a:pt x="776369" y="0"/>
                </a:lnTo>
                <a:lnTo>
                  <a:pt x="776369" y="776369"/>
                </a:lnTo>
                <a:lnTo>
                  <a:pt x="0" y="776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59300" y="1170833"/>
            <a:ext cx="1765318" cy="1765318"/>
          </a:xfrm>
          <a:custGeom>
            <a:avLst/>
            <a:gdLst/>
            <a:ahLst/>
            <a:cxnLst/>
            <a:rect r="r" b="b" t="t" l="l"/>
            <a:pathLst>
              <a:path h="1765318" w="1765318">
                <a:moveTo>
                  <a:pt x="0" y="0"/>
                </a:moveTo>
                <a:lnTo>
                  <a:pt x="1765318" y="0"/>
                </a:lnTo>
                <a:lnTo>
                  <a:pt x="1765318" y="1765318"/>
                </a:lnTo>
                <a:lnTo>
                  <a:pt x="0" y="1765318"/>
                </a:lnTo>
                <a:lnTo>
                  <a:pt x="0" y="0"/>
                </a:lnTo>
                <a:close/>
              </a:path>
            </a:pathLst>
          </a:custGeom>
          <a:blipFill>
            <a:blip r:embed="rId2"/>
            <a:stretch>
              <a:fillRect l="0" t="0" r="0" b="0"/>
            </a:stretch>
          </a:blipFill>
        </p:spPr>
      </p:sp>
      <p:sp>
        <p:nvSpPr>
          <p:cNvPr name="Freeform 3" id="3"/>
          <p:cNvSpPr/>
          <p:nvPr/>
        </p:nvSpPr>
        <p:spPr>
          <a:xfrm flipH="false" flipV="false" rot="0">
            <a:off x="-976303" y="8481158"/>
            <a:ext cx="2967217" cy="2967217"/>
          </a:xfrm>
          <a:custGeom>
            <a:avLst/>
            <a:gdLst/>
            <a:ahLst/>
            <a:cxnLst/>
            <a:rect r="r" b="b" t="t" l="l"/>
            <a:pathLst>
              <a:path h="2967217" w="2967217">
                <a:moveTo>
                  <a:pt x="0" y="0"/>
                </a:moveTo>
                <a:lnTo>
                  <a:pt x="2967217" y="0"/>
                </a:lnTo>
                <a:lnTo>
                  <a:pt x="2967217" y="2967217"/>
                </a:lnTo>
                <a:lnTo>
                  <a:pt x="0" y="2967217"/>
                </a:lnTo>
                <a:lnTo>
                  <a:pt x="0" y="0"/>
                </a:lnTo>
                <a:close/>
              </a:path>
            </a:pathLst>
          </a:custGeom>
          <a:blipFill>
            <a:blip r:embed="rId2"/>
            <a:stretch>
              <a:fillRect l="0" t="0" r="0" b="0"/>
            </a:stretch>
          </a:blipFill>
        </p:spPr>
      </p:sp>
      <p:sp>
        <p:nvSpPr>
          <p:cNvPr name="Freeform 4" id="4"/>
          <p:cNvSpPr/>
          <p:nvPr/>
        </p:nvSpPr>
        <p:spPr>
          <a:xfrm flipH="false" flipV="false" rot="0">
            <a:off x="16053186" y="8908955"/>
            <a:ext cx="3369168" cy="3369168"/>
          </a:xfrm>
          <a:custGeom>
            <a:avLst/>
            <a:gdLst/>
            <a:ahLst/>
            <a:cxnLst/>
            <a:rect r="r" b="b" t="t" l="l"/>
            <a:pathLst>
              <a:path h="3369168" w="3369168">
                <a:moveTo>
                  <a:pt x="0" y="0"/>
                </a:moveTo>
                <a:lnTo>
                  <a:pt x="3369168" y="0"/>
                </a:lnTo>
                <a:lnTo>
                  <a:pt x="3369168" y="3369168"/>
                </a:lnTo>
                <a:lnTo>
                  <a:pt x="0" y="33691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18288000" cy="213007"/>
            <a:chOff x="0" y="0"/>
            <a:chExt cx="4816593" cy="56101"/>
          </a:xfrm>
        </p:grpSpPr>
        <p:sp>
          <p:nvSpPr>
            <p:cNvPr name="Freeform 6" id="6"/>
            <p:cNvSpPr/>
            <p:nvPr/>
          </p:nvSpPr>
          <p:spPr>
            <a:xfrm flipH="false" flipV="false" rot="0">
              <a:off x="0" y="0"/>
              <a:ext cx="4816592" cy="56101"/>
            </a:xfrm>
            <a:custGeom>
              <a:avLst/>
              <a:gdLst/>
              <a:ahLst/>
              <a:cxnLst/>
              <a:rect r="r" b="b" t="t" l="l"/>
              <a:pathLst>
                <a:path h="56101" w="4816592">
                  <a:moveTo>
                    <a:pt x="0" y="0"/>
                  </a:moveTo>
                  <a:lnTo>
                    <a:pt x="4816592" y="0"/>
                  </a:lnTo>
                  <a:lnTo>
                    <a:pt x="4816592" y="56101"/>
                  </a:lnTo>
                  <a:lnTo>
                    <a:pt x="0" y="56101"/>
                  </a:lnTo>
                  <a:close/>
                </a:path>
              </a:pathLst>
            </a:custGeom>
            <a:solidFill>
              <a:srgbClr val="182D88"/>
            </a:solidFill>
          </p:spPr>
        </p:sp>
        <p:sp>
          <p:nvSpPr>
            <p:cNvPr name="TextBox 7" id="7"/>
            <p:cNvSpPr txBox="true"/>
            <p:nvPr/>
          </p:nvSpPr>
          <p:spPr>
            <a:xfrm>
              <a:off x="0" y="-47625"/>
              <a:ext cx="4816593" cy="103726"/>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8534174" y="2230235"/>
            <a:ext cx="8725126" cy="6631096"/>
          </a:xfrm>
          <a:custGeom>
            <a:avLst/>
            <a:gdLst/>
            <a:ahLst/>
            <a:cxnLst/>
            <a:rect r="r" b="b" t="t" l="l"/>
            <a:pathLst>
              <a:path h="6631096" w="8725126">
                <a:moveTo>
                  <a:pt x="0" y="0"/>
                </a:moveTo>
                <a:lnTo>
                  <a:pt x="8725126" y="0"/>
                </a:lnTo>
                <a:lnTo>
                  <a:pt x="8725126" y="6631095"/>
                </a:lnTo>
                <a:lnTo>
                  <a:pt x="0" y="66310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726850"/>
            <a:ext cx="3166518" cy="294322"/>
          </a:xfrm>
          <a:prstGeom prst="rect">
            <a:avLst/>
          </a:prstGeom>
        </p:spPr>
        <p:txBody>
          <a:bodyPr anchor="t" rtlCol="false" tIns="0" lIns="0" bIns="0" rIns="0">
            <a:spAutoFit/>
          </a:bodyPr>
          <a:lstStyle/>
          <a:p>
            <a:pPr algn="l">
              <a:lnSpc>
                <a:spcPts val="2182"/>
              </a:lnSpc>
            </a:pPr>
            <a:r>
              <a:rPr lang="en-US" b="true" sz="2250">
                <a:solidFill>
                  <a:srgbClr val="2657C1"/>
                </a:solidFill>
                <a:latin typeface="TT Fors Bold"/>
                <a:ea typeface="TT Fors Bold"/>
                <a:cs typeface="TT Fors Bold"/>
                <a:sym typeface="TT Fors Bold"/>
              </a:rPr>
              <a:t>HANOVER AND TYKE</a:t>
            </a:r>
          </a:p>
        </p:txBody>
      </p:sp>
      <p:sp>
        <p:nvSpPr>
          <p:cNvPr name="TextBox 10" id="10"/>
          <p:cNvSpPr txBox="true"/>
          <p:nvPr/>
        </p:nvSpPr>
        <p:spPr>
          <a:xfrm rot="0">
            <a:off x="9144000" y="631600"/>
            <a:ext cx="1662550"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Home</a:t>
            </a:r>
          </a:p>
        </p:txBody>
      </p:sp>
      <p:sp>
        <p:nvSpPr>
          <p:cNvPr name="TextBox 11" id="11"/>
          <p:cNvSpPr txBox="true"/>
          <p:nvPr/>
        </p:nvSpPr>
        <p:spPr>
          <a:xfrm rot="0">
            <a:off x="1028700" y="2301142"/>
            <a:ext cx="6783859" cy="2762134"/>
          </a:xfrm>
          <a:prstGeom prst="rect">
            <a:avLst/>
          </a:prstGeom>
        </p:spPr>
        <p:txBody>
          <a:bodyPr anchor="t" rtlCol="false" tIns="0" lIns="0" bIns="0" rIns="0">
            <a:spAutoFit/>
          </a:bodyPr>
          <a:lstStyle/>
          <a:p>
            <a:pPr algn="l">
              <a:lnSpc>
                <a:spcPts val="10595"/>
              </a:lnSpc>
            </a:pPr>
            <a:r>
              <a:rPr lang="en-US" sz="10922" spc="-109">
                <a:solidFill>
                  <a:srgbClr val="2657C1"/>
                </a:solidFill>
                <a:latin typeface="Etna Sans Serif"/>
                <a:ea typeface="Etna Sans Serif"/>
                <a:cs typeface="Etna Sans Serif"/>
                <a:sym typeface="Etna Sans Serif"/>
              </a:rPr>
              <a:t>Password Security</a:t>
            </a:r>
          </a:p>
        </p:txBody>
      </p:sp>
      <p:sp>
        <p:nvSpPr>
          <p:cNvPr name="TextBox 12" id="12"/>
          <p:cNvSpPr txBox="true"/>
          <p:nvPr/>
        </p:nvSpPr>
        <p:spPr>
          <a:xfrm rot="0">
            <a:off x="1028700" y="5276948"/>
            <a:ext cx="6783859" cy="2956560"/>
          </a:xfrm>
          <a:prstGeom prst="rect">
            <a:avLst/>
          </a:prstGeom>
        </p:spPr>
        <p:txBody>
          <a:bodyPr anchor="t" rtlCol="false" tIns="0" lIns="0" bIns="0" rIns="0">
            <a:spAutoFit/>
          </a:bodyPr>
          <a:lstStyle/>
          <a:p>
            <a:pPr algn="just" marL="0" indent="0" lvl="0">
              <a:lnSpc>
                <a:spcPts val="2940"/>
              </a:lnSpc>
              <a:spcBef>
                <a:spcPct val="0"/>
              </a:spcBef>
            </a:pPr>
            <a:r>
              <a:rPr lang="en-US" sz="2100">
                <a:solidFill>
                  <a:srgbClr val="2657C1"/>
                </a:solidFill>
                <a:latin typeface="TT Fors"/>
                <a:ea typeface="TT Fors"/>
                <a:cs typeface="TT Fors"/>
                <a:sym typeface="TT Fors"/>
              </a:rPr>
              <a:t>Lorem ipsum dolor sit amet, consectetur adipiscing elit. Pellentesque consectetur ultrices ultricies. Vestibulum pretium nibh et odio maximus accumsan. Integer pellentesque libero nulla, tincidunt congue est lobortis at. Nullam efficitur porttitor ornare. Phasellus in neque faucibus, vestibulum est vitae, egestas dolor. Mauris vel sem euismod mauris cursus pharetra sodales id sem. Integer varius et felis in venenatis.</a:t>
            </a:r>
          </a:p>
        </p:txBody>
      </p:sp>
      <p:sp>
        <p:nvSpPr>
          <p:cNvPr name="TextBox 13" id="13"/>
          <p:cNvSpPr txBox="true"/>
          <p:nvPr/>
        </p:nvSpPr>
        <p:spPr>
          <a:xfrm rot="0">
            <a:off x="13726729" y="631600"/>
            <a:ext cx="1916881"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Conclusion</a:t>
            </a:r>
          </a:p>
        </p:txBody>
      </p:sp>
      <p:sp>
        <p:nvSpPr>
          <p:cNvPr name="TextBox 14" id="14"/>
          <p:cNvSpPr txBox="true"/>
          <p:nvPr/>
        </p:nvSpPr>
        <p:spPr>
          <a:xfrm rot="0">
            <a:off x="16053186" y="633813"/>
            <a:ext cx="1206114" cy="39049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2657C1"/>
                </a:solidFill>
                <a:latin typeface="TT Fors"/>
                <a:ea typeface="TT Fors"/>
                <a:cs typeface="TT Fors"/>
                <a:sym typeface="TT Fors"/>
              </a:rPr>
              <a:t>Contact</a:t>
            </a:r>
          </a:p>
        </p:txBody>
      </p:sp>
      <p:sp>
        <p:nvSpPr>
          <p:cNvPr name="TextBox 15" id="15"/>
          <p:cNvSpPr txBox="true"/>
          <p:nvPr/>
        </p:nvSpPr>
        <p:spPr>
          <a:xfrm rot="0">
            <a:off x="11362447" y="633813"/>
            <a:ext cx="1907082" cy="390491"/>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2657C1"/>
                </a:solidFill>
                <a:latin typeface="TT Fors Bold"/>
                <a:ea typeface="TT Fors Bold"/>
                <a:cs typeface="TT Fors Bold"/>
                <a:sym typeface="TT Fors Bold"/>
              </a:rPr>
              <a:t>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DAG1HJERnpk</dc:identifier>
  <dcterms:modified xsi:type="dcterms:W3CDTF">2011-08-01T06:04:30Z</dcterms:modified>
  <cp:revision>1</cp:revision>
  <dc:title>Blue and White Illustrative Cyber Security Presentation</dc:title>
</cp:coreProperties>
</file>