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Etna Sans Serif" charset="1" panose="02000600000000000000"/>
      <p:regular r:id="rId16"/>
    </p:embeddedFont>
    <p:embeddedFont>
      <p:font typeface="TT Fors Bold" charset="1" panose="020B0003030001020000"/>
      <p:regular r:id="rId17"/>
    </p:embeddedFont>
    <p:embeddedFont>
      <p:font typeface="TT Fors" charset="1" panose="020B0003030001020000"/>
      <p:regular r:id="rId18"/>
    </p:embeddedFont>
    <p:embeddedFont>
      <p:font typeface="TT Fors Bold Italics" charset="1" panose="020B000303000102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svg" Type="http://schemas.openxmlformats.org/officeDocument/2006/relationships/image"/><Relationship Id="rId12" Target="../media/image6.pn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https://www.enisa.europa.eu" TargetMode="External" Type="http://schemas.openxmlformats.org/officeDocument/2006/relationships/hyperlink"/><Relationship Id="rId6" Target="https://www.kaspersky.com/resource-center" TargetMode="External" Type="http://schemas.openxmlformats.org/officeDocument/2006/relationships/hyperlink"/><Relationship Id="rId7" Target="https://www.microsoft.com/security/blog" TargetMode="External" Type="http://schemas.openxmlformats.org/officeDocument/2006/relationships/hyperlink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2.png" Type="http://schemas.openxmlformats.org/officeDocument/2006/relationships/image"/><Relationship Id="rId6" Target="../media/image13.svg" Type="http://schemas.openxmlformats.org/officeDocument/2006/relationships/image"/><Relationship Id="rId7" Target="https://www.google.com/search?client=firefox-b-d&amp;cs=1&amp;sca_esv=7e5aa933cf6b028f&amp;sxsrf=AE3TifOeCtSiCOXjs0D_3Rl4pXJ6b1eNWQ%3A1759870565021&amp;q=General+Data+Protection+Regulation&amp;sa=X&amp;ved=2ahUKEwjPvOve_JKQAxXgU6QEHYIQMTIQxccNegQIAhAB&amp;mstk=AUtExfBg0XKwlNguJBzCGxJg2646C3i1UyZdNH_g4lL-ajHCv-vDej-EzDB_rgOF8Rbjm2VuJ1xme5Br_uShvHqV7yr11IfCbCCiOE01x98TgJBkI2GECn81FjQfCiM81WYLYL87bG0GGik1uLC3Xcn96_bRIEBcSxCoQxLY6y7A84ksaiK-v9svJcj1cFhnavEVpKZO1Q0-davUSXu8bgH64d7S7lw3N_2d-AdBi3jRG7Gw4sCvFnq35OQrUqd9o73UdrOSlAwadgRRBCPdmh0pSv4uVRVInyNlcnu3TrNyRc6A1w8WCbYWRWToIJUWNxt6Sg&amp;csui=3" TargetMode="External" Type="http://schemas.openxmlformats.org/officeDocument/2006/relationships/hyperlink"/><Relationship Id="rId8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4.png" Type="http://schemas.openxmlformats.org/officeDocument/2006/relationships/image"/><Relationship Id="rId6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9.png" Type="http://schemas.openxmlformats.org/officeDocument/2006/relationships/image"/><Relationship Id="rId8" Target="../media/image10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Relationship Id="rId7" Target="../media/image21.png" Type="http://schemas.openxmlformats.org/officeDocument/2006/relationships/image"/><Relationship Id="rId8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63014" y="7712357"/>
            <a:ext cx="9196286" cy="856956"/>
            <a:chOff x="0" y="0"/>
            <a:chExt cx="2422067" cy="225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2067" cy="225700"/>
            </a:xfrm>
            <a:custGeom>
              <a:avLst/>
              <a:gdLst/>
              <a:ahLst/>
              <a:cxnLst/>
              <a:rect r="r" b="b" t="t" l="l"/>
              <a:pathLst>
                <a:path h="225700" w="2422067">
                  <a:moveTo>
                    <a:pt x="84185" y="0"/>
                  </a:moveTo>
                  <a:lnTo>
                    <a:pt x="2337882" y="0"/>
                  </a:lnTo>
                  <a:cubicBezTo>
                    <a:pt x="2360209" y="0"/>
                    <a:pt x="2381622" y="8869"/>
                    <a:pt x="2397410" y="24657"/>
                  </a:cubicBezTo>
                  <a:cubicBezTo>
                    <a:pt x="2413198" y="40445"/>
                    <a:pt x="2422067" y="61858"/>
                    <a:pt x="2422067" y="84185"/>
                  </a:cubicBezTo>
                  <a:lnTo>
                    <a:pt x="2422067" y="141515"/>
                  </a:lnTo>
                  <a:cubicBezTo>
                    <a:pt x="2422067" y="163842"/>
                    <a:pt x="2413198" y="185255"/>
                    <a:pt x="2397410" y="201043"/>
                  </a:cubicBezTo>
                  <a:cubicBezTo>
                    <a:pt x="2381622" y="216831"/>
                    <a:pt x="2360209" y="225700"/>
                    <a:pt x="2337882" y="225700"/>
                  </a:cubicBezTo>
                  <a:lnTo>
                    <a:pt x="84185" y="225700"/>
                  </a:lnTo>
                  <a:cubicBezTo>
                    <a:pt x="61858" y="225700"/>
                    <a:pt x="40445" y="216831"/>
                    <a:pt x="24657" y="201043"/>
                  </a:cubicBezTo>
                  <a:cubicBezTo>
                    <a:pt x="8869" y="185255"/>
                    <a:pt x="0" y="163842"/>
                    <a:pt x="0" y="141515"/>
                  </a:cubicBezTo>
                  <a:lnTo>
                    <a:pt x="0" y="84185"/>
                  </a:lnTo>
                  <a:cubicBezTo>
                    <a:pt x="0" y="61858"/>
                    <a:pt x="8869" y="40445"/>
                    <a:pt x="24657" y="24657"/>
                  </a:cubicBezTo>
                  <a:cubicBezTo>
                    <a:pt x="40445" y="8869"/>
                    <a:pt x="61858" y="0"/>
                    <a:pt x="84185" y="0"/>
                  </a:cubicBezTo>
                  <a:close/>
                </a:path>
              </a:pathLst>
            </a:custGeom>
            <a:solidFill>
              <a:srgbClr val="2657C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22067" cy="273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29408" y="1338895"/>
            <a:ext cx="6454967" cy="8076003"/>
          </a:xfrm>
          <a:custGeom>
            <a:avLst/>
            <a:gdLst/>
            <a:ahLst/>
            <a:cxnLst/>
            <a:rect r="r" b="b" t="t" l="l"/>
            <a:pathLst>
              <a:path h="8076003" w="6454967">
                <a:moveTo>
                  <a:pt x="0" y="0"/>
                </a:moveTo>
                <a:lnTo>
                  <a:pt x="6454967" y="0"/>
                </a:lnTo>
                <a:lnTo>
                  <a:pt x="6454967" y="8076003"/>
                </a:lnTo>
                <a:lnTo>
                  <a:pt x="0" y="80760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59300" y="900322"/>
            <a:ext cx="2486513" cy="2486513"/>
          </a:xfrm>
          <a:custGeom>
            <a:avLst/>
            <a:gdLst/>
            <a:ahLst/>
            <a:cxnLst/>
            <a:rect r="r" b="b" t="t" l="l"/>
            <a:pathLst>
              <a:path h="2486513" w="2486513">
                <a:moveTo>
                  <a:pt x="0" y="0"/>
                </a:moveTo>
                <a:lnTo>
                  <a:pt x="2486513" y="0"/>
                </a:lnTo>
                <a:lnTo>
                  <a:pt x="2486513" y="2486513"/>
                </a:lnTo>
                <a:lnTo>
                  <a:pt x="0" y="2486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686627" y="8759894"/>
            <a:ext cx="4029515" cy="4029515"/>
          </a:xfrm>
          <a:custGeom>
            <a:avLst/>
            <a:gdLst/>
            <a:ahLst/>
            <a:cxnLst/>
            <a:rect r="r" b="b" t="t" l="l"/>
            <a:pathLst>
              <a:path h="4029515" w="4029515">
                <a:moveTo>
                  <a:pt x="0" y="0"/>
                </a:moveTo>
                <a:lnTo>
                  <a:pt x="4029515" y="0"/>
                </a:lnTo>
                <a:lnTo>
                  <a:pt x="4029515" y="4029515"/>
                </a:lnTo>
                <a:lnTo>
                  <a:pt x="0" y="40295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867241" y="2143579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70" y="0"/>
                </a:lnTo>
                <a:lnTo>
                  <a:pt x="776370" y="776369"/>
                </a:lnTo>
                <a:lnTo>
                  <a:pt x="0" y="7763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27499" y="8569313"/>
            <a:ext cx="3521003" cy="3521003"/>
          </a:xfrm>
          <a:custGeom>
            <a:avLst/>
            <a:gdLst/>
            <a:ahLst/>
            <a:cxnLst/>
            <a:rect r="r" b="b" t="t" l="l"/>
            <a:pathLst>
              <a:path h="3521003" w="3521003">
                <a:moveTo>
                  <a:pt x="0" y="0"/>
                </a:moveTo>
                <a:lnTo>
                  <a:pt x="3521002" y="0"/>
                </a:lnTo>
                <a:lnTo>
                  <a:pt x="3521002" y="3521003"/>
                </a:lnTo>
                <a:lnTo>
                  <a:pt x="0" y="35210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07344" y="9462523"/>
            <a:ext cx="1642711" cy="615517"/>
          </a:xfrm>
          <a:custGeom>
            <a:avLst/>
            <a:gdLst/>
            <a:ahLst/>
            <a:cxnLst/>
            <a:rect r="r" b="b" t="t" l="l"/>
            <a:pathLst>
              <a:path h="615517" w="1642711">
                <a:moveTo>
                  <a:pt x="0" y="0"/>
                </a:moveTo>
                <a:lnTo>
                  <a:pt x="1642712" y="0"/>
                </a:lnTo>
                <a:lnTo>
                  <a:pt x="1642712" y="615517"/>
                </a:lnTo>
                <a:lnTo>
                  <a:pt x="0" y="6155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8125645" y="3357278"/>
            <a:ext cx="9071025" cy="37915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24"/>
              </a:lnSpc>
            </a:pPr>
            <a:r>
              <a:rPr lang="en-US" sz="10128" spc="-101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Cibersegurança na </a:t>
            </a:r>
          </a:p>
          <a:p>
            <a:pPr algn="l">
              <a:lnSpc>
                <a:spcPts val="9824"/>
              </a:lnSpc>
            </a:pPr>
            <a:r>
              <a:rPr lang="en-US" sz="10128" spc="-101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Era Digital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965" y="312629"/>
            <a:ext cx="8502585" cy="66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CHRISTIAN FERNANDES</a:t>
            </a:r>
            <a:r>
              <a:rPr lang="en-US" sz="1850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 113717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VICTOR MORAIS 125478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JOÃO SINARÉ 125549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Home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Discussion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690441" y="7862119"/>
            <a:ext cx="9922382" cy="481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5"/>
              </a:lnSpc>
              <a:spcBef>
                <a:spcPct val="0"/>
              </a:spcBef>
            </a:pPr>
            <a:r>
              <a:rPr lang="en-US" b="true" sz="2803">
                <a:solidFill>
                  <a:srgbClr val="F7F7F7"/>
                </a:solidFill>
                <a:latin typeface="TT Fors Bold"/>
                <a:ea typeface="TT Fors Bold"/>
                <a:cs typeface="TT Fors Bold"/>
                <a:sym typeface="TT Fors Bold"/>
              </a:rPr>
              <a:t>Entre riscos, ética e confiança no futuro digital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7981721" y="9607550"/>
            <a:ext cx="18034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182D88"/>
                </a:solidFill>
                <a:latin typeface="TT Fors"/>
                <a:ea typeface="TT Fors"/>
                <a:cs typeface="TT Fors"/>
                <a:sym typeface="TT For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1677723"/>
            <a:ext cx="1765318" cy="1765318"/>
          </a:xfrm>
          <a:custGeom>
            <a:avLst/>
            <a:gdLst/>
            <a:ahLst/>
            <a:cxnLst/>
            <a:rect r="r" b="b" t="t" l="l"/>
            <a:pathLst>
              <a:path h="1765318" w="1765318">
                <a:moveTo>
                  <a:pt x="0" y="0"/>
                </a:moveTo>
                <a:lnTo>
                  <a:pt x="1765318" y="0"/>
                </a:lnTo>
                <a:lnTo>
                  <a:pt x="1765318" y="1765318"/>
                </a:lnTo>
                <a:lnTo>
                  <a:pt x="0" y="176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53186" y="8908955"/>
            <a:ext cx="3369168" cy="3369168"/>
          </a:xfrm>
          <a:custGeom>
            <a:avLst/>
            <a:gdLst/>
            <a:ahLst/>
            <a:cxnLst/>
            <a:rect r="r" b="b" t="t" l="l"/>
            <a:pathLst>
              <a:path h="3369168" w="3369168">
                <a:moveTo>
                  <a:pt x="0" y="0"/>
                </a:moveTo>
                <a:lnTo>
                  <a:pt x="3369168" y="0"/>
                </a:lnTo>
                <a:lnTo>
                  <a:pt x="3369168" y="3369168"/>
                </a:lnTo>
                <a:lnTo>
                  <a:pt x="0" y="3369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633923" y="1858204"/>
            <a:ext cx="7628267" cy="1416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5"/>
              </a:lnSpc>
            </a:pPr>
            <a:r>
              <a:rPr lang="en-US" sz="10922" spc="-109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Bibliografia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15915" y="7129582"/>
            <a:ext cx="8112325" cy="2557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2442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ENISA - </a:t>
            </a:r>
            <a:r>
              <a:rPr lang="en-US" sz="2442" u="sng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  <a:hlinkClick r:id="rId5" tooltip="https://www.enisa.europa.eu"/>
              </a:rPr>
              <a:t>European Union Agency for Cybersecurity</a:t>
            </a:r>
          </a:p>
          <a:p>
            <a:pPr algn="l">
              <a:lnSpc>
                <a:spcPts val="3419"/>
              </a:lnSpc>
            </a:pPr>
          </a:p>
          <a:p>
            <a:pPr algn="l">
              <a:lnSpc>
                <a:spcPts val="3419"/>
              </a:lnSpc>
            </a:pPr>
            <a:r>
              <a:rPr lang="en-US" sz="2442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Kaspersky – </a:t>
            </a:r>
            <a:r>
              <a:rPr lang="en-US" sz="2442" u="sng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  <a:hlinkClick r:id="rId6" tooltip="https://www.kaspersky.com/resource-center"/>
              </a:rPr>
              <a:t>What is Phishing, Ransomware, Spyware?</a:t>
            </a:r>
          </a:p>
          <a:p>
            <a:pPr algn="l">
              <a:lnSpc>
                <a:spcPts val="3419"/>
              </a:lnSpc>
            </a:pPr>
          </a:p>
          <a:p>
            <a:pPr algn="l">
              <a:lnSpc>
                <a:spcPts val="3419"/>
              </a:lnSpc>
            </a:pPr>
            <a:r>
              <a:rPr lang="en-US" sz="2442" u="sng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  <a:hlinkClick r:id="rId7" tooltip="https://www.microsoft.com/security/blog"/>
              </a:rPr>
              <a:t>Microsoft Security Blog</a:t>
            </a:r>
          </a:p>
          <a:p>
            <a:pPr algn="l">
              <a:lnSpc>
                <a:spcPts val="3419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305805" y="2118664"/>
            <a:ext cx="7403390" cy="6730355"/>
          </a:xfrm>
          <a:custGeom>
            <a:avLst/>
            <a:gdLst/>
            <a:ahLst/>
            <a:cxnLst/>
            <a:rect r="r" b="b" t="t" l="l"/>
            <a:pathLst>
              <a:path h="6730355" w="7403390">
                <a:moveTo>
                  <a:pt x="0" y="0"/>
                </a:moveTo>
                <a:lnTo>
                  <a:pt x="7403390" y="0"/>
                </a:lnTo>
                <a:lnTo>
                  <a:pt x="7403390" y="6730354"/>
                </a:lnTo>
                <a:lnTo>
                  <a:pt x="0" y="67303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391894" y="3355123"/>
            <a:ext cx="8694317" cy="2128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7272" indent="-263636" lvl="1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Artigos recentes da IEEE Security &amp; Privacy.</a:t>
            </a:r>
          </a:p>
          <a:p>
            <a:pPr algn="l" marL="527272" indent="-263636" lvl="1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Andress, J. (2020). Foundations of Information Security: A Straightforward Introduction. No Starch Press.</a:t>
            </a:r>
          </a:p>
          <a:p>
            <a:pPr algn="l" marL="527272" indent="-263636" lvl="1">
              <a:lnSpc>
                <a:spcPts val="3419"/>
              </a:lnSpc>
              <a:buFont typeface="Arial"/>
              <a:buChar char="•"/>
            </a:pPr>
            <a:r>
              <a:rPr lang="en-US" sz="2442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Pfleeger, C. P., Pfleeger, S. L., &amp; Margulies, J. (2015). Security in Computing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33923" y="7177207"/>
            <a:ext cx="460033" cy="460033"/>
          </a:xfrm>
          <a:custGeom>
            <a:avLst/>
            <a:gdLst/>
            <a:ahLst/>
            <a:cxnLst/>
            <a:rect r="r" b="b" t="t" l="l"/>
            <a:pathLst>
              <a:path h="460033" w="460033">
                <a:moveTo>
                  <a:pt x="0" y="0"/>
                </a:moveTo>
                <a:lnTo>
                  <a:pt x="460033" y="0"/>
                </a:lnTo>
                <a:lnTo>
                  <a:pt x="460033" y="460033"/>
                </a:lnTo>
                <a:lnTo>
                  <a:pt x="0" y="4600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33923" y="7987737"/>
            <a:ext cx="460033" cy="460033"/>
          </a:xfrm>
          <a:custGeom>
            <a:avLst/>
            <a:gdLst/>
            <a:ahLst/>
            <a:cxnLst/>
            <a:rect r="r" b="b" t="t" l="l"/>
            <a:pathLst>
              <a:path h="460033" w="460033">
                <a:moveTo>
                  <a:pt x="0" y="0"/>
                </a:moveTo>
                <a:lnTo>
                  <a:pt x="460033" y="0"/>
                </a:lnTo>
                <a:lnTo>
                  <a:pt x="460033" y="460033"/>
                </a:lnTo>
                <a:lnTo>
                  <a:pt x="0" y="4600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633923" y="8798267"/>
            <a:ext cx="460033" cy="460033"/>
          </a:xfrm>
          <a:custGeom>
            <a:avLst/>
            <a:gdLst/>
            <a:ahLst/>
            <a:cxnLst/>
            <a:rect r="r" b="b" t="t" l="l"/>
            <a:pathLst>
              <a:path h="460033" w="460033">
                <a:moveTo>
                  <a:pt x="0" y="0"/>
                </a:moveTo>
                <a:lnTo>
                  <a:pt x="460033" y="0"/>
                </a:lnTo>
                <a:lnTo>
                  <a:pt x="460033" y="460033"/>
                </a:lnTo>
                <a:lnTo>
                  <a:pt x="0" y="4600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709195" y="9607550"/>
            <a:ext cx="55023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182D88"/>
                </a:solidFill>
                <a:latin typeface="TT Fors"/>
                <a:ea typeface="TT Fors"/>
                <a:cs typeface="TT Fors"/>
                <a:sym typeface="TT Fors"/>
              </a:rPr>
              <a:t>10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18354" y="720693"/>
            <a:ext cx="4251292" cy="66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CHRISTIAN FERNANDES</a:t>
            </a:r>
            <a:r>
              <a:rPr lang="en-US" sz="1850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 113717</a:t>
            </a:r>
          </a:p>
          <a:p>
            <a:pPr algn="ctr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VICTOR MORAIS 125478</a:t>
            </a:r>
          </a:p>
          <a:p>
            <a:pPr algn="ctr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JOÃO SINARÉ 125549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33923" y="5636614"/>
            <a:ext cx="7628267" cy="1416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5"/>
              </a:lnSpc>
            </a:pPr>
            <a:r>
              <a:rPr lang="en-US" sz="10922" spc="-109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Webgrafia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13561" y="9048133"/>
            <a:ext cx="3457291" cy="3457291"/>
          </a:xfrm>
          <a:custGeom>
            <a:avLst/>
            <a:gdLst/>
            <a:ahLst/>
            <a:cxnLst/>
            <a:rect r="r" b="b" t="t" l="l"/>
            <a:pathLst>
              <a:path h="3457291" w="3457291">
                <a:moveTo>
                  <a:pt x="0" y="0"/>
                </a:moveTo>
                <a:lnTo>
                  <a:pt x="3457291" y="0"/>
                </a:lnTo>
                <a:lnTo>
                  <a:pt x="3457291" y="3457291"/>
                </a:lnTo>
                <a:lnTo>
                  <a:pt x="0" y="345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07344" y="9462523"/>
            <a:ext cx="1642711" cy="615517"/>
          </a:xfrm>
          <a:custGeom>
            <a:avLst/>
            <a:gdLst/>
            <a:ahLst/>
            <a:cxnLst/>
            <a:rect r="r" b="b" t="t" l="l"/>
            <a:pathLst>
              <a:path h="615517" w="1642711">
                <a:moveTo>
                  <a:pt x="0" y="0"/>
                </a:moveTo>
                <a:lnTo>
                  <a:pt x="1642712" y="0"/>
                </a:lnTo>
                <a:lnTo>
                  <a:pt x="1642712" y="615517"/>
                </a:lnTo>
                <a:lnTo>
                  <a:pt x="0" y="61551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40822">
            <a:off x="9104493" y="2524391"/>
            <a:ext cx="8967916" cy="6326457"/>
          </a:xfrm>
          <a:custGeom>
            <a:avLst/>
            <a:gdLst/>
            <a:ahLst/>
            <a:cxnLst/>
            <a:rect r="r" b="b" t="t" l="l"/>
            <a:pathLst>
              <a:path h="6326457" w="8967916">
                <a:moveTo>
                  <a:pt x="0" y="0"/>
                </a:moveTo>
                <a:lnTo>
                  <a:pt x="8967916" y="0"/>
                </a:lnTo>
                <a:lnTo>
                  <a:pt x="8967916" y="6326457"/>
                </a:lnTo>
                <a:lnTo>
                  <a:pt x="0" y="6326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432612" y="1073634"/>
            <a:ext cx="2313201" cy="2313201"/>
          </a:xfrm>
          <a:custGeom>
            <a:avLst/>
            <a:gdLst/>
            <a:ahLst/>
            <a:cxnLst/>
            <a:rect r="r" b="b" t="t" l="l"/>
            <a:pathLst>
              <a:path h="2313201" w="2313201">
                <a:moveTo>
                  <a:pt x="0" y="0"/>
                </a:moveTo>
                <a:lnTo>
                  <a:pt x="2313201" y="0"/>
                </a:lnTo>
                <a:lnTo>
                  <a:pt x="2313201" y="2313201"/>
                </a:lnTo>
                <a:lnTo>
                  <a:pt x="0" y="23132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686627" y="7947934"/>
            <a:ext cx="4841475" cy="4841475"/>
          </a:xfrm>
          <a:custGeom>
            <a:avLst/>
            <a:gdLst/>
            <a:ahLst/>
            <a:cxnLst/>
            <a:rect r="r" b="b" t="t" l="l"/>
            <a:pathLst>
              <a:path h="4841475" w="4841475">
                <a:moveTo>
                  <a:pt x="0" y="0"/>
                </a:moveTo>
                <a:lnTo>
                  <a:pt x="4841475" y="0"/>
                </a:lnTo>
                <a:lnTo>
                  <a:pt x="4841475" y="4841475"/>
                </a:lnTo>
                <a:lnTo>
                  <a:pt x="0" y="484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656243" y="6428614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69" y="0"/>
                </a:lnTo>
                <a:lnTo>
                  <a:pt x="776369" y="776370"/>
                </a:lnTo>
                <a:lnTo>
                  <a:pt x="0" y="7763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66681" y="8062234"/>
            <a:ext cx="4185238" cy="4185238"/>
          </a:xfrm>
          <a:custGeom>
            <a:avLst/>
            <a:gdLst/>
            <a:ahLst/>
            <a:cxnLst/>
            <a:rect r="r" b="b" t="t" l="l"/>
            <a:pathLst>
              <a:path h="4185238" w="4185238">
                <a:moveTo>
                  <a:pt x="0" y="0"/>
                </a:moveTo>
                <a:lnTo>
                  <a:pt x="4185238" y="0"/>
                </a:lnTo>
                <a:lnTo>
                  <a:pt x="4185238" y="4185238"/>
                </a:lnTo>
                <a:lnTo>
                  <a:pt x="0" y="41852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015567"/>
            <a:ext cx="9190668" cy="1416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5"/>
              </a:lnSpc>
            </a:pPr>
            <a:r>
              <a:rPr lang="en-US" sz="10922" spc="-109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Introdução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687598"/>
            <a:ext cx="9129838" cy="3942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00"/>
              </a:lnSpc>
            </a:pPr>
            <a:r>
              <a:rPr lang="en-US" sz="2643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Vivemos numa sociedade digitalizada, onde a informação circula em tempo real entre pessoas, empresas e governos. </a:t>
            </a:r>
          </a:p>
          <a:p>
            <a:pPr algn="l">
              <a:lnSpc>
                <a:spcPts val="1740"/>
              </a:lnSpc>
            </a:pPr>
          </a:p>
          <a:p>
            <a:pPr algn="l" marL="0" indent="0" lvl="0">
              <a:lnSpc>
                <a:spcPts val="3700"/>
              </a:lnSpc>
            </a:pPr>
            <a:r>
              <a:rPr lang="en-US" b="true" sz="2643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Neste trabalho, será feita uma contextualização da cibersegurança, com análise de riscos, exemplos de ataques recentes e apresentação de medidas que podem ser adotadas por indivíduos e organizações para reduzir a exposição digital.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8051418" y="8165718"/>
            <a:ext cx="1332228" cy="1332228"/>
          </a:xfrm>
          <a:custGeom>
            <a:avLst/>
            <a:gdLst/>
            <a:ahLst/>
            <a:cxnLst/>
            <a:rect r="r" b="b" t="t" l="l"/>
            <a:pathLst>
              <a:path h="1332228" w="1332228">
                <a:moveTo>
                  <a:pt x="0" y="0"/>
                </a:moveTo>
                <a:lnTo>
                  <a:pt x="1332229" y="0"/>
                </a:lnTo>
                <a:lnTo>
                  <a:pt x="1332229" y="1332229"/>
                </a:lnTo>
                <a:lnTo>
                  <a:pt x="0" y="13322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937509" y="9607550"/>
            <a:ext cx="26876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182D88"/>
                </a:solidFill>
                <a:latin typeface="TT Fors"/>
                <a:ea typeface="TT Fors"/>
                <a:cs typeface="TT Fors"/>
                <a:sym typeface="TT Fors"/>
              </a:rPr>
              <a:t>2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207344" y="9462523"/>
            <a:ext cx="1642711" cy="615517"/>
          </a:xfrm>
          <a:custGeom>
            <a:avLst/>
            <a:gdLst/>
            <a:ahLst/>
            <a:cxnLst/>
            <a:rect r="r" b="b" t="t" l="l"/>
            <a:pathLst>
              <a:path h="615517" w="1642711">
                <a:moveTo>
                  <a:pt x="0" y="0"/>
                </a:moveTo>
                <a:lnTo>
                  <a:pt x="1642712" y="0"/>
                </a:lnTo>
                <a:lnTo>
                  <a:pt x="1642712" y="615517"/>
                </a:lnTo>
                <a:lnTo>
                  <a:pt x="0" y="6155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88965" y="312629"/>
            <a:ext cx="8502585" cy="66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CHRISTIAN FERNANDES</a:t>
            </a:r>
            <a:r>
              <a:rPr lang="en-US" sz="1850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 113717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VICTOR MORAIS 125478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JOÃO SINARÉ 125549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53959" y="1105977"/>
            <a:ext cx="2313201" cy="2313201"/>
          </a:xfrm>
          <a:custGeom>
            <a:avLst/>
            <a:gdLst/>
            <a:ahLst/>
            <a:cxnLst/>
            <a:rect r="r" b="b" t="t" l="l"/>
            <a:pathLst>
              <a:path h="2313201" w="2313201">
                <a:moveTo>
                  <a:pt x="0" y="0"/>
                </a:moveTo>
                <a:lnTo>
                  <a:pt x="2313201" y="0"/>
                </a:lnTo>
                <a:lnTo>
                  <a:pt x="2313201" y="2313201"/>
                </a:lnTo>
                <a:lnTo>
                  <a:pt x="0" y="2313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255426" y="2459293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69" y="0"/>
                </a:lnTo>
                <a:lnTo>
                  <a:pt x="776369" y="776370"/>
                </a:lnTo>
                <a:lnTo>
                  <a:pt x="0" y="776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53959" y="9048133"/>
            <a:ext cx="3070508" cy="3070508"/>
          </a:xfrm>
          <a:custGeom>
            <a:avLst/>
            <a:gdLst/>
            <a:ahLst/>
            <a:cxnLst/>
            <a:rect r="r" b="b" t="t" l="l"/>
            <a:pathLst>
              <a:path h="3070508" w="3070508">
                <a:moveTo>
                  <a:pt x="0" y="0"/>
                </a:moveTo>
                <a:lnTo>
                  <a:pt x="3070508" y="0"/>
                </a:lnTo>
                <a:lnTo>
                  <a:pt x="3070508" y="3070508"/>
                </a:lnTo>
                <a:lnTo>
                  <a:pt x="0" y="30705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672004"/>
            <a:ext cx="13026266" cy="1105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5"/>
              </a:lnSpc>
            </a:pPr>
            <a:r>
              <a:rPr lang="en-US" sz="8500" spc="-85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Alguns tipos de ataques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028700" y="3138522"/>
            <a:ext cx="611715" cy="618462"/>
          </a:xfrm>
          <a:custGeom>
            <a:avLst/>
            <a:gdLst/>
            <a:ahLst/>
            <a:cxnLst/>
            <a:rect r="r" b="b" t="t" l="l"/>
            <a:pathLst>
              <a:path h="618462" w="611715">
                <a:moveTo>
                  <a:pt x="0" y="0"/>
                </a:moveTo>
                <a:lnTo>
                  <a:pt x="611715" y="0"/>
                </a:lnTo>
                <a:lnTo>
                  <a:pt x="611715" y="618462"/>
                </a:lnTo>
                <a:lnTo>
                  <a:pt x="0" y="6184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880918" y="3178513"/>
            <a:ext cx="185708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Phishing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929398"/>
            <a:ext cx="7887779" cy="2449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E-mails ou mensagens falsas que imitam entidades legítimas</a:t>
            </a:r>
          </a:p>
          <a:p>
            <a:pPr algn="just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Objetivo: roubar senhas e dados pessoais</a:t>
            </a:r>
          </a:p>
          <a:p>
            <a:pPr algn="just">
              <a:lnSpc>
                <a:spcPts val="2940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28700" y="6555229"/>
            <a:ext cx="611715" cy="618462"/>
          </a:xfrm>
          <a:custGeom>
            <a:avLst/>
            <a:gdLst/>
            <a:ahLst/>
            <a:cxnLst/>
            <a:rect r="r" b="b" t="t" l="l"/>
            <a:pathLst>
              <a:path h="618462" w="611715">
                <a:moveTo>
                  <a:pt x="0" y="0"/>
                </a:moveTo>
                <a:lnTo>
                  <a:pt x="611715" y="0"/>
                </a:lnTo>
                <a:lnTo>
                  <a:pt x="611715" y="618461"/>
                </a:lnTo>
                <a:lnTo>
                  <a:pt x="0" y="6184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880918" y="6595219"/>
            <a:ext cx="1857080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Spyware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13561" y="9048133"/>
            <a:ext cx="3457291" cy="3457291"/>
          </a:xfrm>
          <a:custGeom>
            <a:avLst/>
            <a:gdLst/>
            <a:ahLst/>
            <a:cxnLst/>
            <a:rect r="r" b="b" t="t" l="l"/>
            <a:pathLst>
              <a:path h="3457291" w="3457291">
                <a:moveTo>
                  <a:pt x="0" y="0"/>
                </a:moveTo>
                <a:lnTo>
                  <a:pt x="3457291" y="0"/>
                </a:lnTo>
                <a:lnTo>
                  <a:pt x="3457291" y="3457291"/>
                </a:lnTo>
                <a:lnTo>
                  <a:pt x="0" y="345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7346104"/>
            <a:ext cx="7887779" cy="259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Programa que espi(a) atividades sem o utilizador saber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Rouba informações como palavras-passe e dados bancários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459404" y="3138522"/>
            <a:ext cx="611715" cy="618462"/>
          </a:xfrm>
          <a:custGeom>
            <a:avLst/>
            <a:gdLst/>
            <a:ahLst/>
            <a:cxnLst/>
            <a:rect r="r" b="b" t="t" l="l"/>
            <a:pathLst>
              <a:path h="618462" w="611715">
                <a:moveTo>
                  <a:pt x="0" y="0"/>
                </a:moveTo>
                <a:lnTo>
                  <a:pt x="611715" y="0"/>
                </a:lnTo>
                <a:lnTo>
                  <a:pt x="611715" y="618462"/>
                </a:lnTo>
                <a:lnTo>
                  <a:pt x="0" y="6184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10311622" y="3178513"/>
            <a:ext cx="295790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Ransomware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459404" y="3919873"/>
            <a:ext cx="7887779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Malware que bloqueia os ficheiros da vítima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Exige pagamento (resgate) para libertar os dados</a:t>
            </a:r>
          </a:p>
          <a:p>
            <a:pPr algn="l" marL="0" indent="0" lvl="0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9459404" y="6555229"/>
            <a:ext cx="611715" cy="618462"/>
          </a:xfrm>
          <a:custGeom>
            <a:avLst/>
            <a:gdLst/>
            <a:ahLst/>
            <a:cxnLst/>
            <a:rect r="r" b="b" t="t" l="l"/>
            <a:pathLst>
              <a:path h="618462" w="611715">
                <a:moveTo>
                  <a:pt x="0" y="0"/>
                </a:moveTo>
                <a:lnTo>
                  <a:pt x="611715" y="0"/>
                </a:lnTo>
                <a:lnTo>
                  <a:pt x="611715" y="618461"/>
                </a:lnTo>
                <a:lnTo>
                  <a:pt x="0" y="6184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0311622" y="6595219"/>
            <a:ext cx="4552856" cy="5378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Ataques DDoS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459404" y="7346104"/>
            <a:ext cx="7887779" cy="2590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Sobrecarga de um servidor com tráfego falso</a:t>
            </a:r>
          </a:p>
          <a:p>
            <a:pPr algn="l" marL="647695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Objetivo: tornar um site/serviço inacessível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7935525" y="9607550"/>
            <a:ext cx="27733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182D88"/>
                </a:solidFill>
                <a:latin typeface="TT Fors"/>
                <a:ea typeface="TT Fors"/>
                <a:cs typeface="TT Fors"/>
                <a:sym typeface="TT Fors"/>
              </a:rPr>
              <a:t>3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07344" y="9462523"/>
            <a:ext cx="1642711" cy="615517"/>
          </a:xfrm>
          <a:custGeom>
            <a:avLst/>
            <a:gdLst/>
            <a:ahLst/>
            <a:cxnLst/>
            <a:rect r="r" b="b" t="t" l="l"/>
            <a:pathLst>
              <a:path h="615517" w="1642711">
                <a:moveTo>
                  <a:pt x="0" y="0"/>
                </a:moveTo>
                <a:lnTo>
                  <a:pt x="1642712" y="0"/>
                </a:lnTo>
                <a:lnTo>
                  <a:pt x="1642712" y="615517"/>
                </a:lnTo>
                <a:lnTo>
                  <a:pt x="0" y="6155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88965" y="312629"/>
            <a:ext cx="8502585" cy="66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CHRISTIAN FERNANDES</a:t>
            </a:r>
            <a:r>
              <a:rPr lang="en-US" sz="1850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 113717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VICTOR MORAIS 125478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JOÃO SINARÉ 125549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53959" y="1105977"/>
            <a:ext cx="2313201" cy="2313201"/>
          </a:xfrm>
          <a:custGeom>
            <a:avLst/>
            <a:gdLst/>
            <a:ahLst/>
            <a:cxnLst/>
            <a:rect r="r" b="b" t="t" l="l"/>
            <a:pathLst>
              <a:path h="2313201" w="2313201">
                <a:moveTo>
                  <a:pt x="0" y="0"/>
                </a:moveTo>
                <a:lnTo>
                  <a:pt x="2313201" y="0"/>
                </a:lnTo>
                <a:lnTo>
                  <a:pt x="2313201" y="2313201"/>
                </a:lnTo>
                <a:lnTo>
                  <a:pt x="0" y="2313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8185" y="4831211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70" y="0"/>
                </a:lnTo>
                <a:lnTo>
                  <a:pt x="776370" y="776370"/>
                </a:lnTo>
                <a:lnTo>
                  <a:pt x="0" y="776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053959" y="9048133"/>
            <a:ext cx="3070508" cy="3070508"/>
          </a:xfrm>
          <a:custGeom>
            <a:avLst/>
            <a:gdLst/>
            <a:ahLst/>
            <a:cxnLst/>
            <a:rect r="r" b="b" t="t" l="l"/>
            <a:pathLst>
              <a:path h="3070508" w="3070508">
                <a:moveTo>
                  <a:pt x="0" y="0"/>
                </a:moveTo>
                <a:lnTo>
                  <a:pt x="3070508" y="0"/>
                </a:lnTo>
                <a:lnTo>
                  <a:pt x="3070508" y="3070508"/>
                </a:lnTo>
                <a:lnTo>
                  <a:pt x="0" y="30705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1113561" y="9048133"/>
            <a:ext cx="3457291" cy="3457291"/>
          </a:xfrm>
          <a:custGeom>
            <a:avLst/>
            <a:gdLst/>
            <a:ahLst/>
            <a:cxnLst/>
            <a:rect r="r" b="b" t="t" l="l"/>
            <a:pathLst>
              <a:path h="3457291" w="3457291">
                <a:moveTo>
                  <a:pt x="0" y="0"/>
                </a:moveTo>
                <a:lnTo>
                  <a:pt x="3457291" y="0"/>
                </a:lnTo>
                <a:lnTo>
                  <a:pt x="3457291" y="3457291"/>
                </a:lnTo>
                <a:lnTo>
                  <a:pt x="0" y="345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7344" y="9462523"/>
            <a:ext cx="1642711" cy="615517"/>
          </a:xfrm>
          <a:custGeom>
            <a:avLst/>
            <a:gdLst/>
            <a:ahLst/>
            <a:cxnLst/>
            <a:rect r="r" b="b" t="t" l="l"/>
            <a:pathLst>
              <a:path h="615517" w="1642711">
                <a:moveTo>
                  <a:pt x="0" y="0"/>
                </a:moveTo>
                <a:lnTo>
                  <a:pt x="1642712" y="0"/>
                </a:lnTo>
                <a:lnTo>
                  <a:pt x="1642712" y="615517"/>
                </a:lnTo>
                <a:lnTo>
                  <a:pt x="0" y="6155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444982" y="2947729"/>
            <a:ext cx="13398035" cy="6514795"/>
          </a:xfrm>
          <a:custGeom>
            <a:avLst/>
            <a:gdLst/>
            <a:ahLst/>
            <a:cxnLst/>
            <a:rect r="r" b="b" t="t" l="l"/>
            <a:pathLst>
              <a:path h="6514795" w="13398035">
                <a:moveTo>
                  <a:pt x="0" y="0"/>
                </a:moveTo>
                <a:lnTo>
                  <a:pt x="13398036" y="0"/>
                </a:lnTo>
                <a:lnTo>
                  <a:pt x="13398036" y="6514794"/>
                </a:lnTo>
                <a:lnTo>
                  <a:pt x="0" y="65147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624379"/>
            <a:ext cx="13026266" cy="856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5"/>
              </a:lnSpc>
            </a:pPr>
            <a:r>
              <a:rPr lang="en-US" sz="6500" spc="-65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Principais tipos de ameaças digitais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928619" y="9607550"/>
            <a:ext cx="28194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182D88"/>
                </a:solidFill>
                <a:latin typeface="TT Fors"/>
                <a:ea typeface="TT Fors"/>
                <a:cs typeface="TT Fors"/>
                <a:sym typeface="TT Fors"/>
              </a:rPr>
              <a:t>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965" y="312629"/>
            <a:ext cx="8502585" cy="66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CHRISTIAN FERNANDES</a:t>
            </a:r>
            <a:r>
              <a:rPr lang="en-US" sz="1850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 113717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VICTOR MORAIS 125478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JOÃO SINARÉ 125549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59300" y="1170833"/>
            <a:ext cx="1765318" cy="1765318"/>
          </a:xfrm>
          <a:custGeom>
            <a:avLst/>
            <a:gdLst/>
            <a:ahLst/>
            <a:cxnLst/>
            <a:rect r="r" b="b" t="t" l="l"/>
            <a:pathLst>
              <a:path h="1765318" w="1765318">
                <a:moveTo>
                  <a:pt x="0" y="0"/>
                </a:moveTo>
                <a:lnTo>
                  <a:pt x="1765318" y="0"/>
                </a:lnTo>
                <a:lnTo>
                  <a:pt x="1765318" y="1765318"/>
                </a:lnTo>
                <a:lnTo>
                  <a:pt x="0" y="17653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53186" y="8908955"/>
            <a:ext cx="3369168" cy="3369168"/>
          </a:xfrm>
          <a:custGeom>
            <a:avLst/>
            <a:gdLst/>
            <a:ahLst/>
            <a:cxnLst/>
            <a:rect r="r" b="b" t="t" l="l"/>
            <a:pathLst>
              <a:path h="3369168" w="3369168">
                <a:moveTo>
                  <a:pt x="0" y="0"/>
                </a:moveTo>
                <a:lnTo>
                  <a:pt x="3369168" y="0"/>
                </a:lnTo>
                <a:lnTo>
                  <a:pt x="3369168" y="3369168"/>
                </a:lnTo>
                <a:lnTo>
                  <a:pt x="0" y="3369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975275" y="2936151"/>
            <a:ext cx="7745775" cy="5886789"/>
          </a:xfrm>
          <a:custGeom>
            <a:avLst/>
            <a:gdLst/>
            <a:ahLst/>
            <a:cxnLst/>
            <a:rect r="r" b="b" t="t" l="l"/>
            <a:pathLst>
              <a:path h="5886789" w="7745775">
                <a:moveTo>
                  <a:pt x="0" y="0"/>
                </a:moveTo>
                <a:lnTo>
                  <a:pt x="7745774" y="0"/>
                </a:lnTo>
                <a:lnTo>
                  <a:pt x="7745774" y="5886788"/>
                </a:lnTo>
                <a:lnTo>
                  <a:pt x="0" y="58867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4799" y="1339474"/>
            <a:ext cx="11341189" cy="5260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07"/>
              </a:lnSpc>
            </a:pPr>
            <a:r>
              <a:rPr lang="en-US" sz="10522" spc="-105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Proteção de dados e privacidade</a:t>
            </a:r>
          </a:p>
          <a:p>
            <a:pPr algn="l">
              <a:lnSpc>
                <a:spcPts val="10207"/>
              </a:lnSpc>
            </a:pPr>
          </a:p>
          <a:p>
            <a:pPr algn="l">
              <a:lnSpc>
                <a:spcPts val="1020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525589"/>
            <a:ext cx="8632687" cy="3508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18"/>
              </a:lnSpc>
            </a:pPr>
            <a:r>
              <a:rPr lang="en-US" sz="2870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A proteção de dados é essencial para garantir a segurança das informações pessoais e corporativas. </a:t>
            </a:r>
          </a:p>
          <a:p>
            <a:pPr algn="l">
              <a:lnSpc>
                <a:spcPts val="4018"/>
              </a:lnSpc>
            </a:pPr>
          </a:p>
          <a:p>
            <a:pPr algn="l" marL="0" indent="0" lvl="0">
              <a:lnSpc>
                <a:spcPts val="4018"/>
              </a:lnSpc>
              <a:spcBef>
                <a:spcPct val="0"/>
              </a:spcBef>
            </a:pPr>
            <a:r>
              <a:rPr lang="en-US" b="true" sz="287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O </a:t>
            </a:r>
            <a:r>
              <a:rPr lang="en-US" b="true" sz="2870" u="sng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GDPR </a:t>
            </a:r>
            <a:r>
              <a:rPr lang="en-US" b="true" sz="287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(</a:t>
            </a:r>
            <a:r>
              <a:rPr lang="en-US" b="true" sz="2870" i="true">
                <a:solidFill>
                  <a:srgbClr val="2657C1"/>
                </a:solidFill>
                <a:latin typeface="TT Fors Bold Italics"/>
                <a:ea typeface="TT Fors Bold Italics"/>
                <a:cs typeface="TT Fors Bold Italics"/>
                <a:sym typeface="TT Fors Bold Italics"/>
                <a:hlinkClick r:id="rId7" tooltip="https://www.google.com/search?client=firefox-b-d&amp;cs=1&amp;sca_esv=7e5aa933cf6b028f&amp;sxsrf=AE3TifOeCtSiCOXjs0D_3Rl4pXJ6b1eNWQ%3A1759870565021&amp;q=General+Data+Protection+Regulation&amp;sa=X&amp;ved=2ahUKEwjPvOve_JKQAxXgU6QEHYIQMTIQxccNegQIAhAB&amp;mstk=AUtExfBg0XKwlNguJBzCGxJg2646C3i1UyZdNH_g4lL-ajHCv-vDej-EzDB_rgOF8Rbjm2VuJ1xme5Br_uShvHqV7yr11IfCbCCiOE01x98TgJBkI2GECn81FjQfCiM81WYLYL87bG0GGik1uLC3Xcn96_bRIEBcSxCoQxLY6y7A84ksaiK-v9svJcj1cFhnavEVpKZO1Q0-davUSXu8bgH64d7S7lw3N_2d-AdBi3jRG7Gw4sCvFnq35OQrUqd9o73UdrOSlAwadgRRBCPdmh0pSv4uVRVInyNlcnu3TrNyRc6A1w8WCbYWRWToIJUWNxt6Sg&amp;csui=3"/>
              </a:rPr>
              <a:t>General Data Protection Regulation</a:t>
            </a:r>
            <a:r>
              <a:rPr lang="en-US" b="true" sz="287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) define regras sobre como os dados devem ser coletados, armazenados e utilizados.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965" y="312629"/>
            <a:ext cx="8502585" cy="66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CHRISTIAN FERNANDES</a:t>
            </a:r>
            <a:r>
              <a:rPr lang="en-US" sz="1850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 113717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VICTOR MORAIS 125478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JOÃO SINARÉ 125549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929651" y="9607550"/>
            <a:ext cx="284480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</a:pPr>
            <a:r>
              <a:rPr lang="en-US" sz="3999">
                <a:solidFill>
                  <a:srgbClr val="182D88"/>
                </a:solidFill>
                <a:latin typeface="TT Fors"/>
                <a:ea typeface="TT Fors"/>
                <a:cs typeface="TT Fors"/>
                <a:sym typeface="TT Fors"/>
              </a:rPr>
              <a:t>5</a:t>
            </a:r>
          </a:p>
          <a:p>
            <a:pPr algn="r">
              <a:lnSpc>
                <a:spcPts val="5599"/>
              </a:lnSpc>
              <a:spcBef>
                <a:spcPct val="0"/>
              </a:spcBef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1113561" y="9048133"/>
            <a:ext cx="3457291" cy="3457291"/>
          </a:xfrm>
          <a:custGeom>
            <a:avLst/>
            <a:gdLst/>
            <a:ahLst/>
            <a:cxnLst/>
            <a:rect r="r" b="b" t="t" l="l"/>
            <a:pathLst>
              <a:path h="3457291" w="3457291">
                <a:moveTo>
                  <a:pt x="0" y="0"/>
                </a:moveTo>
                <a:lnTo>
                  <a:pt x="3457291" y="0"/>
                </a:lnTo>
                <a:lnTo>
                  <a:pt x="3457291" y="3457291"/>
                </a:lnTo>
                <a:lnTo>
                  <a:pt x="0" y="345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207344" y="9462523"/>
            <a:ext cx="1642711" cy="615517"/>
          </a:xfrm>
          <a:custGeom>
            <a:avLst/>
            <a:gdLst/>
            <a:ahLst/>
            <a:cxnLst/>
            <a:rect r="r" b="b" t="t" l="l"/>
            <a:pathLst>
              <a:path h="615517" w="1642711">
                <a:moveTo>
                  <a:pt x="0" y="0"/>
                </a:moveTo>
                <a:lnTo>
                  <a:pt x="1642712" y="0"/>
                </a:lnTo>
                <a:lnTo>
                  <a:pt x="1642712" y="615517"/>
                </a:lnTo>
                <a:lnTo>
                  <a:pt x="0" y="6155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432612" y="1073634"/>
            <a:ext cx="2313201" cy="2313201"/>
          </a:xfrm>
          <a:custGeom>
            <a:avLst/>
            <a:gdLst/>
            <a:ahLst/>
            <a:cxnLst/>
            <a:rect r="r" b="b" t="t" l="l"/>
            <a:pathLst>
              <a:path h="2313201" w="2313201">
                <a:moveTo>
                  <a:pt x="0" y="0"/>
                </a:moveTo>
                <a:lnTo>
                  <a:pt x="2313201" y="0"/>
                </a:lnTo>
                <a:lnTo>
                  <a:pt x="2313201" y="2313201"/>
                </a:lnTo>
                <a:lnTo>
                  <a:pt x="0" y="2313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85170" y="1488816"/>
            <a:ext cx="1171372" cy="1171372"/>
          </a:xfrm>
          <a:custGeom>
            <a:avLst/>
            <a:gdLst/>
            <a:ahLst/>
            <a:cxnLst/>
            <a:rect r="r" b="b" t="t" l="l"/>
            <a:pathLst>
              <a:path h="1171372" w="1171372">
                <a:moveTo>
                  <a:pt x="0" y="0"/>
                </a:moveTo>
                <a:lnTo>
                  <a:pt x="1171372" y="0"/>
                </a:lnTo>
                <a:lnTo>
                  <a:pt x="1171372" y="1171372"/>
                </a:lnTo>
                <a:lnTo>
                  <a:pt x="0" y="11713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5170" y="8585105"/>
            <a:ext cx="4185238" cy="4185238"/>
          </a:xfrm>
          <a:custGeom>
            <a:avLst/>
            <a:gdLst/>
            <a:ahLst/>
            <a:cxnLst/>
            <a:rect r="r" b="b" t="t" l="l"/>
            <a:pathLst>
              <a:path h="4185238" w="4185238">
                <a:moveTo>
                  <a:pt x="0" y="0"/>
                </a:moveTo>
                <a:lnTo>
                  <a:pt x="4185237" y="0"/>
                </a:lnTo>
                <a:lnTo>
                  <a:pt x="4185237" y="4185238"/>
                </a:lnTo>
                <a:lnTo>
                  <a:pt x="0" y="4185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6511890" y="2281264"/>
            <a:ext cx="14313350" cy="6500646"/>
          </a:xfrm>
          <a:custGeom>
            <a:avLst/>
            <a:gdLst/>
            <a:ahLst/>
            <a:cxnLst/>
            <a:rect r="r" b="b" t="t" l="l"/>
            <a:pathLst>
              <a:path h="6500646" w="14313350">
                <a:moveTo>
                  <a:pt x="0" y="0"/>
                </a:moveTo>
                <a:lnTo>
                  <a:pt x="14313349" y="0"/>
                </a:lnTo>
                <a:lnTo>
                  <a:pt x="14313349" y="6500646"/>
                </a:lnTo>
                <a:lnTo>
                  <a:pt x="0" y="65006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025090" y="1422683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69" y="0"/>
                </a:lnTo>
                <a:lnTo>
                  <a:pt x="776369" y="776369"/>
                </a:lnTo>
                <a:lnTo>
                  <a:pt x="0" y="7763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45036" y="2595827"/>
            <a:ext cx="9144000" cy="276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5"/>
              </a:lnSpc>
            </a:pPr>
            <a:r>
              <a:rPr lang="en-US" sz="10922" spc="-109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Estratégias de Prevenção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08490" y="5434162"/>
            <a:ext cx="9827163" cy="301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7747" indent="-368873" lvl="1">
              <a:lnSpc>
                <a:spcPts val="4783"/>
              </a:lnSpc>
              <a:buFont typeface="Arial"/>
              <a:buChar char="•"/>
            </a:pPr>
            <a:r>
              <a:rPr lang="en-US" sz="3417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Formação e sensibilização</a:t>
            </a:r>
          </a:p>
          <a:p>
            <a:pPr algn="just" marL="737747" indent="-368873" lvl="1">
              <a:lnSpc>
                <a:spcPts val="4783"/>
              </a:lnSpc>
              <a:buFont typeface="Arial"/>
              <a:buChar char="•"/>
            </a:pPr>
            <a:r>
              <a:rPr lang="en-US" sz="3417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Autenticação multifator</a:t>
            </a:r>
          </a:p>
          <a:p>
            <a:pPr algn="just" marL="737747" indent="-368873" lvl="1">
              <a:lnSpc>
                <a:spcPts val="4783"/>
              </a:lnSpc>
              <a:buFont typeface="Arial"/>
              <a:buChar char="•"/>
            </a:pPr>
            <a:r>
              <a:rPr lang="en-US" sz="3417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Atualizações regulares</a:t>
            </a:r>
          </a:p>
          <a:p>
            <a:pPr algn="just" marL="737747" indent="-368873" lvl="1">
              <a:lnSpc>
                <a:spcPts val="4783"/>
              </a:lnSpc>
              <a:buFont typeface="Arial"/>
              <a:buChar char="•"/>
            </a:pPr>
            <a:r>
              <a:rPr lang="en-US" sz="3417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Encriptação</a:t>
            </a:r>
          </a:p>
          <a:p>
            <a:pPr algn="just" marL="737747" indent="-368873" lvl="1">
              <a:lnSpc>
                <a:spcPts val="4783"/>
              </a:lnSpc>
              <a:buFont typeface="Arial"/>
              <a:buChar char="•"/>
            </a:pPr>
            <a:r>
              <a:rPr lang="en-US" sz="3417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Políticas organizacionais de segurança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965" y="312629"/>
            <a:ext cx="8502585" cy="66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CHRISTIAN FERNANDES</a:t>
            </a:r>
            <a:r>
              <a:rPr lang="en-US" sz="1850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 113717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VICTOR MORAIS 125478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JOÃO SINARÉ 125549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913141" y="9607550"/>
            <a:ext cx="28448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182D88"/>
                </a:solidFill>
                <a:latin typeface="TT Fors"/>
                <a:ea typeface="TT Fors"/>
                <a:cs typeface="TT Fors"/>
                <a:sym typeface="TT Fors"/>
              </a:rPr>
              <a:t>6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-1113561" y="9048133"/>
            <a:ext cx="3457291" cy="3457291"/>
          </a:xfrm>
          <a:custGeom>
            <a:avLst/>
            <a:gdLst/>
            <a:ahLst/>
            <a:cxnLst/>
            <a:rect r="r" b="b" t="t" l="l"/>
            <a:pathLst>
              <a:path h="3457291" w="3457291">
                <a:moveTo>
                  <a:pt x="0" y="0"/>
                </a:moveTo>
                <a:lnTo>
                  <a:pt x="3457291" y="0"/>
                </a:lnTo>
                <a:lnTo>
                  <a:pt x="3457291" y="3457291"/>
                </a:lnTo>
                <a:lnTo>
                  <a:pt x="0" y="345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07344" y="9462523"/>
            <a:ext cx="1642711" cy="615517"/>
          </a:xfrm>
          <a:custGeom>
            <a:avLst/>
            <a:gdLst/>
            <a:ahLst/>
            <a:cxnLst/>
            <a:rect r="r" b="b" t="t" l="l"/>
            <a:pathLst>
              <a:path h="615517" w="1642711">
                <a:moveTo>
                  <a:pt x="0" y="0"/>
                </a:moveTo>
                <a:lnTo>
                  <a:pt x="1642712" y="0"/>
                </a:lnTo>
                <a:lnTo>
                  <a:pt x="1642712" y="615517"/>
                </a:lnTo>
                <a:lnTo>
                  <a:pt x="0" y="6155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569722" y="1476128"/>
            <a:ext cx="1874878" cy="1874878"/>
          </a:xfrm>
          <a:custGeom>
            <a:avLst/>
            <a:gdLst/>
            <a:ahLst/>
            <a:cxnLst/>
            <a:rect r="r" b="b" t="t" l="l"/>
            <a:pathLst>
              <a:path h="1874878" w="1874878">
                <a:moveTo>
                  <a:pt x="0" y="0"/>
                </a:moveTo>
                <a:lnTo>
                  <a:pt x="1874879" y="0"/>
                </a:lnTo>
                <a:lnTo>
                  <a:pt x="1874879" y="1874878"/>
                </a:lnTo>
                <a:lnTo>
                  <a:pt x="0" y="18748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168312" y="2025382"/>
            <a:ext cx="776370" cy="776370"/>
          </a:xfrm>
          <a:custGeom>
            <a:avLst/>
            <a:gdLst/>
            <a:ahLst/>
            <a:cxnLst/>
            <a:rect r="r" b="b" t="t" l="l"/>
            <a:pathLst>
              <a:path h="776370" w="776370">
                <a:moveTo>
                  <a:pt x="0" y="0"/>
                </a:moveTo>
                <a:lnTo>
                  <a:pt x="776370" y="0"/>
                </a:lnTo>
                <a:lnTo>
                  <a:pt x="776370" y="776370"/>
                </a:lnTo>
                <a:lnTo>
                  <a:pt x="0" y="7763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053186" y="8429388"/>
            <a:ext cx="4185238" cy="4185238"/>
          </a:xfrm>
          <a:custGeom>
            <a:avLst/>
            <a:gdLst/>
            <a:ahLst/>
            <a:cxnLst/>
            <a:rect r="r" b="b" t="t" l="l"/>
            <a:pathLst>
              <a:path h="4185238" w="4185238">
                <a:moveTo>
                  <a:pt x="0" y="0"/>
                </a:moveTo>
                <a:lnTo>
                  <a:pt x="4185237" y="0"/>
                </a:lnTo>
                <a:lnTo>
                  <a:pt x="4185237" y="4185238"/>
                </a:lnTo>
                <a:lnTo>
                  <a:pt x="0" y="4185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61650" y="1028700"/>
            <a:ext cx="5206662" cy="8158587"/>
          </a:xfrm>
          <a:custGeom>
            <a:avLst/>
            <a:gdLst/>
            <a:ahLst/>
            <a:cxnLst/>
            <a:rect r="r" b="b" t="t" l="l"/>
            <a:pathLst>
              <a:path h="8158587" w="5206662">
                <a:moveTo>
                  <a:pt x="0" y="0"/>
                </a:moveTo>
                <a:lnTo>
                  <a:pt x="5206662" y="0"/>
                </a:lnTo>
                <a:lnTo>
                  <a:pt x="5206662" y="8158587"/>
                </a:lnTo>
                <a:lnTo>
                  <a:pt x="0" y="81585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556497" y="4391159"/>
            <a:ext cx="611715" cy="618462"/>
          </a:xfrm>
          <a:custGeom>
            <a:avLst/>
            <a:gdLst/>
            <a:ahLst/>
            <a:cxnLst/>
            <a:rect r="r" b="b" t="t" l="l"/>
            <a:pathLst>
              <a:path h="618462" w="611715">
                <a:moveTo>
                  <a:pt x="0" y="0"/>
                </a:moveTo>
                <a:lnTo>
                  <a:pt x="611715" y="0"/>
                </a:lnTo>
                <a:lnTo>
                  <a:pt x="611715" y="618461"/>
                </a:lnTo>
                <a:lnTo>
                  <a:pt x="0" y="6184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Discussion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03965" y="4440674"/>
            <a:ext cx="9755335" cy="18427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Aumento da Superfície de Ataque com IoT e 5G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– Vulnerabilidades nos dispositivos IoT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– Mais dispositivos conectados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6556497" y="6934969"/>
            <a:ext cx="611715" cy="618462"/>
          </a:xfrm>
          <a:custGeom>
            <a:avLst/>
            <a:gdLst/>
            <a:ahLst/>
            <a:cxnLst/>
            <a:rect r="r" b="b" t="t" l="l"/>
            <a:pathLst>
              <a:path h="618462" w="611715">
                <a:moveTo>
                  <a:pt x="0" y="0"/>
                </a:moveTo>
                <a:lnTo>
                  <a:pt x="611715" y="0"/>
                </a:lnTo>
                <a:lnTo>
                  <a:pt x="611715" y="618462"/>
                </a:lnTo>
                <a:lnTo>
                  <a:pt x="0" y="6184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7503965" y="6710800"/>
            <a:ext cx="9755335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Cibersegurança em Nuvem e Sistemas Autônomos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– Sistemas autónomos vulneráveis</a:t>
            </a:r>
          </a:p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– Proteção de dados na nuvem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8965" y="312629"/>
            <a:ext cx="8502585" cy="66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CHRISTIAN FERNANDES</a:t>
            </a:r>
            <a:r>
              <a:rPr lang="en-US" sz="1850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 113717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VICTOR MORAIS 125478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JOÃO SINARÉ 125549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343995" y="1468690"/>
            <a:ext cx="10362088" cy="1784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40"/>
              </a:lnSpc>
              <a:spcBef>
                <a:spcPct val="0"/>
              </a:spcBef>
            </a:pPr>
            <a:r>
              <a:rPr lang="en-US" b="true" sz="510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O futuro da cibersegurança: tendências e desafios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962671" y="9607550"/>
            <a:ext cx="25146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182D88"/>
                </a:solidFill>
                <a:latin typeface="TT Fors"/>
                <a:ea typeface="TT Fors"/>
                <a:cs typeface="TT Fors"/>
                <a:sym typeface="TT Fors"/>
              </a:rPr>
              <a:t>7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1113561" y="9048133"/>
            <a:ext cx="3457291" cy="3457291"/>
          </a:xfrm>
          <a:custGeom>
            <a:avLst/>
            <a:gdLst/>
            <a:ahLst/>
            <a:cxnLst/>
            <a:rect r="r" b="b" t="t" l="l"/>
            <a:pathLst>
              <a:path h="3457291" w="3457291">
                <a:moveTo>
                  <a:pt x="0" y="0"/>
                </a:moveTo>
                <a:lnTo>
                  <a:pt x="3457291" y="0"/>
                </a:lnTo>
                <a:lnTo>
                  <a:pt x="3457291" y="3457291"/>
                </a:lnTo>
                <a:lnTo>
                  <a:pt x="0" y="345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07344" y="9462523"/>
            <a:ext cx="1642711" cy="615517"/>
          </a:xfrm>
          <a:custGeom>
            <a:avLst/>
            <a:gdLst/>
            <a:ahLst/>
            <a:cxnLst/>
            <a:rect r="r" b="b" t="t" l="l"/>
            <a:pathLst>
              <a:path h="615517" w="1642711">
                <a:moveTo>
                  <a:pt x="0" y="0"/>
                </a:moveTo>
                <a:lnTo>
                  <a:pt x="1642712" y="0"/>
                </a:lnTo>
                <a:lnTo>
                  <a:pt x="1642712" y="615517"/>
                </a:lnTo>
                <a:lnTo>
                  <a:pt x="0" y="61551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77789" y="2459951"/>
            <a:ext cx="2313201" cy="2313201"/>
          </a:xfrm>
          <a:custGeom>
            <a:avLst/>
            <a:gdLst/>
            <a:ahLst/>
            <a:cxnLst/>
            <a:rect r="r" b="b" t="t" l="l"/>
            <a:pathLst>
              <a:path h="2313201" w="2313201">
                <a:moveTo>
                  <a:pt x="0" y="0"/>
                </a:moveTo>
                <a:lnTo>
                  <a:pt x="2313201" y="0"/>
                </a:lnTo>
                <a:lnTo>
                  <a:pt x="2313201" y="2313201"/>
                </a:lnTo>
                <a:lnTo>
                  <a:pt x="0" y="2313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057924" y="1940709"/>
            <a:ext cx="1171372" cy="1171372"/>
          </a:xfrm>
          <a:custGeom>
            <a:avLst/>
            <a:gdLst/>
            <a:ahLst/>
            <a:cxnLst/>
            <a:rect r="r" b="b" t="t" l="l"/>
            <a:pathLst>
              <a:path h="1171372" w="1171372">
                <a:moveTo>
                  <a:pt x="0" y="0"/>
                </a:moveTo>
                <a:lnTo>
                  <a:pt x="1171373" y="0"/>
                </a:lnTo>
                <a:lnTo>
                  <a:pt x="1171373" y="1171372"/>
                </a:lnTo>
                <a:lnTo>
                  <a:pt x="0" y="11713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685170" y="8585105"/>
            <a:ext cx="4185238" cy="4185238"/>
          </a:xfrm>
          <a:custGeom>
            <a:avLst/>
            <a:gdLst/>
            <a:ahLst/>
            <a:cxnLst/>
            <a:rect r="r" b="b" t="t" l="l"/>
            <a:pathLst>
              <a:path h="4185238" w="4185238">
                <a:moveTo>
                  <a:pt x="0" y="0"/>
                </a:moveTo>
                <a:lnTo>
                  <a:pt x="4185237" y="0"/>
                </a:lnTo>
                <a:lnTo>
                  <a:pt x="4185237" y="4185238"/>
                </a:lnTo>
                <a:lnTo>
                  <a:pt x="0" y="4185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18589" y="1940709"/>
            <a:ext cx="7372054" cy="7117383"/>
          </a:xfrm>
          <a:custGeom>
            <a:avLst/>
            <a:gdLst/>
            <a:ahLst/>
            <a:cxnLst/>
            <a:rect r="r" b="b" t="t" l="l"/>
            <a:pathLst>
              <a:path h="7117383" w="7372054">
                <a:moveTo>
                  <a:pt x="0" y="0"/>
                </a:moveTo>
                <a:lnTo>
                  <a:pt x="7372055" y="0"/>
                </a:lnTo>
                <a:lnTo>
                  <a:pt x="7372055" y="7117384"/>
                </a:lnTo>
                <a:lnTo>
                  <a:pt x="0" y="71173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631600"/>
            <a:ext cx="1662550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377398" y="3031992"/>
            <a:ext cx="9719439" cy="1416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5"/>
              </a:lnSpc>
            </a:pPr>
            <a:r>
              <a:rPr lang="en-US" sz="10922" spc="-109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Conclusão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26729" y="631600"/>
            <a:ext cx="1916881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b="true" sz="2251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Conclusion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362447" y="633813"/>
            <a:ext cx="1907082" cy="39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1"/>
              </a:lnSpc>
              <a:spcBef>
                <a:spcPct val="0"/>
              </a:spcBef>
            </a:pPr>
            <a:r>
              <a:rPr lang="en-US" sz="2251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Discussion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965" y="312629"/>
            <a:ext cx="8502585" cy="66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CHRISTIAN FERNANDES</a:t>
            </a:r>
            <a:r>
              <a:rPr lang="en-US" sz="1850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 113717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VICTOR MORAIS 125478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JOÃO SINARÉ 125549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167405" y="4439235"/>
            <a:ext cx="9929432" cy="3608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45423" indent="-372712" lvl="1">
              <a:lnSpc>
                <a:spcPts val="4833"/>
              </a:lnSpc>
              <a:buFont typeface="Arial"/>
              <a:buChar char="•"/>
            </a:pPr>
            <a:r>
              <a:rPr lang="en-US" sz="3452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A cibersegurança é um desafio técnico e social.</a:t>
            </a:r>
          </a:p>
          <a:p>
            <a:pPr algn="just" marL="745423" indent="-372712" lvl="1">
              <a:lnSpc>
                <a:spcPts val="4833"/>
              </a:lnSpc>
              <a:buFont typeface="Arial"/>
              <a:buChar char="•"/>
            </a:pPr>
            <a:r>
              <a:rPr lang="en-US" sz="3452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É fundamental para proteger dados e garantir confiança digital</a:t>
            </a:r>
          </a:p>
          <a:p>
            <a:pPr algn="just" marL="738378" indent="-369189" lvl="1">
              <a:lnSpc>
                <a:spcPts val="4788"/>
              </a:lnSpc>
              <a:buFont typeface="Arial"/>
              <a:buChar char="•"/>
            </a:pPr>
            <a:r>
              <a:rPr lang="en-US" sz="3420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Cabe a todos contribuir para um futuro digital mais seguro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929175" y="9607550"/>
            <a:ext cx="285432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182D88"/>
                </a:solidFill>
                <a:latin typeface="TT Fors"/>
                <a:ea typeface="TT Fors"/>
                <a:cs typeface="TT Fors"/>
                <a:sym typeface="TT Fors"/>
              </a:rPr>
              <a:t>8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1113561" y="9048133"/>
            <a:ext cx="3457291" cy="3457291"/>
          </a:xfrm>
          <a:custGeom>
            <a:avLst/>
            <a:gdLst/>
            <a:ahLst/>
            <a:cxnLst/>
            <a:rect r="r" b="b" t="t" l="l"/>
            <a:pathLst>
              <a:path h="3457291" w="3457291">
                <a:moveTo>
                  <a:pt x="0" y="0"/>
                </a:moveTo>
                <a:lnTo>
                  <a:pt x="3457291" y="0"/>
                </a:lnTo>
                <a:lnTo>
                  <a:pt x="3457291" y="3457291"/>
                </a:lnTo>
                <a:lnTo>
                  <a:pt x="0" y="345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07344" y="9462523"/>
            <a:ext cx="1642711" cy="615517"/>
          </a:xfrm>
          <a:custGeom>
            <a:avLst/>
            <a:gdLst/>
            <a:ahLst/>
            <a:cxnLst/>
            <a:rect r="r" b="b" t="t" l="l"/>
            <a:pathLst>
              <a:path h="615517" w="1642711">
                <a:moveTo>
                  <a:pt x="0" y="0"/>
                </a:moveTo>
                <a:lnTo>
                  <a:pt x="1642712" y="0"/>
                </a:lnTo>
                <a:lnTo>
                  <a:pt x="1642712" y="615517"/>
                </a:lnTo>
                <a:lnTo>
                  <a:pt x="0" y="6155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39942" y="5412164"/>
            <a:ext cx="1713244" cy="1713244"/>
          </a:xfrm>
          <a:custGeom>
            <a:avLst/>
            <a:gdLst/>
            <a:ahLst/>
            <a:cxnLst/>
            <a:rect r="r" b="b" t="t" l="l"/>
            <a:pathLst>
              <a:path h="1713244" w="1713244">
                <a:moveTo>
                  <a:pt x="0" y="0"/>
                </a:moveTo>
                <a:lnTo>
                  <a:pt x="1713244" y="0"/>
                </a:lnTo>
                <a:lnTo>
                  <a:pt x="1713244" y="1713244"/>
                </a:lnTo>
                <a:lnTo>
                  <a:pt x="0" y="17132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53186" y="8908955"/>
            <a:ext cx="3369168" cy="3369168"/>
          </a:xfrm>
          <a:custGeom>
            <a:avLst/>
            <a:gdLst/>
            <a:ahLst/>
            <a:cxnLst/>
            <a:rect r="r" b="b" t="t" l="l"/>
            <a:pathLst>
              <a:path h="3369168" w="3369168">
                <a:moveTo>
                  <a:pt x="0" y="0"/>
                </a:moveTo>
                <a:lnTo>
                  <a:pt x="3369168" y="0"/>
                </a:lnTo>
                <a:lnTo>
                  <a:pt x="3369168" y="3369168"/>
                </a:lnTo>
                <a:lnTo>
                  <a:pt x="0" y="33691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0" y="0"/>
            <a:ext cx="18288000" cy="213007"/>
            <a:chOff x="0" y="0"/>
            <a:chExt cx="4816593" cy="561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56101"/>
            </a:xfrm>
            <a:custGeom>
              <a:avLst/>
              <a:gdLst/>
              <a:ahLst/>
              <a:cxnLst/>
              <a:rect r="r" b="b" t="t" l="l"/>
              <a:pathLst>
                <a:path h="5610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6101"/>
                  </a:lnTo>
                  <a:lnTo>
                    <a:pt x="0" y="56101"/>
                  </a:lnTo>
                  <a:close/>
                </a:path>
              </a:pathLst>
            </a:custGeom>
            <a:solidFill>
              <a:srgbClr val="182D8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816593" cy="1037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98683" y="9310249"/>
            <a:ext cx="460033" cy="460033"/>
          </a:xfrm>
          <a:custGeom>
            <a:avLst/>
            <a:gdLst/>
            <a:ahLst/>
            <a:cxnLst/>
            <a:rect r="r" b="b" t="t" l="l"/>
            <a:pathLst>
              <a:path h="460033" w="460033">
                <a:moveTo>
                  <a:pt x="0" y="0"/>
                </a:moveTo>
                <a:lnTo>
                  <a:pt x="460034" y="0"/>
                </a:lnTo>
                <a:lnTo>
                  <a:pt x="460034" y="460033"/>
                </a:lnTo>
                <a:lnTo>
                  <a:pt x="0" y="4600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13561" y="9048133"/>
            <a:ext cx="3457291" cy="3457291"/>
          </a:xfrm>
          <a:custGeom>
            <a:avLst/>
            <a:gdLst/>
            <a:ahLst/>
            <a:cxnLst/>
            <a:rect r="r" b="b" t="t" l="l"/>
            <a:pathLst>
              <a:path h="3457291" w="3457291">
                <a:moveTo>
                  <a:pt x="0" y="0"/>
                </a:moveTo>
                <a:lnTo>
                  <a:pt x="3457291" y="0"/>
                </a:lnTo>
                <a:lnTo>
                  <a:pt x="3457291" y="3457291"/>
                </a:lnTo>
                <a:lnTo>
                  <a:pt x="0" y="345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07344" y="2168827"/>
            <a:ext cx="7269137" cy="5666898"/>
          </a:xfrm>
          <a:custGeom>
            <a:avLst/>
            <a:gdLst/>
            <a:ahLst/>
            <a:cxnLst/>
            <a:rect r="r" b="b" t="t" l="l"/>
            <a:pathLst>
              <a:path h="5666898" w="7269137">
                <a:moveTo>
                  <a:pt x="0" y="0"/>
                </a:moveTo>
                <a:lnTo>
                  <a:pt x="7269137" y="0"/>
                </a:lnTo>
                <a:lnTo>
                  <a:pt x="7269137" y="5666898"/>
                </a:lnTo>
                <a:lnTo>
                  <a:pt x="0" y="56668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7344" y="9462523"/>
            <a:ext cx="1642711" cy="615517"/>
          </a:xfrm>
          <a:custGeom>
            <a:avLst/>
            <a:gdLst/>
            <a:ahLst/>
            <a:cxnLst/>
            <a:rect r="r" b="b" t="t" l="l"/>
            <a:pathLst>
              <a:path h="615517" w="1642711">
                <a:moveTo>
                  <a:pt x="0" y="0"/>
                </a:moveTo>
                <a:lnTo>
                  <a:pt x="1642712" y="0"/>
                </a:lnTo>
                <a:lnTo>
                  <a:pt x="1642712" y="615517"/>
                </a:lnTo>
                <a:lnTo>
                  <a:pt x="0" y="6155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073422" y="3646424"/>
            <a:ext cx="8737096" cy="2762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5"/>
              </a:lnSpc>
            </a:pPr>
            <a:r>
              <a:rPr lang="en-US" sz="10922" spc="-109">
                <a:solidFill>
                  <a:srgbClr val="2657C1"/>
                </a:solidFill>
                <a:latin typeface="Etna Sans Serif"/>
                <a:ea typeface="Etna Sans Serif"/>
                <a:cs typeface="Etna Sans Serif"/>
                <a:sym typeface="Etna Sans Serif"/>
              </a:rPr>
              <a:t>Obrigado pela Atenção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570762" y="624122"/>
            <a:ext cx="4688538" cy="12714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19"/>
              </a:lnSpc>
            </a:pPr>
            <a:r>
              <a:rPr lang="en-US" sz="2442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Competências Transferíveis I:</a:t>
            </a:r>
          </a:p>
          <a:p>
            <a:pPr algn="r">
              <a:lnSpc>
                <a:spcPts val="3419"/>
              </a:lnSpc>
            </a:pPr>
            <a:r>
              <a:rPr lang="en-US" sz="2442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Técnicas de Comunicação e</a:t>
            </a:r>
          </a:p>
          <a:p>
            <a:pPr algn="r">
              <a:lnSpc>
                <a:spcPts val="3419"/>
              </a:lnSpc>
              <a:spcBef>
                <a:spcPct val="0"/>
              </a:spcBef>
            </a:pPr>
            <a:r>
              <a:rPr lang="en-US" sz="2442">
                <a:solidFill>
                  <a:srgbClr val="2657C1"/>
                </a:solidFill>
                <a:latin typeface="TT Fors"/>
                <a:ea typeface="TT Fors"/>
                <a:cs typeface="TT Fors"/>
                <a:sym typeface="TT Fors"/>
              </a:rPr>
              <a:t>Apresentações (2025/2026)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8965" y="312629"/>
            <a:ext cx="8502585" cy="663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CHRISTIAN FERNANDES</a:t>
            </a:r>
            <a:r>
              <a:rPr lang="en-US" sz="1850" b="true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 113717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VICTOR MORAIS 125478</a:t>
            </a:r>
          </a:p>
          <a:p>
            <a:pPr algn="just">
              <a:lnSpc>
                <a:spcPts val="1794"/>
              </a:lnSpc>
            </a:pPr>
            <a:r>
              <a:rPr lang="en-US" b="true" sz="1850">
                <a:solidFill>
                  <a:srgbClr val="2657C1"/>
                </a:solidFill>
                <a:latin typeface="TT Fors Bold"/>
                <a:ea typeface="TT Fors Bold"/>
                <a:cs typeface="TT Fors Bold"/>
                <a:sym typeface="TT Fors Bold"/>
              </a:rPr>
              <a:t>JOÃO SINARÉ 125549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929651" y="9607550"/>
            <a:ext cx="28448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182D88"/>
                </a:solidFill>
                <a:latin typeface="TT Fors"/>
                <a:ea typeface="TT Fors"/>
                <a:cs typeface="TT Fors"/>
                <a:sym typeface="TT Fors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DAG1HJERnpk</dc:identifier>
  <dcterms:modified xsi:type="dcterms:W3CDTF">2011-08-01T06:04:30Z</dcterms:modified>
  <cp:revision>1</cp:revision>
  <dc:title>Blue and White Illustrative Cyber Security Presentation</dc:title>
</cp:coreProperties>
</file>