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ileron Ultra-Bold" charset="1" panose="00000A00000000000000"/>
      <p:regular r:id="rId19"/>
    </p:embeddedFont>
    <p:embeddedFont>
      <p:font typeface="Roboto" charset="1" panose="02000000000000000000"/>
      <p:regular r:id="rId20"/>
    </p:embeddedFont>
    <p:embeddedFont>
      <p:font typeface="Roboto Bold" charset="1" panose="02000000000000000000"/>
      <p:regular r:id="rId21"/>
    </p:embeddedFont>
    <p:embeddedFont>
      <p:font typeface="Aileron" charset="1" panose="00000500000000000000"/>
      <p:regular r:id="rId22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22" Target="fonts/font22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Relationship Id="rId6" Target="../media/image3.png" Type="http://schemas.openxmlformats.org/officeDocument/2006/relationships/image"/><Relationship Id="rId7" Target="../media/image4.svg" Type="http://schemas.openxmlformats.org/officeDocument/2006/relationships/image"/><Relationship Id="rId8" Target="../media/image22.pn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.png" Type="http://schemas.openxmlformats.org/officeDocument/2006/relationships/image"/><Relationship Id="rId5" Target="../media/image2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3.pn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11.png" Type="http://schemas.openxmlformats.org/officeDocument/2006/relationships/image"/><Relationship Id="rId5" Target="../media/image12.svg" Type="http://schemas.openxmlformats.org/officeDocument/2006/relationships/image"/><Relationship Id="rId6" Target="../media/image14.png" Type="http://schemas.openxmlformats.org/officeDocument/2006/relationships/image"/><Relationship Id="rId7" Target="../media/image15.png" Type="http://schemas.openxmlformats.org/officeDocument/2006/relationships/image"/><Relationship Id="rId8" Target="../media/image16.png" Type="http://schemas.openxmlformats.org/officeDocument/2006/relationships/image"/><Relationship Id="rId9" Target="../media/image17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.png" Type="http://schemas.openxmlformats.org/officeDocument/2006/relationships/image"/><Relationship Id="rId7" Target="../media/image2.svg" Type="http://schemas.openxmlformats.org/officeDocument/2006/relationships/image"/><Relationship Id="rId8" Target="../media/image18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3.png" Type="http://schemas.openxmlformats.org/officeDocument/2006/relationships/image"/><Relationship Id="rId3" Target="../media/image4.svg" Type="http://schemas.openxmlformats.org/officeDocument/2006/relationships/image"/><Relationship Id="rId4" Target="../media/image5.png" Type="http://schemas.openxmlformats.org/officeDocument/2006/relationships/image"/><Relationship Id="rId5" Target="../media/image6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19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20.pn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5.png" Type="http://schemas.openxmlformats.org/officeDocument/2006/relationships/image"/><Relationship Id="rId3" Target="../media/image6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21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2809681" y="1504835"/>
            <a:ext cx="3237711" cy="3237711"/>
            <a:chOff x="0" y="0"/>
            <a:chExt cx="14400530" cy="1440053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14400530" cy="14399261"/>
            </a:xfrm>
            <a:custGeom>
              <a:avLst/>
              <a:gdLst/>
              <a:ahLst/>
              <a:cxnLst/>
              <a:rect r="r" b="b" t="t" l="l"/>
              <a:pathLst>
                <a:path h="14399261" w="14400530">
                  <a:moveTo>
                    <a:pt x="7199630" y="0"/>
                  </a:moveTo>
                  <a:cubicBezTo>
                    <a:pt x="3223260" y="0"/>
                    <a:pt x="0" y="3223260"/>
                    <a:pt x="0" y="7199630"/>
                  </a:cubicBezTo>
                  <a:cubicBezTo>
                    <a:pt x="0" y="11176001"/>
                    <a:pt x="3223260" y="14399261"/>
                    <a:pt x="7199630" y="14399261"/>
                  </a:cubicBezTo>
                  <a:lnTo>
                    <a:pt x="14399261" y="14399261"/>
                  </a:lnTo>
                  <a:lnTo>
                    <a:pt x="14399261" y="7199630"/>
                  </a:lnTo>
                  <a:cubicBezTo>
                    <a:pt x="14400530" y="3223260"/>
                    <a:pt x="11176000" y="0"/>
                    <a:pt x="7199630" y="0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5400000">
            <a:off x="16295438" y="175496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16403796" y="5402609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0"/>
                </a:moveTo>
                <a:lnTo>
                  <a:pt x="1892551" y="0"/>
                </a:lnTo>
                <a:lnTo>
                  <a:pt x="1892551" y="3379556"/>
                </a:lnTo>
                <a:lnTo>
                  <a:pt x="0" y="337955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5400000">
            <a:off x="13076661" y="551096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5400000">
            <a:off x="12809681" y="8082026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9" id="9"/>
          <p:cNvSpPr txBox="true"/>
          <p:nvPr/>
        </p:nvSpPr>
        <p:spPr>
          <a:xfrm rot="0">
            <a:off x="1453185" y="2239058"/>
            <a:ext cx="8625403" cy="505460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13224"/>
              </a:lnSpc>
            </a:pPr>
            <a:r>
              <a:rPr lang="en-US" sz="11499" b="true">
                <a:solidFill>
                  <a:srgbClr val="F7F4FA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CAFETERIA</a:t>
            </a:r>
          </a:p>
          <a:p>
            <a:pPr algn="ctr">
              <a:lnSpc>
                <a:spcPts val="13224"/>
              </a:lnSpc>
            </a:pPr>
            <a:r>
              <a:rPr lang="en-US" sz="11499" b="true">
                <a:solidFill>
                  <a:srgbClr val="F7F4FA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Vendas e Consumo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false" rot="0">
            <a:off x="17002191" y="8881635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0">
            <a:off x="14163361" y="458123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16101746" y="7065688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true" rot="-10800000">
            <a:off x="16395449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4163361" y="1241572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8" id="8"/>
          <p:cNvGrpSpPr/>
          <p:nvPr/>
        </p:nvGrpSpPr>
        <p:grpSpPr>
          <a:xfrm rot="0">
            <a:off x="1449604" y="1028700"/>
            <a:ext cx="12510610" cy="4996386"/>
            <a:chOff x="0" y="0"/>
            <a:chExt cx="16680814" cy="6661848"/>
          </a:xfrm>
        </p:grpSpPr>
        <p:sp>
          <p:nvSpPr>
            <p:cNvPr name="TextBox 9" id="9"/>
            <p:cNvSpPr txBox="true"/>
            <p:nvPr/>
          </p:nvSpPr>
          <p:spPr>
            <a:xfrm rot="0">
              <a:off x="0" y="0"/>
              <a:ext cx="16680814" cy="1856172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5576"/>
                </a:lnSpc>
              </a:pPr>
              <a:r>
                <a:rPr lang="en-US" sz="4647" b="true">
                  <a:solidFill>
                    <a:srgbClr val="F7F4FA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O pon</a:t>
              </a:r>
              <a:r>
                <a:rPr lang="en-US" sz="4647" b="true">
                  <a:solidFill>
                    <a:srgbClr val="F7F4FA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to de virada surge quando a análise revela duas grandes descobertas:</a:t>
              </a:r>
            </a:p>
          </p:txBody>
        </p:sp>
        <p:sp>
          <p:nvSpPr>
            <p:cNvPr name="TextBox 10" id="10"/>
            <p:cNvSpPr txBox="true"/>
            <p:nvPr/>
          </p:nvSpPr>
          <p:spPr>
            <a:xfrm rot="0">
              <a:off x="0" y="2214736"/>
              <a:ext cx="16680814" cy="4447111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3325"/>
                </a:lnSpc>
              </a:pPr>
              <a:r>
                <a:rPr lang="en-US" sz="2375" u="sng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</a:t>
              </a:r>
              <a:r>
                <a:rPr lang="en-US" sz="2375" u="sng" b="true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Quantidade impacta mais que o preço unitário no gasto total.</a:t>
              </a:r>
            </a:p>
            <a:p>
              <a:pPr algn="just">
                <a:lnSpc>
                  <a:spcPts val="3325"/>
                </a:lnSpc>
              </a:pPr>
              <a:r>
                <a:rPr lang="en-US" sz="2375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→ Correlação de 0,70 entre quantidade comprada e valor total gasto.</a:t>
              </a:r>
            </a:p>
            <a:p>
              <a:pPr algn="just">
                <a:lnSpc>
                  <a:spcPts val="3325"/>
                </a:lnSpc>
              </a:pPr>
              <a:r>
                <a:rPr lang="en-US" sz="2375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Isso mostra que estimular compras em volume (ex.: combos e promoções progressivas) pode gerar um salto no faturamento.</a:t>
              </a:r>
            </a:p>
            <a:p>
              <a:pPr algn="just">
                <a:lnSpc>
                  <a:spcPts val="3325"/>
                </a:lnSpc>
              </a:pPr>
              <a:r>
                <a:rPr lang="en-US" b="true" sz="2375" u="sng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O perfil dos clientes é segmentável.</a:t>
              </a:r>
            </a:p>
            <a:p>
              <a:pPr algn="just">
                <a:lnSpc>
                  <a:spcPts val="3325"/>
                </a:lnSpc>
              </a:pPr>
              <a:r>
                <a:rPr lang="en-US" sz="2375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→ Há um grupo que compra pouco (baixo ticket médio) e outro que gasta significativamente mais.</a:t>
              </a:r>
            </a:p>
            <a:p>
              <a:pPr algn="just">
                <a:lnSpc>
                  <a:spcPts val="3325"/>
                </a:lnSpc>
                <a:spcBef>
                  <a:spcPct val="0"/>
                </a:spcBef>
              </a:pPr>
              <a:r>
                <a:rPr lang="en-US" sz="2375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Criar ações personalizadas para cada grupo se torna a chave estratégica.</a:t>
              </a: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2785014" y="6493855"/>
            <a:ext cx="9839790" cy="2543946"/>
          </a:xfrm>
          <a:custGeom>
            <a:avLst/>
            <a:gdLst/>
            <a:ahLst/>
            <a:cxnLst/>
            <a:rect r="r" b="b" t="t" l="l"/>
            <a:pathLst>
              <a:path h="2543946" w="9839790">
                <a:moveTo>
                  <a:pt x="0" y="0"/>
                </a:moveTo>
                <a:lnTo>
                  <a:pt x="9839789" y="0"/>
                </a:lnTo>
                <a:lnTo>
                  <a:pt x="9839789" y="2543945"/>
                </a:lnTo>
                <a:lnTo>
                  <a:pt x="0" y="254394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420993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90553" y="637907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699982" y="6057191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1028700" y="1019175"/>
            <a:ext cx="3948919" cy="3057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17161C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Finalmente algumas ações foram propostas: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274292" y="307000"/>
            <a:ext cx="9364694" cy="17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  <a:spcBef>
                <a:spcPct val="0"/>
              </a:spcBef>
            </a:pP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Aumentar a receita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média por item com combos, cross-sell (ex.: Café + Cookie) e versões premium de produtos.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489767" y="2897274"/>
            <a:ext cx="9769533" cy="17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  <a:spcBef>
                <a:spcPct val="0"/>
              </a:spcBef>
            </a:pP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Melhorar produtos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de baixa rotação com reposicionamento, embalagens diferenciadas e campanhas digitais.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6867186" y="5804189"/>
            <a:ext cx="10263559" cy="11628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  <a:spcBef>
                <a:spcPct val="0"/>
              </a:spcBef>
            </a:pP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Segmentar clientes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entre takeaway e in-store, criando ofertas específicas para cada perfil.</a:t>
            </a:r>
          </a:p>
        </p:txBody>
      </p:sp>
      <p:sp>
        <p:nvSpPr>
          <p:cNvPr name="TextBox 11" id="11"/>
          <p:cNvSpPr txBox="true"/>
          <p:nvPr/>
        </p:nvSpPr>
        <p:spPr>
          <a:xfrm rot="0">
            <a:off x="6806377" y="8120555"/>
            <a:ext cx="10731474" cy="175338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  <a:spcBef>
                <a:spcPct val="0"/>
              </a:spcBef>
            </a:pP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Reduzir registros “não informados” em produtos,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localização e pagamentos, garantindo análises mais confiáveis.</a:t>
            </a: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420993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990553" y="637907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0">
            <a:off x="3699982" y="6057191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TextBox 6" id="6"/>
          <p:cNvSpPr txBox="true"/>
          <p:nvPr/>
        </p:nvSpPr>
        <p:spPr>
          <a:xfrm rot="0">
            <a:off x="710453" y="1019175"/>
            <a:ext cx="4267166" cy="22955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6000"/>
              </a:lnSpc>
            </a:pPr>
            <a:r>
              <a:rPr lang="en-US" sz="5000" b="true">
                <a:solidFill>
                  <a:srgbClr val="17161C"/>
                </a:solidFill>
                <a:latin typeface="Aileron Ultra-Bold"/>
                <a:ea typeface="Aileron Ultra-Bold"/>
                <a:cs typeface="Aileron Ultra-Bold"/>
                <a:sym typeface="Aileron Ultra-Bold"/>
              </a:rPr>
              <a:t>Comparando antes e depois:</a:t>
            </a:r>
          </a:p>
        </p:txBody>
      </p:sp>
      <p:sp>
        <p:nvSpPr>
          <p:cNvPr name="Freeform 7" id="7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8" id="8"/>
          <p:cNvSpPr txBox="true"/>
          <p:nvPr/>
        </p:nvSpPr>
        <p:spPr>
          <a:xfrm rot="0">
            <a:off x="7670248" y="768009"/>
            <a:ext cx="8489515" cy="182704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821"/>
              </a:lnSpc>
              <a:spcBef>
                <a:spcPct val="0"/>
              </a:spcBef>
            </a:pPr>
            <a:r>
              <a:rPr lang="en-US" b="true" sz="3443" u="sng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Antes</a:t>
            </a:r>
            <a:r>
              <a:rPr lang="en-US" b="true" sz="34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→ Ticket</a:t>
            </a:r>
            <a:r>
              <a:rPr lang="en-US" b="true" sz="34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médio estável em torno de R$ 8,93, pouca associação entre produtos e presença de dados incompletos.</a:t>
            </a:r>
          </a:p>
        </p:txBody>
      </p:sp>
      <p:sp>
        <p:nvSpPr>
          <p:cNvPr name="TextBox 9" id="9"/>
          <p:cNvSpPr txBox="true"/>
          <p:nvPr/>
        </p:nvSpPr>
        <p:spPr>
          <a:xfrm rot="0">
            <a:off x="7060360" y="3470887"/>
            <a:ext cx="9769533" cy="2343939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81"/>
              </a:lnSpc>
              <a:spcBef>
                <a:spcPct val="0"/>
              </a:spcBef>
            </a:pPr>
            <a:r>
              <a:rPr lang="en-US" b="true" sz="3343" u="sng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Depois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→ Estratégias de combos</a:t>
            </a:r>
            <a:r>
              <a:rPr lang="en-US" b="true" sz="33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e segmentação ampliam o gasto total, produtos antes estagnados ganham nova visibilidade e os dados ficam mais consistentes.</a:t>
            </a:r>
          </a:p>
        </p:txBody>
      </p:sp>
      <p:sp>
        <p:nvSpPr>
          <p:cNvPr name="TextBox 10" id="10"/>
          <p:cNvSpPr txBox="true"/>
          <p:nvPr/>
        </p:nvSpPr>
        <p:spPr>
          <a:xfrm rot="0">
            <a:off x="7000118" y="6671605"/>
            <a:ext cx="9829774" cy="193627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5101"/>
              </a:lnSpc>
              <a:spcBef>
                <a:spcPct val="0"/>
              </a:spcBef>
            </a:pPr>
            <a:r>
              <a:rPr lang="en-US" b="true" sz="36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Assim, a empresa sai de uma fotografia de vendas fragmentada para uma</a:t>
            </a:r>
            <a:r>
              <a:rPr lang="en-US" b="true" sz="36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 narrativa de </a:t>
            </a:r>
            <a:r>
              <a:rPr lang="en-US" b="true" sz="3643" u="sng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crescimento estruturado e sustentável</a:t>
            </a:r>
            <a:r>
              <a:rPr lang="en-US" b="true" sz="3643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.</a:t>
            </a: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17161C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false" flipV="true" rot="0">
            <a:off x="0" y="0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1" y="3379556"/>
                </a:lnTo>
                <a:lnTo>
                  <a:pt x="1892551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-211377" y="1521817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-211377" y="4917851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-10800000">
            <a:off x="-211377" y="8300059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6" id="6"/>
          <p:cNvSpPr txBox="true"/>
          <p:nvPr/>
        </p:nvSpPr>
        <p:spPr>
          <a:xfrm rot="0">
            <a:off x="6521693" y="4577820"/>
            <a:ext cx="6442618" cy="115358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391"/>
              </a:lnSpc>
              <a:spcBef>
                <a:spcPct val="0"/>
              </a:spcBef>
            </a:pPr>
            <a:r>
              <a:rPr lang="en-US" b="true" sz="6708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F I M</a:t>
            </a:r>
          </a:p>
        </p:txBody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6176970" y="756572"/>
            <a:ext cx="10593777" cy="8036463"/>
            <a:chOff x="0" y="0"/>
            <a:chExt cx="14125036" cy="10715284"/>
          </a:xfrm>
        </p:grpSpPr>
        <p:sp>
          <p:nvSpPr>
            <p:cNvPr name="TextBox 3" id="3"/>
            <p:cNvSpPr txBox="true"/>
            <p:nvPr/>
          </p:nvSpPr>
          <p:spPr>
            <a:xfrm rot="0">
              <a:off x="0" y="-9525"/>
              <a:ext cx="14125036" cy="4886325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9600"/>
                </a:lnSpc>
              </a:pPr>
              <a:r>
                <a:rPr lang="en-US" sz="8000" b="true">
                  <a:solidFill>
                    <a:srgbClr val="F7F4FA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Introdução e Contextualização</a:t>
              </a:r>
            </a:p>
            <a:p>
              <a:pPr algn="ctr">
                <a:lnSpc>
                  <a:spcPts val="9600"/>
                </a:lnSpc>
              </a:pPr>
            </a:p>
          </p:txBody>
        </p:sp>
        <p:sp>
          <p:nvSpPr>
            <p:cNvPr name="TextBox 4" id="4"/>
            <p:cNvSpPr txBox="true"/>
            <p:nvPr/>
          </p:nvSpPr>
          <p:spPr>
            <a:xfrm rot="0">
              <a:off x="0" y="5259788"/>
              <a:ext cx="14125036" cy="5455497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No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s últimos meses, a empresa acompanhou as vendas de seus principais produtos em diferentes locais e métodos de compra.</a:t>
              </a:r>
            </a:p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Os protagonistas desta história são os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clientes 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e os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produtos oferecidos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– do clássico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Coffee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 ao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Cookie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, passando por opções de maior valor como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Salad, Smoothie e Sandwich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.</a:t>
              </a:r>
            </a:p>
            <a:p>
              <a:pPr algn="ctr">
                <a:lnSpc>
                  <a:spcPts val="3640"/>
                </a:lnSpc>
                <a:spcBef>
                  <a:spcPct val="0"/>
                </a:spcBef>
              </a:pP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O cenário mostra uma operação que gira em torno de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quantidade vendida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, </a:t>
              </a:r>
              <a:r>
                <a:rPr lang="en-US" b="true" sz="2600">
                  <a:solidFill>
                    <a:srgbClr val="F7F4FA"/>
                  </a:solidFill>
                  <a:latin typeface="Roboto Bold"/>
                  <a:ea typeface="Roboto Bold"/>
                  <a:cs typeface="Roboto Bold"/>
                  <a:sym typeface="Roboto Bold"/>
                </a:rPr>
                <a:t>preço por unidade e gasto total por transação</a:t>
              </a:r>
              <a:r>
                <a:rPr lang="en-US" sz="2600">
                  <a:solidFill>
                    <a:srgbClr val="F7F4FA"/>
                  </a:solidFill>
                  <a:latin typeface="Roboto"/>
                  <a:ea typeface="Roboto"/>
                  <a:cs typeface="Roboto"/>
                  <a:sym typeface="Roboto"/>
                </a:rPr>
                <a:t>, revelando tanto oportunidades quanto desafios no consumo.</a:t>
              </a:r>
            </a:p>
            <a:p>
              <a:pPr algn="ctr">
                <a:lnSpc>
                  <a:spcPts val="3640"/>
                </a:lnSpc>
                <a:spcBef>
                  <a:spcPct val="0"/>
                </a:spcBef>
              </a:pPr>
            </a:p>
          </p:txBody>
        </p:sp>
      </p:grpSp>
      <p:sp>
        <p:nvSpPr>
          <p:cNvPr name="AutoShape 5" id="5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6" id="6"/>
          <p:cNvSpPr/>
          <p:nvPr/>
        </p:nvSpPr>
        <p:spPr>
          <a:xfrm flipH="false" flipV="false" rot="-10800000">
            <a:off x="99165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7" id="7"/>
          <p:cNvGrpSpPr>
            <a:grpSpLocks noChangeAspect="true"/>
          </p:cNvGrpSpPr>
          <p:nvPr/>
        </p:nvGrpSpPr>
        <p:grpSpPr>
          <a:xfrm rot="-10800000">
            <a:off x="641581" y="1028700"/>
            <a:ext cx="700140" cy="700140"/>
            <a:chOff x="1371600" y="6705600"/>
            <a:chExt cx="10972800" cy="1097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9" id="9"/>
          <p:cNvSpPr/>
          <p:nvPr/>
        </p:nvSpPr>
        <p:spPr>
          <a:xfrm flipH="false" flipV="false" rot="-10800000">
            <a:off x="991650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0" id="10"/>
          <p:cNvSpPr/>
          <p:nvPr/>
        </p:nvSpPr>
        <p:spPr>
          <a:xfrm flipH="true" flipV="false" rot="0">
            <a:off x="2790961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1938209" y="0"/>
                </a:moveTo>
                <a:lnTo>
                  <a:pt x="0" y="0"/>
                </a:lnTo>
                <a:lnTo>
                  <a:pt x="0" y="3461087"/>
                </a:lnTo>
                <a:lnTo>
                  <a:pt x="1938209" y="3461087"/>
                </a:lnTo>
                <a:lnTo>
                  <a:pt x="1938209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1" id="11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TextBox 2" id="2"/>
          <p:cNvSpPr txBox="true"/>
          <p:nvPr/>
        </p:nvSpPr>
        <p:spPr>
          <a:xfrm rot="0">
            <a:off x="4636883" y="2519363"/>
            <a:ext cx="12622417" cy="523875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647"/>
              </a:lnSpc>
            </a:pP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A jor</a:t>
            </a: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nada dos dados começa com perguntas-chave levantadas pela empresa:</a:t>
            </a:r>
          </a:p>
          <a:p>
            <a:pPr algn="ctr">
              <a:lnSpc>
                <a:spcPts val="4647"/>
              </a:lnSpc>
            </a:pPr>
          </a:p>
          <a:p>
            <a:pPr algn="ctr" marL="836079" indent="-418039" lvl="1">
              <a:lnSpc>
                <a:spcPts val="4647"/>
              </a:lnSpc>
              <a:buFont typeface="Arial"/>
              <a:buChar char="•"/>
            </a:pP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Quais produtos têm maior impacto no faturamento?</a:t>
            </a:r>
          </a:p>
          <a:p>
            <a:pPr algn="ctr" marL="836079" indent="-418039" lvl="1">
              <a:lnSpc>
                <a:spcPts val="4647"/>
              </a:lnSpc>
              <a:buFont typeface="Arial"/>
              <a:buChar char="•"/>
            </a:pP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Por que alguns itens apresentam baixa venda?</a:t>
            </a:r>
          </a:p>
          <a:p>
            <a:pPr algn="ctr" marL="836080" indent="-418040" lvl="1">
              <a:lnSpc>
                <a:spcPts val="4647"/>
              </a:lnSpc>
              <a:buFont typeface="Arial"/>
              <a:buChar char="•"/>
            </a:pP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Quais dias da semana concentram mais vendas?</a:t>
            </a:r>
          </a:p>
          <a:p>
            <a:pPr algn="ctr" marL="836080" indent="-418040" lvl="1">
              <a:lnSpc>
                <a:spcPts val="4647"/>
              </a:lnSpc>
              <a:buFont typeface="Arial"/>
              <a:buChar char="•"/>
            </a:pPr>
            <a:r>
              <a:rPr lang="en-US" sz="3872">
                <a:solidFill>
                  <a:srgbClr val="17161C"/>
                </a:solidFill>
                <a:latin typeface="Aileron"/>
                <a:ea typeface="Aileron"/>
                <a:cs typeface="Aileron"/>
                <a:sym typeface="Aileron"/>
              </a:rPr>
              <a:t>Qual localização apresenta maior potencial de crescimento?</a:t>
            </a:r>
          </a:p>
          <a:p>
            <a:pPr algn="l">
              <a:lnSpc>
                <a:spcPts val="4647"/>
              </a:lnSpc>
            </a:pPr>
          </a:p>
        </p:txBody>
      </p:sp>
      <p:sp>
        <p:nvSpPr>
          <p:cNvPr name="Freeform 3" id="3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5" id="5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7" id="7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7688074" y="2718463"/>
            <a:ext cx="4377344" cy="4811974"/>
          </a:xfrm>
          <a:custGeom>
            <a:avLst/>
            <a:gdLst/>
            <a:ahLst/>
            <a:cxnLst/>
            <a:rect r="r" b="b" t="t" l="l"/>
            <a:pathLst>
              <a:path h="4811974" w="4377344">
                <a:moveTo>
                  <a:pt x="0" y="0"/>
                </a:moveTo>
                <a:lnTo>
                  <a:pt x="4377344" y="0"/>
                </a:lnTo>
                <a:lnTo>
                  <a:pt x="4377344" y="4811974"/>
                </a:lnTo>
                <a:lnTo>
                  <a:pt x="0" y="481197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70100" y="899090"/>
            <a:ext cx="12024426" cy="945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  <a:spcBef>
                <a:spcPct val="0"/>
              </a:spcBef>
            </a:pP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N</a:t>
            </a: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a média, os clientes compram cerca de 3 itens por transação e gastam R$ 8,93, com alguns chegando até R$ 25. :</a:t>
            </a:r>
          </a:p>
        </p:txBody>
      </p:sp>
      <p:sp>
        <p:nvSpPr>
          <p:cNvPr name="AutoShape 10" id="10"/>
          <p:cNvSpPr/>
          <p:nvPr/>
        </p:nvSpPr>
        <p:spPr>
          <a:xfrm flipV="true">
            <a:off x="9877354" y="3903399"/>
            <a:ext cx="926045" cy="248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1" id="11"/>
          <p:cNvSpPr/>
          <p:nvPr/>
        </p:nvSpPr>
        <p:spPr>
          <a:xfrm flipV="true">
            <a:off x="10803909" y="7486592"/>
            <a:ext cx="926045" cy="248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30394" y="8664683"/>
            <a:ext cx="908497" cy="1622317"/>
          </a:xfrm>
          <a:custGeom>
            <a:avLst/>
            <a:gdLst/>
            <a:ahLst/>
            <a:cxnLst/>
            <a:rect r="r" b="b" t="t" l="l"/>
            <a:pathLst>
              <a:path h="1622317" w="908497">
                <a:moveTo>
                  <a:pt x="908497" y="0"/>
                </a:moveTo>
                <a:lnTo>
                  <a:pt x="0" y="0"/>
                </a:lnTo>
                <a:lnTo>
                  <a:pt x="0" y="1622317"/>
                </a:lnTo>
                <a:lnTo>
                  <a:pt x="908497" y="1622317"/>
                </a:lnTo>
                <a:lnTo>
                  <a:pt x="908497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3" id="3"/>
          <p:cNvGrpSpPr>
            <a:grpSpLocks noChangeAspect="true"/>
          </p:cNvGrpSpPr>
          <p:nvPr/>
        </p:nvGrpSpPr>
        <p:grpSpPr>
          <a:xfrm rot="-10800000">
            <a:off x="2884041" y="9258300"/>
            <a:ext cx="700140" cy="700140"/>
            <a:chOff x="1371600" y="6705600"/>
            <a:chExt cx="10972800" cy="10972800"/>
          </a:xfrm>
        </p:grpSpPr>
        <p:sp>
          <p:nvSpPr>
            <p:cNvPr name="Freeform 4" id="4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5" id="5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6" id="6"/>
          <p:cNvSpPr/>
          <p:nvPr/>
        </p:nvSpPr>
        <p:spPr>
          <a:xfrm flipH="false" flipV="false" rot="0">
            <a:off x="361632" y="2238676"/>
            <a:ext cx="5092893" cy="5669191"/>
          </a:xfrm>
          <a:custGeom>
            <a:avLst/>
            <a:gdLst/>
            <a:ahLst/>
            <a:cxnLst/>
            <a:rect r="r" b="b" t="t" l="l"/>
            <a:pathLst>
              <a:path h="5669191" w="5092893">
                <a:moveTo>
                  <a:pt x="0" y="0"/>
                </a:moveTo>
                <a:lnTo>
                  <a:pt x="5092893" y="0"/>
                </a:lnTo>
                <a:lnTo>
                  <a:pt x="5092893" y="5669191"/>
                </a:lnTo>
                <a:lnTo>
                  <a:pt x="0" y="566919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-6103" t="0" r="-6103" b="-4005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5454525" y="2195377"/>
            <a:ext cx="7593758" cy="5712490"/>
          </a:xfrm>
          <a:custGeom>
            <a:avLst/>
            <a:gdLst/>
            <a:ahLst/>
            <a:cxnLst/>
            <a:rect r="r" b="b" t="t" l="l"/>
            <a:pathLst>
              <a:path h="5712490" w="7593758">
                <a:moveTo>
                  <a:pt x="0" y="0"/>
                </a:moveTo>
                <a:lnTo>
                  <a:pt x="7593758" y="0"/>
                </a:lnTo>
                <a:lnTo>
                  <a:pt x="7593758" y="5712490"/>
                </a:lnTo>
                <a:lnTo>
                  <a:pt x="0" y="5712490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-1211" t="0" r="-3131" b="-3216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3048283" y="2238676"/>
            <a:ext cx="5309330" cy="5669191"/>
          </a:xfrm>
          <a:custGeom>
            <a:avLst/>
            <a:gdLst/>
            <a:ahLst/>
            <a:cxnLst/>
            <a:rect r="r" b="b" t="t" l="l"/>
            <a:pathLst>
              <a:path h="5669191" w="5309330">
                <a:moveTo>
                  <a:pt x="0" y="0"/>
                </a:moveTo>
                <a:lnTo>
                  <a:pt x="5309330" y="0"/>
                </a:lnTo>
                <a:lnTo>
                  <a:pt x="5309330" y="5669191"/>
                </a:lnTo>
                <a:lnTo>
                  <a:pt x="0" y="566919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-10587" t="0" r="-10587" b="-400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1630394" y="470143"/>
            <a:ext cx="14902810" cy="142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765"/>
              </a:lnSpc>
              <a:spcBef>
                <a:spcPct val="0"/>
              </a:spcBef>
            </a:pP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 Os produtos mais fortes puxam o faturamento, enquanto outros sofrem com alta taxa de “não informado” nos registros:Isso já sugere que existem informações perdidas que atrapalham a leitura clara da performance.</a:t>
            </a:r>
          </a:p>
        </p:txBody>
      </p:sp>
      <p:sp>
        <p:nvSpPr>
          <p:cNvPr name="Freeform 10" id="10"/>
          <p:cNvSpPr/>
          <p:nvPr/>
        </p:nvSpPr>
        <p:spPr>
          <a:xfrm flipH="false" flipV="false" rot="0">
            <a:off x="5254021" y="7907867"/>
            <a:ext cx="7655555" cy="2583272"/>
          </a:xfrm>
          <a:custGeom>
            <a:avLst/>
            <a:gdLst/>
            <a:ahLst/>
            <a:cxnLst/>
            <a:rect r="r" b="b" t="t" l="l"/>
            <a:pathLst>
              <a:path h="2583272" w="7655555">
                <a:moveTo>
                  <a:pt x="0" y="0"/>
                </a:moveTo>
                <a:lnTo>
                  <a:pt x="7655556" y="0"/>
                </a:lnTo>
                <a:lnTo>
                  <a:pt x="7655556" y="2583273"/>
                </a:lnTo>
                <a:lnTo>
                  <a:pt x="0" y="2583273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-4552"/>
            </a:stretch>
          </a:blipFill>
        </p:spPr>
      </p:sp>
      <p:sp>
        <p:nvSpPr>
          <p:cNvPr name="AutoShape 11" id="11"/>
          <p:cNvSpPr/>
          <p:nvPr/>
        </p:nvSpPr>
        <p:spPr>
          <a:xfrm>
            <a:off x="9398119" y="9901297"/>
            <a:ext cx="1521286" cy="38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2" id="12"/>
          <p:cNvSpPr/>
          <p:nvPr/>
        </p:nvSpPr>
        <p:spPr>
          <a:xfrm flipV="true">
            <a:off x="9877354" y="3903399"/>
            <a:ext cx="926045" cy="24802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  <p:sp>
        <p:nvSpPr>
          <p:cNvPr name="AutoShape 13" id="13"/>
          <p:cNvSpPr/>
          <p:nvPr/>
        </p:nvSpPr>
        <p:spPr>
          <a:xfrm>
            <a:off x="11031283" y="9882247"/>
            <a:ext cx="1521286" cy="38099"/>
          </a:xfrm>
          <a:prstGeom prst="line">
            <a:avLst/>
          </a:prstGeom>
          <a:ln cap="flat" w="38100">
            <a:solidFill>
              <a:srgbClr val="000000"/>
            </a:solidFill>
            <a:prstDash val="solid"/>
            <a:headEnd type="none" len="sm" w="sm"/>
            <a:tailEnd type="none" len="sm" w="sm"/>
          </a:ln>
        </p:spPr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5548413" cy="10287000"/>
          </a:xfrm>
          <a:prstGeom prst="rect">
            <a:avLst/>
          </a:prstGeom>
          <a:solidFill>
            <a:srgbClr val="2255FF"/>
          </a:solidFill>
        </p:spPr>
      </p:sp>
      <p:sp>
        <p:nvSpPr>
          <p:cNvPr name="Freeform 3" id="3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4" id="4"/>
          <p:cNvSpPr/>
          <p:nvPr/>
        </p:nvSpPr>
        <p:spPr>
          <a:xfrm flipH="false" flipV="true" rot="-5400000">
            <a:off x="743502" y="7650946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0" y="3379556"/>
                </a:moveTo>
                <a:lnTo>
                  <a:pt x="1892552" y="3379556"/>
                </a:lnTo>
                <a:lnTo>
                  <a:pt x="1892552" y="0"/>
                </a:lnTo>
                <a:lnTo>
                  <a:pt x="0" y="0"/>
                </a:lnTo>
                <a:lnTo>
                  <a:pt x="0" y="3379556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5400000">
            <a:off x="1120433" y="7459995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>
            <a:grpSpLocks noChangeAspect="true"/>
          </p:cNvGrpSpPr>
          <p:nvPr/>
        </p:nvGrpSpPr>
        <p:grpSpPr>
          <a:xfrm rot="5400000">
            <a:off x="3687400" y="7001567"/>
            <a:ext cx="700140" cy="700140"/>
            <a:chOff x="1371600" y="6705600"/>
            <a:chExt cx="10972800" cy="1097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8" id="8"/>
          <p:cNvSpPr/>
          <p:nvPr/>
        </p:nvSpPr>
        <p:spPr>
          <a:xfrm flipH="false" flipV="false" rot="0">
            <a:off x="5866076" y="1111124"/>
            <a:ext cx="10818451" cy="8229600"/>
          </a:xfrm>
          <a:custGeom>
            <a:avLst/>
            <a:gdLst/>
            <a:ahLst/>
            <a:cxnLst/>
            <a:rect r="r" b="b" t="t" l="l"/>
            <a:pathLst>
              <a:path h="8229600" w="10818451">
                <a:moveTo>
                  <a:pt x="0" y="0"/>
                </a:moveTo>
                <a:lnTo>
                  <a:pt x="10818452" y="0"/>
                </a:lnTo>
                <a:lnTo>
                  <a:pt x="10818452" y="8229600"/>
                </a:lnTo>
                <a:lnTo>
                  <a:pt x="0" y="8229600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514350" y="1207507"/>
            <a:ext cx="4519713" cy="30956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067"/>
              </a:lnSpc>
            </a:pPr>
            <a:r>
              <a:rPr lang="en-US" sz="3389">
                <a:solidFill>
                  <a:srgbClr val="F7F4FA"/>
                </a:solidFill>
                <a:latin typeface="Aileron"/>
                <a:ea typeface="Aileron"/>
                <a:cs typeface="Aileron"/>
                <a:sym typeface="Aileron"/>
              </a:rPr>
              <a:t>O primeiro desafio encontrado está nos </a:t>
            </a:r>
            <a:r>
              <a:rPr lang="en-US" sz="3389" u="sng">
                <a:solidFill>
                  <a:srgbClr val="F7F4FA"/>
                </a:solidFill>
                <a:latin typeface="Aileron"/>
                <a:ea typeface="Aileron"/>
                <a:cs typeface="Aileron"/>
                <a:sym typeface="Aileron"/>
              </a:rPr>
              <a:t>produtos de baixa</a:t>
            </a:r>
            <a:r>
              <a:rPr lang="en-US" sz="3389">
                <a:solidFill>
                  <a:srgbClr val="F7F4FA"/>
                </a:solidFill>
                <a:latin typeface="Aileron"/>
                <a:ea typeface="Aileron"/>
                <a:cs typeface="Aileron"/>
                <a:sym typeface="Aileron"/>
              </a:rPr>
              <a:t> </a:t>
            </a:r>
            <a:r>
              <a:rPr lang="en-US" sz="3389" u="sng">
                <a:solidFill>
                  <a:srgbClr val="F7F4FA"/>
                </a:solidFill>
                <a:latin typeface="Aileron"/>
                <a:ea typeface="Aileron"/>
                <a:cs typeface="Aileron"/>
                <a:sym typeface="Aileron"/>
              </a:rPr>
              <a:t>rotação</a:t>
            </a:r>
            <a:r>
              <a:rPr lang="en-US" sz="3389">
                <a:solidFill>
                  <a:srgbClr val="F7F4FA"/>
                </a:solidFill>
                <a:latin typeface="Aileron"/>
                <a:ea typeface="Aileron"/>
                <a:cs typeface="Aileron"/>
                <a:sym typeface="Aileron"/>
              </a:rPr>
              <a:t> (como Cookie e Tea), que não decolam em vendas.</a:t>
            </a: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Freeform 2" id="2"/>
          <p:cNvSpPr/>
          <p:nvPr/>
        </p:nvSpPr>
        <p:spPr>
          <a:xfrm flipH="true" flipV="false" rot="0">
            <a:off x="1630394" y="6907444"/>
            <a:ext cx="1892551" cy="3379556"/>
          </a:xfrm>
          <a:custGeom>
            <a:avLst/>
            <a:gdLst/>
            <a:ahLst/>
            <a:cxnLst/>
            <a:rect r="r" b="b" t="t" l="l"/>
            <a:pathLst>
              <a:path h="3379556" w="1892551">
                <a:moveTo>
                  <a:pt x="1892551" y="0"/>
                </a:moveTo>
                <a:lnTo>
                  <a:pt x="0" y="0"/>
                </a:lnTo>
                <a:lnTo>
                  <a:pt x="0" y="3379556"/>
                </a:lnTo>
                <a:lnTo>
                  <a:pt x="1892551" y="3379556"/>
                </a:lnTo>
                <a:lnTo>
                  <a:pt x="1892551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1028700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1506055" y="102870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1028700" y="47367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4570100" y="2998264"/>
            <a:ext cx="12560646" cy="4617663"/>
          </a:xfrm>
          <a:custGeom>
            <a:avLst/>
            <a:gdLst/>
            <a:ahLst/>
            <a:cxnLst/>
            <a:rect r="r" b="b" t="t" l="l"/>
            <a:pathLst>
              <a:path h="4617663" w="12560646">
                <a:moveTo>
                  <a:pt x="0" y="0"/>
                </a:moveTo>
                <a:lnTo>
                  <a:pt x="12560646" y="0"/>
                </a:lnTo>
                <a:lnTo>
                  <a:pt x="12560646" y="4617663"/>
                </a:lnTo>
                <a:lnTo>
                  <a:pt x="0" y="4617663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-5065"/>
            </a:stretch>
          </a:blipFill>
        </p:spPr>
      </p:sp>
      <p:sp>
        <p:nvSpPr>
          <p:cNvPr name="TextBox 9" id="9"/>
          <p:cNvSpPr txBox="true"/>
          <p:nvPr/>
        </p:nvSpPr>
        <p:spPr>
          <a:xfrm rot="0">
            <a:off x="4570100" y="658475"/>
            <a:ext cx="12224900" cy="142710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3765"/>
              </a:lnSpc>
              <a:spcBef>
                <a:spcPct val="0"/>
              </a:spcBef>
            </a:pP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Além</a:t>
            </a: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 disso, a análise categórica mostra que os itens </a:t>
            </a:r>
            <a:r>
              <a:rPr lang="en-US" sz="2689" u="sng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não têm correlação</a:t>
            </a: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2689" u="sng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positiva entre si </a:t>
            </a:r>
            <a:r>
              <a:rPr lang="en-US" sz="2689">
                <a:solidFill>
                  <a:srgbClr val="17161C"/>
                </a:solidFill>
                <a:latin typeface="Roboto"/>
                <a:ea typeface="Roboto"/>
                <a:cs typeface="Roboto"/>
                <a:sym typeface="Roboto"/>
              </a:rPr>
              <a:t>– ou seja, </a:t>
            </a:r>
            <a:r>
              <a:rPr lang="en-US" b="true" sz="2689" u="sng">
                <a:solidFill>
                  <a:srgbClr val="17161C"/>
                </a:solidFill>
                <a:latin typeface="Roboto Bold"/>
                <a:ea typeface="Roboto Bold"/>
                <a:cs typeface="Roboto Bold"/>
                <a:sym typeface="Roboto Bold"/>
              </a:rPr>
              <a:t>o cliente compra um ou outro, mas dificilmente compra em conjunto.</a:t>
            </a: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F7F4FA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>
            <a:grpSpLocks noChangeAspect="true"/>
          </p:cNvGrpSpPr>
          <p:nvPr/>
        </p:nvGrpSpPr>
        <p:grpSpPr>
          <a:xfrm rot="0">
            <a:off x="1028700" y="1126316"/>
            <a:ext cx="346643" cy="346643"/>
            <a:chOff x="1371600" y="6705600"/>
            <a:chExt cx="10972800" cy="1097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2255FF"/>
            </a:solidFill>
          </p:spPr>
        </p:sp>
      </p:grpSp>
      <p:sp>
        <p:nvSpPr>
          <p:cNvPr name="Freeform 4" id="4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5" id="5"/>
          <p:cNvSpPr/>
          <p:nvPr/>
        </p:nvSpPr>
        <p:spPr>
          <a:xfrm flipH="false" flipV="false" rot="0">
            <a:off x="2265045" y="2890406"/>
            <a:ext cx="13529896" cy="7020808"/>
          </a:xfrm>
          <a:custGeom>
            <a:avLst/>
            <a:gdLst/>
            <a:ahLst/>
            <a:cxnLst/>
            <a:rect r="r" b="b" t="t" l="l"/>
            <a:pathLst>
              <a:path h="7020808" w="13529896">
                <a:moveTo>
                  <a:pt x="0" y="0"/>
                </a:moveTo>
                <a:lnTo>
                  <a:pt x="13529895" y="0"/>
                </a:lnTo>
                <a:lnTo>
                  <a:pt x="13529895" y="7020809"/>
                </a:lnTo>
                <a:lnTo>
                  <a:pt x="0" y="7020809"/>
                </a:lnTo>
                <a:lnTo>
                  <a:pt x="0" y="0"/>
                </a:lnTo>
                <a:close/>
              </a:path>
            </a:pathLst>
          </a:custGeom>
          <a:blipFill>
            <a:blip r:embed="rId4"/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1705120" y="995659"/>
            <a:ext cx="14649745" cy="1609942"/>
            <a:chOff x="0" y="0"/>
            <a:chExt cx="19532993" cy="2146589"/>
          </a:xfrm>
        </p:grpSpPr>
        <p:sp>
          <p:nvSpPr>
            <p:cNvPr name="TextBox 7" id="7"/>
            <p:cNvSpPr txBox="true"/>
            <p:nvPr/>
          </p:nvSpPr>
          <p:spPr>
            <a:xfrm rot="0">
              <a:off x="0" y="0"/>
              <a:ext cx="19532993" cy="810608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l">
                <a:lnSpc>
                  <a:spcPts val="4799"/>
                </a:lnSpc>
              </a:pPr>
              <a:r>
                <a:rPr lang="en-US" sz="3999" b="true">
                  <a:solidFill>
                    <a:srgbClr val="17161C"/>
                  </a:solidFill>
                  <a:latin typeface="Aileron Ultra-Bold"/>
                  <a:ea typeface="Aileron Ultra-Bold"/>
                  <a:cs typeface="Aileron Ultra-Bold"/>
                  <a:sym typeface="Aileron Ultra-Bold"/>
                </a:rPr>
                <a:t>Ponto crítico</a:t>
              </a:r>
            </a:p>
          </p:txBody>
        </p:sp>
        <p:sp>
          <p:nvSpPr>
            <p:cNvPr name="TextBox 8" id="8"/>
            <p:cNvSpPr txBox="true"/>
            <p:nvPr/>
          </p:nvSpPr>
          <p:spPr>
            <a:xfrm rot="0">
              <a:off x="0" y="1015230"/>
              <a:ext cx="19532993" cy="1131359"/>
            </a:xfrm>
            <a:prstGeom prst="rect">
              <a:avLst/>
            </a:prstGeom>
          </p:spPr>
          <p:txBody>
            <a:bodyPr anchor="t" rtlCol="false" tIns="0" lIns="0" bIns="0" rIns="0">
              <a:spAutoFit/>
            </a:bodyPr>
            <a:lstStyle/>
            <a:p>
              <a:pPr algn="ctr">
                <a:lnSpc>
                  <a:spcPts val="3499"/>
                </a:lnSpc>
                <a:spcBef>
                  <a:spcPct val="0"/>
                </a:spcBef>
              </a:pPr>
              <a:r>
                <a:rPr lang="en-US" sz="24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Dia 31 é o </a:t>
              </a:r>
              <a:r>
                <a:rPr lang="en-US" sz="2499">
                  <a:solidFill>
                    <a:srgbClr val="17161C"/>
                  </a:solidFill>
                  <a:latin typeface="Roboto"/>
                  <a:ea typeface="Roboto"/>
                  <a:cs typeface="Roboto"/>
                  <a:sym typeface="Roboto"/>
                </a:rPr>
                <a:t>menor dia de venda: descobriu-se que o dia 1 do mês apresenta um comportamento anômalo. Isso levanta dúvidas sobre sazonalidade ou falhas nos registros.</a:t>
              </a:r>
            </a:p>
          </p:txBody>
        </p:sp>
      </p:grp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2255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name="AutoShape 2" id="2"/>
          <p:cNvSpPr/>
          <p:nvPr/>
        </p:nvSpPr>
        <p:spPr>
          <a:xfrm rot="0">
            <a:off x="0" y="0"/>
            <a:ext cx="4729170" cy="10287000"/>
          </a:xfrm>
          <a:prstGeom prst="rect">
            <a:avLst/>
          </a:prstGeom>
          <a:solidFill>
            <a:srgbClr val="F7F4FA"/>
          </a:solidFill>
        </p:spPr>
      </p:sp>
      <p:sp>
        <p:nvSpPr>
          <p:cNvPr name="Freeform 3" id="3"/>
          <p:cNvSpPr/>
          <p:nvPr/>
        </p:nvSpPr>
        <p:spPr>
          <a:xfrm flipH="false" flipV="false" rot="-10800000">
            <a:off x="816616" y="1378770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4" id="4"/>
          <p:cNvGrpSpPr>
            <a:grpSpLocks noChangeAspect="true"/>
          </p:cNvGrpSpPr>
          <p:nvPr/>
        </p:nvGrpSpPr>
        <p:grpSpPr>
          <a:xfrm rot="-10800000">
            <a:off x="2731365" y="1028700"/>
            <a:ext cx="700140" cy="700140"/>
            <a:chOff x="1371600" y="6705600"/>
            <a:chExt cx="10972800" cy="10972800"/>
          </a:xfrm>
        </p:grpSpPr>
        <p:sp>
          <p:nvSpPr>
            <p:cNvPr name="Freeform 5" id="5"/>
            <p:cNvSpPr/>
            <p:nvPr/>
          </p:nvSpPr>
          <p:spPr>
            <a:xfrm flipH="false" flipV="false" rot="0">
              <a:off x="1362808" y="6434629"/>
              <a:ext cx="10990384" cy="11514742"/>
            </a:xfrm>
            <a:custGeom>
              <a:avLst/>
              <a:gdLst/>
              <a:ahLst/>
              <a:cxnLst/>
              <a:rect r="r" b="b" t="t" l="l"/>
              <a:pathLst>
                <a:path h="11514742" w="10990384">
                  <a:moveTo>
                    <a:pt x="8792" y="5757371"/>
                  </a:moveTo>
                  <a:cubicBezTo>
                    <a:pt x="0" y="7723318"/>
                    <a:pt x="1043775" y="9543701"/>
                    <a:pt x="2744885" y="10529222"/>
                  </a:cubicBezTo>
                  <a:cubicBezTo>
                    <a:pt x="4445994" y="11514742"/>
                    <a:pt x="6544389" y="11514742"/>
                    <a:pt x="8245499" y="10529222"/>
                  </a:cubicBezTo>
                  <a:cubicBezTo>
                    <a:pt x="9946609" y="9543701"/>
                    <a:pt x="10990384" y="7723318"/>
                    <a:pt x="10981592" y="5757371"/>
                  </a:cubicBezTo>
                  <a:cubicBezTo>
                    <a:pt x="10990384" y="3791424"/>
                    <a:pt x="9946609" y="1971041"/>
                    <a:pt x="8245499" y="985520"/>
                  </a:cubicBezTo>
                  <a:cubicBezTo>
                    <a:pt x="6544389" y="0"/>
                    <a:pt x="4445994" y="0"/>
                    <a:pt x="2744885" y="985520"/>
                  </a:cubicBezTo>
                  <a:cubicBezTo>
                    <a:pt x="1043775" y="1971041"/>
                    <a:pt x="0" y="3791424"/>
                    <a:pt x="8792" y="5757371"/>
                  </a:cubicBezTo>
                  <a:close/>
                </a:path>
              </a:pathLst>
            </a:custGeom>
            <a:solidFill>
              <a:srgbClr val="17161C"/>
            </a:solidFill>
          </p:spPr>
        </p:sp>
      </p:grpSp>
      <p:sp>
        <p:nvSpPr>
          <p:cNvPr name="Freeform 6" id="6"/>
          <p:cNvSpPr/>
          <p:nvPr/>
        </p:nvSpPr>
        <p:spPr>
          <a:xfrm flipH="false" flipV="false" rot="-10800000">
            <a:off x="816616" y="4774804"/>
            <a:ext cx="3095939" cy="2879223"/>
          </a:xfrm>
          <a:custGeom>
            <a:avLst/>
            <a:gdLst/>
            <a:ahLst/>
            <a:cxnLst/>
            <a:rect r="r" b="b" t="t" l="l"/>
            <a:pathLst>
              <a:path h="2879223" w="3095939">
                <a:moveTo>
                  <a:pt x="0" y="0"/>
                </a:moveTo>
                <a:lnTo>
                  <a:pt x="3095939" y="0"/>
                </a:lnTo>
                <a:lnTo>
                  <a:pt x="3095939" y="2879223"/>
                </a:lnTo>
                <a:lnTo>
                  <a:pt x="0" y="287922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7" id="7"/>
          <p:cNvSpPr/>
          <p:nvPr/>
        </p:nvSpPr>
        <p:spPr>
          <a:xfrm flipH="false" flipV="false" rot="0">
            <a:off x="1372652" y="6825913"/>
            <a:ext cx="1938209" cy="3461087"/>
          </a:xfrm>
          <a:custGeom>
            <a:avLst/>
            <a:gdLst/>
            <a:ahLst/>
            <a:cxnLst/>
            <a:rect r="r" b="b" t="t" l="l"/>
            <a:pathLst>
              <a:path h="3461087" w="1938209">
                <a:moveTo>
                  <a:pt x="0" y="0"/>
                </a:moveTo>
                <a:lnTo>
                  <a:pt x="1938209" y="0"/>
                </a:lnTo>
                <a:lnTo>
                  <a:pt x="1938209" y="3461087"/>
                </a:lnTo>
                <a:lnTo>
                  <a:pt x="0" y="3461087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8" id="8"/>
          <p:cNvSpPr/>
          <p:nvPr/>
        </p:nvSpPr>
        <p:spPr>
          <a:xfrm flipH="false" flipV="false" rot="0">
            <a:off x="17002191" y="1028700"/>
            <a:ext cx="257109" cy="376665"/>
          </a:xfrm>
          <a:custGeom>
            <a:avLst/>
            <a:gdLst/>
            <a:ahLst/>
            <a:cxnLst/>
            <a:rect r="r" b="b" t="t" l="l"/>
            <a:pathLst>
              <a:path h="376665" w="257109">
                <a:moveTo>
                  <a:pt x="0" y="0"/>
                </a:moveTo>
                <a:lnTo>
                  <a:pt x="257109" y="0"/>
                </a:lnTo>
                <a:lnTo>
                  <a:pt x="257109" y="376665"/>
                </a:lnTo>
                <a:lnTo>
                  <a:pt x="0" y="37666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9" id="9"/>
          <p:cNvSpPr/>
          <p:nvPr/>
        </p:nvSpPr>
        <p:spPr>
          <a:xfrm flipH="false" flipV="false" rot="0">
            <a:off x="6876865" y="2376935"/>
            <a:ext cx="8474791" cy="7674961"/>
          </a:xfrm>
          <a:custGeom>
            <a:avLst/>
            <a:gdLst/>
            <a:ahLst/>
            <a:cxnLst/>
            <a:rect r="r" b="b" t="t" l="l"/>
            <a:pathLst>
              <a:path h="7674961" w="8474791">
                <a:moveTo>
                  <a:pt x="0" y="0"/>
                </a:moveTo>
                <a:lnTo>
                  <a:pt x="8474791" y="0"/>
                </a:lnTo>
                <a:lnTo>
                  <a:pt x="8474791" y="7674961"/>
                </a:lnTo>
                <a:lnTo>
                  <a:pt x="0" y="767496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0" id="10"/>
          <p:cNvSpPr txBox="true"/>
          <p:nvPr/>
        </p:nvSpPr>
        <p:spPr>
          <a:xfrm rot="0">
            <a:off x="5226330" y="668840"/>
            <a:ext cx="11775861" cy="1362710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640"/>
              </a:lnSpc>
              <a:spcBef>
                <a:spcPct val="0"/>
              </a:spcBef>
            </a:pPr>
            <a:r>
              <a:rPr lang="en-US" sz="2600">
                <a:solidFill>
                  <a:srgbClr val="F7F4FA"/>
                </a:solidFill>
                <a:latin typeface="Roboto"/>
                <a:ea typeface="Roboto"/>
                <a:cs typeface="Roboto"/>
                <a:sym typeface="Roboto"/>
              </a:rPr>
              <a:t>No</a:t>
            </a:r>
            <a:r>
              <a:rPr lang="en-US" sz="2600">
                <a:solidFill>
                  <a:srgbClr val="F7F4FA"/>
                </a:solidFill>
                <a:latin typeface="Roboto"/>
                <a:ea typeface="Roboto"/>
                <a:cs typeface="Roboto"/>
                <a:sym typeface="Roboto"/>
              </a:rPr>
              <a:t> campo da localização, um problema se repete: a categoria “</a:t>
            </a:r>
            <a:r>
              <a:rPr lang="en-US" b="true" sz="2600" u="sng">
                <a:solidFill>
                  <a:srgbClr val="F7F4FA"/>
                </a:solidFill>
                <a:latin typeface="Roboto Bold"/>
                <a:ea typeface="Roboto Bold"/>
                <a:cs typeface="Roboto Bold"/>
                <a:sym typeface="Roboto Bold"/>
              </a:rPr>
              <a:t>Não informado</a:t>
            </a:r>
            <a:r>
              <a:rPr lang="en-US" sz="2600">
                <a:solidFill>
                  <a:srgbClr val="F7F4FA"/>
                </a:solidFill>
                <a:latin typeface="Roboto"/>
                <a:ea typeface="Roboto"/>
                <a:cs typeface="Roboto"/>
                <a:sym typeface="Roboto"/>
              </a:rPr>
              <a:t>” ocupa um espaço grande nos dados, dificultando a clareza sobre onde realmente estão as maiores oportunidades.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DAGyt3VABhg</dc:identifier>
  <dcterms:modified xsi:type="dcterms:W3CDTF">2011-08-01T06:04:30Z</dcterms:modified>
  <cp:revision>1</cp:revision>
  <dc:title>Black and Blue Simple Technology Business Plan Presentation</dc:title>
</cp:coreProperties>
</file>