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77" r:id="rId13"/>
    <p:sldId id="278" r:id="rId14"/>
    <p:sldId id="280" r:id="rId15"/>
    <p:sldId id="279" r:id="rId16"/>
    <p:sldId id="281" r:id="rId17"/>
    <p:sldId id="282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9144000" cy="5143500" type="screen16x9"/>
  <p:notesSz cx="6858000" cy="9144000"/>
  <p:embeddedFontLs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3C46F6-62B7-4DE6-B92A-AFB5FAFDC21C}">
  <a:tblStyle styleId="{A33C46F6-62B7-4DE6-B92A-AFB5FAFDC2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20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64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2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36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355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99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600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14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9" Type="http://schemas.openxmlformats.org/officeDocument/2006/relationships/image" Target="../media/image60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8" Type="http://schemas.openxmlformats.org/officeDocument/2006/relationships/image" Target="../media/image29.png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9" Type="http://schemas.openxmlformats.org/officeDocument/2006/relationships/image" Target="../media/image98.png"/><Relationship Id="rId21" Type="http://schemas.openxmlformats.org/officeDocument/2006/relationships/image" Target="../media/image80.png"/><Relationship Id="rId34" Type="http://schemas.openxmlformats.org/officeDocument/2006/relationships/image" Target="../media/image93.png"/><Relationship Id="rId42" Type="http://schemas.openxmlformats.org/officeDocument/2006/relationships/image" Target="../media/image10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41" Type="http://schemas.openxmlformats.org/officeDocument/2006/relationships/image" Target="../media/image10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37" Type="http://schemas.openxmlformats.org/officeDocument/2006/relationships/image" Target="../media/image96.png"/><Relationship Id="rId40" Type="http://schemas.openxmlformats.org/officeDocument/2006/relationships/image" Target="../media/image99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36" Type="http://schemas.openxmlformats.org/officeDocument/2006/relationships/image" Target="../media/image95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92.png"/><Relationship Id="rId38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9" Type="http://schemas.openxmlformats.org/officeDocument/2006/relationships/image" Target="../media/image136.png"/><Relationship Id="rId21" Type="http://schemas.openxmlformats.org/officeDocument/2006/relationships/image" Target="../media/image119.png"/><Relationship Id="rId34" Type="http://schemas.openxmlformats.org/officeDocument/2006/relationships/image" Target="../media/image131.png"/><Relationship Id="rId42" Type="http://schemas.openxmlformats.org/officeDocument/2006/relationships/image" Target="../media/image139.png"/><Relationship Id="rId47" Type="http://schemas.openxmlformats.org/officeDocument/2006/relationships/image" Target="../media/image144.png"/><Relationship Id="rId50" Type="http://schemas.openxmlformats.org/officeDocument/2006/relationships/image" Target="../media/image147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4.png"/><Relationship Id="rId29" Type="http://schemas.openxmlformats.org/officeDocument/2006/relationships/image" Target="../media/image126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45" Type="http://schemas.openxmlformats.org/officeDocument/2006/relationships/image" Target="../media/image142.png"/><Relationship Id="rId5" Type="http://schemas.openxmlformats.org/officeDocument/2006/relationships/image" Target="../media/image104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5.png"/><Relationship Id="rId36" Type="http://schemas.openxmlformats.org/officeDocument/2006/relationships/image" Target="../media/image133.png"/><Relationship Id="rId49" Type="http://schemas.openxmlformats.org/officeDocument/2006/relationships/image" Target="../media/image146.png"/><Relationship Id="rId10" Type="http://schemas.openxmlformats.org/officeDocument/2006/relationships/image" Target="../media/image5.png"/><Relationship Id="rId19" Type="http://schemas.openxmlformats.org/officeDocument/2006/relationships/image" Target="../media/image117.png"/><Relationship Id="rId31" Type="http://schemas.openxmlformats.org/officeDocument/2006/relationships/image" Target="../media/image128.png"/><Relationship Id="rId44" Type="http://schemas.openxmlformats.org/officeDocument/2006/relationships/image" Target="../media/image141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43" Type="http://schemas.openxmlformats.org/officeDocument/2006/relationships/image" Target="../media/image140.png"/><Relationship Id="rId48" Type="http://schemas.openxmlformats.org/officeDocument/2006/relationships/image" Target="../media/image145.png"/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Relationship Id="rId46" Type="http://schemas.openxmlformats.org/officeDocument/2006/relationships/image" Target="../media/image143.png"/><Relationship Id="rId20" Type="http://schemas.openxmlformats.org/officeDocument/2006/relationships/image" Target="../media/image118.png"/><Relationship Id="rId41" Type="http://schemas.openxmlformats.org/officeDocument/2006/relationships/image" Target="../media/image13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Network Engineer. Basic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A8C64-0B5D-4A26-92BD-9AAB551708E9}"/>
              </a:ext>
            </a:extLst>
          </p:cNvPr>
          <p:cNvSpPr txBox="1"/>
          <p:nvPr/>
        </p:nvSpPr>
        <p:spPr>
          <a:xfrm>
            <a:off x="500550" y="878674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Roboto" panose="020B0604020202020204" charset="0"/>
                <a:ea typeface="Roboto" panose="020B0604020202020204" charset="0"/>
              </a:rPr>
              <a:t>Etherchannel</a:t>
            </a:r>
            <a:endParaRPr lang="en-US" sz="28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745DE-253E-4D0D-AFE8-14F4C10133B6}"/>
              </a:ext>
            </a:extLst>
          </p:cNvPr>
          <p:cNvSpPr txBox="1"/>
          <p:nvPr/>
        </p:nvSpPr>
        <p:spPr>
          <a:xfrm>
            <a:off x="500550" y="1426644"/>
            <a:ext cx="3711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Для увеличения пропускной способности и выполнения функции резервирования канала была использована технология агрегации </a:t>
            </a:r>
            <a:r>
              <a:rPr lang="en-US" sz="1600" dirty="0" err="1">
                <a:latin typeface="Roboto" panose="020B0604020202020204" charset="0"/>
                <a:ea typeface="Roboto" panose="020B0604020202020204" charset="0"/>
              </a:rPr>
              <a:t>Etherchannel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, в частности протокол 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LACP.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B63C39-932A-4E14-B8F1-748994C9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615" y="1401894"/>
            <a:ext cx="2581835" cy="33631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425265-6C60-4BB6-9D84-AE8531A46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219" y="2996304"/>
            <a:ext cx="2804396" cy="1679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2E96FF-DF0B-429E-B542-E114AAB36614}"/>
              </a:ext>
            </a:extLst>
          </p:cNvPr>
          <p:cNvSpPr txBox="1"/>
          <p:nvPr/>
        </p:nvSpPr>
        <p:spPr>
          <a:xfrm>
            <a:off x="500550" y="2996304"/>
            <a:ext cx="275666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настройки: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S1(config)#int range fa0/13-14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S1(config-if-range)#channel-group 1 mode active 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S1(config-if-range)#int port-channel 1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S1(config-if)#switchport mode trunk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S1(config-if)#switchport trunk allowed 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vlan</a:t>
            </a:r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 10,20,30,40,50,60,70,100,1000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S1(config-if)#switchport trunk native 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vlan</a:t>
            </a:r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 1000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S1(config-if)#exit</a:t>
            </a:r>
            <a:endParaRPr lang="ru-RU" sz="9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4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8;p23">
            <a:extLst>
              <a:ext uri="{FF2B5EF4-FFF2-40B4-BE49-F238E27FC236}">
                <a16:creationId xmlns:a16="http://schemas.microsoft.com/office/drawing/2014/main" id="{281963B9-EA7C-436A-9FE4-C18DEBFEE4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08E87-62AE-41EF-BAFB-203EA1AEAFFF}"/>
              </a:ext>
            </a:extLst>
          </p:cNvPr>
          <p:cNvSpPr txBox="1"/>
          <p:nvPr/>
        </p:nvSpPr>
        <p:spPr>
          <a:xfrm>
            <a:off x="500550" y="878674"/>
            <a:ext cx="3999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B0604020202020204" charset="0"/>
                <a:ea typeface="Roboto" panose="020B0604020202020204" charset="0"/>
              </a:rPr>
              <a:t>Spanning Tree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51247-A6C3-4D26-8398-AA1D438BFD9F}"/>
              </a:ext>
            </a:extLst>
          </p:cNvPr>
          <p:cNvSpPr txBox="1"/>
          <p:nvPr/>
        </p:nvSpPr>
        <p:spPr>
          <a:xfrm>
            <a:off x="500549" y="1401894"/>
            <a:ext cx="45133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Во избежание возникновения петель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коммутации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был настроен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STP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 в частности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Rapid-PVST.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Приоритет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VLAN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был распределен следующим образом:</a:t>
            </a: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  <a:p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S1(config)#spanning-tree 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vlan</a:t>
            </a:r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 10,20,30,40,100,1000 root primary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S1(config)#spanning-tree 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vlan</a:t>
            </a:r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 50,60,70 root secondary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S1(config)#spanning-tree mode rapid-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pvst</a:t>
            </a:r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S3(config)#spanning-tree 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vlan</a:t>
            </a:r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 50,60,70 root primary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S3(config)#spanning-tree 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vlan</a:t>
            </a:r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 10,20,30,40,100,1000 root secondary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S3(config)#spanning-tree mode rapid-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pvst</a:t>
            </a:r>
            <a:endParaRPr lang="en-US" sz="9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S2(config)#spanning-tree mode rapid-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pvst</a:t>
            </a:r>
            <a:endParaRPr lang="en-US" sz="9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S4(config)#spanning-tree mode rapid-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pvst</a:t>
            </a:r>
            <a:endParaRPr lang="ru-RU" sz="9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59736F-2581-4FFB-A4C8-FF884DD5E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58" y="1401894"/>
            <a:ext cx="3630492" cy="1515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58970F-4192-47BF-9598-E7553D814946}"/>
              </a:ext>
            </a:extLst>
          </p:cNvPr>
          <p:cNvSpPr txBox="1"/>
          <p:nvPr/>
        </p:nvSpPr>
        <p:spPr>
          <a:xfrm>
            <a:off x="500548" y="3833329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На всех пограничных портах коммутаторов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был включен </a:t>
            </a:r>
            <a:r>
              <a:rPr lang="en-US" sz="1600" dirty="0" err="1">
                <a:latin typeface="Roboto" panose="020B0604020202020204" charset="0"/>
                <a:ea typeface="Roboto" panose="020B0604020202020204" charset="0"/>
              </a:rPr>
              <a:t>portfast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и </a:t>
            </a:r>
            <a:r>
              <a:rPr lang="en-US" sz="1600" dirty="0" err="1">
                <a:latin typeface="Roboto" panose="020B0604020202020204" charset="0"/>
                <a:ea typeface="Roboto" panose="020B0604020202020204" charset="0"/>
              </a:rPr>
              <a:t>bpdu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 guard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05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54CF6C-14D5-41EF-B2EC-F0D1AAD5B217}"/>
              </a:ext>
            </a:extLst>
          </p:cNvPr>
          <p:cNvSpPr txBox="1"/>
          <p:nvPr/>
        </p:nvSpPr>
        <p:spPr>
          <a:xfrm>
            <a:off x="500550" y="878674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B0604020202020204" charset="0"/>
                <a:ea typeface="Roboto" panose="020B0604020202020204" charset="0"/>
              </a:rPr>
              <a:t>SSH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D6FD3-AEFE-466E-B698-A1CB6D7DF8B3}"/>
              </a:ext>
            </a:extLst>
          </p:cNvPr>
          <p:cNvSpPr txBox="1"/>
          <p:nvPr/>
        </p:nvSpPr>
        <p:spPr>
          <a:xfrm>
            <a:off x="500550" y="1426624"/>
            <a:ext cx="3493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Для удаленного управления сетевыми устройствами,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на них был настроен удаленный доступ по протоколу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SSH Version 2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AC630-6F43-4D68-8712-AB4C95A08C9D}"/>
              </a:ext>
            </a:extLst>
          </p:cNvPr>
          <p:cNvSpPr txBox="1"/>
          <p:nvPr/>
        </p:nvSpPr>
        <p:spPr>
          <a:xfrm>
            <a:off x="452422" y="2683142"/>
            <a:ext cx="3541354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Настройка на примере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R1: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R1(config)#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ip</a:t>
            </a:r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 domain-name luxtech.ru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R1(config)#crypto key generate 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rsa</a:t>
            </a:r>
            <a:endParaRPr lang="en-US" sz="9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% Generating 1024 bit RSA keys, keys will be non-exportable...[OK]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R1(config)#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ip</a:t>
            </a:r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ssh</a:t>
            </a:r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 version 2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R1(config)#username admin secret 1qa@WS3ed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R1(config)#line 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vty</a:t>
            </a:r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 0 4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R1(config-line)#login local</a:t>
            </a: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R1(config-line)#transport input </a:t>
            </a:r>
            <a:r>
              <a:rPr lang="en-US" sz="900" dirty="0" err="1">
                <a:latin typeface="Roboto" panose="020B0604020202020204" charset="0"/>
                <a:ea typeface="Roboto" panose="020B0604020202020204" charset="0"/>
              </a:rPr>
              <a:t>ssh</a:t>
            </a:r>
            <a:endParaRPr lang="ru-RU" sz="9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900" dirty="0">
                <a:latin typeface="Roboto" panose="020B0604020202020204" charset="0"/>
                <a:ea typeface="Roboto" panose="020B0604020202020204" charset="0"/>
              </a:rPr>
              <a:t>R1(config-line)#exit</a:t>
            </a:r>
            <a:endParaRPr lang="ru-RU" sz="9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5D2EB1-BB5D-4D06-AD18-F326C5EB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76" y="3011506"/>
            <a:ext cx="4738931" cy="12321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6EE8D7-A28E-47C9-9C89-AFEAF8D95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776" y="1401894"/>
            <a:ext cx="3655731" cy="15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0A10F-1217-4248-9513-E024391251C9}"/>
              </a:ext>
            </a:extLst>
          </p:cNvPr>
          <p:cNvSpPr txBox="1"/>
          <p:nvPr/>
        </p:nvSpPr>
        <p:spPr>
          <a:xfrm>
            <a:off x="500550" y="878674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B0604020202020204" charset="0"/>
                <a:ea typeface="Roboto" panose="020B0604020202020204" charset="0"/>
              </a:rPr>
              <a:t>HSRP</a:t>
            </a:r>
            <a:endParaRPr lang="ru-RU" sz="28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D3834-D0CA-4323-A985-D17AD3D74C51}"/>
              </a:ext>
            </a:extLst>
          </p:cNvPr>
          <p:cNvSpPr txBox="1"/>
          <p:nvPr/>
        </p:nvSpPr>
        <p:spPr>
          <a:xfrm flipH="1">
            <a:off x="500546" y="1401894"/>
            <a:ext cx="4972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Для повышения отказоустойчивости между маршрутизаторами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R1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и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R2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настроен протокол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HSRP.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 В качестве приоритетного маршрутизатора был выбран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R1.</a:t>
            </a:r>
            <a:endParaRPr lang="ru-RU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Ниже представлена настройка на примере 10 подсети.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292045-081D-4CD2-8064-FFE0CB229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40" y="1401894"/>
            <a:ext cx="1274139" cy="3332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65FB74-BD29-4628-9DC3-9F3599E471BF}"/>
              </a:ext>
            </a:extLst>
          </p:cNvPr>
          <p:cNvSpPr txBox="1"/>
          <p:nvPr/>
        </p:nvSpPr>
        <p:spPr>
          <a:xfrm>
            <a:off x="500546" y="2971554"/>
            <a:ext cx="22990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R1(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config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int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g0/1.10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R1(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config-subif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standby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version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2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R1(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config-subif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standby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10 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ip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10.10.0.3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R1(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config-subif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standby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10 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priority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150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R1(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config-subif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standby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10 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preempt</a:t>
            </a:r>
            <a:endParaRPr lang="ru-RU" altLang="ru-RU" sz="900" dirty="0">
              <a:solidFill>
                <a:srgbClr val="1F2328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R1(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config-subif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exit</a:t>
            </a: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4D059-A07B-435E-B786-59169B39871C}"/>
              </a:ext>
            </a:extLst>
          </p:cNvPr>
          <p:cNvSpPr txBox="1"/>
          <p:nvPr/>
        </p:nvSpPr>
        <p:spPr>
          <a:xfrm>
            <a:off x="2799573" y="2971554"/>
            <a:ext cx="22990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R2(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config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int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gi0/1.10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R2(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config-subif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standby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version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2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R2(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config-subif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standby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10 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ip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 10.10.0.3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R2(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config-subif</a:t>
            </a:r>
            <a:r>
              <a:rPr lang="ru-RU" altLang="ru-RU" sz="900" dirty="0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rgbClr val="1F2328"/>
                </a:solidFill>
                <a:latin typeface="Roboto" panose="020B0604020202020204" charset="0"/>
                <a:ea typeface="Roboto" panose="020B0604020202020204" charset="0"/>
              </a:rPr>
              <a:t>exit</a:t>
            </a: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18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4A414-6AD2-4EDF-A357-187B6B31BF2B}"/>
              </a:ext>
            </a:extLst>
          </p:cNvPr>
          <p:cNvSpPr txBox="1"/>
          <p:nvPr/>
        </p:nvSpPr>
        <p:spPr>
          <a:xfrm>
            <a:off x="500550" y="878674"/>
            <a:ext cx="19704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B0604020202020204" charset="0"/>
                <a:ea typeface="Roboto" panose="020B0604020202020204" charset="0"/>
              </a:rPr>
              <a:t>DNS</a:t>
            </a:r>
            <a:r>
              <a:rPr lang="ru-RU" sz="2800" b="1" dirty="0"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en-US" sz="2800" b="1" dirty="0">
                <a:latin typeface="Roboto" panose="020B0604020202020204" charset="0"/>
                <a:ea typeface="Roboto" panose="020B0604020202020204" charset="0"/>
              </a:rPr>
              <a:t>NTP</a:t>
            </a:r>
          </a:p>
          <a:p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0C31F-C2B7-468F-9CBE-7896FB71A511}"/>
              </a:ext>
            </a:extLst>
          </p:cNvPr>
          <p:cNvSpPr txBox="1"/>
          <p:nvPr/>
        </p:nvSpPr>
        <p:spPr>
          <a:xfrm>
            <a:off x="500552" y="1426624"/>
            <a:ext cx="3459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Данные службы были реализованы на отдельном сервере. Адрес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DNS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сервера распространен через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DHCP. </a:t>
            </a:r>
            <a:endParaRPr lang="ru-RU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Адрес сервера: 10.21.0.3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7B9AA8-3E42-4E19-A94F-05D33B42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60" y="1426624"/>
            <a:ext cx="4764198" cy="27440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F7780F-8499-41D8-81F2-3ECEB6987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50" y="2798657"/>
            <a:ext cx="3077819" cy="15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7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38505-744A-4641-A826-55D7D29EE278}"/>
              </a:ext>
            </a:extLst>
          </p:cNvPr>
          <p:cNvSpPr txBox="1"/>
          <p:nvPr/>
        </p:nvSpPr>
        <p:spPr>
          <a:xfrm>
            <a:off x="500550" y="878674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B0604020202020204" charset="0"/>
                <a:ea typeface="Roboto" panose="020B0604020202020204" charset="0"/>
              </a:rPr>
              <a:t>DHCP</a:t>
            </a:r>
            <a:endParaRPr lang="ru-RU" sz="28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08A63-CD80-4A4D-A093-2C7FE3CEED62}"/>
              </a:ext>
            </a:extLst>
          </p:cNvPr>
          <p:cNvSpPr txBox="1"/>
          <p:nvPr/>
        </p:nvSpPr>
        <p:spPr>
          <a:xfrm>
            <a:off x="500550" y="1426624"/>
            <a:ext cx="3547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На маршрутизаторах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R1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и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R2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настроены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DHCP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пулы для всех пользовательских подсетей. 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В качестве шлюза по умолчанию был указан адрес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HSRP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для каждой подсети.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Адреса серверов и сетевых устройств настроены через статику.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Пулы адресов для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R1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настроены с 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4 по 127, для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R2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с 128 по 254</a:t>
            </a: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Lease time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по умолчанию 24 часа.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801F9E-B9E5-4665-8BD1-06ED8964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565" y="1426624"/>
            <a:ext cx="4264651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5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38505-744A-4641-A826-55D7D29EE278}"/>
              </a:ext>
            </a:extLst>
          </p:cNvPr>
          <p:cNvSpPr txBox="1"/>
          <p:nvPr/>
        </p:nvSpPr>
        <p:spPr>
          <a:xfrm>
            <a:off x="500550" y="87867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B0604020202020204" charset="0"/>
                <a:ea typeface="Roboto" panose="020B0604020202020204" charset="0"/>
              </a:rPr>
              <a:t>NAT</a:t>
            </a:r>
            <a:endParaRPr lang="ru-RU" sz="28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08A63-CD80-4A4D-A093-2C7FE3CEED62}"/>
              </a:ext>
            </a:extLst>
          </p:cNvPr>
          <p:cNvSpPr txBox="1"/>
          <p:nvPr/>
        </p:nvSpPr>
        <p:spPr>
          <a:xfrm>
            <a:off x="500550" y="1426624"/>
            <a:ext cx="3338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Для белых </a:t>
            </a:r>
            <a:r>
              <a:rPr lang="en-US" sz="1600" dirty="0" err="1">
                <a:latin typeface="Roboto" panose="020B0604020202020204" charset="0"/>
                <a:ea typeface="Roboto" panose="020B0604020202020204" charset="0"/>
              </a:rPr>
              <a:t>ip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адресов на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R1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выделен следующий пул: 172.16.1.7 – 172.16.1.9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/24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 </a:t>
            </a: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На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R2: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172.16.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.7 – 172.16.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.9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/24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4D8F86-C040-478F-8F7B-C4667A7D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344" y="1426624"/>
            <a:ext cx="3035072" cy="32609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1BA74D-021C-4432-84D2-D18F421CFEBD}"/>
              </a:ext>
            </a:extLst>
          </p:cNvPr>
          <p:cNvSpPr txBox="1"/>
          <p:nvPr/>
        </p:nvSpPr>
        <p:spPr>
          <a:xfrm>
            <a:off x="500550" y="2571750"/>
            <a:ext cx="4629794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Настройка на примере 10 подсети на 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R1</a:t>
            </a: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R1(config)#access-list 1 permit 10.0.0.0 0.255.255.255 </a:t>
            </a:r>
          </a:p>
          <a:p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R1(config)#</a:t>
            </a:r>
            <a:r>
              <a:rPr lang="en-US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ip</a:t>
            </a:r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nat</a:t>
            </a:r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pool PUBLIC_ACCESS 172.16.1.7 172.16.1.9 netmask 255.255.255.0 </a:t>
            </a:r>
          </a:p>
          <a:p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R1(config)#</a:t>
            </a:r>
            <a:r>
              <a:rPr lang="en-US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ip</a:t>
            </a:r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nat</a:t>
            </a:r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inside source list 1 pool PUBLIC_ACCESS </a:t>
            </a:r>
          </a:p>
          <a:p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R1(config)#int g0/0 </a:t>
            </a:r>
          </a:p>
          <a:p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R1(config-if)#</a:t>
            </a:r>
            <a:r>
              <a:rPr lang="en-US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ip</a:t>
            </a:r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address 172.16.1.1 255.255.255.0</a:t>
            </a:r>
          </a:p>
          <a:p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R1(config-if)#</a:t>
            </a:r>
            <a:r>
              <a:rPr lang="en-US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ip</a:t>
            </a:r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nat</a:t>
            </a:r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outside </a:t>
            </a:r>
          </a:p>
          <a:p>
            <a:r>
              <a:rPr lang="en-US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R1(config-if)#exit</a:t>
            </a:r>
            <a:endParaRPr lang="ru-RU" sz="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R1(</a:t>
            </a:r>
            <a:r>
              <a:rPr lang="ru-RU" altLang="ru-RU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config</a:t>
            </a: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int</a:t>
            </a: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g0/1.10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R1(</a:t>
            </a:r>
            <a:r>
              <a:rPr lang="ru-RU" altLang="ru-RU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config-subif</a:t>
            </a: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ip</a:t>
            </a: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nat</a:t>
            </a: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inside</a:t>
            </a: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R1(</a:t>
            </a:r>
            <a:r>
              <a:rPr lang="ru-RU" altLang="ru-RU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config-subif</a:t>
            </a: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)#</a:t>
            </a:r>
            <a:r>
              <a:rPr lang="ru-RU" altLang="ru-RU" sz="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exit</a:t>
            </a:r>
            <a:r>
              <a:rPr lang="ru-RU" altLang="ru-RU" sz="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endParaRPr lang="ru-RU" sz="900" dirty="0">
              <a:latin typeface="Roboto" panose="020B0604020202020204" charset="0"/>
              <a:ea typeface="Roboto" panose="020B0604020202020204" charset="0"/>
            </a:endParaRPr>
          </a:p>
          <a:p>
            <a:endParaRPr lang="en-US" sz="900" dirty="0">
              <a:latin typeface="Roboto" panose="020B0604020202020204" charset="0"/>
              <a:ea typeface="Roboto" panose="020B0604020202020204" charset="0"/>
            </a:endParaRPr>
          </a:p>
          <a:p>
            <a:endParaRPr lang="ru-RU" sz="9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97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38505-744A-4641-A826-55D7D29EE278}"/>
              </a:ext>
            </a:extLst>
          </p:cNvPr>
          <p:cNvSpPr txBox="1"/>
          <p:nvPr/>
        </p:nvSpPr>
        <p:spPr>
          <a:xfrm>
            <a:off x="500550" y="878674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B0604020202020204" charset="0"/>
                <a:ea typeface="Roboto" panose="020B0604020202020204" charset="0"/>
              </a:rPr>
              <a:t>ACL</a:t>
            </a:r>
            <a:endParaRPr lang="ru-RU" sz="28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F8374-F4F3-4EE6-B845-40207486C353}"/>
              </a:ext>
            </a:extLst>
          </p:cNvPr>
          <p:cNvSpPr txBox="1"/>
          <p:nvPr/>
        </p:nvSpPr>
        <p:spPr>
          <a:xfrm>
            <a:off x="500550" y="1401894"/>
            <a:ext cx="39408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Требования по ограничению доступа: 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Доступ к сетевым устройствам и компьютерам пользователей по 22 и 3389 разрешен только из IT VLAN. 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Доступ к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web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серверам проектов по 80 и 443 разрешен только из IT VLAN или VLAN соответствующего проекта. Доступ к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Homepage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есть у всех. 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Доступ к серверу 1C-Web по 80 и 443 портам есть только из VLAN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Accounting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IT. </a:t>
            </a:r>
          </a:p>
          <a:p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Списки </a:t>
            </a: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ACL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настроены на обоих маршрутизаторах.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D3C4D1-865A-4E79-A309-AE8DCC0F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26624"/>
            <a:ext cx="3745023" cy="32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1C958-D190-4DC9-8137-1035C131786C}"/>
              </a:ext>
            </a:extLst>
          </p:cNvPr>
          <p:cNvSpPr txBox="1"/>
          <p:nvPr/>
        </p:nvSpPr>
        <p:spPr>
          <a:xfrm>
            <a:off x="500550" y="878674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Roboto" panose="020B0604020202020204" charset="0"/>
                <a:ea typeface="Roboto" panose="020B0604020202020204" charset="0"/>
              </a:rPr>
              <a:t>Иерархическая модель сети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3AEE34-F694-4138-8949-0ECCB274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217228"/>
            <a:ext cx="3973322" cy="34760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55930-4FE3-41FF-BD37-3DF84EB2CC46}"/>
              </a:ext>
            </a:extLst>
          </p:cNvPr>
          <p:cNvSpPr txBox="1"/>
          <p:nvPr/>
        </p:nvSpPr>
        <p:spPr>
          <a:xfrm>
            <a:off x="500550" y="1426624"/>
            <a:ext cx="459132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Закупка и внедрение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L3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коммутаторов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Открытие второго офиса в другом городе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Внедрение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OSPF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и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VPN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752" y="1597000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subTitle" idx="4294967295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ubTitle" idx="4294967295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4294967295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1407" y="2963889"/>
            <a:ext cx="1484933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3000" dirty="0"/>
              <a:t>Создание сети для офиса IT-компании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Ларионов Владислав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1100"/>
            </a:pPr>
            <a:r>
              <a:rPr lang="ru" sz="1400" dirty="0"/>
              <a:t>Должность</a:t>
            </a:r>
            <a:r>
              <a:rPr lang="en-US" sz="1400" dirty="0"/>
              <a:t>: User support specialist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Компания</a:t>
            </a:r>
            <a:r>
              <a:rPr lang="ru-RU" sz="1400" dirty="0"/>
              <a:t>: </a:t>
            </a:r>
            <a:r>
              <a:rPr lang="en-US" sz="1400" dirty="0"/>
              <a:t>IT_ONE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</a:t>
            </a:r>
            <a:r>
              <a:rPr lang="ru-RU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ь</a:t>
            </a:r>
            <a:r>
              <a:rPr lang="ru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проекта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6AC6E-74ED-4C43-AFB1-2D5F40F01063}"/>
              </a:ext>
            </a:extLst>
          </p:cNvPr>
          <p:cNvSpPr txBox="1"/>
          <p:nvPr/>
        </p:nvSpPr>
        <p:spPr>
          <a:xfrm>
            <a:off x="494775" y="1678781"/>
            <a:ext cx="859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Создать локальную сеть для офиса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IT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-компании, применяя в процессе разработки и моделирования знания полученные в рамках курса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Network Engineer. Basic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При выполнении данной работы был сделан упор на отказоустойчивость.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9EED5-1BCB-480E-829D-B3B22B6AFFBA}"/>
              </a:ext>
            </a:extLst>
          </p:cNvPr>
          <p:cNvSpPr txBox="1"/>
          <p:nvPr/>
        </p:nvSpPr>
        <p:spPr>
          <a:xfrm>
            <a:off x="500550" y="1707356"/>
            <a:ext cx="3042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Изначально планировалось создать локальную сеть, а все сервера установить в центре обработки данных. Но в процессе выполнения работы было принято решение разместить все инфраструктурное оборудование в пределах офиса.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9C4E87-1DEE-45C5-8366-13D449C8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19" y="1019343"/>
            <a:ext cx="5241440" cy="33504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2908A-2D69-4DFA-BAC1-EEA395A02A6A}"/>
              </a:ext>
            </a:extLst>
          </p:cNvPr>
          <p:cNvSpPr txBox="1"/>
          <p:nvPr/>
        </p:nvSpPr>
        <p:spPr>
          <a:xfrm>
            <a:off x="614363" y="1557338"/>
            <a:ext cx="8054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При разработке и моделировании сети использовались следующие технологии и протоколы: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VLAN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latin typeface="Roboto" panose="020B0604020202020204" charset="0"/>
                <a:ea typeface="Roboto" panose="020B0604020202020204" charset="0"/>
              </a:rPr>
              <a:t>Etherchannel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 (LACP)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STP (Rapid PVST)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SSH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HSRP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DHCP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DNS</a:t>
            </a:r>
            <a:endParaRPr lang="ru-RU" sz="1600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NTP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NAT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ACL</a:t>
            </a:r>
            <a:endParaRPr lang="ru-RU" sz="1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7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FF2FA-CFD9-4650-9FC9-7C21C6C6783E}"/>
              </a:ext>
            </a:extLst>
          </p:cNvPr>
          <p:cNvSpPr txBox="1"/>
          <p:nvPr/>
        </p:nvSpPr>
        <p:spPr>
          <a:xfrm>
            <a:off x="642938" y="13430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4298C-9022-4FA6-B56B-41D3E77291A2}"/>
              </a:ext>
            </a:extLst>
          </p:cNvPr>
          <p:cNvSpPr txBox="1"/>
          <p:nvPr/>
        </p:nvSpPr>
        <p:spPr>
          <a:xfrm>
            <a:off x="500550" y="927847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B0604020202020204" charset="0"/>
                <a:ea typeface="Roboto" panose="020B0604020202020204" charset="0"/>
              </a:rPr>
              <a:t>VLAN</a:t>
            </a:r>
            <a:endParaRPr lang="ru-RU" sz="28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D3953-C326-4F57-9263-FEB0D1F8BC09}"/>
              </a:ext>
            </a:extLst>
          </p:cNvPr>
          <p:cNvSpPr txBox="1"/>
          <p:nvPr/>
        </p:nvSpPr>
        <p:spPr>
          <a:xfrm>
            <a:off x="500550" y="1481845"/>
            <a:ext cx="3276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В ходе выполнения работы были созданы следующие подсети: 10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, 11, 20, 21, 30, 40, 50, 60, 70, 100, 999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и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1000. Их имена и назначение вы можете увидеть в представленной таблице.</a:t>
            </a: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DD2772-8955-4639-A5E9-53AF725F7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76" y="1476569"/>
            <a:ext cx="3482789" cy="33687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8;p23">
            <a:extLst>
              <a:ext uri="{FF2B5EF4-FFF2-40B4-BE49-F238E27FC236}">
                <a16:creationId xmlns:a16="http://schemas.microsoft.com/office/drawing/2014/main" id="{01C76BE1-14BC-4E35-BF9A-3063513AB354}"/>
              </a:ext>
            </a:extLst>
          </p:cNvPr>
          <p:cNvSpPr txBox="1">
            <a:spLocks/>
          </p:cNvSpPr>
          <p:nvPr/>
        </p:nvSpPr>
        <p:spPr>
          <a:xfrm>
            <a:off x="500550" y="330724"/>
            <a:ext cx="8520600" cy="597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000" b="1" dirty="0">
                <a:latin typeface="Roboto" panose="020B0604020202020204" charset="0"/>
                <a:ea typeface="Roboto" panose="020B0604020202020204" charset="0"/>
              </a:rPr>
              <a:t>Что получилось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5F6BC-DE7B-4D79-9522-7D5CD86E1DB7}"/>
              </a:ext>
            </a:extLst>
          </p:cNvPr>
          <p:cNvSpPr txBox="1"/>
          <p:nvPr/>
        </p:nvSpPr>
        <p:spPr>
          <a:xfrm>
            <a:off x="500550" y="927847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B0604020202020204" charset="0"/>
                <a:ea typeface="Roboto" panose="020B0604020202020204" charset="0"/>
              </a:rPr>
              <a:t>VLAN</a:t>
            </a:r>
            <a:endParaRPr lang="ru-RU" sz="28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01C7E-4FF6-4517-B174-0D9830E58374}"/>
              </a:ext>
            </a:extLst>
          </p:cNvPr>
          <p:cNvSpPr txBox="1"/>
          <p:nvPr/>
        </p:nvSpPr>
        <p:spPr>
          <a:xfrm>
            <a:off x="500550" y="1451067"/>
            <a:ext cx="32277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Данная технология была реализована по принципу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Router-on-a-Stick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на маршрутизаторах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R1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и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R2.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Информация о </a:t>
            </a:r>
            <a:r>
              <a:rPr lang="ru-RU" sz="1600" dirty="0" err="1">
                <a:latin typeface="Roboto" panose="020B0604020202020204" charset="0"/>
                <a:ea typeface="Roboto" panose="020B0604020202020204" charset="0"/>
              </a:rPr>
              <a:t>сабинтерфейсах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 приведена на скриншотах из таблицы адресации. 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Все неиспользуемые порты на коммутаторах были переведены в 999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VLAN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</a:rPr>
              <a:t>и отключены.</a:t>
            </a: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  <a:p>
            <a:endParaRPr lang="ru-RU" sz="16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8D3B36-C310-4606-B29F-10DE5DBE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07" y="1481844"/>
            <a:ext cx="2639859" cy="23330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6DD29A-AD3C-4288-9C20-B477E573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32" y="1481844"/>
            <a:ext cx="2642611" cy="23330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182A31-5DDF-4819-96C0-3B447C829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110" y="3814909"/>
            <a:ext cx="3212111" cy="91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23920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1038</Words>
  <Application>Microsoft Office PowerPoint</Application>
  <PresentationFormat>Экран (16:9)</PresentationFormat>
  <Paragraphs>166</Paragraphs>
  <Slides>27</Slides>
  <Notes>26</Notes>
  <HiddenSlides>7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Roboto</vt:lpstr>
      <vt:lpstr>Courier New</vt:lpstr>
      <vt:lpstr>Arial</vt:lpstr>
      <vt:lpstr>Светлая тема</vt:lpstr>
      <vt:lpstr>Network Engineer. Basic</vt:lpstr>
      <vt:lpstr>Меня хорошо видно &amp; слышно?</vt:lpstr>
      <vt:lpstr>Защита проекта Тема: Создание сети для офиса IT-компании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Презентация PowerPoint</vt:lpstr>
      <vt:lpstr>Что получилось</vt:lpstr>
      <vt:lpstr>Что получилось</vt:lpstr>
      <vt:lpstr>Что получилось</vt:lpstr>
      <vt:lpstr>Что получилось</vt:lpstr>
      <vt:lpstr>Что получилось</vt:lpstr>
      <vt:lpstr>Что получилось</vt:lpstr>
      <vt:lpstr>Что получилось</vt:lpstr>
      <vt:lpstr>Что получилось</vt:lpstr>
      <vt:lpstr>Схемы (архитектура, БД)  </vt:lpstr>
      <vt:lpstr>Выводы и планы по развитию </vt:lpstr>
      <vt:lpstr>Спасибо за внимание!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Презентация PowerPoint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Engineer. Basic</dc:title>
  <cp:lastModifiedBy>ViRaJ</cp:lastModifiedBy>
  <cp:revision>66</cp:revision>
  <dcterms:modified xsi:type="dcterms:W3CDTF">2024-07-04T17:08:59Z</dcterms:modified>
</cp:coreProperties>
</file>