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65" r:id="rId3"/>
    <p:sldId id="266" r:id="rId4"/>
    <p:sldId id="267" r:id="rId5"/>
    <p:sldId id="268" r:id="rId6"/>
    <p:sldId id="269" r:id="rId7"/>
    <p:sldId id="270" r:id="rId8"/>
    <p:sldId id="273" r:id="rId9"/>
    <p:sldId id="272"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202"/>
    <a:srgbClr val="E39A39"/>
    <a:srgbClr val="1D3A00"/>
    <a:srgbClr val="5EEC3C"/>
    <a:srgbClr val="990099"/>
    <a:srgbClr val="CC0099"/>
    <a:srgbClr val="007033"/>
    <a:srgbClr val="6C1A00"/>
    <a:srgbClr val="00AACC"/>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207" d="100"/>
          <a:sy n="207" d="100"/>
        </p:scale>
        <p:origin x="460" y="10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165712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346128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1161235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3432392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59"/>
            <a:ext cx="7177135" cy="1374345"/>
          </a:xfrm>
          <a:noFill/>
          <a:effectLst>
            <a:outerShdw blurRad="50800" dist="38100" dir="2700000" algn="tl" rotWithShape="0">
              <a:prstClr val="black">
                <a:alpha val="40000"/>
              </a:prstClr>
            </a:outerShdw>
          </a:effectLst>
        </p:spPr>
        <p:txBody>
          <a:bodyPr>
            <a:normAutofit/>
          </a:bodyPr>
          <a:lstStyle>
            <a:lvl1pPr algn="l">
              <a:defRPr sz="3600">
                <a:solidFill>
                  <a:schemeClr val="tx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4251504"/>
            <a:ext cx="7164342" cy="610821"/>
          </a:xfrm>
        </p:spPr>
        <p:txBody>
          <a:bodyPr>
            <a:normAutofit/>
          </a:bodyPr>
          <a:lstStyle>
            <a:lvl1pPr marL="0" indent="0" algn="l">
              <a:buNone/>
              <a:defRPr sz="2800" b="0" i="0">
                <a:solidFill>
                  <a:srgbClr val="E39A3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891995"/>
            <a:ext cx="8246070" cy="610821"/>
          </a:xfrm>
        </p:spPr>
        <p:txBody>
          <a:bodyPr>
            <a:normAutofit/>
          </a:bodyPr>
          <a:lstStyle>
            <a:lvl1pPr algn="l">
              <a:defRPr sz="3600" baseline="0">
                <a:solidFill>
                  <a:srgbClr val="E39A3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260905" cy="572644"/>
          </a:xfrm>
        </p:spPr>
        <p:txBody>
          <a:bodyPr>
            <a:normAutofit/>
          </a:bodyPr>
          <a:lstStyle>
            <a:lvl1pPr algn="l">
              <a:defRPr sz="3600">
                <a:solidFill>
                  <a:srgbClr val="E39A3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0"/>
            <a:ext cx="626090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91995"/>
            <a:ext cx="8093365" cy="610820"/>
          </a:xfrm>
        </p:spPr>
        <p:txBody>
          <a:bodyPr>
            <a:normAutofit/>
          </a:bodyPr>
          <a:lstStyle>
            <a:lvl1pPr algn="l">
              <a:defRPr sz="3600" baseline="0">
                <a:solidFill>
                  <a:srgbClr val="E39A3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2"/>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2"/>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12/19/2022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s://drivers-pretrip-checklist.netlify.ap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V1Rotate/Tractor-Pretrip-Check"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2490" y="2877160"/>
            <a:ext cx="7177135" cy="1374345"/>
          </a:xfrm>
        </p:spPr>
        <p:txBody>
          <a:bodyPr>
            <a:normAutofit fontScale="90000"/>
          </a:bodyPr>
          <a:lstStyle/>
          <a:p>
            <a:pPr algn="ctr"/>
            <a:br>
              <a:rPr lang="en-US" b="1" dirty="0">
                <a:solidFill>
                  <a:schemeClr val="tx2">
                    <a:lumMod val="60000"/>
                    <a:lumOff val="40000"/>
                  </a:schemeClr>
                </a:solidFill>
              </a:rPr>
            </a:br>
            <a:r>
              <a:rPr lang="en-US" b="1" dirty="0">
                <a:solidFill>
                  <a:schemeClr val="tx2">
                    <a:lumMod val="60000"/>
                    <a:lumOff val="40000"/>
                  </a:schemeClr>
                </a:solidFill>
              </a:rPr>
              <a:t>P R E S E N T A T I O N</a:t>
            </a:r>
            <a:br>
              <a:rPr lang="en-US" dirty="0">
                <a:solidFill>
                  <a:schemeClr val="tx2">
                    <a:lumMod val="60000"/>
                    <a:lumOff val="40000"/>
                  </a:schemeClr>
                </a:solidFill>
              </a:rPr>
            </a:br>
            <a:r>
              <a:rPr lang="en-US" dirty="0">
                <a:solidFill>
                  <a:schemeClr val="tx2">
                    <a:lumMod val="60000"/>
                    <a:lumOff val="40000"/>
                  </a:schemeClr>
                </a:solidFill>
              </a:rPr>
              <a:t>FRONT-END APPLICATION IDEA</a:t>
            </a:r>
            <a:br>
              <a:rPr lang="en-US" dirty="0">
                <a:solidFill>
                  <a:schemeClr val="tx2">
                    <a:lumMod val="60000"/>
                    <a:lumOff val="40000"/>
                  </a:schemeClr>
                </a:solidFill>
              </a:rPr>
            </a:br>
            <a:r>
              <a:rPr lang="en-US" dirty="0">
                <a:solidFill>
                  <a:schemeClr val="tx2">
                    <a:lumMod val="60000"/>
                    <a:lumOff val="40000"/>
                  </a:schemeClr>
                </a:solidFill>
              </a:rPr>
              <a:t> 	</a:t>
            </a:r>
            <a:endParaRPr lang="en-US" b="1" dirty="0">
              <a:solidFill>
                <a:schemeClr val="tx2">
                  <a:lumMod val="60000"/>
                  <a:lumOff val="40000"/>
                </a:schemeClr>
              </a:solidFill>
            </a:endParaRPr>
          </a:p>
        </p:txBody>
      </p:sp>
      <p:sp>
        <p:nvSpPr>
          <p:cNvPr id="3" name="Subtitle 2"/>
          <p:cNvSpPr>
            <a:spLocks noGrp="1"/>
          </p:cNvSpPr>
          <p:nvPr>
            <p:ph type="subTitle" idx="1"/>
          </p:nvPr>
        </p:nvSpPr>
        <p:spPr>
          <a:xfrm>
            <a:off x="4113885" y="4838090"/>
            <a:ext cx="1527050" cy="305410"/>
          </a:xfrm>
        </p:spPr>
        <p:txBody>
          <a:bodyPr>
            <a:normAutofit/>
          </a:bodyPr>
          <a:lstStyle/>
          <a:p>
            <a:r>
              <a:rPr lang="en-US" sz="900" dirty="0">
                <a:solidFill>
                  <a:srgbClr val="0070C0"/>
                </a:solidFill>
              </a:rPr>
              <a:t>December 2022</a:t>
            </a:r>
          </a:p>
        </p:txBody>
      </p:sp>
      <p:sp>
        <p:nvSpPr>
          <p:cNvPr id="6" name="Subtitle 2">
            <a:extLst>
              <a:ext uri="{FF2B5EF4-FFF2-40B4-BE49-F238E27FC236}">
                <a16:creationId xmlns:a16="http://schemas.microsoft.com/office/drawing/2014/main" id="{D241D297-7045-440E-BC0F-A1D686829F06}"/>
              </a:ext>
            </a:extLst>
          </p:cNvPr>
          <p:cNvSpPr txBox="1">
            <a:spLocks/>
          </p:cNvSpPr>
          <p:nvPr/>
        </p:nvSpPr>
        <p:spPr>
          <a:xfrm>
            <a:off x="2663187" y="4098800"/>
            <a:ext cx="4275740" cy="30541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rgbClr val="E39A39"/>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200" dirty="0"/>
              <a:t>DEVELOPED BY:   OLEG YADROSHNIKOV, FRONT-END DEVELOPER.</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195" y="2419045"/>
            <a:ext cx="7177134" cy="610821"/>
          </a:xfrm>
        </p:spPr>
        <p:txBody>
          <a:bodyPr>
            <a:noAutofit/>
          </a:bodyPr>
          <a:lstStyle/>
          <a:p>
            <a:r>
              <a:rPr lang="en-US" sz="4000" dirty="0"/>
              <a:t>APPLICATION  FUNCTIONALITY</a:t>
            </a:r>
          </a:p>
        </p:txBody>
      </p:sp>
    </p:spTree>
    <p:extLst>
      <p:ext uri="{BB962C8B-B14F-4D97-AF65-F5344CB8AC3E}">
        <p14:creationId xmlns:p14="http://schemas.microsoft.com/office/powerpoint/2010/main" val="316609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A4B8F6F-BB46-4F4C-8D6D-2E79B963FE99}"/>
              </a:ext>
            </a:extLst>
          </p:cNvPr>
          <p:cNvSpPr txBox="1">
            <a:spLocks/>
          </p:cNvSpPr>
          <p:nvPr/>
        </p:nvSpPr>
        <p:spPr>
          <a:xfrm>
            <a:off x="3044950" y="2571750"/>
            <a:ext cx="5497379" cy="763526"/>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pPr algn="just"/>
            <a:r>
              <a:rPr lang="en-US" sz="1400" dirty="0">
                <a:solidFill>
                  <a:schemeClr val="tx2">
                    <a:lumMod val="60000"/>
                    <a:lumOff val="40000"/>
                  </a:schemeClr>
                </a:solidFill>
              </a:rPr>
              <a:t>Driver checking his tractor components and system functionality following the list of tasks as per the application list. </a:t>
            </a:r>
          </a:p>
        </p:txBody>
      </p:sp>
      <p:sp>
        <p:nvSpPr>
          <p:cNvPr id="8" name="Title 1">
            <a:extLst>
              <a:ext uri="{FF2B5EF4-FFF2-40B4-BE49-F238E27FC236}">
                <a16:creationId xmlns:a16="http://schemas.microsoft.com/office/drawing/2014/main" id="{498A734E-53F7-4286-A433-C4CB2F17653C}"/>
              </a:ext>
            </a:extLst>
          </p:cNvPr>
          <p:cNvSpPr txBox="1">
            <a:spLocks/>
          </p:cNvSpPr>
          <p:nvPr/>
        </p:nvSpPr>
        <p:spPr>
          <a:xfrm>
            <a:off x="3044950" y="3487980"/>
            <a:ext cx="5650083" cy="1068936"/>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pPr algn="just"/>
            <a:r>
              <a:rPr lang="en-US" sz="1400" dirty="0">
                <a:solidFill>
                  <a:schemeClr val="tx2">
                    <a:lumMod val="60000"/>
                    <a:lumOff val="40000"/>
                  </a:schemeClr>
                </a:solidFill>
              </a:rPr>
              <a:t>Once any task is completed and checkpoint checked, it can be marked as ‘completed’ by clicking on it. As a result, the driver will see that checkpoint gets a thinner font and a green color left sidebar. So the driver can continue completing other tasks. </a:t>
            </a:r>
          </a:p>
          <a:p>
            <a:endParaRPr lang="en-US" sz="1400" dirty="0">
              <a:solidFill>
                <a:schemeClr val="tx2">
                  <a:lumMod val="60000"/>
                  <a:lumOff val="40000"/>
                </a:schemeClr>
              </a:solidFill>
            </a:endParaRPr>
          </a:p>
        </p:txBody>
      </p:sp>
      <p:sp>
        <p:nvSpPr>
          <p:cNvPr id="9" name="Title 1">
            <a:extLst>
              <a:ext uri="{FF2B5EF4-FFF2-40B4-BE49-F238E27FC236}">
                <a16:creationId xmlns:a16="http://schemas.microsoft.com/office/drawing/2014/main" id="{BA4DA7F3-1F7F-45CC-947B-156C43CF8441}"/>
              </a:ext>
            </a:extLst>
          </p:cNvPr>
          <p:cNvSpPr txBox="1">
            <a:spLocks/>
          </p:cNvSpPr>
          <p:nvPr/>
        </p:nvSpPr>
        <p:spPr>
          <a:xfrm>
            <a:off x="3044950" y="3946095"/>
            <a:ext cx="5650083" cy="1068936"/>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endParaRPr lang="en-US" sz="1400" dirty="0">
              <a:solidFill>
                <a:schemeClr val="tx2">
                  <a:lumMod val="60000"/>
                  <a:lumOff val="40000"/>
                </a:schemeClr>
              </a:solidFill>
            </a:endParaRPr>
          </a:p>
        </p:txBody>
      </p:sp>
      <p:sp>
        <p:nvSpPr>
          <p:cNvPr id="6" name="Title 1">
            <a:extLst>
              <a:ext uri="{FF2B5EF4-FFF2-40B4-BE49-F238E27FC236}">
                <a16:creationId xmlns:a16="http://schemas.microsoft.com/office/drawing/2014/main" id="{99D41A0C-1EA5-4B5F-B474-EE93AF13DC5D}"/>
              </a:ext>
            </a:extLst>
          </p:cNvPr>
          <p:cNvSpPr txBox="1">
            <a:spLocks/>
          </p:cNvSpPr>
          <p:nvPr/>
        </p:nvSpPr>
        <p:spPr>
          <a:xfrm>
            <a:off x="3044950" y="1655520"/>
            <a:ext cx="5650083" cy="763526"/>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pPr algn="just"/>
            <a:r>
              <a:rPr lang="en-US" sz="1400" dirty="0">
                <a:solidFill>
                  <a:schemeClr val="tx2">
                    <a:lumMod val="60000"/>
                    <a:lumOff val="40000"/>
                  </a:schemeClr>
                </a:solidFill>
              </a:rPr>
              <a:t>When the application is opened, the driver sees his tractor model and a list of tasks with checkpoints that are advised to check that there are no technical issues and each component functioning normally. </a:t>
            </a:r>
          </a:p>
        </p:txBody>
      </p:sp>
      <p:pic>
        <p:nvPicPr>
          <p:cNvPr id="5" name="Picture 4">
            <a:extLst>
              <a:ext uri="{FF2B5EF4-FFF2-40B4-BE49-F238E27FC236}">
                <a16:creationId xmlns:a16="http://schemas.microsoft.com/office/drawing/2014/main" id="{51DD494E-69A8-4C71-A67A-794DA3FB9B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967" y="1197405"/>
            <a:ext cx="2199781" cy="3640685"/>
          </a:xfrm>
          <a:prstGeom prst="rect">
            <a:avLst/>
          </a:prstGeom>
        </p:spPr>
      </p:pic>
    </p:spTree>
    <p:extLst>
      <p:ext uri="{BB962C8B-B14F-4D97-AF65-F5344CB8AC3E}">
        <p14:creationId xmlns:p14="http://schemas.microsoft.com/office/powerpoint/2010/main" val="280071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98A734E-53F7-4286-A433-C4CB2F17653C}"/>
              </a:ext>
            </a:extLst>
          </p:cNvPr>
          <p:cNvSpPr txBox="1">
            <a:spLocks/>
          </p:cNvSpPr>
          <p:nvPr/>
        </p:nvSpPr>
        <p:spPr>
          <a:xfrm>
            <a:off x="3503065" y="1960930"/>
            <a:ext cx="4886558" cy="1068936"/>
          </a:xfrm>
          <a:prstGeom prst="rect">
            <a:avLst/>
          </a:prstGeom>
        </p:spPr>
        <p:txBody>
          <a:bodyPr vert="horz" lIns="91440" tIns="45720" rIns="91440" bIns="45720" rtlCol="0" anchor="ctr">
            <a:normAutofit fontScale="90000" lnSpcReduction="100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pPr algn="just"/>
            <a:r>
              <a:rPr lang="en-US" sz="1400" dirty="0">
                <a:solidFill>
                  <a:schemeClr val="tx2">
                    <a:lumMod val="60000"/>
                    <a:lumOff val="40000"/>
                  </a:schemeClr>
                </a:solidFill>
              </a:rPr>
              <a:t>If any task is not applicable to the driver’s specific tractor for some reason, the driver can remove a task from the list by clicking on the red color cross. By removing a non-applicable task, the driver is not going to be confused while checking other tasks and the checkpoints list will be looking shorter and cleaner.</a:t>
            </a:r>
          </a:p>
          <a:p>
            <a:endParaRPr lang="en-US" sz="1400" dirty="0">
              <a:solidFill>
                <a:schemeClr val="tx2">
                  <a:lumMod val="60000"/>
                  <a:lumOff val="40000"/>
                </a:schemeClr>
              </a:solidFill>
            </a:endParaRPr>
          </a:p>
        </p:txBody>
      </p:sp>
      <p:sp>
        <p:nvSpPr>
          <p:cNvPr id="9" name="Title 1">
            <a:extLst>
              <a:ext uri="{FF2B5EF4-FFF2-40B4-BE49-F238E27FC236}">
                <a16:creationId xmlns:a16="http://schemas.microsoft.com/office/drawing/2014/main" id="{BA4DA7F3-1F7F-45CC-947B-156C43CF8441}"/>
              </a:ext>
            </a:extLst>
          </p:cNvPr>
          <p:cNvSpPr txBox="1">
            <a:spLocks/>
          </p:cNvSpPr>
          <p:nvPr/>
        </p:nvSpPr>
        <p:spPr>
          <a:xfrm>
            <a:off x="3044950" y="3946095"/>
            <a:ext cx="5650083" cy="1068936"/>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endParaRPr lang="en-US" sz="1400" dirty="0">
              <a:solidFill>
                <a:schemeClr val="tx2">
                  <a:lumMod val="60000"/>
                  <a:lumOff val="40000"/>
                </a:schemeClr>
              </a:solidFill>
            </a:endParaRPr>
          </a:p>
        </p:txBody>
      </p:sp>
      <p:sp>
        <p:nvSpPr>
          <p:cNvPr id="10" name="Title 1">
            <a:extLst>
              <a:ext uri="{FF2B5EF4-FFF2-40B4-BE49-F238E27FC236}">
                <a16:creationId xmlns:a16="http://schemas.microsoft.com/office/drawing/2014/main" id="{57A87434-6C6C-4FE0-A48B-9E3B5983EB32}"/>
              </a:ext>
            </a:extLst>
          </p:cNvPr>
          <p:cNvSpPr txBox="1">
            <a:spLocks/>
          </p:cNvSpPr>
          <p:nvPr/>
        </p:nvSpPr>
        <p:spPr>
          <a:xfrm>
            <a:off x="3503065" y="3182570"/>
            <a:ext cx="4886558" cy="1068936"/>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pPr algn="just"/>
            <a:r>
              <a:rPr lang="en-US" sz="1400" dirty="0">
                <a:solidFill>
                  <a:schemeClr val="tx2">
                    <a:lumMod val="60000"/>
                    <a:lumOff val="40000"/>
                  </a:schemeClr>
                </a:solidFill>
              </a:rPr>
              <a:t>Once clicked, a notification will pop up asking the driver to make sure if that exact checkpoint is not applicable to the tractor. If the driver clicks “OK” button, the task has been removed and the updated checklist to be re-rendered.</a:t>
            </a:r>
          </a:p>
          <a:p>
            <a:endParaRPr lang="en-US" sz="1400" dirty="0">
              <a:solidFill>
                <a:schemeClr val="tx2">
                  <a:lumMod val="60000"/>
                  <a:lumOff val="40000"/>
                </a:schemeClr>
              </a:solidFill>
            </a:endParaRPr>
          </a:p>
        </p:txBody>
      </p:sp>
      <p:pic>
        <p:nvPicPr>
          <p:cNvPr id="3" name="Picture 2">
            <a:extLst>
              <a:ext uri="{FF2B5EF4-FFF2-40B4-BE49-F238E27FC236}">
                <a16:creationId xmlns:a16="http://schemas.microsoft.com/office/drawing/2014/main" id="{F61C5DA4-A579-446E-9CFB-792982E32B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77" y="1350110"/>
            <a:ext cx="2443278" cy="3424888"/>
          </a:xfrm>
          <a:prstGeom prst="rect">
            <a:avLst/>
          </a:prstGeom>
        </p:spPr>
      </p:pic>
    </p:spTree>
    <p:extLst>
      <p:ext uri="{BB962C8B-B14F-4D97-AF65-F5344CB8AC3E}">
        <p14:creationId xmlns:p14="http://schemas.microsoft.com/office/powerpoint/2010/main" val="283604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A4DA7F3-1F7F-45CC-947B-156C43CF8441}"/>
              </a:ext>
            </a:extLst>
          </p:cNvPr>
          <p:cNvSpPr txBox="1">
            <a:spLocks/>
          </p:cNvSpPr>
          <p:nvPr/>
        </p:nvSpPr>
        <p:spPr>
          <a:xfrm>
            <a:off x="3044950" y="3946095"/>
            <a:ext cx="5650083" cy="1068936"/>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endParaRPr lang="en-US" sz="1400" dirty="0">
              <a:solidFill>
                <a:schemeClr val="tx2">
                  <a:lumMod val="60000"/>
                  <a:lumOff val="40000"/>
                </a:schemeClr>
              </a:solidFill>
            </a:endParaRPr>
          </a:p>
        </p:txBody>
      </p:sp>
      <p:sp>
        <p:nvSpPr>
          <p:cNvPr id="10" name="Title 1">
            <a:extLst>
              <a:ext uri="{FF2B5EF4-FFF2-40B4-BE49-F238E27FC236}">
                <a16:creationId xmlns:a16="http://schemas.microsoft.com/office/drawing/2014/main" id="{57A87434-6C6C-4FE0-A48B-9E3B5983EB32}"/>
              </a:ext>
            </a:extLst>
          </p:cNvPr>
          <p:cNvSpPr txBox="1">
            <a:spLocks/>
          </p:cNvSpPr>
          <p:nvPr/>
        </p:nvSpPr>
        <p:spPr>
          <a:xfrm>
            <a:off x="2552153" y="739290"/>
            <a:ext cx="3054097" cy="3817625"/>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pPr algn="just"/>
            <a:r>
              <a:rPr lang="en-US" sz="1400" dirty="0">
                <a:solidFill>
                  <a:schemeClr val="tx2">
                    <a:lumMod val="60000"/>
                    <a:lumOff val="40000"/>
                  </a:schemeClr>
                </a:solidFill>
              </a:rPr>
              <a:t>If the driver would like to check the Freightliner Cascadia tractor manual for any reason, the application allows clicking the “Driver’s Manual” button and the interactive manual will be opened in a browser new tab.</a:t>
            </a:r>
          </a:p>
          <a:p>
            <a:endParaRPr lang="en-US" sz="1400" dirty="0">
              <a:solidFill>
                <a:schemeClr val="tx2">
                  <a:lumMod val="60000"/>
                  <a:lumOff val="40000"/>
                </a:schemeClr>
              </a:solidFill>
            </a:endParaRPr>
          </a:p>
        </p:txBody>
      </p:sp>
      <p:pic>
        <p:nvPicPr>
          <p:cNvPr id="6" name="Picture 5">
            <a:extLst>
              <a:ext uri="{FF2B5EF4-FFF2-40B4-BE49-F238E27FC236}">
                <a16:creationId xmlns:a16="http://schemas.microsoft.com/office/drawing/2014/main" id="{EB1C8261-0C32-4BA1-B94C-B9B059ADE3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94577" y="1675472"/>
            <a:ext cx="3097358" cy="2413649"/>
          </a:xfrm>
          <a:prstGeom prst="rect">
            <a:avLst/>
          </a:prstGeom>
        </p:spPr>
      </p:pic>
      <p:sp>
        <p:nvSpPr>
          <p:cNvPr id="7" name="Arrow: Right 6">
            <a:extLst>
              <a:ext uri="{FF2B5EF4-FFF2-40B4-BE49-F238E27FC236}">
                <a16:creationId xmlns:a16="http://schemas.microsoft.com/office/drawing/2014/main" id="{290256AA-8E7A-477A-8090-3D6A76F90A75}"/>
              </a:ext>
            </a:extLst>
          </p:cNvPr>
          <p:cNvSpPr/>
          <p:nvPr/>
        </p:nvSpPr>
        <p:spPr>
          <a:xfrm>
            <a:off x="2739540" y="3487981"/>
            <a:ext cx="2748690" cy="198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a:extLst>
              <a:ext uri="{FF2B5EF4-FFF2-40B4-BE49-F238E27FC236}">
                <a16:creationId xmlns:a16="http://schemas.microsoft.com/office/drawing/2014/main" id="{97BE59ED-39E7-4B12-AE60-195B2DF21D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521" y="1374345"/>
            <a:ext cx="2464855" cy="3029865"/>
          </a:xfrm>
          <a:prstGeom prst="rect">
            <a:avLst/>
          </a:prstGeom>
        </p:spPr>
      </p:pic>
    </p:spTree>
    <p:extLst>
      <p:ext uri="{BB962C8B-B14F-4D97-AF65-F5344CB8AC3E}">
        <p14:creationId xmlns:p14="http://schemas.microsoft.com/office/powerpoint/2010/main" val="1060259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A4DA7F3-1F7F-45CC-947B-156C43CF8441}"/>
              </a:ext>
            </a:extLst>
          </p:cNvPr>
          <p:cNvSpPr txBox="1">
            <a:spLocks/>
          </p:cNvSpPr>
          <p:nvPr/>
        </p:nvSpPr>
        <p:spPr>
          <a:xfrm>
            <a:off x="3044950" y="3946095"/>
            <a:ext cx="5650083" cy="1068936"/>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endParaRPr lang="en-US" sz="1400" dirty="0">
              <a:solidFill>
                <a:schemeClr val="tx2">
                  <a:lumMod val="60000"/>
                  <a:lumOff val="40000"/>
                </a:schemeClr>
              </a:solidFill>
            </a:endParaRPr>
          </a:p>
        </p:txBody>
      </p:sp>
      <p:sp>
        <p:nvSpPr>
          <p:cNvPr id="10" name="Title 1">
            <a:extLst>
              <a:ext uri="{FF2B5EF4-FFF2-40B4-BE49-F238E27FC236}">
                <a16:creationId xmlns:a16="http://schemas.microsoft.com/office/drawing/2014/main" id="{57A87434-6C6C-4FE0-A48B-9E3B5983EB32}"/>
              </a:ext>
            </a:extLst>
          </p:cNvPr>
          <p:cNvSpPr txBox="1">
            <a:spLocks/>
          </p:cNvSpPr>
          <p:nvPr/>
        </p:nvSpPr>
        <p:spPr>
          <a:xfrm>
            <a:off x="4334751" y="1044700"/>
            <a:ext cx="4123035" cy="3817625"/>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pPr algn="just"/>
            <a:r>
              <a:rPr lang="en-US" sz="1400" dirty="0">
                <a:solidFill>
                  <a:schemeClr val="tx2">
                    <a:lumMod val="60000"/>
                    <a:lumOff val="40000"/>
                  </a:schemeClr>
                </a:solidFill>
              </a:rPr>
              <a:t>Just in case, there is a reminder (at the bottom of the tasks list) to the driver to contact his Shop Supervisor if there are any questions regarding the tractor and pre-trip checking.</a:t>
            </a:r>
          </a:p>
          <a:p>
            <a:endParaRPr lang="en-US" sz="1400" dirty="0">
              <a:solidFill>
                <a:schemeClr val="tx2">
                  <a:lumMod val="60000"/>
                  <a:lumOff val="40000"/>
                </a:schemeClr>
              </a:solidFill>
            </a:endParaRPr>
          </a:p>
        </p:txBody>
      </p:sp>
      <p:pic>
        <p:nvPicPr>
          <p:cNvPr id="3" name="Picture 2">
            <a:extLst>
              <a:ext uri="{FF2B5EF4-FFF2-40B4-BE49-F238E27FC236}">
                <a16:creationId xmlns:a16="http://schemas.microsoft.com/office/drawing/2014/main" id="{076272E3-1134-49A7-A21D-D5CAC2DA0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0930"/>
            <a:ext cx="4087566" cy="2137870"/>
          </a:xfrm>
          <a:prstGeom prst="rect">
            <a:avLst/>
          </a:prstGeom>
        </p:spPr>
      </p:pic>
    </p:spTree>
    <p:extLst>
      <p:ext uri="{BB962C8B-B14F-4D97-AF65-F5344CB8AC3E}">
        <p14:creationId xmlns:p14="http://schemas.microsoft.com/office/powerpoint/2010/main" val="2886734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1184163"/>
            <a:ext cx="7177134" cy="610821"/>
          </a:xfrm>
        </p:spPr>
        <p:txBody>
          <a:bodyPr>
            <a:noAutofit/>
          </a:bodyPr>
          <a:lstStyle/>
          <a:p>
            <a:r>
              <a:rPr lang="en-US" sz="4000" dirty="0"/>
              <a:t>TECHNOLOGIES USED</a:t>
            </a:r>
          </a:p>
        </p:txBody>
      </p:sp>
      <p:pic>
        <p:nvPicPr>
          <p:cNvPr id="3" name="Picture 2">
            <a:extLst>
              <a:ext uri="{FF2B5EF4-FFF2-40B4-BE49-F238E27FC236}">
                <a16:creationId xmlns:a16="http://schemas.microsoft.com/office/drawing/2014/main" id="{D01FDB3D-C570-4D7A-8642-02EC544671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850" y="2411754"/>
            <a:ext cx="560106" cy="485362"/>
          </a:xfrm>
          <a:prstGeom prst="rect">
            <a:avLst/>
          </a:prstGeom>
        </p:spPr>
      </p:pic>
      <p:pic>
        <p:nvPicPr>
          <p:cNvPr id="4" name="Picture 3">
            <a:extLst>
              <a:ext uri="{FF2B5EF4-FFF2-40B4-BE49-F238E27FC236}">
                <a16:creationId xmlns:a16="http://schemas.microsoft.com/office/drawing/2014/main" id="{A957E2D9-C82E-4A23-95DC-E3517B76AE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6345" y="2231235"/>
            <a:ext cx="788371" cy="788371"/>
          </a:xfrm>
          <a:prstGeom prst="rect">
            <a:avLst/>
          </a:prstGeom>
        </p:spPr>
      </p:pic>
      <p:pic>
        <p:nvPicPr>
          <p:cNvPr id="5" name="Picture 4">
            <a:extLst>
              <a:ext uri="{FF2B5EF4-FFF2-40B4-BE49-F238E27FC236}">
                <a16:creationId xmlns:a16="http://schemas.microsoft.com/office/drawing/2014/main" id="{168FDA76-0281-4C79-8B4D-9A368CFCD79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8475" y="2411755"/>
            <a:ext cx="793440" cy="485362"/>
          </a:xfrm>
          <a:prstGeom prst="rect">
            <a:avLst/>
          </a:prstGeom>
        </p:spPr>
      </p:pic>
      <p:sp>
        <p:nvSpPr>
          <p:cNvPr id="6" name="Title 1">
            <a:extLst>
              <a:ext uri="{FF2B5EF4-FFF2-40B4-BE49-F238E27FC236}">
                <a16:creationId xmlns:a16="http://schemas.microsoft.com/office/drawing/2014/main" id="{D475CE9A-DFF3-468C-A3DE-6DFDECAA8E72}"/>
              </a:ext>
            </a:extLst>
          </p:cNvPr>
          <p:cNvSpPr txBox="1">
            <a:spLocks/>
          </p:cNvSpPr>
          <p:nvPr/>
        </p:nvSpPr>
        <p:spPr>
          <a:xfrm>
            <a:off x="3670727" y="2853955"/>
            <a:ext cx="1068935" cy="610821"/>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r>
              <a:rPr lang="en-US" sz="2000"/>
              <a:t>NODE.JS</a:t>
            </a:r>
            <a:endParaRPr lang="en-US" sz="2000" dirty="0"/>
          </a:p>
        </p:txBody>
      </p:sp>
      <p:sp>
        <p:nvSpPr>
          <p:cNvPr id="7" name="Title 1">
            <a:extLst>
              <a:ext uri="{FF2B5EF4-FFF2-40B4-BE49-F238E27FC236}">
                <a16:creationId xmlns:a16="http://schemas.microsoft.com/office/drawing/2014/main" id="{9C918311-0B3B-43A7-A55C-CFBCA60E050D}"/>
              </a:ext>
            </a:extLst>
          </p:cNvPr>
          <p:cNvSpPr txBox="1">
            <a:spLocks/>
          </p:cNvSpPr>
          <p:nvPr/>
        </p:nvSpPr>
        <p:spPr>
          <a:xfrm>
            <a:off x="1721992" y="2853954"/>
            <a:ext cx="1068935" cy="610821"/>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r>
              <a:rPr lang="en-US" sz="2000" dirty="0"/>
              <a:t>VUE.JS</a:t>
            </a:r>
          </a:p>
        </p:txBody>
      </p:sp>
      <p:sp>
        <p:nvSpPr>
          <p:cNvPr id="8" name="Title 1">
            <a:extLst>
              <a:ext uri="{FF2B5EF4-FFF2-40B4-BE49-F238E27FC236}">
                <a16:creationId xmlns:a16="http://schemas.microsoft.com/office/drawing/2014/main" id="{FCF98C8F-96D1-4E05-91D0-8BF68DC9A07D}"/>
              </a:ext>
            </a:extLst>
          </p:cNvPr>
          <p:cNvSpPr txBox="1">
            <a:spLocks/>
          </p:cNvSpPr>
          <p:nvPr/>
        </p:nvSpPr>
        <p:spPr>
          <a:xfrm>
            <a:off x="5568076" y="2853954"/>
            <a:ext cx="1679755" cy="610821"/>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r>
              <a:rPr lang="en-US" sz="2000" dirty="0"/>
              <a:t>TAILWIND CSS</a:t>
            </a:r>
          </a:p>
        </p:txBody>
      </p:sp>
    </p:spTree>
    <p:extLst>
      <p:ext uri="{BB962C8B-B14F-4D97-AF65-F5344CB8AC3E}">
        <p14:creationId xmlns:p14="http://schemas.microsoft.com/office/powerpoint/2010/main" val="1618299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490" y="1506788"/>
            <a:ext cx="7177134" cy="610821"/>
          </a:xfrm>
        </p:spPr>
        <p:txBody>
          <a:bodyPr>
            <a:noAutofit/>
          </a:bodyPr>
          <a:lstStyle/>
          <a:p>
            <a:r>
              <a:rPr lang="en-US" sz="4000" dirty="0"/>
              <a:t>APPLICATION CAN BE REVIEWED:</a:t>
            </a:r>
          </a:p>
        </p:txBody>
      </p:sp>
      <p:sp>
        <p:nvSpPr>
          <p:cNvPr id="3" name="Title 1">
            <a:extLst>
              <a:ext uri="{FF2B5EF4-FFF2-40B4-BE49-F238E27FC236}">
                <a16:creationId xmlns:a16="http://schemas.microsoft.com/office/drawing/2014/main" id="{68F20105-D95D-4931-BCCB-5CE05A0D242B}"/>
              </a:ext>
            </a:extLst>
          </p:cNvPr>
          <p:cNvSpPr txBox="1">
            <a:spLocks/>
          </p:cNvSpPr>
          <p:nvPr/>
        </p:nvSpPr>
        <p:spPr>
          <a:xfrm>
            <a:off x="1823310" y="2877160"/>
            <a:ext cx="6719020" cy="610821"/>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r>
              <a:rPr lang="en-US" sz="2400" dirty="0"/>
              <a:t>                                     LIVE:</a:t>
            </a:r>
          </a:p>
          <a:p>
            <a:r>
              <a:rPr lang="en-US" sz="2400" dirty="0">
                <a:hlinkClick r:id="rId3"/>
              </a:rPr>
              <a:t>https://drivers-pretrip-checklist.netlify.app</a:t>
            </a:r>
            <a:endParaRPr lang="en-US" sz="2400" dirty="0"/>
          </a:p>
          <a:p>
            <a:endParaRPr lang="en-US" sz="2400" dirty="0"/>
          </a:p>
        </p:txBody>
      </p:sp>
      <p:sp>
        <p:nvSpPr>
          <p:cNvPr id="4" name="Title 1">
            <a:extLst>
              <a:ext uri="{FF2B5EF4-FFF2-40B4-BE49-F238E27FC236}">
                <a16:creationId xmlns:a16="http://schemas.microsoft.com/office/drawing/2014/main" id="{95C0D650-C41D-43D1-807E-9FF1A8B95BAE}"/>
              </a:ext>
            </a:extLst>
          </p:cNvPr>
          <p:cNvSpPr txBox="1">
            <a:spLocks/>
          </p:cNvSpPr>
          <p:nvPr/>
        </p:nvSpPr>
        <p:spPr>
          <a:xfrm>
            <a:off x="1517900" y="4251505"/>
            <a:ext cx="7482545" cy="610821"/>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r>
              <a:rPr lang="en-US" sz="2400" dirty="0"/>
              <a:t>			CODE:</a:t>
            </a:r>
          </a:p>
          <a:p>
            <a:r>
              <a:rPr lang="en-US" sz="2400" dirty="0">
                <a:hlinkClick r:id="rId4"/>
              </a:rPr>
              <a:t>https://github.com/V1Rotate/Tractor-Pretrip-Check</a:t>
            </a:r>
            <a:endParaRPr lang="en-US" sz="2400" dirty="0"/>
          </a:p>
          <a:p>
            <a:endParaRPr lang="en-US" sz="2400" dirty="0"/>
          </a:p>
          <a:p>
            <a:endParaRPr lang="en-US" sz="2400" dirty="0"/>
          </a:p>
        </p:txBody>
      </p:sp>
    </p:spTree>
    <p:extLst>
      <p:ext uri="{BB962C8B-B14F-4D97-AF65-F5344CB8AC3E}">
        <p14:creationId xmlns:p14="http://schemas.microsoft.com/office/powerpoint/2010/main" val="310021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900" y="1960930"/>
            <a:ext cx="7024430" cy="610821"/>
          </a:xfrm>
        </p:spPr>
        <p:txBody>
          <a:bodyPr>
            <a:noAutofit/>
          </a:bodyPr>
          <a:lstStyle/>
          <a:p>
            <a:pPr algn="just"/>
            <a:r>
              <a:rPr lang="en-US" sz="4000" dirty="0"/>
              <a:t>THANK YOU FOR YOUR TIME!</a:t>
            </a:r>
          </a:p>
        </p:txBody>
      </p:sp>
      <p:sp>
        <p:nvSpPr>
          <p:cNvPr id="3" name="Title 1">
            <a:extLst>
              <a:ext uri="{FF2B5EF4-FFF2-40B4-BE49-F238E27FC236}">
                <a16:creationId xmlns:a16="http://schemas.microsoft.com/office/drawing/2014/main" id="{7D37D286-B37A-4D35-81EA-AABA0B7E804A}"/>
              </a:ext>
            </a:extLst>
          </p:cNvPr>
          <p:cNvSpPr txBox="1">
            <a:spLocks/>
          </p:cNvSpPr>
          <p:nvPr/>
        </p:nvSpPr>
        <p:spPr>
          <a:xfrm>
            <a:off x="448965" y="3487980"/>
            <a:ext cx="3359510" cy="1527051"/>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baseline="0">
                <a:solidFill>
                  <a:srgbClr val="E39A39"/>
                </a:solidFill>
                <a:effectLst>
                  <a:outerShdw blurRad="50800" dist="38100" dir="2700000" algn="tl" rotWithShape="0">
                    <a:prstClr val="black">
                      <a:alpha val="40000"/>
                    </a:prstClr>
                  </a:outerShdw>
                </a:effectLst>
                <a:latin typeface="+mj-lt"/>
                <a:ea typeface="+mj-ea"/>
                <a:cs typeface="+mj-cs"/>
              </a:defRPr>
            </a:lvl1pPr>
          </a:lstStyle>
          <a:p>
            <a:r>
              <a:rPr lang="en-US" sz="2000" dirty="0">
                <a:solidFill>
                  <a:schemeClr val="tx2">
                    <a:lumMod val="60000"/>
                    <a:lumOff val="40000"/>
                  </a:schemeClr>
                </a:solidFill>
              </a:rPr>
              <a:t>Respectfully,</a:t>
            </a:r>
          </a:p>
          <a:p>
            <a:endParaRPr lang="en-US" sz="2000" dirty="0">
              <a:solidFill>
                <a:schemeClr val="tx2">
                  <a:lumMod val="60000"/>
                  <a:lumOff val="40000"/>
                </a:schemeClr>
              </a:solidFill>
            </a:endParaRPr>
          </a:p>
          <a:p>
            <a:r>
              <a:rPr lang="en-US" sz="2000" dirty="0">
                <a:solidFill>
                  <a:schemeClr val="tx2">
                    <a:lumMod val="60000"/>
                    <a:lumOff val="40000"/>
                  </a:schemeClr>
                </a:solidFill>
              </a:rPr>
              <a:t>Oleg Yadroshnikov</a:t>
            </a:r>
          </a:p>
          <a:p>
            <a:r>
              <a:rPr lang="en-US" sz="1300" dirty="0">
                <a:solidFill>
                  <a:schemeClr val="tx2">
                    <a:lumMod val="60000"/>
                    <a:lumOff val="40000"/>
                  </a:schemeClr>
                </a:solidFill>
              </a:rPr>
              <a:t>Cell. (204) 391-2838</a:t>
            </a:r>
          </a:p>
          <a:p>
            <a:r>
              <a:rPr lang="en-US" sz="1300" dirty="0">
                <a:solidFill>
                  <a:schemeClr val="tx2">
                    <a:lumMod val="60000"/>
                    <a:lumOff val="40000"/>
                  </a:schemeClr>
                </a:solidFill>
              </a:rPr>
              <a:t>contact@olegyadroshnikov.com</a:t>
            </a:r>
          </a:p>
        </p:txBody>
      </p:sp>
    </p:spTree>
    <p:extLst>
      <p:ext uri="{BB962C8B-B14F-4D97-AF65-F5344CB8AC3E}">
        <p14:creationId xmlns:p14="http://schemas.microsoft.com/office/powerpoint/2010/main" val="2777363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Words>
  <Application>Microsoft Office PowerPoint</Application>
  <PresentationFormat>On-screen Show (16:9)</PresentationFormat>
  <Paragraphs>30</Paragraphs>
  <Slides>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 P R E S E N T A T I O N FRONT-END APPLICATION IDEA   </vt:lpstr>
      <vt:lpstr>APPLICATION  FUNCTIONALITY</vt:lpstr>
      <vt:lpstr>PowerPoint Presentation</vt:lpstr>
      <vt:lpstr>PowerPoint Presentation</vt:lpstr>
      <vt:lpstr>PowerPoint Presentation</vt:lpstr>
      <vt:lpstr>PowerPoint Presentation</vt:lpstr>
      <vt:lpstr>TECHNOLOGIES USED</vt:lpstr>
      <vt:lpstr>APPLICATION CAN BE REVIEWED:</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2022-12-20T00:11:46Z</dcterms:modified>
</cp:coreProperties>
</file>